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1"/>
    <p:sldMasterId id="2147483709" r:id="rId2"/>
  </p:sldMasterIdLst>
  <p:notesMasterIdLst>
    <p:notesMasterId r:id="rId57"/>
  </p:notesMasterIdLst>
  <p:sldIdLst>
    <p:sldId id="501" r:id="rId3"/>
    <p:sldId id="297" r:id="rId4"/>
    <p:sldId id="466" r:id="rId5"/>
    <p:sldId id="298" r:id="rId6"/>
    <p:sldId id="299" r:id="rId7"/>
    <p:sldId id="467" r:id="rId8"/>
    <p:sldId id="493" r:id="rId9"/>
    <p:sldId id="495" r:id="rId10"/>
    <p:sldId id="494" r:id="rId11"/>
    <p:sldId id="482" r:id="rId12"/>
    <p:sldId id="302" r:id="rId13"/>
    <p:sldId id="304" r:id="rId14"/>
    <p:sldId id="305" r:id="rId15"/>
    <p:sldId id="308" r:id="rId16"/>
    <p:sldId id="468" r:id="rId17"/>
    <p:sldId id="469" r:id="rId18"/>
    <p:sldId id="471" r:id="rId19"/>
    <p:sldId id="496" r:id="rId20"/>
    <p:sldId id="461" r:id="rId21"/>
    <p:sldId id="507" r:id="rId22"/>
    <p:sldId id="474" r:id="rId23"/>
    <p:sldId id="497" r:id="rId24"/>
    <p:sldId id="473" r:id="rId25"/>
    <p:sldId id="503" r:id="rId26"/>
    <p:sldId id="506" r:id="rId27"/>
    <p:sldId id="472" r:id="rId28"/>
    <p:sldId id="476" r:id="rId29"/>
    <p:sldId id="477" r:id="rId30"/>
    <p:sldId id="486" r:id="rId31"/>
    <p:sldId id="488" r:id="rId32"/>
    <p:sldId id="487" r:id="rId33"/>
    <p:sldId id="485" r:id="rId34"/>
    <p:sldId id="500" r:id="rId35"/>
    <p:sldId id="505" r:id="rId36"/>
    <p:sldId id="478" r:id="rId37"/>
    <p:sldId id="462" r:id="rId38"/>
    <p:sldId id="483" r:id="rId39"/>
    <p:sldId id="492" r:id="rId40"/>
    <p:sldId id="307" r:id="rId41"/>
    <p:sldId id="309" r:id="rId42"/>
    <p:sldId id="502" r:id="rId43"/>
    <p:sldId id="480" r:id="rId44"/>
    <p:sldId id="311" r:id="rId45"/>
    <p:sldId id="498" r:id="rId46"/>
    <p:sldId id="499" r:id="rId47"/>
    <p:sldId id="489" r:id="rId48"/>
    <p:sldId id="479" r:id="rId49"/>
    <p:sldId id="484" r:id="rId50"/>
    <p:sldId id="508" r:id="rId51"/>
    <p:sldId id="310" r:id="rId52"/>
    <p:sldId id="470" r:id="rId53"/>
    <p:sldId id="490" r:id="rId54"/>
    <p:sldId id="491" r:id="rId55"/>
    <p:sldId id="509" r:id="rId56"/>
  </p:sldIdLst>
  <p:sldSz cx="9144000" cy="6858000" type="screen4x3"/>
  <p:notesSz cx="6858000" cy="9144000"/>
  <p:embeddedFontLst>
    <p:embeddedFont>
      <p:font typeface="CapitalisTypOasis" panose="02000605090000020004" pitchFamily="2" charset="0"/>
      <p:regular r:id="rId58"/>
    </p:embeddedFont>
    <p:embeddedFont>
      <p:font typeface="Palatino Linotype" panose="02040502050505030304" pitchFamily="18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UnZialish" panose="020B0604020202020204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1145C"/>
    <a:srgbClr val="88A0AE"/>
    <a:srgbClr val="8C9FAD"/>
    <a:srgbClr val="000000"/>
    <a:srgbClr val="F3F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5" autoAdjust="0"/>
    <p:restoredTop sz="90231" autoAdjust="0"/>
  </p:normalViewPr>
  <p:slideViewPr>
    <p:cSldViewPr>
      <p:cViewPr varScale="1">
        <p:scale>
          <a:sx n="98" d="100"/>
          <a:sy n="98" d="100"/>
        </p:scale>
        <p:origin x="117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6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6AD67-680E-4B02-8D08-1507601F241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76A78-697A-4AD0-9306-306629412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1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76A78-697A-4AD0-9306-306629412A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9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76A78-697A-4AD0-9306-306629412A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76A78-697A-4AD0-9306-306629412A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76A78-697A-4AD0-9306-306629412A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4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76A78-697A-4AD0-9306-306629412A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6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57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8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60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99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78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57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4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0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44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E9388-E636-4ACC-92E1-E740243C1FB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9/27/2017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9E240-D479-4420-9079-86CC3B6C63F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9/27/2017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6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Istanbul_-_Museo_archeol._-_Alessandro_Magno_(firmata_Menas)_-_sec._III_a.C._-_da_Magnesia_-_Foto_G._Dall'Orto_28-5-2006_0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hyperlink" Target="http://commons.wikimedia.org/wiki/User:Fabienkha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hyperlink" Target="http://en.wikipedia.org/wiki/User:Magrippa" TargetMode="Externa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slide" Target="slide3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slide" Target="slide15.xml"/><Relationship Id="rId4" Type="http://schemas.openxmlformats.org/officeDocument/2006/relationships/hyperlink" Target="http://www.emersonkent.com/map_archive/alexander_the_great_conquests.ht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slide" Target="slide16.xml"/><Relationship Id="rId9" Type="http://schemas.openxmlformats.org/officeDocument/2006/relationships/hyperlink" Target="Decisive%20Battles/Gaugamela/Granicus%20and%20Issus.wm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slide" Target="slide1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file:///D:\Global%20Studies%20I\Part%204%20-%20Ancient%20Greece\Horse%20Neighing.mp3" TargetMode="External"/><Relationship Id="rId7" Type="http://schemas.openxmlformats.org/officeDocument/2006/relationships/image" Target="../media/image19.png"/><Relationship Id="rId2" Type="http://schemas.microsoft.com/office/2007/relationships/media" Target="file:///D:\Global%20Studies%20I\Part%204%20-%20Ancient%20Greece\Horse%20Neighing.mp3" TargetMode="Externa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en.wikipedia.org/wiki/Bucephalus" TargetMode="Externa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file:///D:\Global%20Studies%20I\Part%204%20-%20Ancient%20Greece\Horse%20Galloping.mp3" TargetMode="External"/><Relationship Id="rId7" Type="http://schemas.openxmlformats.org/officeDocument/2006/relationships/hyperlink" Target="http://www.blogger.com/profile/06239377268695489971" TargetMode="External"/><Relationship Id="rId2" Type="http://schemas.microsoft.com/office/2007/relationships/media" Target="file:///D:\Global%20Studies%20I\Part%204%20-%20Ancient%20Greece\Horse%20Galloping.mp3" TargetMode="Externa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hyperlink" Target="https://www.flickr.com/photos/wwworks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en.wikipedia.org/wiki/Gordian_Kno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lbioneurope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hyperlink" Target="http://en.wikipedia.org/wiki/User:Magripp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hyperlink" Target="http://www.laphamsquarterly.org/visual/charts-graphs/8-wounds-sustained-by-alexander-the-great.ph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hyperlink" Target="http://www.emersonkent.com/map_archive/alexander_the_great_conquests.ht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://commons.wikimedia.org/wiki/User:Marsya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hyperlink" Target="http://www.flickr.com/photos/tronics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hyperlink" Target="http://www.britishmuseum.org/explore/highlights/highlight_objects/cm/s/coin_with_head_of_alexander.asp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5.xml"/><Relationship Id="rId4" Type="http://schemas.openxmlformats.org/officeDocument/2006/relationships/hyperlink" Target="http://www.emersonkent.com/map_archive/alexander_the_great_conquests.ht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5072945@N05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png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gallery/album/galaxy/pr2012010a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hyperlink" Target="http://de.wikipedia.org/wiki/Benutzer:Captain_Blood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hyperlink" Target="http://de.wikipedia.org/wiki/Benutzer:Captain_Blood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hyperlink" Target="http://commons.wikimedia.org/wiki/User:Yair-haklai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49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49.wmf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commons.wikimedia.org/wiki/User:Sting" TargetMode="External"/><Relationship Id="rId4" Type="http://schemas.openxmlformats.org/officeDocument/2006/relationships/hyperlink" Target="http://classics.mit.edu/Plutarch/demosthe.html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19.png"/><Relationship Id="rId4" Type="http://schemas.openxmlformats.org/officeDocument/2006/relationships/hyperlink" Target="http://en.wikipedia.org/wiki/Septuagint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jxWzdk1eiA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commons.wikimedia.org/wiki/User:Marsya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Marsya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Marsya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upload.wikimedia.org/wikipedia/commons/3/38/Istanbul_-_Museo_archeol._-_Alessandro_Magno_%28firmata_Menas%29_-_sec._III_a.C._-_da_Magnesia_-_Foto_G._Dall%27Orto_28-5-2006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2" t="4000" b="520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6096000" cy="2057400"/>
          </a:xfrm>
          <a:noFill/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pitalisTypOasis" pitchFamily="2" charset="0"/>
              </a:rPr>
              <a:t>Alexander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nZialish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19800" y="6477001"/>
            <a:ext cx="29586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2"/>
                </a:solidFill>
              </a:rPr>
              <a:t>Photo Credit:  </a:t>
            </a:r>
            <a:r>
              <a:rPr lang="en-US" sz="1200" dirty="0">
                <a:solidFill>
                  <a:schemeClr val="accent2"/>
                </a:solidFill>
                <a:hlinkClick r:id="rId3" tooltip="User:G.dallorto"/>
              </a:rPr>
              <a:t>Giovanni Dall'Orto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5850" y="1447800"/>
            <a:ext cx="4248150" cy="3216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the </a:t>
            </a:r>
            <a:br>
              <a:rPr lang="en-US" sz="11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</a:b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Great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b/b3/Map_achaemenid_empire_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r="62020" b="5455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3733800" cy="19812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Philip’s</a:t>
            </a:r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Plan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914400"/>
            <a:ext cx="1905000" cy="1524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b="1" i="1" dirty="0" smtClean="0">
                <a:solidFill>
                  <a:schemeClr val="bg1"/>
                </a:solidFill>
              </a:rPr>
              <a:t>Unite Greece by invading Persia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81000" y="3429000"/>
            <a:ext cx="3124200" cy="2971800"/>
          </a:xfrm>
          <a:prstGeom prst="donut">
            <a:avLst>
              <a:gd name="adj" fmla="val 6763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191000" y="3810000"/>
            <a:ext cx="3657600" cy="205740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65533" y="6550223"/>
            <a:ext cx="2026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4" tooltip="User:Fabienkhan"/>
              </a:rPr>
              <a:t>Map Credit:  Fabienkhan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1402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e/e5/Filip_II_Macedon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16" y="0"/>
            <a:ext cx="4752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1143000"/>
          </a:xfrm>
          <a:solidFill>
            <a:schemeClr val="bg1">
              <a:alpha val="75000"/>
            </a:schemeClr>
          </a:solidFill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600" b="1" dirty="0" smtClean="0">
                <a:ln/>
                <a:solidFill>
                  <a:schemeClr val="accent3"/>
                </a:solidFill>
              </a:rPr>
              <a:t>ASSASSINATED</a:t>
            </a:r>
            <a:endParaRPr lang="en-US" sz="6600" b="1" dirty="0">
              <a:ln/>
              <a:solidFill>
                <a:schemeClr val="accent3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3962400"/>
            <a:ext cx="4495800" cy="1754326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14300"/>
            <a:r>
              <a:rPr lang="en-US" sz="36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Philip’s plan would be carried out by his son, Alexander.</a:t>
            </a:r>
            <a:endParaRPr lang="en-US" sz="36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88" y="6550223"/>
            <a:ext cx="1953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Photo Credit:  </a:t>
            </a:r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5" tooltip="en:User:Magrippa"/>
              </a:rPr>
              <a:t>Magrippa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800" b="1" dirty="0" smtClean="0">
                <a:ln/>
                <a:solidFill>
                  <a:schemeClr val="accent3"/>
                </a:solidFill>
              </a:rPr>
              <a:t>Alexander the Great</a:t>
            </a:r>
            <a:endParaRPr lang="en-US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800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King of Macedon</a:t>
            </a:r>
          </a:p>
          <a:p>
            <a:pPr lvl="1">
              <a:buNone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(336-323 B.C.)</a:t>
            </a:r>
          </a:p>
          <a:p>
            <a:pPr>
              <a:buNone/>
            </a:pPr>
            <a:endParaRPr lang="en-US" sz="44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Conqueror</a:t>
            </a:r>
          </a:p>
          <a:p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Explorer</a:t>
            </a:r>
          </a:p>
          <a:p>
            <a:r>
              <a:rPr lang="en-US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Cultural Ambassador</a:t>
            </a:r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95800" y="2286000"/>
            <a:ext cx="4326558" cy="298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8760" y="0"/>
            <a:ext cx="8852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400800" cy="20574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Alexander’s Conquests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324600"/>
            <a:ext cx="64008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hlinkClick r:id="rId4"/>
              </a:rPr>
              <a:t>http://www.emersonkent.com/map_archive/alexander_the_great_conquests.htm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609600" y="2209800"/>
            <a:ext cx="2514600" cy="18288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04800" y="4191000"/>
            <a:ext cx="2438400" cy="17526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276600" y="3276600"/>
            <a:ext cx="3429000" cy="25908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attle Icon.png">
            <a:hlinkClick r:id="rId4" action="ppaction://hlinksldjump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86200" y="2209800"/>
            <a:ext cx="990600" cy="762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3276600" y="2819400"/>
            <a:ext cx="19050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Granicus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3236893"/>
            <a:ext cx="2698662" cy="954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Gordian Knot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22210" name="Picture 2" descr="C:\Users\Tom\AppData\Local\Microsoft\Windows\Temporary Internet Files\Content.IE5\55P82POS\MP900386756[1]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665435">
            <a:off x="5907768" y="2732576"/>
            <a:ext cx="1281869" cy="9144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 descr="Battle Icon.png">
            <a:hlinkClick r:id="rId8" action="ppaction://hlinksldjump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8600" y="4876800"/>
            <a:ext cx="990600" cy="762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7620000" y="5486400"/>
            <a:ext cx="15240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Issus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39052" y="457201"/>
            <a:ext cx="137762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tx1">
                <a:alpha val="40000"/>
              </a:schemeClr>
            </a:glow>
            <a:softEdge rad="63500"/>
          </a:effectLst>
        </p:spPr>
      </p:pic>
      <p:pic>
        <p:nvPicPr>
          <p:cNvPr id="14" name="Picture 2" descr="C:\Users\Tom\AppData\Local\Microsoft\Windows\Temporary Internet Files\Content.IE5\1IYVTH2R\MC900432637[1].png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0500" y="152400"/>
            <a:ext cx="1104900" cy="1104900"/>
          </a:xfrm>
          <a:prstGeom prst="rect">
            <a:avLst/>
          </a:prstGeom>
          <a:noFill/>
          <a:effectLst>
            <a:glow rad="139700">
              <a:schemeClr val="tx1">
                <a:alpha val="40000"/>
              </a:schemeClr>
            </a:glo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323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90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6096000" y="4343400"/>
            <a:ext cx="1905000" cy="12954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427038"/>
            <a:ext cx="4453437" cy="155416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800" b="1" dirty="0" smtClean="0">
                <a:ln/>
                <a:solidFill>
                  <a:schemeClr val="accent3"/>
                </a:solidFill>
              </a:rPr>
              <a:t>Companion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 Cavalry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r="3147"/>
          <a:stretch/>
        </p:blipFill>
        <p:spPr bwMode="auto">
          <a:xfrm>
            <a:off x="4453439" y="0"/>
            <a:ext cx="46905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050" y="5772958"/>
            <a:ext cx="3714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Alexander taming his horse, </a:t>
            </a:r>
            <a:r>
              <a:rPr lang="en-US" sz="2400" b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Bucephalus</a:t>
            </a:r>
            <a:endParaRPr lang="en-US" sz="2400" b="1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2477631"/>
            <a:ext cx="3867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Alexander personally commanded his </a:t>
            </a:r>
            <a:r>
              <a:rPr lang="en-US" sz="2800" b="1" i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Companion Cavalry</a:t>
            </a:r>
            <a:r>
              <a:rPr lang="en-US" sz="2800" b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, </a:t>
            </a:r>
            <a:r>
              <a:rPr 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placing himself in the thick of every battle.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10" descr="Wikipedia-logo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29000" y="5772958"/>
            <a:ext cx="762000" cy="76200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Horse Neigh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4.bp.blogspot.com/_4fLTqsuQox8/ShTOb6tmGaI/AAAAAAAAB_g/Glc8PhPfqVI/s1600/Thessalian+Cavalry+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orse Gallopi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6250" y="2817674"/>
            <a:ext cx="3638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3600" b="1" i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Companions</a:t>
            </a:r>
            <a:r>
              <a:rPr lang="en-US" sz="3600" b="1" dirty="0" smtClean="0">
                <a:solidFill>
                  <a:schemeClr val="bg1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charged in a </a:t>
            </a:r>
            <a:r>
              <a:rPr lang="en-US" sz="36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wedge</a:t>
            </a: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formation.</a:t>
            </a:r>
            <a:endParaRPr lang="en-US" sz="36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" y="427038"/>
            <a:ext cx="4495798" cy="155416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800" b="1" dirty="0" smtClean="0">
                <a:ln/>
                <a:solidFill>
                  <a:schemeClr val="accent3"/>
                </a:solidFill>
              </a:rPr>
              <a:t>Companion</a:t>
            </a:r>
            <a:r>
              <a:rPr lang="en-US" sz="5400" b="1" dirty="0" smtClean="0">
                <a:ln/>
                <a:solidFill>
                  <a:schemeClr val="accent3"/>
                </a:solidFill>
              </a:rPr>
              <a:t> Cavalry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3487" y="6201370"/>
            <a:ext cx="26754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Photo:  </a:t>
            </a:r>
            <a:r>
              <a:rPr lang="en-US" sz="2000" dirty="0">
                <a:hlinkClick r:id="rId7"/>
              </a:rPr>
              <a:t>Scott </a:t>
            </a:r>
            <a:r>
              <a:rPr lang="en-US" sz="2000" dirty="0" err="1">
                <a:hlinkClick r:id="rId7"/>
              </a:rPr>
              <a:t>MacPhee</a:t>
            </a:r>
            <a:r>
              <a:rPr lang="en-US" sz="2000" dirty="0">
                <a:hlinkClick r:id="rId7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8708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3"/>
          <a:stretch/>
        </p:blipFill>
        <p:spPr bwMode="auto">
          <a:xfrm>
            <a:off x="1" y="1143001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9050"/>
            <a:ext cx="9144000" cy="196215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</a:rPr>
              <a:t>The Gordian Knot</a:t>
            </a:r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Picture 6" descr="Wikipedia-logo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23868" y="5757446"/>
            <a:ext cx="596820" cy="596820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6248400" y="6443246"/>
            <a:ext cx="2733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Photo by </a:t>
            </a:r>
            <a:r>
              <a:rPr lang="en-US" sz="1400" dirty="0" err="1" smtClean="0">
                <a:solidFill>
                  <a:schemeClr val="tx2"/>
                </a:solidFill>
                <a:hlinkClick r:id="rId6" tooltip="Go to woodleywonderworks's photostream"/>
              </a:rPr>
              <a:t>woodleywonderworks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57150"/>
            <a:ext cx="4747038" cy="1009650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CapitalisTypOasis" pitchFamily="2" charset="0"/>
              </a:rPr>
              <a:t>TERMS LIST</a:t>
            </a:r>
            <a:endParaRPr lang="en-US" sz="5400" b="1" dirty="0">
              <a:ln/>
              <a:solidFill>
                <a:schemeClr val="accent3"/>
              </a:solidFill>
              <a:latin typeface="CapitalisTypOasis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4343400" cy="5715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Philip II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Demosthenes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Orator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Philippic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Alexander the Great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Gordian Knot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Battle of Gaugamela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Hellenism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Alexander’s Empire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Seleucid Empire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Ptolemaic Empire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29313" y="228600"/>
            <a:ext cx="40860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Rectangle 7"/>
          <p:cNvSpPr/>
          <p:nvPr/>
        </p:nvSpPr>
        <p:spPr>
          <a:xfrm>
            <a:off x="4724400" y="3967877"/>
            <a:ext cx="4419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>
                <a:solidFill>
                  <a:srgbClr val="A18472">
                    <a:lumMod val="40000"/>
                    <a:lumOff val="60000"/>
                  </a:srgbClr>
                </a:solidFill>
              </a:rPr>
              <a:t>How did Alexander’s use of </a:t>
            </a:r>
            <a:r>
              <a:rPr lang="en-US" b="1" dirty="0" smtClean="0">
                <a:solidFill>
                  <a:srgbClr val="A18472">
                    <a:lumMod val="40000"/>
                    <a:lumOff val="60000"/>
                  </a:srgbClr>
                </a:solidFill>
              </a:rPr>
              <a:t>appropriate technologies </a:t>
            </a:r>
            <a:r>
              <a:rPr lang="en-US" dirty="0" smtClean="0">
                <a:solidFill>
                  <a:srgbClr val="A18472">
                    <a:lumMod val="40000"/>
                    <a:lumOff val="60000"/>
                  </a:srgbClr>
                </a:solidFill>
              </a:rPr>
              <a:t>help him achieve victories over the Persians?</a:t>
            </a:r>
          </a:p>
          <a:p>
            <a:pPr marL="400050" indent="-400050">
              <a:buAutoNum type="arabicPeriod"/>
            </a:pPr>
            <a:endParaRPr lang="en-US" dirty="0">
              <a:solidFill>
                <a:srgbClr val="A18472">
                  <a:lumMod val="40000"/>
                  <a:lumOff val="60000"/>
                </a:srgbClr>
              </a:solidFill>
            </a:endParaRPr>
          </a:p>
          <a:p>
            <a:pPr marL="400050" indent="-400050">
              <a:buAutoNum type="arabicPeriod"/>
            </a:pPr>
            <a:r>
              <a:rPr lang="en-US" dirty="0" smtClean="0">
                <a:solidFill>
                  <a:srgbClr val="A18472">
                    <a:lumMod val="40000"/>
                    <a:lumOff val="60000"/>
                  </a:srgbClr>
                </a:solidFill>
              </a:rPr>
              <a:t>How did the spread of </a:t>
            </a:r>
            <a:r>
              <a:rPr lang="en-US" b="1" dirty="0" smtClean="0">
                <a:solidFill>
                  <a:srgbClr val="A18472">
                    <a:lumMod val="40000"/>
                    <a:lumOff val="60000"/>
                  </a:srgbClr>
                </a:solidFill>
              </a:rPr>
              <a:t>Hellenism</a:t>
            </a:r>
            <a:r>
              <a:rPr lang="en-US" dirty="0" smtClean="0">
                <a:solidFill>
                  <a:srgbClr val="A18472">
                    <a:lumMod val="40000"/>
                    <a:lumOff val="60000"/>
                  </a:srgbClr>
                </a:solidFill>
              </a:rPr>
              <a:t> affect the cultural development of the Eastern Mediterranean in the centuries following Alexander’s conquests?</a:t>
            </a:r>
            <a:endParaRPr lang="en-US" sz="11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48200" y="2909828"/>
            <a:ext cx="4495799" cy="1009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n/>
                <a:solidFill>
                  <a:schemeClr val="accent3"/>
                </a:solidFill>
                <a:latin typeface="CapitalisTypOasis" pitchFamily="2" charset="0"/>
              </a:rPr>
              <a:t>Essential Questions</a:t>
            </a:r>
            <a:endParaRPr lang="en-US" sz="2400" b="1" dirty="0">
              <a:ln/>
              <a:solidFill>
                <a:schemeClr val="accent3"/>
              </a:solidFill>
              <a:latin typeface="CapitalisTypOasis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381000"/>
            <a:ext cx="6096000" cy="23622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000" b="1" dirty="0" smtClean="0">
                <a:solidFill>
                  <a:schemeClr val="accent3">
                    <a:lumMod val="25000"/>
                  </a:schemeClr>
                </a:solidFill>
              </a:rPr>
              <a:t>Sometimes, the solution is simpler than it looks.</a:t>
            </a:r>
            <a:endParaRPr lang="en-US" sz="4000" b="1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400800"/>
            <a:ext cx="2667000" cy="33855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</a:rPr>
              <a:t>Photo by </a:t>
            </a:r>
            <a:r>
              <a:rPr lang="en-US" sz="1600" dirty="0" err="1">
                <a:solidFill>
                  <a:schemeClr val="accent2"/>
                </a:solidFill>
                <a:hlinkClick r:id="rId3" tooltip="Go to Søren Niedziella's photostream"/>
              </a:rPr>
              <a:t>Søren</a:t>
            </a:r>
            <a:r>
              <a:rPr lang="en-US" sz="1600" dirty="0">
                <a:solidFill>
                  <a:schemeClr val="accent2"/>
                </a:solidFill>
                <a:hlinkClick r:id="rId3" tooltip="Go to Søren Niedziella's photostream"/>
              </a:rPr>
              <a:t> </a:t>
            </a:r>
            <a:r>
              <a:rPr lang="en-US" sz="1600" dirty="0" err="1" smtClean="0">
                <a:solidFill>
                  <a:schemeClr val="accent2"/>
                </a:solidFill>
                <a:hlinkClick r:id="rId3" tooltip="Go to Søren Niedziella's photostream"/>
              </a:rPr>
              <a:t>Niedziella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"/>
            <a:ext cx="8839200" cy="684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"/>
            <a:ext cx="8839200" cy="684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88552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7502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600" b="1" dirty="0" smtClean="0">
                <a:ln/>
                <a:solidFill>
                  <a:schemeClr val="accent3"/>
                </a:solidFill>
              </a:rPr>
              <a:t>The Alexander Mosaic</a:t>
            </a:r>
            <a:endParaRPr lang="en-US" sz="4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6744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91400" y="83373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(Pompeii)</a:t>
            </a:r>
            <a:endParaRPr lang="en-US" sz="2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88" y="6550223"/>
            <a:ext cx="1953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Photo Credit:  </a:t>
            </a:r>
            <a:r>
              <a:rPr lang="en-US" sz="14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4" tooltip="en:User:Magrippa"/>
              </a:rPr>
              <a:t>Magrippa</a:t>
            </a:r>
            <a:endParaRPr lang="en-US" sz="1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lq-beta.com/visual/av_thumbnails/eight-wounds-alexander-sw-8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 b="30395"/>
          <a:stretch/>
        </p:blipFill>
        <p:spPr bwMode="auto">
          <a:xfrm>
            <a:off x="4737538" y="-2"/>
            <a:ext cx="44196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q-beta.com/visual/av_thumbnails/eight-wounds-alexander-sw-8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69923"/>
          <a:stretch/>
        </p:blipFill>
        <p:spPr bwMode="auto">
          <a:xfrm>
            <a:off x="0" y="1676400"/>
            <a:ext cx="4769622" cy="393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q-beta.com/visual/av_thumbnails/eight-wounds-alexander-sw-8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r="8462" b="88648"/>
          <a:stretch/>
        </p:blipFill>
        <p:spPr bwMode="auto">
          <a:xfrm>
            <a:off x="0" y="-1"/>
            <a:ext cx="4769622" cy="172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261480"/>
            <a:ext cx="4769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Source:  </a:t>
            </a:r>
            <a:r>
              <a:rPr lang="en-US" sz="24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4"/>
              </a:rPr>
              <a:t>Lapham's Quarterly </a:t>
            </a:r>
            <a:endParaRPr lang="en-US" sz="24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4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8760" y="0"/>
            <a:ext cx="8852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400800" cy="20574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Alexander’s Conquests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324600"/>
            <a:ext cx="64008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hlinkClick r:id="rId4"/>
              </a:rPr>
              <a:t>http://www.emersonkent.com/map_archive/alexander_the_great_conquests.htm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304800" y="4191000"/>
            <a:ext cx="2438400" cy="17526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4218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5410200" y="762000"/>
            <a:ext cx="838200" cy="838200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3000" y="1534180"/>
            <a:ext cx="1828800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Alexandria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Documents and Settings\trichey.SDOC\Local Settings\Temp\Temporary Internet Files\Content.IE5\8ZRYA7YH\MP900400793[1]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19200"/>
            <a:ext cx="1524000" cy="1219200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  <a:softEdge rad="12700"/>
          </a:effectLst>
        </p:spPr>
      </p:pic>
      <p:sp>
        <p:nvSpPr>
          <p:cNvPr id="8" name="TextBox 7"/>
          <p:cNvSpPr txBox="1"/>
          <p:nvPr/>
        </p:nvSpPr>
        <p:spPr>
          <a:xfrm>
            <a:off x="762000" y="2438400"/>
            <a:ext cx="1828800" cy="10772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Siwa Oasis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8600" y="1295400"/>
            <a:ext cx="5257800" cy="4419600"/>
            <a:chOff x="228600" y="1524000"/>
            <a:chExt cx="5257800" cy="44196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 l="25833" r="16667" b="35555"/>
            <a:stretch>
              <a:fillRect/>
            </a:stretch>
          </p:blipFill>
          <p:spPr bwMode="auto">
            <a:xfrm>
              <a:off x="228600" y="1524000"/>
              <a:ext cx="52578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8" name="5-Point Star 7"/>
            <p:cNvSpPr/>
            <p:nvPr/>
          </p:nvSpPr>
          <p:spPr>
            <a:xfrm>
              <a:off x="3276600" y="2286000"/>
              <a:ext cx="838200" cy="8382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19400" y="3058180"/>
              <a:ext cx="1828800" cy="461665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Alexandria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019800" y="304800"/>
            <a:ext cx="2895600" cy="27776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Alexandria </a:t>
            </a:r>
            <a:br>
              <a:rPr lang="en-US" sz="36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(Nile Delta)</a:t>
            </a:r>
          </a:p>
          <a:p>
            <a:r>
              <a:rPr lang="en-US" sz="105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100" b="1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0" lvl="1"/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The most famous of many cities that Alexander named after himself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76200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/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Alexandria</a:t>
            </a:r>
            <a:endParaRPr kumimoji="0" lang="en-US" sz="5400" b="1" i="0" u="none" strike="noStrike" kern="1200" cap="none" spc="0" normalizeH="0" baseline="0" noProof="0" dirty="0">
              <a:ln/>
              <a:solidFill>
                <a:schemeClr val="accent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5798403"/>
            <a:ext cx="2590800" cy="830997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</a:t>
            </a:r>
            <a:r>
              <a:rPr lang="en-US" sz="32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ighthouse</a:t>
            </a:r>
            <a:endParaRPr lang="en-US" sz="20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5798403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</a:t>
            </a:r>
            <a:r>
              <a:rPr lang="en-US" sz="32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ibrary</a:t>
            </a:r>
            <a:endParaRPr lang="en-US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5814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3581400"/>
            <a:ext cx="3427277" cy="22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5334000" cy="1752600"/>
          </a:xfrm>
          <a:noFill/>
          <a:ln>
            <a:noFill/>
          </a:ln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5400" b="1" dirty="0" smtClean="0">
                <a:ln/>
                <a:solidFill>
                  <a:schemeClr val="accent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pitalisTypOasis" pitchFamily="2" charset="0"/>
              </a:rPr>
              <a:t>The Lighthouse</a:t>
            </a:r>
            <a:endParaRPr lang="en-US" sz="5400" b="1" dirty="0">
              <a:ln/>
              <a:solidFill>
                <a:schemeClr val="accent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pitalisTypOasis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477869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of Alexandria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3600" y="0"/>
            <a:ext cx="1848583" cy="37702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239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7</a:t>
            </a:r>
            <a:endParaRPr lang="en-US" sz="239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6029" y="3295471"/>
            <a:ext cx="2631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Lighthouse of Alexandria is one of the Seven Wonders of the Ancient World.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88A0AE"/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Siwa Oasis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commons/2/25/Oase_Siw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/>
          <a:stretch/>
        </p:blipFill>
        <p:spPr bwMode="auto">
          <a:xfrm>
            <a:off x="0" y="1447800"/>
            <a:ext cx="9144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18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2607" r="1990"/>
          <a:stretch/>
        </p:blipFill>
        <p:spPr bwMode="auto">
          <a:xfrm>
            <a:off x="800100" y="1219200"/>
            <a:ext cx="7505700" cy="53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4999037"/>
            <a:ext cx="5334000" cy="11731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b="1" i="1" dirty="0" smtClean="0"/>
              <a:t>Macedonia was a second-rate power before Athens and Sparta weakened each other in the Peloponnesian War.</a:t>
            </a:r>
            <a:endParaRPr lang="en-US" sz="2400" b="1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65532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Macedonia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Donut 6"/>
          <p:cNvSpPr/>
          <p:nvPr/>
        </p:nvSpPr>
        <p:spPr>
          <a:xfrm>
            <a:off x="2819400" y="1351493"/>
            <a:ext cx="1733550" cy="1467907"/>
          </a:xfrm>
          <a:prstGeom prst="donut">
            <a:avLst>
              <a:gd name="adj" fmla="val 85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4038600"/>
            <a:ext cx="124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Map Credit: </a:t>
            </a:r>
            <a:b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4" tooltip="User:Marsyas"/>
              </a:rPr>
              <a:t>Marsyas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4/47/Siwa_Oasis2009b.jpg/1280px-Siwa_Oasis200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6858000" cy="1143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9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UnZialish" pitchFamily="2" charset="0"/>
              </a:rPr>
              <a:t>Lake Siwa</a:t>
            </a:r>
            <a:endParaRPr lang="en-US" sz="9600" b="1" dirty="0">
              <a:ln w="50800"/>
              <a:solidFill>
                <a:schemeClr val="bg1">
                  <a:shade val="50000"/>
                </a:schemeClr>
              </a:solidFill>
              <a:latin typeface="UnZialish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0" y="6488668"/>
            <a:ext cx="1877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Photo Credit:  </a:t>
            </a:r>
            <a:r>
              <a:rPr lang="en-US" sz="1400" dirty="0" err="1" smtClean="0">
                <a:solidFill>
                  <a:schemeClr val="bg1">
                    <a:lumMod val="10000"/>
                    <a:lumOff val="90000"/>
                  </a:schemeClr>
                </a:solidFill>
                <a:hlinkClick r:id="rId4"/>
              </a:rPr>
              <a:t>tronics</a:t>
            </a:r>
            <a:endParaRPr lang="en-US" sz="14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04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Amun 2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85" b="2024"/>
          <a:stretch/>
        </p:blipFill>
        <p:spPr bwMode="auto">
          <a:xfrm>
            <a:off x="-19050" y="0"/>
            <a:ext cx="91989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6924" y="2057400"/>
            <a:ext cx="2017076" cy="292576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The Temple </a:t>
            </a:r>
            <a:b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of </a:t>
            </a:r>
            <a:r>
              <a:rPr lang="en-US" sz="32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Amun</a:t>
            </a:r>
            <a:endParaRPr lang="en-US" sz="32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2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872" y="990600"/>
            <a:ext cx="4830128" cy="444976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</a:t>
            </a:r>
            <a: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Son</a:t>
            </a:r>
            <a: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God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3124200" cy="1477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://upload.wikimedia.org/wikipedia/commons/e/ef/Alexander1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9050"/>
            <a:ext cx="37804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4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66800" y="-23089"/>
            <a:ext cx="7066697" cy="6881089"/>
            <a:chOff x="1066800" y="-23089"/>
            <a:chExt cx="7066697" cy="6881089"/>
          </a:xfrm>
        </p:grpSpPr>
        <p:sp>
          <p:nvSpPr>
            <p:cNvPr id="5" name="Oval 4"/>
            <p:cNvSpPr/>
            <p:nvPr/>
          </p:nvSpPr>
          <p:spPr>
            <a:xfrm>
              <a:off x="1646237" y="381000"/>
              <a:ext cx="5821363" cy="610766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http://www.britishmuseum.org/images/ps171742_l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" t="28695" r="51838" b="27257"/>
            <a:stretch/>
          </p:blipFill>
          <p:spPr bwMode="auto">
            <a:xfrm>
              <a:off x="1066800" y="-23089"/>
              <a:ext cx="7066697" cy="6881089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0" y="6488668"/>
            <a:ext cx="329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Photo Credit:  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British Museum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68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8760" y="0"/>
            <a:ext cx="88528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400800" cy="20574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tx2">
                      <a:alpha val="60000"/>
                    </a:schemeClr>
                  </a:glow>
                </a:effectLst>
              </a:rPr>
              <a:t>Alexander’s Conquests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tx2">
                    <a:alpha val="6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324600"/>
            <a:ext cx="640080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  <a:hlinkClick r:id="rId4"/>
              </a:rPr>
              <a:t>http://www.emersonkent.com/map_archive/alexander_the_great_conquests.htm</a:t>
            </a:r>
            <a:r>
              <a:rPr lang="en-US" sz="1400" b="1" dirty="0" smtClean="0">
                <a:solidFill>
                  <a:prstClr val="white"/>
                </a:solidFill>
              </a:rPr>
              <a:t> 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3276600" y="3276600"/>
            <a:ext cx="3429000" cy="2590800"/>
          </a:xfrm>
          <a:prstGeom prst="rect">
            <a:avLst/>
          </a:prstGeom>
          <a:solidFill>
            <a:srgbClr val="C00000">
              <a:alpha val="0"/>
            </a:srgbClr>
          </a:solidFill>
          <a:ln w="5715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781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 l="35444" t="47704" r="24962" b="1396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4360" y="1046500"/>
            <a:ext cx="22098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Gaugamela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752600" y="2286000"/>
            <a:ext cx="838200" cy="838200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400" y="3058180"/>
            <a:ext cx="18288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Babylon</a:t>
            </a:r>
          </a:p>
        </p:txBody>
      </p:sp>
      <p:pic>
        <p:nvPicPr>
          <p:cNvPr id="5" name="Picture 4" descr="Battle Icon.png">
            <a:hlinkClick r:id="rId3" action="ppaction://hlinksldjump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00" y="457200"/>
            <a:ext cx="990600" cy="762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55052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1145C"/>
                </a:solidFill>
              </a:rPr>
              <a:t>Alexander’s DECISIVE victory over Darius of Persia </a:t>
            </a:r>
            <a:endParaRPr lang="en-US" sz="2400" b="1" dirty="0">
              <a:solidFill>
                <a:srgbClr val="11145C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/>
          <a:stretch/>
        </p:blipFill>
        <p:spPr bwMode="auto">
          <a:xfrm>
            <a:off x="0" y="-15919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457200"/>
            <a:ext cx="441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3F2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</a:t>
            </a:r>
            <a:endParaRPr lang="en-US" sz="7200" b="1" dirty="0">
              <a:solidFill>
                <a:srgbClr val="F3F2E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0" y="6475452"/>
            <a:ext cx="2500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Photo Credit: </a:t>
            </a:r>
            <a:r>
              <a:rPr lang="en-US" sz="1600" dirty="0">
                <a:hlinkClick r:id="rId3" tooltip="Go to Kelly Sikkema's photostream"/>
              </a:rPr>
              <a:t>Kelly </a:t>
            </a:r>
            <a:r>
              <a:rPr lang="en-US" sz="1600" dirty="0" err="1">
                <a:hlinkClick r:id="rId3" tooltip="Go to Kelly Sikkema's photostream"/>
              </a:rPr>
              <a:t>Sikkema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" y="55052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1145C"/>
                </a:solidFill>
              </a:rPr>
              <a:t>Alexander’s DECISIVE victory over Darius of Persia </a:t>
            </a:r>
            <a:endParaRPr lang="en-US" sz="2400" b="1" dirty="0">
              <a:solidFill>
                <a:srgbClr val="1114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77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381000" y="1447800"/>
            <a:ext cx="3733800" cy="3234154"/>
            <a:chOff x="914400" y="2286000"/>
            <a:chExt cx="3733800" cy="3234154"/>
          </a:xfrm>
        </p:grpSpPr>
        <p:pic>
          <p:nvPicPr>
            <p:cNvPr id="1026" name="Picture 2" descr="http://www.mlahanas.de/Greeks/LX/Images/MacedonianPhalanx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914400" y="2286000"/>
              <a:ext cx="3733800" cy="28575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1066800" y="5181600"/>
              <a:ext cx="3352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white"/>
                  </a:solidFill>
                </a:rPr>
                <a:t>Rome :Total War </a:t>
              </a:r>
              <a:r>
                <a:rPr lang="en-US" sz="1600" dirty="0" smtClean="0">
                  <a:solidFill>
                    <a:prstClr val="white"/>
                  </a:solidFill>
                </a:rPr>
                <a:t>Screenshot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10"/>
          <p:cNvGrpSpPr/>
          <p:nvPr/>
        </p:nvGrpSpPr>
        <p:grpSpPr>
          <a:xfrm>
            <a:off x="4413852" y="1524000"/>
            <a:ext cx="2761846" cy="2205947"/>
            <a:chOff x="5108266" y="1981200"/>
            <a:chExt cx="3469656" cy="3060505"/>
          </a:xfrm>
        </p:grpSpPr>
        <p:pic>
          <p:nvPicPr>
            <p:cNvPr id="1030" name="Picture 6" descr="http://www.armchairgeneral.com/wordpress/wp-content/gamereviews/pc/rtw/08_WGR_18_d_JP_FlmRk_s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115487" y="1981200"/>
              <a:ext cx="3361763" cy="2514600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5108266" y="4571999"/>
              <a:ext cx="3469656" cy="4697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white"/>
                  </a:solidFill>
                </a:rPr>
                <a:t>Rome :Total War </a:t>
              </a:r>
              <a:r>
                <a:rPr lang="en-US" sz="1600" dirty="0" smtClean="0">
                  <a:solidFill>
                    <a:prstClr val="white"/>
                  </a:solidFill>
                </a:rPr>
                <a:t>Screenshot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2" name="Picture 8" descr="http://mogultravel.com/artscrafts/images/bow_standard1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220518">
            <a:off x="6565254" y="1827495"/>
            <a:ext cx="2877344" cy="2301875"/>
          </a:xfrm>
          <a:prstGeom prst="rect">
            <a:avLst/>
          </a:prstGeom>
          <a:noFill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  <a:latin typeface="CapitalisTypOasis" pitchFamily="2" charset="0"/>
              </a:rPr>
              <a:t>Appropriate Technologies</a:t>
            </a:r>
            <a:endParaRPr lang="en-US" sz="4000" b="1" dirty="0">
              <a:ln/>
              <a:solidFill>
                <a:schemeClr val="accent3"/>
              </a:solidFill>
              <a:latin typeface="CapitalisTypOasis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47244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Phalanx</a:t>
            </a:r>
            <a:endParaRPr lang="en-US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3657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Cavalry</a:t>
            </a:r>
            <a:endParaRPr lang="en-US" sz="4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4800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Archers</a:t>
            </a:r>
            <a:endParaRPr lang="en-US" sz="36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54102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 modified his army to fight on flat terrain.  The Persians had failed to conquer Greece because they did not modify their tactics.</a:t>
            </a:r>
            <a:endParaRPr lang="en-US" sz="2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114800" cy="114300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600" b="1" dirty="0" smtClean="0">
                <a:ln/>
                <a:solidFill>
                  <a:schemeClr val="accent3"/>
                </a:solidFill>
              </a:rPr>
              <a:t>Philip II</a:t>
            </a:r>
            <a:endParaRPr lang="en-US" sz="66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8400"/>
            <a:ext cx="6553200" cy="2057400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King of Macedon</a:t>
            </a:r>
          </a:p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Father of Alexander the Great</a:t>
            </a:r>
          </a:p>
          <a:p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Conquered most Greek city-states</a:t>
            </a:r>
            <a:endParaRPr lang="en-US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 l="2436" t="5128" r="2564" b="2564"/>
          <a:stretch>
            <a:fillRect/>
          </a:stretch>
        </p:blipFill>
        <p:spPr bwMode="auto">
          <a:xfrm>
            <a:off x="5695950" y="304800"/>
            <a:ext cx="3219450" cy="2971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1" name="Picture 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191000"/>
            <a:ext cx="2990850" cy="23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60000"/>
                <a:lumOff val="40000"/>
                <a:alpha val="60000"/>
              </a:schemeClr>
            </a:glow>
            <a:softEdge rad="635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28600"/>
            <a:ext cx="9143999" cy="13716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1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</a:rPr>
              <a:t>Alexander’s Empire</a:t>
            </a:r>
            <a:endParaRPr lang="en-US" sz="5100" dirty="0">
              <a:solidFill>
                <a:schemeClr val="tx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39369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rging Galaxy Cluster Abell 52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"/>
          <a:stretch/>
        </p:blipFill>
        <p:spPr bwMode="auto">
          <a:xfrm>
            <a:off x="-152401" y="-31135"/>
            <a:ext cx="9296401" cy="69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2" y="2851457"/>
            <a:ext cx="9296401" cy="1143000"/>
          </a:xfrm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203200" dir="2820000" algn="tl">
                    <a:srgbClr val="000000">
                      <a:alpha val="38000"/>
                    </a:srgbClr>
                  </a:outerShdw>
                </a:effectLst>
              </a:rPr>
              <a:t>Infinite</a:t>
            </a:r>
            <a:endParaRPr lang="en-US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203200" dir="282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6324600"/>
            <a:ext cx="1371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Credit: </a:t>
            </a:r>
            <a:r>
              <a:rPr lang="en-US" sz="1600" dirty="0">
                <a:solidFill>
                  <a:schemeClr val="tx2"/>
                </a:solidFill>
                <a:hlinkClick r:id="rId3"/>
              </a:rPr>
              <a:t>NASA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 l="35444" t="47704" r="24962" b="1396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1066800"/>
            <a:ext cx="1981200" cy="46166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1B1B"/>
                </a:solidFill>
              </a:rPr>
              <a:t>Gaugamela</a:t>
            </a:r>
            <a:endParaRPr lang="en-US" sz="2400" b="1" dirty="0">
              <a:solidFill>
                <a:srgbClr val="331B1B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1752600" y="2286000"/>
            <a:ext cx="838200" cy="838200"/>
          </a:xfrm>
          <a:prstGeom prst="star5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1847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3058180"/>
            <a:ext cx="1828800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1B1B"/>
                </a:solidFill>
              </a:rPr>
              <a:t>Babylon</a:t>
            </a:r>
            <a:endParaRPr lang="en-US" sz="2800" b="1" dirty="0">
              <a:solidFill>
                <a:srgbClr val="331B1B"/>
              </a:solidFill>
            </a:endParaRPr>
          </a:p>
        </p:txBody>
      </p:sp>
      <p:pic>
        <p:nvPicPr>
          <p:cNvPr id="5" name="Picture 4" descr="Battle Icon.png">
            <a:hlinkClick r:id="rId3" action="ppaction://hlinksldjump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00" y="457200"/>
            <a:ext cx="990600" cy="762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3657600" y="2895600"/>
            <a:ext cx="3657600" cy="22467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18472">
                    <a:lumMod val="20000"/>
                    <a:lumOff val="80000"/>
                  </a:srgbClr>
                </a:solidFill>
              </a:rPr>
              <a:t>Alexander returned to Babylon after his conquests, but died there in 323 at the age of 32.</a:t>
            </a:r>
            <a:endParaRPr lang="en-US" sz="2800" b="1" dirty="0">
              <a:solidFill>
                <a:srgbClr val="A1847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53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bg2">
                <a:lumMod val="96000"/>
                <a:lumOff val="4000"/>
              </a:schemeClr>
            </a:gs>
            <a:gs pos="100000">
              <a:schemeClr val="accent2">
                <a:lumMod val="33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1430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9600" b="1" dirty="0">
                <a:ln/>
                <a:solidFill>
                  <a:schemeClr val="accent3"/>
                </a:solidFill>
                <a:latin typeface="+mj-lt"/>
              </a:rPr>
              <a:t>Kratistos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9/96/Ellinistikos_Kosmos_300pX_e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1096" r="36455" b="109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  <a:t>“To the strongest…”</a:t>
            </a:r>
            <a:endParaRPr lang="en-US" sz="5400" b="1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7409" y="4211745"/>
            <a:ext cx="4003618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Alexander’s generals battled for his empire after his death, finally dividing it.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6705600" y="6550223"/>
            <a:ext cx="2244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Map Credit:  </a:t>
            </a:r>
            <a:r>
              <a:rPr lang="en-US" sz="1400" dirty="0" err="1">
                <a:solidFill>
                  <a:schemeClr val="accent2"/>
                </a:solidFill>
                <a:hlinkClick r:id="rId4" tooltip="de:Benutzer:Captain Blood"/>
              </a:rPr>
              <a:t>Captain_Blood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14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2">
                <a:lumMod val="7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upload.wikimedia.org/wikipedia/commons/9/96/Ellinistikos_Kosmos_300pX_e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1096" r="36455" b="109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  <a:t>“To the strongest…”</a:t>
            </a:r>
            <a:endParaRPr lang="en-US" sz="5400" b="1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2828835"/>
            <a:ext cx="24384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Seleucid Empire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90011" y="4677454"/>
            <a:ext cx="2286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Ptolemaic Empire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6705600" y="6550223"/>
            <a:ext cx="2244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Map Credit:  </a:t>
            </a:r>
            <a:r>
              <a:rPr lang="en-US" sz="1400" dirty="0" err="1">
                <a:solidFill>
                  <a:schemeClr val="accent2"/>
                </a:solidFill>
                <a:hlinkClick r:id="rId4" tooltip="de:Benutzer:Captain Blood"/>
              </a:rPr>
              <a:t>Captain_Blood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72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50" y="914400"/>
            <a:ext cx="3981450" cy="4572000"/>
          </a:xfrm>
        </p:spPr>
        <p:txBody>
          <a:bodyPr>
            <a:noAutofit/>
          </a:bodyPr>
          <a:lstStyle/>
          <a:p>
            <a:pPr marL="171450" indent="-171450">
              <a:buNone/>
            </a:pPr>
            <a:r>
              <a:rPr lang="en-US" sz="3000" b="1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“For </a:t>
            </a:r>
            <a:r>
              <a:rPr lang="en-US" sz="3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my part, I assure you, I had rather excel others in the knowledge of what is excellent, than in the extent of my power and dominion</a:t>
            </a:r>
            <a:r>
              <a:rPr lang="en-US" sz="3000" b="1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.”</a:t>
            </a:r>
            <a:br>
              <a:rPr lang="en-US" sz="3000" b="1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</a:br>
            <a:endParaRPr lang="en-US" sz="1600" b="1" dirty="0" smtClean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bg1">
                    <a:lumMod val="10000"/>
                    <a:lumOff val="90000"/>
                  </a:schemeClr>
                </a:solidFill>
              </a:rPr>
              <a:t>	</a:t>
            </a:r>
            <a:r>
              <a:rPr lang="en-US" sz="3000" b="1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      -- Alexander</a:t>
            </a:r>
            <a:endParaRPr lang="en-US" sz="3000" b="1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5122" name="Picture 2" descr="http://upload.wikimedia.org/wikipedia/commons/thumb/0/03/Alexander_the_Great-British_Museum.jpg/768px-Alexander_the_Great-British_Mus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48577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2718" y="6304002"/>
            <a:ext cx="2302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Photo Credit:  </a:t>
            </a:r>
            <a:r>
              <a:rPr lang="en-US" sz="1600" dirty="0">
                <a:solidFill>
                  <a:schemeClr val="bg1">
                    <a:lumMod val="10000"/>
                    <a:lumOff val="90000"/>
                  </a:schemeClr>
                </a:solidFill>
                <a:hlinkClick r:id="rId4" tooltip="User:Yair-haklai"/>
              </a:rPr>
              <a:t>Yair </a:t>
            </a:r>
            <a:r>
              <a:rPr lang="en-US" sz="1600" dirty="0" smtClean="0">
                <a:solidFill>
                  <a:schemeClr val="bg1">
                    <a:lumMod val="10000"/>
                    <a:lumOff val="90000"/>
                  </a:schemeClr>
                </a:solidFill>
                <a:hlinkClick r:id="rId4" tooltip="User:Yair-haklai"/>
              </a:rPr>
              <a:t>Haklai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93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252">
            <a:off x="2789914" y="2137336"/>
            <a:ext cx="6233335" cy="39270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21336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Socrates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62000" y="27432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429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Plato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62000" y="40386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6730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Aristotle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2000" y="53340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59684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687372" cy="18288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6700" b="1" dirty="0" smtClean="0">
                <a:ln/>
                <a:solidFill>
                  <a:schemeClr val="accent3"/>
                </a:solidFill>
                <a:latin typeface="+mj-lt"/>
              </a:rPr>
              <a:t>Alexander</a:t>
            </a:r>
            <a: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  <a:t> </a:t>
            </a:r>
            <a:b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</a:br>
            <a:r>
              <a:rPr lang="en-US" sz="4700" b="1" dirty="0" smtClean="0">
                <a:ln/>
                <a:solidFill>
                  <a:schemeClr val="accent3"/>
                </a:solidFill>
                <a:latin typeface="+mj-lt"/>
              </a:rPr>
              <a:t>the Philosopher</a:t>
            </a:r>
            <a:endParaRPr lang="en-US" sz="4700" b="1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034" name="Picture 10" descr="C:\Documents and Settings\trichey.SDOC\Local Settings\Temp\Temporary Internet Files\Content.IE5\RXARLRV4\MC900353611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152400"/>
            <a:ext cx="1219199" cy="198250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590800" y="5798403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 kept two things </a:t>
            </a:r>
            <a:b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under his pillow at all times...</a:t>
            </a:r>
            <a:endParaRPr lang="en-US" sz="2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1336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Socrates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62000" y="27432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429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Plato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62000" y="40386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6730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Aristotle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62000" y="5334000"/>
            <a:ext cx="914400" cy="685800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59684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</a:t>
            </a:r>
            <a:endParaRPr lang="en-US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1" name="Picture 7" descr="C:\Documents and Settings\trichey.SDOC\Local Settings\Temp\Temporary Internet Files\Content.IE5\8ZRYA7YH\MC90033577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951683">
            <a:off x="4134135" y="2687142"/>
            <a:ext cx="906237" cy="2992217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 l="18000" r="18000"/>
          <a:stretch>
            <a:fillRect/>
          </a:stretch>
        </p:blipFill>
        <p:spPr bwMode="auto">
          <a:xfrm>
            <a:off x="6248400" y="2981323"/>
            <a:ext cx="1676400" cy="261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6687372" cy="1828800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en-US" sz="6700" b="1" dirty="0" smtClean="0">
                <a:ln/>
                <a:solidFill>
                  <a:schemeClr val="accent3"/>
                </a:solidFill>
                <a:latin typeface="+mj-lt"/>
              </a:rPr>
              <a:t>Alexander</a:t>
            </a:r>
            <a: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  <a:t> </a:t>
            </a:r>
            <a:br>
              <a:rPr lang="en-US" sz="5400" b="1" dirty="0" smtClean="0">
                <a:ln/>
                <a:solidFill>
                  <a:schemeClr val="accent3"/>
                </a:solidFill>
                <a:latin typeface="+mj-lt"/>
              </a:rPr>
            </a:br>
            <a:r>
              <a:rPr lang="en-US" sz="4700" b="1" dirty="0" smtClean="0">
                <a:ln/>
                <a:solidFill>
                  <a:schemeClr val="accent3"/>
                </a:solidFill>
                <a:latin typeface="+mj-lt"/>
              </a:rPr>
              <a:t>the Philosopher</a:t>
            </a:r>
            <a:endParaRPr lang="en-US" sz="4700" b="1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034" name="Picture 10" descr="C:\Documents and Settings\trichey.SDOC\Local Settings\Temp\Temporary Internet Files\Content.IE5\RXARLRV4\MC900353611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1" y="152400"/>
            <a:ext cx="1219199" cy="198250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590800" y="5798403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Alexander kept two things </a:t>
            </a:r>
            <a:b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under his pillow at all times...</a:t>
            </a:r>
            <a:endParaRPr lang="en-US" sz="2400" b="1" i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50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0/02/Greece_23.91172E_39.08554N.jpg/1024px-Greece_23.91172E_39.08554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52" t="28607" r="25472" b="14268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9" y="1943100"/>
            <a:ext cx="9141371" cy="2476500"/>
          </a:xfrm>
        </p:spPr>
        <p:txBody>
          <a:bodyPr>
            <a:noAutofit/>
          </a:bodyPr>
          <a:lstStyle/>
          <a:p>
            <a:r>
              <a:rPr lang="en-US" sz="145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HELLAS</a:t>
            </a:r>
            <a:endParaRPr lang="en-US" sz="145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6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8/8f/Demosthenes_orator_Louv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/>
          <a:stretch/>
        </p:blipFill>
        <p:spPr bwMode="auto">
          <a:xfrm>
            <a:off x="5334000" y="1752228"/>
            <a:ext cx="3048000" cy="47840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7200" b="1" dirty="0" smtClean="0">
                <a:ln/>
                <a:solidFill>
                  <a:schemeClr val="accent3"/>
                </a:solidFill>
              </a:rPr>
              <a:t>Demosthenes</a:t>
            </a:r>
            <a:endParaRPr lang="en-US" sz="7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4155"/>
            <a:ext cx="4267200" cy="2620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Athenian </a:t>
            </a:r>
            <a:r>
              <a:rPr lang="en-US" sz="3600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Orator</a:t>
            </a:r>
            <a:endParaRPr lang="en-US" sz="3600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b="1" i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  <a:r>
              <a:rPr lang="en-US" sz="3600" b="1" i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 </a:t>
            </a:r>
            <a:r>
              <a:rPr lang="en-US" sz="3600" i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Philippics</a:t>
            </a:r>
            <a:endParaRPr lang="en-US" sz="3600" i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Orations against Philip II</a:t>
            </a:r>
            <a:endParaRPr lang="en-US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2540" y="4872923"/>
            <a:ext cx="2743200" cy="10156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hlinkClick r:id="rId4"/>
              </a:rPr>
              <a:t>Plutarch's </a:t>
            </a:r>
            <a:r>
              <a:rPr lang="en-US" sz="2000" b="1" dirty="0" smtClean="0">
                <a:solidFill>
                  <a:prstClr val="white"/>
                </a:solidFill>
                <a:hlinkClick r:id="rId4"/>
              </a:rPr>
              <a:t/>
            </a:r>
            <a:br>
              <a:rPr lang="en-US" sz="2000" b="1" dirty="0" smtClean="0">
                <a:solidFill>
                  <a:prstClr val="white"/>
                </a:solidFill>
                <a:hlinkClick r:id="rId4"/>
              </a:rPr>
            </a:br>
            <a:r>
              <a:rPr lang="en-US" sz="2000" b="1" dirty="0" smtClean="0">
                <a:solidFill>
                  <a:prstClr val="white"/>
                </a:solidFill>
                <a:hlinkClick r:id="rId4"/>
              </a:rPr>
              <a:t>Life of Demosthenes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5486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FAIL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7359" y="6443246"/>
            <a:ext cx="1798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10000"/>
                    <a:lumOff val="90000"/>
                  </a:schemeClr>
                </a:solidFill>
              </a:rPr>
              <a:t>Photo Credit: </a:t>
            </a:r>
            <a:r>
              <a:rPr lang="en-US" sz="1600" dirty="0">
                <a:solidFill>
                  <a:schemeClr val="bg1">
                    <a:lumMod val="10000"/>
                    <a:lumOff val="90000"/>
                  </a:schemeClr>
                </a:solidFill>
                <a:hlinkClick r:id="rId5" tooltip="User:Sting"/>
              </a:rPr>
              <a:t>Sting</a:t>
            </a:r>
            <a:endParaRPr lang="en-US" sz="1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4/40/MacedonEmpi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14816" r="39589" b="16221"/>
          <a:stretch/>
        </p:blipFill>
        <p:spPr bwMode="auto">
          <a:xfrm>
            <a:off x="19050" y="0"/>
            <a:ext cx="9124950" cy="69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4546" y="3810001"/>
            <a:ext cx="4300854" cy="2133599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As a result of Alexander’s conquests, Greek language and culture spread throughout the Eastern Mediterranean.</a:t>
            </a:r>
          </a:p>
        </p:txBody>
      </p:sp>
      <p:sp>
        <p:nvSpPr>
          <p:cNvPr id="8" name="Down Arrow 7"/>
          <p:cNvSpPr/>
          <p:nvPr/>
        </p:nvSpPr>
        <p:spPr>
          <a:xfrm rot="16200000">
            <a:off x="2286000" y="914401"/>
            <a:ext cx="762000" cy="2590800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8091366">
            <a:off x="2488783" y="1836656"/>
            <a:ext cx="762000" cy="3805020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9601756">
            <a:off x="1327023" y="2926367"/>
            <a:ext cx="762000" cy="2957660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HELLENISM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upload.wikimedia.org/wikipedia/commons/4/40/MacedonEmpi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14816" r="39589" b="16221"/>
          <a:stretch/>
        </p:blipFill>
        <p:spPr bwMode="auto">
          <a:xfrm>
            <a:off x="19050" y="0"/>
            <a:ext cx="9124950" cy="69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76800" y="1582341"/>
            <a:ext cx="3838575" cy="18466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Tarsus</a:t>
            </a:r>
            <a:endParaRPr lang="en-US" sz="2800" b="1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sz="10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  <a:endParaRPr lang="en-US" sz="1050" b="1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pPr marL="0" lvl="1"/>
            <a:r>
              <a:rPr lang="en-US" sz="24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The Apostle Paul was born here and raised as a Hellenized Jew.</a:t>
            </a: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1" y="230842"/>
            <a:ext cx="1498172" cy="190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67200" y="4810979"/>
            <a:ext cx="4648200" cy="16927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/>
                </a:solidFill>
              </a:rPr>
              <a:t>Although native Judeans rebelled against Alexander’s heirs, Jews of the </a:t>
            </a:r>
            <a:r>
              <a:rPr lang="en-US" sz="2600" b="1" i="1" dirty="0" smtClean="0">
                <a:solidFill>
                  <a:schemeClr val="bg1"/>
                </a:solidFill>
              </a:rPr>
              <a:t>Diaspora </a:t>
            </a:r>
            <a:r>
              <a:rPr lang="en-US" sz="2600" b="1" dirty="0" smtClean="0">
                <a:solidFill>
                  <a:schemeClr val="bg1"/>
                </a:solidFill>
              </a:rPr>
              <a:t>embraced Hellenism.</a:t>
            </a:r>
            <a:endParaRPr lang="en-US" sz="2600" b="1" dirty="0">
              <a:solidFill>
                <a:schemeClr val="bg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3352800" y="3124200"/>
            <a:ext cx="1066800" cy="609600"/>
          </a:xfrm>
          <a:prstGeom prst="donut">
            <a:avLst>
              <a:gd name="adj" fmla="val 1915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5181600" cy="1600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Hellenistic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Judaism</a:t>
            </a: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C:\Users\Tom\AppData\Local\Microsoft\Windows\Temporary Internet Files\Content.IE5\314A8ZQH\MP9004403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797" y="-2"/>
            <a:ext cx="5259203" cy="6858001"/>
          </a:xfrm>
          <a:prstGeom prst="rect">
            <a:avLst/>
          </a:prstGeom>
          <a:noFill/>
        </p:spPr>
      </p:pic>
      <p:pic>
        <p:nvPicPr>
          <p:cNvPr id="10" name="Picture 9" descr="Wikipedia-logo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29600" y="5969159"/>
            <a:ext cx="736441" cy="736441"/>
          </a:xfrm>
          <a:prstGeom prst="rect">
            <a:avLst/>
          </a:prstGeom>
          <a:effectLst/>
        </p:spPr>
      </p:pic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3884797" cy="3810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LLX</a:t>
            </a: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/>
            </a:r>
            <a:b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Septuagint</a:t>
            </a:r>
            <a:endParaRPr lang="en-US" sz="1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191000"/>
            <a:ext cx="358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3200" b="1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Hebrew Bible was translated into Greek during the 3</a:t>
            </a:r>
            <a:r>
              <a:rPr lang="en-US" sz="3200" b="1" i="1" baseline="300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rd</a:t>
            </a:r>
            <a:r>
              <a:rPr lang="en-US" sz="3200" b="1" i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century B.C.</a:t>
            </a:r>
          </a:p>
        </p:txBody>
      </p:sp>
    </p:spTree>
    <p:extLst>
      <p:ext uri="{BB962C8B-B14F-4D97-AF65-F5344CB8AC3E}">
        <p14:creationId xmlns:p14="http://schemas.microsoft.com/office/powerpoint/2010/main" val="3632390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1.ytimg.com/vi/KG-xC8Mu6SM/hqdefaul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32" y="2145083"/>
            <a:ext cx="57404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2133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>Alexander</a:t>
            </a:r>
            <a: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  <a:t/>
            </a:r>
            <a:br>
              <a:rPr lang="en-US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nZialish" pitchFamily="2" charset="0"/>
              </a:rPr>
            </a:b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Continues to Inspire</a:t>
            </a:r>
            <a:endParaRPr lang="en-US" sz="1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7932" y="6213902"/>
            <a:ext cx="5740400" cy="41549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www.youtube.com/watch?v=JjxWzdk1eiA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5123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6000"/>
    </mc:Choice>
    <mc:Fallback xmlns="">
      <p:transition spd="slow" advTm="8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27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24400" y="4634805"/>
            <a:ext cx="4267200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smtClean="0"/>
              <a:t>Which Greek city-state remained unconquered by Philip?</a:t>
            </a:r>
            <a:endParaRPr lang="en-US" sz="28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5257800" cy="1410325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Macedonian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Empire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638925"/>
            <a:ext cx="4495800" cy="66172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tIns="137160" bIns="9144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At the Death of Philip II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886200"/>
            <a:ext cx="124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Map Credit: </a:t>
            </a:r>
            <a:b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4" tooltip="User:Marsyas"/>
              </a:rPr>
              <a:t>Marsyas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/>
          <a:srcRect l="2436" t="5128" r="2564" b="2564"/>
          <a:stretch>
            <a:fillRect/>
          </a:stretch>
        </p:blipFill>
        <p:spPr bwMode="auto">
          <a:xfrm>
            <a:off x="5695950" y="304800"/>
            <a:ext cx="3219450" cy="2971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3886200"/>
            <a:ext cx="124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Map Credit: </a:t>
            </a:r>
            <a:b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3" tooltip="User:Marsyas"/>
              </a:rPr>
              <a:t>Marsyas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5257800" cy="1410325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Macedonian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Empire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1638925"/>
            <a:ext cx="4495800" cy="66172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tIns="137160" bIns="9144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At the Death of Philip II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 l="2436" t="5128" r="2564" b="2564"/>
          <a:stretch>
            <a:fillRect/>
          </a:stretch>
        </p:blipFill>
        <p:spPr bwMode="auto">
          <a:xfrm>
            <a:off x="5695950" y="304800"/>
            <a:ext cx="3219450" cy="2971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8" name="Rounded Rectangular Callout 7"/>
          <p:cNvSpPr/>
          <p:nvPr/>
        </p:nvSpPr>
        <p:spPr>
          <a:xfrm>
            <a:off x="304800" y="76200"/>
            <a:ext cx="5257800" cy="2819400"/>
          </a:xfrm>
          <a:prstGeom prst="wedgeRoundRectCallout">
            <a:avLst>
              <a:gd name="adj1" fmla="val 62156"/>
              <a:gd name="adj2" fmla="val 156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indent="-111125"/>
            <a:r>
              <a:rPr lang="en-US" sz="2800" b="1" dirty="0" smtClean="0">
                <a:solidFill>
                  <a:schemeClr val="bg1"/>
                </a:solidFill>
              </a:rPr>
              <a:t>"You are advised to submit without further delay, for if I bring my army into your land, I will destroy your farms, slay your people, and raze your city.”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88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2438400"/>
            <a:ext cx="9124950" cy="1905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11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Laconic</a:t>
            </a:r>
            <a:endParaRPr lang="en-US" sz="115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4683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1752600" y="3048000"/>
            <a:ext cx="1752600" cy="1143000"/>
          </a:xfrm>
          <a:prstGeom prst="wedgeRoundRectCallout">
            <a:avLst>
              <a:gd name="adj1" fmla="val 69040"/>
              <a:gd name="adj2" fmla="val 103737"/>
              <a:gd name="adj3" fmla="val 16667"/>
            </a:avLst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IF.</a:t>
            </a:r>
            <a:endParaRPr lang="en-US" sz="7200" b="1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886200"/>
            <a:ext cx="124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Map Credit: </a:t>
            </a:r>
            <a:b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  <a:hlinkClick r:id="rId3" tooltip="User:Marsyas"/>
              </a:rPr>
              <a:t>Marsyas</a:t>
            </a:r>
            <a:endParaRPr lang="en-US"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5257800" cy="1410325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Macedonian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Empire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1638925"/>
            <a:ext cx="4495800" cy="723275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tIns="137160" bIns="91440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At the Death of Philip II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/>
          <a:srcRect l="2436" t="5128" r="2564" b="2564"/>
          <a:stretch>
            <a:fillRect/>
          </a:stretch>
        </p:blipFill>
        <p:spPr bwMode="auto">
          <a:xfrm>
            <a:off x="5695950" y="304800"/>
            <a:ext cx="3219450" cy="2971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9" name="Rounded Rectangular Callout 8"/>
          <p:cNvSpPr/>
          <p:nvPr/>
        </p:nvSpPr>
        <p:spPr>
          <a:xfrm>
            <a:off x="304800" y="76200"/>
            <a:ext cx="5257800" cy="2819400"/>
          </a:xfrm>
          <a:prstGeom prst="wedgeRoundRectCallout">
            <a:avLst>
              <a:gd name="adj1" fmla="val 62156"/>
              <a:gd name="adj2" fmla="val 156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 indent="-111125"/>
            <a:r>
              <a:rPr lang="en-US" sz="2800" b="1" dirty="0" smtClean="0">
                <a:solidFill>
                  <a:schemeClr val="bg1"/>
                </a:solidFill>
              </a:rPr>
              <a:t>"You are advised to submit without further delay, for if I bring my army into your land, I will destroy your farms, slay your people, and raze your city.”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86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theme/theme1.xml><?xml version="1.0" encoding="utf-8"?>
<a:theme xmlns:a="http://schemas.openxmlformats.org/drawingml/2006/main" name="4_Office Theme">
  <a:themeElements>
    <a:clrScheme name="Alexander1">
      <a:dk1>
        <a:srgbClr val="331B1B"/>
      </a:dk1>
      <a:lt1>
        <a:srgbClr val="A18472"/>
      </a:lt1>
      <a:dk2>
        <a:srgbClr val="141414"/>
      </a:dk2>
      <a:lt2>
        <a:srgbClr val="EEECE1"/>
      </a:lt2>
      <a:accent1>
        <a:srgbClr val="D9CDC6"/>
      </a:accent1>
      <a:accent2>
        <a:srgbClr val="ECE6E2"/>
      </a:accent2>
      <a:accent3>
        <a:srgbClr val="D9CDC6"/>
      </a:accent3>
      <a:accent4>
        <a:srgbClr val="A18472"/>
      </a:accent4>
      <a:accent5>
        <a:srgbClr val="A18472"/>
      </a:accent5>
      <a:accent6>
        <a:srgbClr val="A18472"/>
      </a:accent6>
      <a:hlink>
        <a:srgbClr val="EEECE1"/>
      </a:hlink>
      <a:folHlink>
        <a:srgbClr val="705C50"/>
      </a:folHlink>
    </a:clrScheme>
    <a:fontScheme name="Classical Heading">
      <a:majorFont>
        <a:latin typeface="CapitalisTypOasis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0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1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2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3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4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5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6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7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8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19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0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1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2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3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4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5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6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7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8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29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3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30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31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32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4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5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6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7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8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ppt/theme/themeOverride9.xml><?xml version="1.0" encoding="utf-8"?>
<a:themeOverride xmlns:a="http://schemas.openxmlformats.org/drawingml/2006/main">
  <a:clrScheme name="Alexander1">
    <a:dk1>
      <a:srgbClr val="331B1B"/>
    </a:dk1>
    <a:lt1>
      <a:srgbClr val="A18472"/>
    </a:lt1>
    <a:dk2>
      <a:srgbClr val="141414"/>
    </a:dk2>
    <a:lt2>
      <a:srgbClr val="EEECE1"/>
    </a:lt2>
    <a:accent1>
      <a:srgbClr val="D9CDC6"/>
    </a:accent1>
    <a:accent2>
      <a:srgbClr val="ECE6E2"/>
    </a:accent2>
    <a:accent3>
      <a:srgbClr val="D9CDC6"/>
    </a:accent3>
    <a:accent4>
      <a:srgbClr val="A18472"/>
    </a:accent4>
    <a:accent5>
      <a:srgbClr val="A18472"/>
    </a:accent5>
    <a:accent6>
      <a:srgbClr val="A18472"/>
    </a:accent6>
    <a:hlink>
      <a:srgbClr val="EEECE1"/>
    </a:hlink>
    <a:folHlink>
      <a:srgbClr val="705C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17358</TotalTime>
  <Words>664</Words>
  <Application>Microsoft Office PowerPoint</Application>
  <PresentationFormat>On-screen Show (4:3)</PresentationFormat>
  <Paragraphs>161</Paragraphs>
  <Slides>54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CapitalisTypOasis</vt:lpstr>
      <vt:lpstr>Palatino Linotype</vt:lpstr>
      <vt:lpstr>Calibri</vt:lpstr>
      <vt:lpstr>UnZialish</vt:lpstr>
      <vt:lpstr>4_Office Theme</vt:lpstr>
      <vt:lpstr>1_Office Theme</vt:lpstr>
      <vt:lpstr>Alexander</vt:lpstr>
      <vt:lpstr>TERMS LIST</vt:lpstr>
      <vt:lpstr>Macedonia</vt:lpstr>
      <vt:lpstr>Philip II</vt:lpstr>
      <vt:lpstr>Demosthenes</vt:lpstr>
      <vt:lpstr>Macedonian Empire</vt:lpstr>
      <vt:lpstr>Macedonian Empire</vt:lpstr>
      <vt:lpstr>Laconic</vt:lpstr>
      <vt:lpstr>Macedonian Empire</vt:lpstr>
      <vt:lpstr>Philip’s Plan</vt:lpstr>
      <vt:lpstr>ASSASSINATED</vt:lpstr>
      <vt:lpstr>PowerPoint Presentation</vt:lpstr>
      <vt:lpstr>Alexander the Great</vt:lpstr>
      <vt:lpstr>Alexander’s Conquests</vt:lpstr>
      <vt:lpstr>PowerPoint Presentation</vt:lpstr>
      <vt:lpstr>PowerPoint Presentation</vt:lpstr>
      <vt:lpstr>Companion Cavalry</vt:lpstr>
      <vt:lpstr>Companion Cavalry</vt:lpstr>
      <vt:lpstr>The Gordian Knot</vt:lpstr>
      <vt:lpstr>PowerPoint Presentation</vt:lpstr>
      <vt:lpstr>PowerPoint Presentation</vt:lpstr>
      <vt:lpstr>PowerPoint Presentation</vt:lpstr>
      <vt:lpstr>The Alexander Mosaic</vt:lpstr>
      <vt:lpstr>PowerPoint Presentation</vt:lpstr>
      <vt:lpstr>Alexander’s Conquests</vt:lpstr>
      <vt:lpstr>PowerPoint Presentation</vt:lpstr>
      <vt:lpstr>PowerPoint Presentation</vt:lpstr>
      <vt:lpstr>The Lighthouse</vt:lpstr>
      <vt:lpstr>The Siwa Oasis</vt:lpstr>
      <vt:lpstr>Lake Siwa</vt:lpstr>
      <vt:lpstr>The Temple  of Amun</vt:lpstr>
      <vt:lpstr>The Son  of God</vt:lpstr>
      <vt:lpstr>PowerPoint Presentation</vt:lpstr>
      <vt:lpstr>Alexander’s Conquests</vt:lpstr>
      <vt:lpstr>PowerPoint Presentation</vt:lpstr>
      <vt:lpstr>PowerPoint Presentation</vt:lpstr>
      <vt:lpstr>CHESS</vt:lpstr>
      <vt:lpstr>PowerPoint Presentation</vt:lpstr>
      <vt:lpstr>Appropriate Technologies</vt:lpstr>
      <vt:lpstr>Alexander’s Empire</vt:lpstr>
      <vt:lpstr>Infinite</vt:lpstr>
      <vt:lpstr>PowerPoint Presentation</vt:lpstr>
      <vt:lpstr>Kratistos</vt:lpstr>
      <vt:lpstr>“To the strongest…”</vt:lpstr>
      <vt:lpstr>“To the strongest…”</vt:lpstr>
      <vt:lpstr>PowerPoint Presentation</vt:lpstr>
      <vt:lpstr>Alexander  the Philosopher</vt:lpstr>
      <vt:lpstr>Alexander  the Philosopher</vt:lpstr>
      <vt:lpstr>HELLAS</vt:lpstr>
      <vt:lpstr>HELLENISM</vt:lpstr>
      <vt:lpstr>Hellenistic Judaism</vt:lpstr>
      <vt:lpstr>LLX The Septuagint</vt:lpstr>
      <vt:lpstr>Alexander Continues to Inspire</vt:lpstr>
      <vt:lpstr>PowerPoint Presentation</vt:lpstr>
    </vt:vector>
  </TitlesOfParts>
  <Company>Clemson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Alexander the Great</dc:title>
  <dc:creator>Tom Richey</dc:creator>
  <cp:lastModifiedBy>Tom Richey</cp:lastModifiedBy>
  <cp:revision>608</cp:revision>
  <dcterms:created xsi:type="dcterms:W3CDTF">2008-11-18T02:06:49Z</dcterms:created>
  <dcterms:modified xsi:type="dcterms:W3CDTF">2017-09-27T20:53:03Z</dcterms:modified>
</cp:coreProperties>
</file>