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66" r:id="rId1"/>
  </p:sldMasterIdLst>
  <p:notesMasterIdLst>
    <p:notesMasterId r:id="rId33"/>
  </p:notesMasterIdLst>
  <p:handoutMasterIdLst>
    <p:handoutMasterId r:id="rId34"/>
  </p:handoutMasterIdLst>
  <p:sldIdLst>
    <p:sldId id="256" r:id="rId2"/>
    <p:sldId id="307" r:id="rId3"/>
    <p:sldId id="257" r:id="rId4"/>
    <p:sldId id="286" r:id="rId5"/>
    <p:sldId id="287" r:id="rId6"/>
    <p:sldId id="259" r:id="rId7"/>
    <p:sldId id="261" r:id="rId8"/>
    <p:sldId id="269" r:id="rId9"/>
    <p:sldId id="260" r:id="rId10"/>
    <p:sldId id="300" r:id="rId11"/>
    <p:sldId id="301" r:id="rId12"/>
    <p:sldId id="262" r:id="rId13"/>
    <p:sldId id="283" r:id="rId14"/>
    <p:sldId id="308" r:id="rId15"/>
    <p:sldId id="284" r:id="rId16"/>
    <p:sldId id="263" r:id="rId17"/>
    <p:sldId id="264" r:id="rId18"/>
    <p:sldId id="265" r:id="rId19"/>
    <p:sldId id="266" r:id="rId20"/>
    <p:sldId id="289" r:id="rId21"/>
    <p:sldId id="290" r:id="rId22"/>
    <p:sldId id="288" r:id="rId23"/>
    <p:sldId id="291" r:id="rId24"/>
    <p:sldId id="292" r:id="rId25"/>
    <p:sldId id="293" r:id="rId26"/>
    <p:sldId id="294" r:id="rId27"/>
    <p:sldId id="295" r:id="rId28"/>
    <p:sldId id="296" r:id="rId29"/>
    <p:sldId id="297" r:id="rId30"/>
    <p:sldId id="305" r:id="rId31"/>
    <p:sldId id="30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clrMode="bw"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34545" autoAdjust="0"/>
    <p:restoredTop sz="86371" autoAdjust="0"/>
  </p:normalViewPr>
  <p:slideViewPr>
    <p:cSldViewPr snapToGrid="0" snapToObjects="1">
      <p:cViewPr varScale="1">
        <p:scale>
          <a:sx n="89" d="100"/>
          <a:sy n="89" d="100"/>
        </p:scale>
        <p:origin x="-192" y="-104"/>
      </p:cViewPr>
      <p:guideLst>
        <p:guide orient="horz" pos="2160"/>
        <p:guide pos="2880"/>
      </p:guideLst>
    </p:cSldViewPr>
  </p:slideViewPr>
  <p:outlineViewPr>
    <p:cViewPr>
      <p:scale>
        <a:sx n="33" d="100"/>
        <a:sy n="33" d="100"/>
      </p:scale>
      <p:origin x="0" y="2988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B6F6FE-EC23-6F4A-9342-474EE8A27ED7}" type="datetimeFigureOut">
              <a:rPr lang="en-US" smtClean="0"/>
              <a:pPr/>
              <a:t>10/27/14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291E5E-C5F7-6445-84B1-6FA7027A0AA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C5776-7099-0D4F-AA1A-F28D9DA33FDB}" type="datetimeFigureOut">
              <a:rPr lang="en-US" smtClean="0"/>
              <a:pPr/>
              <a:t>10/27/14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F43803-ED61-9C47-A9C9-07ADC0F8EB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F43803-ED61-9C47-A9C9-07ADC0F8EB2A}"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0319633C-8D57-E44A-B97E-FF8C56BF227C}" type="datetimeFigureOut">
              <a:rPr lang="en-US" smtClean="0"/>
              <a:pPr/>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9633C-8D57-E44A-B97E-FF8C56BF227C}" type="datetimeFigureOut">
              <a:rPr lang="en-US" smtClean="0"/>
              <a:pPr/>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2F6FC-1F11-FB47-9566-E52E4B07F5C5}"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19633C-8D57-E44A-B97E-FF8C56BF227C}" type="datetimeFigureOut">
              <a:rPr lang="en-US" smtClean="0"/>
              <a:pPr/>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2F6FC-1F11-FB47-9566-E52E4B07F5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19633C-8D57-E44A-B97E-FF8C56BF227C}" type="datetimeFigureOut">
              <a:rPr lang="en-US" smtClean="0"/>
              <a:pPr/>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2F6FC-1F11-FB47-9566-E52E4B07F5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19633C-8D57-E44A-B97E-FF8C56BF227C}" type="datetimeFigureOut">
              <a:rPr lang="en-US" smtClean="0"/>
              <a:pPr/>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2F6FC-1F11-FB47-9566-E52E4B07F5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0319633C-8D57-E44A-B97E-FF8C56BF227C}" type="datetimeFigureOut">
              <a:rPr lang="en-US" smtClean="0"/>
              <a:pPr/>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2F6FC-1F11-FB47-9566-E52E4B07F5C5}"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9633C-8D57-E44A-B97E-FF8C56BF227C}" type="datetimeFigureOut">
              <a:rPr lang="en-US" smtClean="0"/>
              <a:pPr/>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2F6FC-1F11-FB47-9566-E52E4B07F5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19633C-8D57-E44A-B97E-FF8C56BF227C}" type="datetimeFigureOut">
              <a:rPr lang="en-US" smtClean="0"/>
              <a:pPr/>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2F6FC-1F11-FB47-9566-E52E4B07F5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19633C-8D57-E44A-B97E-FF8C56BF227C}" type="datetimeFigureOut">
              <a:rPr lang="en-US" smtClean="0"/>
              <a:pPr/>
              <a:t>10/27/14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2F6FC-1F11-FB47-9566-E52E4B07F5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19633C-8D57-E44A-B97E-FF8C56BF227C}" type="datetimeFigureOut">
              <a:rPr lang="en-US" smtClean="0"/>
              <a:pPr/>
              <a:t>10/27/14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2F6FC-1F11-FB47-9566-E52E4B07F5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9633C-8D57-E44A-B97E-FF8C56BF227C}" type="datetimeFigureOut">
              <a:rPr lang="en-US" smtClean="0"/>
              <a:pPr/>
              <a:t>10/27/14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52F6FC-1F11-FB47-9566-E52E4B07F5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9633C-8D57-E44A-B97E-FF8C56BF227C}" type="datetimeFigureOut">
              <a:rPr lang="en-US" smtClean="0"/>
              <a:pPr/>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0319633C-8D57-E44A-B97E-FF8C56BF227C}" type="datetimeFigureOut">
              <a:rPr lang="en-US" smtClean="0"/>
              <a:pPr/>
              <a:t>10/27/14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752F6FC-1F11-FB47-9566-E52E4B07F5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jpeg"/><Relationship Id="rId5" Type="http://schemas.openxmlformats.org/officeDocument/2006/relationships/oleObject" Target="Macintosh%20HD:Users:philiprkuehnert:Documents:Documents:pastorsdocuments:SPM:Pastoral%20Care%20in%20Pluralistic%20Contexts.docx!OLE_LINK1" TargetMode="Externa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6" y="2771875"/>
            <a:ext cx="8450514" cy="1739609"/>
          </a:xfrm>
        </p:spPr>
        <p:txBody>
          <a:bodyPr>
            <a:normAutofit fontScale="90000"/>
          </a:bodyPr>
          <a:lstStyle/>
          <a:p>
            <a:r>
              <a:rPr lang="en-US" sz="4000" dirty="0" smtClean="0"/>
              <a:t>Pastoral Care in Pluralistic Contexts </a:t>
            </a:r>
            <a:r>
              <a:rPr lang="en-US" sz="3200" dirty="0" smtClean="0"/>
              <a:t/>
            </a:r>
            <a:br>
              <a:rPr lang="en-US" sz="3200" dirty="0" smtClean="0"/>
            </a:br>
            <a:r>
              <a:rPr lang="en-US" sz="3200" i="1" dirty="0" smtClean="0"/>
              <a:t>moving beyond fear to focus on the individual </a:t>
            </a:r>
            <a:br>
              <a:rPr lang="en-US" sz="3200" i="1" dirty="0" smtClean="0"/>
            </a:br>
            <a:r>
              <a:rPr lang="en-US" sz="3200" b="1" i="1" dirty="0" smtClean="0"/>
              <a:t>Part One</a:t>
            </a:r>
            <a:endParaRPr lang="en-US" sz="3200" i="1" dirty="0"/>
          </a:p>
        </p:txBody>
      </p:sp>
      <p:sp>
        <p:nvSpPr>
          <p:cNvPr id="3" name="Subtitle 2"/>
          <p:cNvSpPr>
            <a:spLocks noGrp="1"/>
          </p:cNvSpPr>
          <p:nvPr>
            <p:ph type="subTitle" idx="1"/>
          </p:nvPr>
        </p:nvSpPr>
        <p:spPr>
          <a:xfrm>
            <a:off x="493776" y="4764024"/>
            <a:ext cx="7196328" cy="1789176"/>
          </a:xfrm>
        </p:spPr>
        <p:txBody>
          <a:bodyPr>
            <a:normAutofit/>
          </a:bodyPr>
          <a:lstStyle/>
          <a:p>
            <a:r>
              <a:rPr lang="en-US" dirty="0" smtClean="0"/>
              <a:t>Rev Dr. Phil Kuehnert</a:t>
            </a:r>
          </a:p>
          <a:p>
            <a:r>
              <a:rPr lang="en-US" sz="2400" b="1" i="1" dirty="0" smtClean="0"/>
              <a:t>Lutheran Pastoral Care in Pluralistic Contexts</a:t>
            </a:r>
            <a:endParaRPr lang="en-US" sz="2400" dirty="0" smtClean="0"/>
          </a:p>
          <a:p>
            <a:r>
              <a:rPr lang="en-US" sz="2400" dirty="0" smtClean="0"/>
              <a:t>Mercy Conference and Retreat Center, St. Louis,</a:t>
            </a:r>
          </a:p>
          <a:p>
            <a:r>
              <a:rPr lang="en-US" smtClean="0"/>
              <a:t>October 28, </a:t>
            </a:r>
            <a:r>
              <a:rPr lang="en-US" dirty="0" smtClean="0"/>
              <a:t>2014</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err="1" smtClean="0"/>
              <a:t>SPMs</a:t>
            </a:r>
            <a:r>
              <a:rPr lang="en-US" dirty="0" smtClean="0"/>
              <a:t> are almost INVISIBLE</a:t>
            </a:r>
            <a:endParaRPr lang="en-US" dirty="0"/>
          </a:p>
        </p:txBody>
      </p:sp>
      <p:sp>
        <p:nvSpPr>
          <p:cNvPr id="3" name="Content Placeholder 2"/>
          <p:cNvSpPr>
            <a:spLocks noGrp="1"/>
          </p:cNvSpPr>
          <p:nvPr>
            <p:ph idx="1"/>
          </p:nvPr>
        </p:nvSpPr>
        <p:spPr/>
        <p:txBody>
          <a:bodyPr/>
          <a:lstStyle/>
          <a:p>
            <a:r>
              <a:rPr lang="en-US" dirty="0" smtClean="0"/>
              <a:t>Where is CPE…. Where is Pastoral Counseling?</a:t>
            </a:r>
          </a:p>
          <a:p>
            <a:r>
              <a:rPr lang="en-US" dirty="0" smtClean="0"/>
              <a:t>Pastoral Care and pastoral care.</a:t>
            </a:r>
          </a:p>
          <a:p>
            <a:r>
              <a:rPr lang="en-US" dirty="0" smtClean="0"/>
              <a:t> In spite of the fact that we are all unique “living human documents” is there a base line of practice for Christian Pastoral Care?</a:t>
            </a:r>
          </a:p>
          <a:p>
            <a:r>
              <a:rPr lang="en-US" dirty="0" smtClean="0"/>
              <a:t>…..for Lutheran Pastoral Care?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Nod to Stephen Ministry</a:t>
            </a:r>
            <a:endParaRPr lang="en-US" dirty="0"/>
          </a:p>
        </p:txBody>
      </p:sp>
      <p:pic>
        <p:nvPicPr>
          <p:cNvPr id="4" name="Content Placeholder 3" descr="Caregiver's-Compass-blue-wo.gif"/>
          <p:cNvPicPr>
            <a:picLocks noGrp="1" noChangeAspect="1"/>
          </p:cNvPicPr>
          <p:nvPr>
            <p:ph idx="1"/>
          </p:nvPr>
        </p:nvPicPr>
        <p:blipFill>
          <a:blip r:embed="rId2"/>
          <a:srcRect l="-43109" r="-43109"/>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 </a:t>
            </a:r>
            <a:endParaRPr lang="en-US" dirty="0"/>
          </a:p>
        </p:txBody>
      </p:sp>
      <p:sp>
        <p:nvSpPr>
          <p:cNvPr id="3" name="Content Placeholder 2"/>
          <p:cNvSpPr>
            <a:spLocks noGrp="1"/>
          </p:cNvSpPr>
          <p:nvPr>
            <p:ph idx="1"/>
          </p:nvPr>
        </p:nvSpPr>
        <p:spPr/>
        <p:txBody>
          <a:bodyPr>
            <a:normAutofit/>
          </a:bodyPr>
          <a:lstStyle/>
          <a:p>
            <a:r>
              <a:rPr lang="en-US" dirty="0" smtClean="0"/>
              <a:t>Specialized Pastoral Ministries (CPE, Chaplains, Pastoral Counselors) have a bye when it comes to being evangelists (Christ Confessors) in inter faith settings. </a:t>
            </a:r>
          </a:p>
          <a:p>
            <a:r>
              <a:rPr lang="en-US" dirty="0" smtClean="0"/>
              <a:t>Specialized Pastoral Ministries (CPE, Chaplains, Pastoral Counselors) DO NOT have a bye when it comes to being evangelists (Christ Confessors) in inter faith settings.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Pluralism – A definition</a:t>
            </a:r>
            <a:endParaRPr lang="en-US" dirty="0"/>
          </a:p>
        </p:txBody>
      </p:sp>
      <p:sp>
        <p:nvSpPr>
          <p:cNvPr id="3" name="Content Placeholder 2"/>
          <p:cNvSpPr>
            <a:spLocks noGrp="1"/>
          </p:cNvSpPr>
          <p:nvPr>
            <p:ph idx="1"/>
          </p:nvPr>
        </p:nvSpPr>
        <p:spPr>
          <a:xfrm>
            <a:off x="765175" y="1497106"/>
            <a:ext cx="7612064" cy="5178490"/>
          </a:xfrm>
        </p:spPr>
        <p:txBody>
          <a:bodyPr>
            <a:noAutofit/>
          </a:bodyPr>
          <a:lstStyle/>
          <a:p>
            <a:r>
              <a:rPr lang="en-US" sz="2800" dirty="0" smtClean="0"/>
              <a:t>a recent, distinct and flexible theological outlook that seeks to interpret and manage the plurality of religious traditions by way of a reductionism that homogenizes their distinctive message of salvation, minimizes their substantial differences with regard to the relationship of God to the world, and </a:t>
            </a:r>
            <a:r>
              <a:rPr lang="en-US" sz="2800" dirty="0" err="1" smtClean="0"/>
              <a:t>relativizes</a:t>
            </a:r>
            <a:r>
              <a:rPr lang="en-US" sz="2800" dirty="0" smtClean="0"/>
              <a:t> their shared concern for deep truth.” </a:t>
            </a:r>
          </a:p>
          <a:p>
            <a:pPr>
              <a:buNone/>
            </a:pP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A151633.JPG"/>
          <p:cNvPicPr>
            <a:picLocks noGrp="1" noChangeAspect="1"/>
          </p:cNvPicPr>
          <p:nvPr>
            <p:ph idx="1"/>
          </p:nvPr>
        </p:nvPicPr>
        <p:blipFill>
          <a:blip r:embed="rId2"/>
          <a:srcRect l="-41690" r="-41690"/>
          <a:stretch>
            <a:fillRect/>
          </a:stretch>
        </p:blipFill>
        <p:spPr>
          <a:xfrm>
            <a:off x="-1660653" y="240575"/>
            <a:ext cx="12143502" cy="655835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Pluralistic Contexts</a:t>
            </a:r>
            <a:endParaRPr lang="en-US" dirty="0"/>
          </a:p>
        </p:txBody>
      </p:sp>
      <p:sp>
        <p:nvSpPr>
          <p:cNvPr id="3" name="Content Placeholder 2"/>
          <p:cNvSpPr>
            <a:spLocks noGrp="1"/>
          </p:cNvSpPr>
          <p:nvPr>
            <p:ph idx="1"/>
          </p:nvPr>
        </p:nvSpPr>
        <p:spPr/>
        <p:txBody>
          <a:bodyPr/>
          <a:lstStyle/>
          <a:p>
            <a:r>
              <a:rPr lang="en-US" dirty="0" smtClean="0"/>
              <a:t>Interfaith settings – where Christians are peers with Muslims, Jews, and other faith traditions. Most University Medical Centers. </a:t>
            </a:r>
          </a:p>
          <a:p>
            <a:r>
              <a:rPr lang="en-US" dirty="0" smtClean="0"/>
              <a:t>Government and many Corporations which are consciously a-religious.</a:t>
            </a:r>
          </a:p>
          <a:p>
            <a:r>
              <a:rPr lang="en-US" dirty="0" smtClean="0"/>
              <a:t>The Military </a:t>
            </a:r>
          </a:p>
          <a:p>
            <a:r>
              <a:rPr lang="en-US" dirty="0" smtClean="0"/>
              <a:t>College Campuses</a:t>
            </a:r>
          </a:p>
          <a:p>
            <a:r>
              <a:rPr lang="en-US" dirty="0" smtClean="0"/>
              <a:t> The shock of the Real World of Chaplaincy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Chaplaincy in the </a:t>
            </a:r>
            <a:br>
              <a:rPr lang="en-US" dirty="0" smtClean="0"/>
            </a:br>
            <a:r>
              <a:rPr lang="en-US" dirty="0" smtClean="0"/>
              <a:t>Age of Pluralism</a:t>
            </a:r>
            <a:endParaRPr lang="en-US" dirty="0"/>
          </a:p>
        </p:txBody>
      </p:sp>
      <p:sp>
        <p:nvSpPr>
          <p:cNvPr id="3" name="Content Placeholder 2"/>
          <p:cNvSpPr>
            <a:spLocks noGrp="1"/>
          </p:cNvSpPr>
          <p:nvPr>
            <p:ph idx="1"/>
          </p:nvPr>
        </p:nvSpPr>
        <p:spPr/>
        <p:txBody>
          <a:bodyPr/>
          <a:lstStyle/>
          <a:p>
            <a:r>
              <a:rPr lang="en-US" dirty="0" smtClean="0"/>
              <a:t>The Free Range Ministry of the Church</a:t>
            </a:r>
          </a:p>
          <a:p>
            <a:r>
              <a:rPr lang="en-US" dirty="0" smtClean="0"/>
              <a:t>Where </a:t>
            </a:r>
            <a:r>
              <a:rPr lang="en-US" dirty="0" err="1" smtClean="0"/>
              <a:t>SPMs</a:t>
            </a:r>
            <a:r>
              <a:rPr lang="en-US" dirty="0" smtClean="0"/>
              <a:t> serve.</a:t>
            </a:r>
          </a:p>
          <a:p>
            <a:r>
              <a:rPr lang="en-US" dirty="0" smtClean="0"/>
              <a:t>Emma Churchman</a:t>
            </a:r>
          </a:p>
          <a:p>
            <a:r>
              <a:rPr lang="en-US" dirty="0" smtClean="0"/>
              <a:t>Cage and </a:t>
            </a:r>
            <a:r>
              <a:rPr lang="en-US" dirty="0" err="1" smtClean="0"/>
              <a:t>Sigalow</a:t>
            </a:r>
            <a:endParaRPr lang="en-US" dirty="0" smtClean="0"/>
          </a:p>
          <a:p>
            <a:r>
              <a:rPr lang="en-US" dirty="0" smtClean="0"/>
              <a:t>Neutralizing</a:t>
            </a:r>
          </a:p>
          <a:p>
            <a:r>
              <a:rPr lang="en-US" dirty="0" smtClean="0"/>
              <a:t>Code Switching</a:t>
            </a:r>
            <a:endParaRPr lang="en-US" dirty="0"/>
          </a:p>
        </p:txBody>
      </p:sp>
      <p:pic>
        <p:nvPicPr>
          <p:cNvPr id="4" name="Picture 3" descr="free_range_chickens.jpg"/>
          <p:cNvPicPr>
            <a:picLocks noChangeAspect="1"/>
          </p:cNvPicPr>
          <p:nvPr/>
        </p:nvPicPr>
        <p:blipFill>
          <a:blip r:embed="rId2"/>
          <a:stretch>
            <a:fillRect/>
          </a:stretch>
        </p:blipFill>
        <p:spPr>
          <a:xfrm>
            <a:off x="3845278" y="2488847"/>
            <a:ext cx="5825537" cy="43691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Critical Issue for the Christian Chaplain</a:t>
            </a:r>
            <a:endParaRPr lang="en-US" dirty="0"/>
          </a:p>
        </p:txBody>
      </p:sp>
      <p:sp>
        <p:nvSpPr>
          <p:cNvPr id="3" name="Content Placeholder 2"/>
          <p:cNvSpPr>
            <a:spLocks noGrp="1"/>
          </p:cNvSpPr>
          <p:nvPr>
            <p:ph idx="1"/>
          </p:nvPr>
        </p:nvSpPr>
        <p:spPr>
          <a:xfrm>
            <a:off x="765173" y="1747783"/>
            <a:ext cx="7612064" cy="4755775"/>
          </a:xfrm>
        </p:spPr>
        <p:txBody>
          <a:bodyPr/>
          <a:lstStyle/>
          <a:p>
            <a:r>
              <a:rPr lang="en-US" dirty="0" smtClean="0"/>
              <a:t>Can a chaplain/SPM utilize “neutralizing” or “code-switching” without compromising their ability to “confess Christ?”</a:t>
            </a:r>
          </a:p>
          <a:p>
            <a:r>
              <a:rPr lang="en-US" dirty="0" smtClean="0"/>
              <a:t>St Paul on Mars Hill?  Neutralizing?  Code Switching? </a:t>
            </a:r>
          </a:p>
          <a:p>
            <a:r>
              <a:rPr lang="en-US" dirty="0" smtClean="0"/>
              <a:t>The ease with which a SPM can forget the imperative to “confess Christ.”</a:t>
            </a:r>
          </a:p>
          <a:p>
            <a:r>
              <a:rPr lang="en-US" dirty="0" smtClean="0"/>
              <a:t>Unless there is a  someone who has the courage to name it!  To whom are </a:t>
            </a:r>
            <a:r>
              <a:rPr lang="en-US" dirty="0" err="1" smtClean="0"/>
              <a:t>SPMs</a:t>
            </a:r>
            <a:r>
              <a:rPr lang="en-US" dirty="0" smtClean="0"/>
              <a:t> accountable? Who holds the SPM accountable?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5176" y="313430"/>
            <a:ext cx="7612063" cy="1417638"/>
          </a:xfrm>
        </p:spPr>
        <p:txBody>
          <a:bodyPr/>
          <a:lstStyle/>
          <a:p>
            <a:r>
              <a:rPr lang="en-US" sz="4000" dirty="0" smtClean="0"/>
              <a:t>Denominational Endorsement  Professional Credentialing</a:t>
            </a:r>
            <a:br>
              <a:rPr lang="en-US" sz="4000" dirty="0" smtClean="0"/>
            </a:br>
            <a:endParaRPr lang="en-US" sz="4000" dirty="0"/>
          </a:p>
        </p:txBody>
      </p:sp>
      <p:sp>
        <p:nvSpPr>
          <p:cNvPr id="3" name="Content Placeholder 2"/>
          <p:cNvSpPr>
            <a:spLocks noGrp="1"/>
          </p:cNvSpPr>
          <p:nvPr>
            <p:ph idx="1"/>
          </p:nvPr>
        </p:nvSpPr>
        <p:spPr>
          <a:xfrm>
            <a:off x="765175" y="1731068"/>
            <a:ext cx="7612064" cy="4891391"/>
          </a:xfrm>
        </p:spPr>
        <p:txBody>
          <a:bodyPr>
            <a:normAutofit lnSpcReduction="10000"/>
          </a:bodyPr>
          <a:lstStyle/>
          <a:p>
            <a:r>
              <a:rPr lang="en-US" dirty="0" smtClean="0"/>
              <a:t>Chaplaincy credentialing agencies required denominational/religious organization endorsement.</a:t>
            </a:r>
          </a:p>
          <a:p>
            <a:r>
              <a:rPr lang="en-US" dirty="0" smtClean="0"/>
              <a:t>ELCA and LCMS in their respective manuals (very similar because of their shared DNA) use similar language. </a:t>
            </a:r>
          </a:p>
          <a:p>
            <a:r>
              <a:rPr lang="en-US" dirty="0" smtClean="0"/>
              <a:t>“….seek to extend the love of God in Jesus Christ to persons – any and all persons… Those involved in these ministries declare  and demonstrate Christ’s love by providing spiritual and pastoral care, advocacy, and the opportunities for service.”  </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Critical Issue</a:t>
            </a:r>
            <a:br>
              <a:rPr lang="en-US" dirty="0" smtClean="0"/>
            </a:br>
            <a:r>
              <a:rPr lang="en-US" sz="3200" dirty="0" smtClean="0"/>
              <a:t>(again!)</a:t>
            </a:r>
            <a:endParaRPr lang="en-US" dirty="0"/>
          </a:p>
        </p:txBody>
      </p:sp>
      <p:sp>
        <p:nvSpPr>
          <p:cNvPr id="3" name="Content Placeholder 2"/>
          <p:cNvSpPr>
            <a:spLocks noGrp="1"/>
          </p:cNvSpPr>
          <p:nvPr>
            <p:ph idx="1"/>
          </p:nvPr>
        </p:nvSpPr>
        <p:spPr/>
        <p:txBody>
          <a:bodyPr/>
          <a:lstStyle/>
          <a:p>
            <a:r>
              <a:rPr lang="en-US" dirty="0" smtClean="0"/>
              <a:t>The Elephant in                                                           the the Room….?</a:t>
            </a:r>
          </a:p>
          <a:p>
            <a:r>
              <a:rPr lang="en-US" dirty="0" smtClean="0"/>
              <a:t> Evangelism? </a:t>
            </a:r>
          </a:p>
          <a:p>
            <a:r>
              <a:rPr lang="en-US" dirty="0" smtClean="0"/>
              <a:t>The reality of                                                          working for and                                                    being paid by secular                                         organizations. </a:t>
            </a:r>
            <a:endParaRPr lang="en-US" dirty="0"/>
          </a:p>
        </p:txBody>
      </p:sp>
      <p:pic>
        <p:nvPicPr>
          <p:cNvPr id="4" name="Picture 3" descr="filepicker-UQ3t89rTriEzDvSsUSHg_elephant_in_the_room.jpg"/>
          <p:cNvPicPr>
            <a:picLocks noChangeAspect="1"/>
          </p:cNvPicPr>
          <p:nvPr/>
        </p:nvPicPr>
        <p:blipFill>
          <a:blip r:embed="rId2"/>
          <a:stretch>
            <a:fillRect/>
          </a:stretch>
        </p:blipFill>
        <p:spPr>
          <a:xfrm>
            <a:off x="3575050" y="1272552"/>
            <a:ext cx="5568950" cy="5781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ree_range_chickens.jpg"/>
          <p:cNvPicPr>
            <a:picLocks noGrp="1" noChangeAspect="1"/>
          </p:cNvPicPr>
          <p:nvPr>
            <p:ph idx="1"/>
          </p:nvPr>
        </p:nvPicPr>
        <p:blipFill>
          <a:blip r:embed="rId4"/>
          <a:srcRect l="-18240" r="-18240"/>
          <a:stretch>
            <a:fillRect/>
          </a:stretch>
        </p:blipFill>
        <p:spPr>
          <a:xfrm>
            <a:off x="-1575458" y="0"/>
            <a:ext cx="11749570" cy="6455163"/>
          </a:xfrm>
        </p:spPr>
      </p:pic>
      <p:graphicFrame>
        <p:nvGraphicFramePr>
          <p:cNvPr id="18434" name="Object 2"/>
          <p:cNvGraphicFramePr>
            <a:graphicFrameLocks noChangeAspect="1"/>
          </p:cNvGraphicFramePr>
          <p:nvPr/>
        </p:nvGraphicFramePr>
        <p:xfrm>
          <a:off x="1284664" y="5051386"/>
          <a:ext cx="6325861" cy="1806614"/>
        </p:xfrm>
        <a:graphic>
          <a:graphicData uri="http://schemas.openxmlformats.org/presentationml/2006/ole">
            <p:oleObj spid="_x0000_s18434" name="Document" r:id="rId5" imgW="5486400" imgH="812800" progId="Word.Document.12">
              <p:link updateAutomatic="1"/>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Theology of the Cross</a:t>
            </a:r>
            <a:endParaRPr lang="en-US" dirty="0"/>
          </a:p>
        </p:txBody>
      </p:sp>
      <p:sp>
        <p:nvSpPr>
          <p:cNvPr id="3" name="Content Placeholder 2"/>
          <p:cNvSpPr>
            <a:spLocks noGrp="1"/>
          </p:cNvSpPr>
          <p:nvPr>
            <p:ph idx="1"/>
          </p:nvPr>
        </p:nvSpPr>
        <p:spPr/>
        <p:txBody>
          <a:bodyPr/>
          <a:lstStyle/>
          <a:p>
            <a:r>
              <a:rPr lang="en-US" dirty="0" smtClean="0"/>
              <a:t>First, the Theology of the Cross encourages us to be honest:  “A theology of glory calls evil good and good evil. A theology of the cross calls a thing what it actually is.” </a:t>
            </a:r>
            <a:r>
              <a:rPr lang="en-US" u="sng" dirty="0" smtClean="0"/>
              <a:t>Thesis 21, Heidelberg Disputation</a:t>
            </a:r>
          </a:p>
          <a:p>
            <a:r>
              <a:rPr lang="en-US" u="sng" dirty="0" smtClean="0"/>
              <a:t>Mortal Life: Medicine and What Matters in the End</a:t>
            </a:r>
            <a:r>
              <a:rPr lang="en-US" dirty="0" smtClean="0"/>
              <a:t> </a:t>
            </a:r>
            <a:r>
              <a:rPr lang="en-US" dirty="0" err="1" smtClean="0"/>
              <a:t>Atul</a:t>
            </a:r>
            <a:r>
              <a:rPr lang="en-US" dirty="0" smtClean="0"/>
              <a:t> </a:t>
            </a:r>
            <a:r>
              <a:rPr lang="en-US" dirty="0" err="1" smtClean="0"/>
              <a:t>Gawande</a:t>
            </a:r>
            <a:r>
              <a:rPr lang="en-US" dirty="0" smtClean="0"/>
              <a:t>, </a:t>
            </a:r>
            <a:r>
              <a:rPr lang="en-US" u="sng" dirty="0" smtClean="0"/>
              <a:t>Doctored – The Disillusionment of an American Physician</a:t>
            </a:r>
            <a:r>
              <a:rPr lang="en-US" dirty="0" smtClean="0"/>
              <a:t> </a:t>
            </a:r>
            <a:r>
              <a:rPr lang="en-US" dirty="0" err="1" smtClean="0"/>
              <a:t>Sandeep</a:t>
            </a:r>
            <a:r>
              <a:rPr lang="en-US" dirty="0" smtClean="0"/>
              <a:t> </a:t>
            </a:r>
            <a:r>
              <a:rPr lang="en-US" dirty="0" err="1" smtClean="0"/>
              <a:t>Jauhar</a:t>
            </a:r>
            <a:r>
              <a:rPr lang="en-US" u="sng" dirty="0" smtClean="0"/>
              <a:t> </a:t>
            </a:r>
          </a:p>
          <a:p>
            <a:r>
              <a:rPr lang="en-US" dirty="0" smtClean="0"/>
              <a:t>Second, The Theology of the Cross becomes the place where the caregiver comes along side the care receiver as a fellow sufferer.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Theology of the Cross</a:t>
            </a:r>
            <a:endParaRPr lang="en-US" dirty="0"/>
          </a:p>
        </p:txBody>
      </p:sp>
      <p:sp>
        <p:nvSpPr>
          <p:cNvPr id="3" name="Content Placeholder 2"/>
          <p:cNvSpPr>
            <a:spLocks noGrp="1"/>
          </p:cNvSpPr>
          <p:nvPr>
            <p:ph idx="1"/>
          </p:nvPr>
        </p:nvSpPr>
        <p:spPr/>
        <p:txBody>
          <a:bodyPr/>
          <a:lstStyle/>
          <a:p>
            <a:r>
              <a:rPr lang="en-US" dirty="0" smtClean="0"/>
              <a:t>Third, The Theology of the Cross forces sufferers to acknowledge humbly and penitently </a:t>
            </a:r>
            <a:r>
              <a:rPr lang="en-US" i="1" dirty="0" err="1" smtClean="0"/>
              <a:t>deus</a:t>
            </a:r>
            <a:r>
              <a:rPr lang="en-US" i="1" dirty="0" smtClean="0"/>
              <a:t> </a:t>
            </a:r>
            <a:r>
              <a:rPr lang="en-US" i="1" dirty="0" err="1" smtClean="0"/>
              <a:t>absconditus</a:t>
            </a:r>
            <a:r>
              <a:rPr lang="en-US" i="1" dirty="0" smtClean="0"/>
              <a:t>. </a:t>
            </a:r>
          </a:p>
          <a:p>
            <a:r>
              <a:rPr lang="en-US" dirty="0" smtClean="0"/>
              <a:t>Finally, the Theology of the Cross provides seminal language for both the “Cry” and the “Response.” The “Cry” is the guttural, even silent, scream under the curse/pressure of the Law. The “Response” is the dynamic of the Gospel lived out in relationship and </a:t>
            </a:r>
            <a:r>
              <a:rPr lang="en-US" smtClean="0"/>
              <a:t>in Sacrament.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75197"/>
            <a:ext cx="8042276" cy="1336956"/>
          </a:xfrm>
        </p:spPr>
        <p:txBody>
          <a:bodyPr/>
          <a:lstStyle/>
          <a:p>
            <a:r>
              <a:rPr lang="en-US" dirty="0" smtClean="0"/>
              <a:t>Law Gospel Distinction </a:t>
            </a:r>
            <a:br>
              <a:rPr lang="en-US" dirty="0" smtClean="0"/>
            </a:br>
            <a:r>
              <a:rPr lang="en-US" sz="3200" dirty="0" smtClean="0"/>
              <a:t>The Matrix – Step One</a:t>
            </a:r>
            <a:br>
              <a:rPr lang="en-US" sz="3200" dirty="0" smtClean="0"/>
            </a:br>
            <a:r>
              <a:rPr lang="en-US" sz="3200" dirty="0" smtClean="0"/>
              <a:t>External Diagnosis</a:t>
            </a:r>
            <a:endParaRPr lang="en-US" sz="3200" dirty="0"/>
          </a:p>
        </p:txBody>
      </p:sp>
      <p:sp>
        <p:nvSpPr>
          <p:cNvPr id="3" name="Content Placeholder 2"/>
          <p:cNvSpPr>
            <a:spLocks noGrp="1"/>
          </p:cNvSpPr>
          <p:nvPr>
            <p:ph idx="1"/>
          </p:nvPr>
        </p:nvSpPr>
        <p:spPr>
          <a:xfrm>
            <a:off x="549275" y="1997649"/>
            <a:ext cx="8042276" cy="4343400"/>
          </a:xfrm>
        </p:spPr>
        <p:txBody>
          <a:bodyPr/>
          <a:lstStyle/>
          <a:p>
            <a:r>
              <a:rPr lang="en-US" dirty="0" smtClean="0"/>
              <a:t>1. The client comes motivated to seek help with pain/anxiety, or in less than optimal situations, to please someone who has encouraged them "to seek counseling."</a:t>
            </a:r>
          </a:p>
          <a:p>
            <a:r>
              <a:rPr lang="en-US" dirty="0" smtClean="0"/>
              <a:t>2. The Pastoral Counselor...following protocol, has the authority of the profession to do a thorough history ( at GAPC, we were encouraged to take up to three sessions just on history!)</a:t>
            </a:r>
          </a:p>
          <a:p>
            <a:r>
              <a:rPr lang="en-US" dirty="0" smtClean="0"/>
              <a:t>Chaplains/</a:t>
            </a:r>
            <a:r>
              <a:rPr lang="en-US" dirty="0" err="1" smtClean="0"/>
              <a:t>SPMs</a:t>
            </a:r>
            <a:r>
              <a:rPr lang="en-US" dirty="0" smtClean="0"/>
              <a:t> – it depends on setting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Matrix – Step Two</a:t>
            </a:r>
            <a:br>
              <a:rPr lang="en-US" dirty="0" smtClean="0"/>
            </a:br>
            <a:r>
              <a:rPr lang="en-US" dirty="0" smtClean="0"/>
              <a:t>Internal Diagnosis</a:t>
            </a:r>
            <a:endParaRPr lang="en-US" dirty="0"/>
          </a:p>
        </p:txBody>
      </p:sp>
      <p:sp>
        <p:nvSpPr>
          <p:cNvPr id="3" name="Content Placeholder 2"/>
          <p:cNvSpPr>
            <a:spLocks noGrp="1"/>
          </p:cNvSpPr>
          <p:nvPr>
            <p:ph idx="1"/>
          </p:nvPr>
        </p:nvSpPr>
        <p:spPr/>
        <p:txBody>
          <a:bodyPr>
            <a:normAutofit fontScale="92500"/>
          </a:bodyPr>
          <a:lstStyle/>
          <a:p>
            <a:r>
              <a:rPr lang="en-US" dirty="0" smtClean="0"/>
              <a:t>1.  Counter transference becomes a key resource for the Christ confessor </a:t>
            </a:r>
          </a:p>
          <a:p>
            <a:r>
              <a:rPr lang="en-US" dirty="0" smtClean="0"/>
              <a:t>2. Do chaplains/pastoral counselors feel secure enough in their collegial relationships to seek consultation when they know their counter transference issues are blinding them.? And can they apply it theologically for themselves and their patients/clients. </a:t>
            </a:r>
          </a:p>
          <a:p>
            <a:r>
              <a:rPr lang="en-US" dirty="0" smtClean="0"/>
              <a:t>3. "Out of the depths"  - for the patient/client this is where God's criminate activity is being felt. The "cry" in whatever form - anger, despair, depression, revenge, etc.</a:t>
            </a: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Matrix – Step Two</a:t>
            </a:r>
            <a:br>
              <a:rPr lang="en-US" dirty="0" smtClean="0"/>
            </a:br>
            <a:r>
              <a:rPr lang="en-US" dirty="0" smtClean="0"/>
              <a:t>Internal Diagnosis – cont’d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4.  At this stage, the covenantal relationship is being established and a common vocabulary is formed.  The Christian chaplain at this point can already, stealthily, begin to seed the common vocabulary of the relationship with words that have the potential to set the stage for confessing Christ.</a:t>
            </a:r>
          </a:p>
          <a:p>
            <a:r>
              <a:rPr lang="en-US" dirty="0" smtClean="0"/>
              <a:t>5. The chaplain/pastoral counselor sees herself/himself already bound in a covenantal relationship with the care receiver, aware also that care receiver is, or has the potential to be in a covenantal relation with God.</a:t>
            </a:r>
          </a:p>
          <a:p>
            <a:r>
              <a:rPr lang="en-US" dirty="0" smtClean="0"/>
              <a:t>6. Now the cry, using the new vocabulary, becomes vivid. In humility and with great patience, the Christian chaplain, pastoral counselor joins her/his voice in the cry.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Matrix – Step Three</a:t>
            </a:r>
            <a:br>
              <a:rPr lang="en-US" dirty="0" smtClean="0"/>
            </a:br>
            <a:r>
              <a:rPr lang="en-US" dirty="0" smtClean="0"/>
              <a:t>Eternal Diagnosis </a:t>
            </a:r>
            <a:endParaRPr lang="en-US" dirty="0"/>
          </a:p>
        </p:txBody>
      </p:sp>
      <p:sp>
        <p:nvSpPr>
          <p:cNvPr id="3" name="Content Placeholder 2"/>
          <p:cNvSpPr>
            <a:spLocks noGrp="1"/>
          </p:cNvSpPr>
          <p:nvPr>
            <p:ph idx="1"/>
          </p:nvPr>
        </p:nvSpPr>
        <p:spPr/>
        <p:txBody>
          <a:bodyPr>
            <a:normAutofit/>
          </a:bodyPr>
          <a:lstStyle/>
          <a:p>
            <a:r>
              <a:rPr lang="en-US" dirty="0" smtClean="0"/>
              <a:t>1. How does the cry (of the client/patient) become an echo of THE CRY of dereliction from the cross? Is that necessary before Christ becomes a response?  </a:t>
            </a:r>
          </a:p>
          <a:p>
            <a:r>
              <a:rPr lang="en-US" dirty="0" smtClean="0"/>
              <a:t>2.  Are some psalms benign enough for our plural society to accept them as a universal expression of the cry?   This raises the whole issue of the use of Scripture.  Depending on the theological/spiritual background (Level 1 stuff) of the patient/client, the reading of scripture maybe a bridge.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Matrix – Step Three</a:t>
            </a:r>
            <a:br>
              <a:rPr lang="en-US" dirty="0" smtClean="0"/>
            </a:br>
            <a:r>
              <a:rPr lang="en-US" dirty="0" smtClean="0"/>
              <a:t>Eternal Diagnosis </a:t>
            </a:r>
            <a:endParaRPr lang="en-US" dirty="0"/>
          </a:p>
        </p:txBody>
      </p:sp>
      <p:sp>
        <p:nvSpPr>
          <p:cNvPr id="3" name="Content Placeholder 2"/>
          <p:cNvSpPr>
            <a:spLocks noGrp="1"/>
          </p:cNvSpPr>
          <p:nvPr>
            <p:ph idx="1"/>
          </p:nvPr>
        </p:nvSpPr>
        <p:spPr/>
        <p:txBody>
          <a:bodyPr>
            <a:normAutofit lnSpcReduction="10000"/>
          </a:bodyPr>
          <a:lstStyle/>
          <a:p>
            <a:r>
              <a:rPr lang="en-US" dirty="0" smtClean="0"/>
              <a:t>3. If the person and presence and words of the chaplain/pastoral counselor is the embodiment of The Word, can there be such a thing as guidelines, encouragements, protocols for "confessing Christ" with words?</a:t>
            </a:r>
          </a:p>
          <a:p>
            <a:r>
              <a:rPr lang="en-US" dirty="0" smtClean="0"/>
              <a:t>4. There is a profound difference between proclaiming and witnessing, but each is dependent on the ability to connect/engage with congregation/parishioner /client/prisoner/patient.</a:t>
            </a:r>
          </a:p>
          <a:p>
            <a:r>
              <a:rPr lang="en-US" dirty="0" smtClean="0"/>
              <a:t>5. Is there secular language that can be used to acknowledge God's judgment?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Matrix – Step Four</a:t>
            </a:r>
            <a:br>
              <a:rPr lang="en-US" dirty="0" smtClean="0"/>
            </a:br>
            <a:r>
              <a:rPr lang="en-US" dirty="0" smtClean="0"/>
              <a:t>Eternal Prognosis </a:t>
            </a:r>
            <a:endParaRPr lang="en-US" dirty="0"/>
          </a:p>
        </p:txBody>
      </p:sp>
      <p:sp>
        <p:nvSpPr>
          <p:cNvPr id="3" name="Content Placeholder 2"/>
          <p:cNvSpPr>
            <a:spLocks noGrp="1"/>
          </p:cNvSpPr>
          <p:nvPr>
            <p:ph idx="1"/>
          </p:nvPr>
        </p:nvSpPr>
        <p:spPr/>
        <p:txBody>
          <a:bodyPr/>
          <a:lstStyle/>
          <a:p>
            <a:r>
              <a:rPr lang="en-US" dirty="0" smtClean="0"/>
              <a:t>The response to “the Cry.”  God does respond and God responds in a way that is structured, personal and universal. </a:t>
            </a:r>
          </a:p>
          <a:p>
            <a:r>
              <a:rPr lang="en-US" dirty="0" smtClean="0"/>
              <a:t>The “sweet swap”. How is that  Spoken? What language/words need to be proclaimed</a:t>
            </a:r>
          </a:p>
          <a:p>
            <a:r>
              <a:rPr lang="en-US" dirty="0" smtClean="0"/>
              <a:t>Confession and Absolution.</a:t>
            </a:r>
          </a:p>
          <a:p>
            <a:r>
              <a:rPr lang="en-US" dirty="0" smtClean="0"/>
              <a:t>The place of the Sacraments (yikes!)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Matrix – Step Five</a:t>
            </a:r>
            <a:br>
              <a:rPr lang="en-US" dirty="0" smtClean="0"/>
            </a:br>
            <a:r>
              <a:rPr lang="en-US" dirty="0" smtClean="0"/>
              <a:t>Internal Prognosis </a:t>
            </a:r>
            <a:endParaRPr lang="en-US" dirty="0"/>
          </a:p>
        </p:txBody>
      </p:sp>
      <p:sp>
        <p:nvSpPr>
          <p:cNvPr id="3" name="Content Placeholder 2"/>
          <p:cNvSpPr>
            <a:spLocks noGrp="1"/>
          </p:cNvSpPr>
          <p:nvPr>
            <p:ph idx="1"/>
          </p:nvPr>
        </p:nvSpPr>
        <p:spPr/>
        <p:txBody>
          <a:bodyPr>
            <a:normAutofit/>
          </a:bodyPr>
          <a:lstStyle/>
          <a:p>
            <a:r>
              <a:rPr lang="en-US" dirty="0" smtClean="0"/>
              <a:t>The proclamation of the Gospel, becomes specific to the needs of the  care receiver. (Level two: the intra psychic anxiety and the care provider’s issues)</a:t>
            </a:r>
          </a:p>
          <a:p>
            <a:r>
              <a:rPr lang="en-US" dirty="0" smtClean="0"/>
              <a:t>Parity is achieved?</a:t>
            </a:r>
          </a:p>
          <a:p>
            <a:r>
              <a:rPr lang="en-US" dirty="0" smtClean="0"/>
              <a:t>The use of media resources – printed and other.</a:t>
            </a:r>
          </a:p>
          <a:p>
            <a:r>
              <a:rPr lang="en-US" dirty="0" err="1" smtClean="0"/>
              <a:t>e</a:t>
            </a:r>
            <a:r>
              <a:rPr lang="en-US" dirty="0" smtClean="0"/>
              <a:t>. </a:t>
            </a:r>
            <a:r>
              <a:rPr lang="en-US" dirty="0" err="1" smtClean="0"/>
              <a:t>g</a:t>
            </a:r>
            <a:r>
              <a:rPr lang="en-US" dirty="0" smtClean="0"/>
              <a:t>., Walter </a:t>
            </a:r>
            <a:r>
              <a:rPr lang="en-US" dirty="0" err="1" smtClean="0"/>
              <a:t>Wangerin’s</a:t>
            </a:r>
            <a:r>
              <a:rPr lang="en-US" dirty="0" smtClean="0"/>
              <a:t> </a:t>
            </a:r>
            <a:r>
              <a:rPr lang="en-US" u="sng" dirty="0" smtClean="0"/>
              <a:t>As for Me and My House, </a:t>
            </a:r>
            <a:r>
              <a:rPr lang="en-US" dirty="0" smtClean="0"/>
              <a:t>C. S. Lewis’s </a:t>
            </a:r>
            <a:r>
              <a:rPr lang="en-US" u="sng" dirty="0" smtClean="0"/>
              <a:t>Mere Christianity</a:t>
            </a:r>
            <a:r>
              <a:rPr lang="en-US" dirty="0" smtClean="0"/>
              <a:t>, </a:t>
            </a:r>
            <a:r>
              <a:rPr lang="en-US" dirty="0" err="1" smtClean="0"/>
              <a:t>Bonhoeffer’s</a:t>
            </a:r>
            <a:r>
              <a:rPr lang="en-US" dirty="0" smtClean="0"/>
              <a:t> </a:t>
            </a:r>
            <a:r>
              <a:rPr lang="en-US" u="sng" dirty="0" smtClean="0"/>
              <a:t>Life Together,</a:t>
            </a:r>
            <a:r>
              <a:rPr lang="en-US" dirty="0" smtClean="0"/>
              <a:t> and Richard Rohr’s </a:t>
            </a:r>
            <a:r>
              <a:rPr lang="en-US" u="sng" dirty="0" smtClean="0"/>
              <a:t>Breathing Underwater – Spirituality and the Twelve Steps.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Matrix – Step Six</a:t>
            </a:r>
            <a:br>
              <a:rPr lang="en-US" dirty="0" smtClean="0"/>
            </a:br>
            <a:r>
              <a:rPr lang="en-US" dirty="0" err="1" smtClean="0"/>
              <a:t>EXternal</a:t>
            </a:r>
            <a:r>
              <a:rPr lang="en-US" dirty="0" smtClean="0"/>
              <a:t> Prognosis </a:t>
            </a:r>
            <a:endParaRPr lang="en-US" dirty="0"/>
          </a:p>
        </p:txBody>
      </p:sp>
      <p:sp>
        <p:nvSpPr>
          <p:cNvPr id="3" name="Content Placeholder 2"/>
          <p:cNvSpPr>
            <a:spLocks noGrp="1"/>
          </p:cNvSpPr>
          <p:nvPr>
            <p:ph idx="1"/>
          </p:nvPr>
        </p:nvSpPr>
        <p:spPr/>
        <p:txBody>
          <a:bodyPr/>
          <a:lstStyle/>
          <a:p>
            <a:r>
              <a:rPr lang="en-US" b="1" dirty="0" smtClean="0"/>
              <a:t> </a:t>
            </a:r>
            <a:r>
              <a:rPr lang="en-US" dirty="0" smtClean="0"/>
              <a:t>  For the chaplain/pastoral counselor, the challenge is to honor  “the holy Christian church, the communion of Saints.” </a:t>
            </a:r>
          </a:p>
          <a:p>
            <a:r>
              <a:rPr lang="en-US" dirty="0" smtClean="0"/>
              <a:t>Sustainability of care is provided by the worshipping community gathered around Word and Sacrament.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 Going</a:t>
            </a:r>
            <a:endParaRPr lang="en-US" dirty="0"/>
          </a:p>
        </p:txBody>
      </p:sp>
      <p:sp>
        <p:nvSpPr>
          <p:cNvPr id="3" name="Content Placeholder 2"/>
          <p:cNvSpPr>
            <a:spLocks noGrp="1"/>
          </p:cNvSpPr>
          <p:nvPr>
            <p:ph idx="1"/>
          </p:nvPr>
        </p:nvSpPr>
        <p:spPr>
          <a:xfrm>
            <a:off x="765175" y="1734128"/>
            <a:ext cx="7612064" cy="4956604"/>
          </a:xfrm>
        </p:spPr>
        <p:txBody>
          <a:bodyPr>
            <a:normAutofit fontScale="85000" lnSpcReduction="20000"/>
          </a:bodyPr>
          <a:lstStyle/>
          <a:p>
            <a:r>
              <a:rPr lang="en-US" sz="3200" dirty="0" smtClean="0"/>
              <a:t> First, Some introductory comments that places these two presentations in the context of my life and in the world of Specialized Pastoral Care.</a:t>
            </a:r>
          </a:p>
          <a:p>
            <a:r>
              <a:rPr lang="en-US" sz="3200" dirty="0" smtClean="0"/>
              <a:t>Second, I will focus my topic,  </a:t>
            </a:r>
            <a:r>
              <a:rPr lang="en-US" sz="3200" i="1" dirty="0" smtClean="0"/>
              <a:t>Lutheran Pastoral Care in Pluralistic Contexts, </a:t>
            </a:r>
            <a:r>
              <a:rPr lang="en-US" sz="3200" dirty="0" smtClean="0"/>
              <a:t>with the question, “Does Lutheran Pastoral care demand confessing Christ?” I will attempt to respect  </a:t>
            </a:r>
            <a:r>
              <a:rPr lang="en-US" sz="3200" i="1" dirty="0" smtClean="0"/>
              <a:t>The challenges provided by "Pluralism" reflecting the latest permutation of New Age thinking on the one hand and "Pluralistic Contexts" reflecting the inter faith settings that some SPM work is done in on the other hand. </a:t>
            </a:r>
            <a:r>
              <a:rPr lang="en-US" sz="3200" dirty="0" smtClean="0"/>
              <a:t> </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FAR…. </a:t>
            </a:r>
            <a:endParaRPr lang="en-US" dirty="0"/>
          </a:p>
        </p:txBody>
      </p:sp>
      <p:sp>
        <p:nvSpPr>
          <p:cNvPr id="3" name="Content Placeholder 2"/>
          <p:cNvSpPr>
            <a:spLocks noGrp="1"/>
          </p:cNvSpPr>
          <p:nvPr>
            <p:ph idx="1"/>
          </p:nvPr>
        </p:nvSpPr>
        <p:spPr/>
        <p:txBody>
          <a:bodyPr/>
          <a:lstStyle/>
          <a:p>
            <a:r>
              <a:rPr lang="en-US" dirty="0" smtClean="0"/>
              <a:t>In the pluralistic world that we live in, the confessing Christian, understandably, is filled with fear, or at least hesitancy – and the SPM may want to take a bye on the imperative to “confess Christ.”</a:t>
            </a:r>
          </a:p>
          <a:p>
            <a:r>
              <a:rPr lang="en-US" dirty="0" smtClean="0"/>
              <a:t>I have introduced two Lutheran tools – the Theology of the Cross, and a Law Gospel Matrix that is designed to function in  Specialized Pastoral Ministry.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on Thursday </a:t>
            </a:r>
            <a:endParaRPr lang="en-US" dirty="0"/>
          </a:p>
        </p:txBody>
      </p:sp>
      <p:sp>
        <p:nvSpPr>
          <p:cNvPr id="3" name="Content Placeholder 2"/>
          <p:cNvSpPr>
            <a:spLocks noGrp="1"/>
          </p:cNvSpPr>
          <p:nvPr>
            <p:ph idx="1"/>
          </p:nvPr>
        </p:nvSpPr>
        <p:spPr/>
        <p:txBody>
          <a:bodyPr/>
          <a:lstStyle/>
          <a:p>
            <a:r>
              <a:rPr lang="en-US" dirty="0" smtClean="0"/>
              <a:t>Covenantal (or synonyms)  Language becomes a frame for “Cry” and “Response.” </a:t>
            </a:r>
          </a:p>
          <a:p>
            <a:r>
              <a:rPr lang="en-US" dirty="0" smtClean="0"/>
              <a:t>I will take  steps three and four of the L G Matrix and explore theologically and practically how those two steps can be important for confessing Christ.</a:t>
            </a:r>
          </a:p>
          <a:p>
            <a:r>
              <a:rPr lang="en-US" dirty="0" smtClean="0"/>
              <a:t> A Brief look at Campus and Military Ministry</a:t>
            </a:r>
          </a:p>
          <a:p>
            <a:r>
              <a:rPr lang="en-US" dirty="0" smtClean="0"/>
              <a:t>Finally, a modest proposal for encouraging one another (accountability) to confess Christ.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 Going</a:t>
            </a:r>
            <a:endParaRPr lang="en-US" dirty="0"/>
          </a:p>
        </p:txBody>
      </p:sp>
      <p:sp>
        <p:nvSpPr>
          <p:cNvPr id="3" name="Content Placeholder 2"/>
          <p:cNvSpPr>
            <a:spLocks noGrp="1"/>
          </p:cNvSpPr>
          <p:nvPr>
            <p:ph idx="1"/>
          </p:nvPr>
        </p:nvSpPr>
        <p:spPr>
          <a:xfrm>
            <a:off x="765175" y="1665856"/>
            <a:ext cx="7612064" cy="5192144"/>
          </a:xfrm>
        </p:spPr>
        <p:txBody>
          <a:bodyPr>
            <a:normAutofit fontScale="92500" lnSpcReduction="20000"/>
          </a:bodyPr>
          <a:lstStyle/>
          <a:p>
            <a:pPr>
              <a:buNone/>
            </a:pPr>
            <a:r>
              <a:rPr lang="en-US" sz="3200" dirty="0" smtClean="0"/>
              <a:t> </a:t>
            </a:r>
            <a:r>
              <a:rPr lang="en-US" sz="3200" dirty="0" smtClean="0"/>
              <a:t>Third, By reviewing Luther’s/Lutheran “theology of the Cross” and by introducing a simple matrix for incorporating the Law-Gospel dialectic in pastoral care, I will describe what I feel is the uniqueness of  LUTHERAN pastoral care. </a:t>
            </a:r>
            <a:r>
              <a:rPr lang="en-US" sz="3200" i="1" dirty="0" smtClean="0"/>
              <a:t> </a:t>
            </a:r>
            <a:endParaRPr lang="en-US" sz="3200" dirty="0" smtClean="0"/>
          </a:p>
          <a:p>
            <a:r>
              <a:rPr lang="en-US" sz="3200" dirty="0" smtClean="0"/>
              <a:t>Fourth,   With this  “Lutheran Uniqueness” in mind,  I will struggle with the question: What serves as a normative pattern for being a “Christ Confessor?”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60902"/>
            <a:ext cx="8042276" cy="1336956"/>
          </a:xfrm>
        </p:spPr>
        <p:txBody>
          <a:bodyPr/>
          <a:lstStyle/>
          <a:p>
            <a:r>
              <a:rPr lang="en-US" dirty="0" smtClean="0"/>
              <a:t>Where we are Going:</a:t>
            </a:r>
            <a:endParaRPr lang="en-US" dirty="0"/>
          </a:p>
        </p:txBody>
      </p:sp>
      <p:sp>
        <p:nvSpPr>
          <p:cNvPr id="3" name="Content Placeholder 2"/>
          <p:cNvSpPr>
            <a:spLocks noGrp="1"/>
          </p:cNvSpPr>
          <p:nvPr>
            <p:ph idx="1"/>
          </p:nvPr>
        </p:nvSpPr>
        <p:spPr>
          <a:xfrm>
            <a:off x="765175" y="984555"/>
            <a:ext cx="7612064" cy="5557404"/>
          </a:xfrm>
        </p:spPr>
        <p:txBody>
          <a:bodyPr>
            <a:normAutofit lnSpcReduction="10000"/>
          </a:bodyPr>
          <a:lstStyle/>
          <a:p>
            <a:r>
              <a:rPr lang="en-US" dirty="0" smtClean="0"/>
              <a:t>Fifth,   I ask the critical question, “Can specialized forms of pastoral care, including chaplaincy, CPE,  and pastoral counseling be expected, as a norm, to be a part of the Church’s evangelization. </a:t>
            </a:r>
            <a:r>
              <a:rPr lang="en-US" dirty="0" smtClean="0"/>
              <a:t> </a:t>
            </a:r>
          </a:p>
          <a:p>
            <a:r>
              <a:rPr lang="en-US" dirty="0" smtClean="0"/>
              <a:t>Sixth, I will give you the opportunity to grapple with two examples from clinical settings: 1. First a Pastoral Counselor trainee reflecting on her calling. 2.  A verbatim. I will ask you to analyze the verbatim using the Law Gospel Matrix.</a:t>
            </a:r>
            <a:r>
              <a:rPr lang="en-US" dirty="0" smtClean="0"/>
              <a:t> </a:t>
            </a:r>
            <a:endParaRPr lang="en-US" dirty="0" smtClean="0"/>
          </a:p>
          <a:p>
            <a:r>
              <a:rPr lang="en-US" dirty="0" smtClean="0"/>
              <a:t>Finally, I make a proposal on how Pastoral Care specialists, who seek to be Christ Confessors working in pluralistic contexts might, through small group peer supervision,  focus their witnessing/ confessing Christ.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Portals of Prayer, Dec 6</a:t>
            </a:r>
            <a:r>
              <a:rPr lang="en-US" baseline="30000" dirty="0" smtClean="0"/>
              <a:t>th</a:t>
            </a:r>
            <a:r>
              <a:rPr lang="en-US" dirty="0" smtClean="0"/>
              <a:t> 2013</a:t>
            </a:r>
            <a:endParaRPr lang="en-US" dirty="0"/>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a:blip r:embed="rId2"/>
          <a:srcRect/>
          <a:stretch>
            <a:fillRect/>
          </a:stretch>
        </p:blipFill>
        <p:spPr bwMode="auto">
          <a:xfrm>
            <a:off x="1540992" y="1309406"/>
            <a:ext cx="6591301" cy="49434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Chaplain Henry </a:t>
            </a:r>
            <a:r>
              <a:rPr lang="en-US" dirty="0" err="1" smtClean="0"/>
              <a:t>Gerecke</a:t>
            </a:r>
            <a:endParaRPr lang="en-US" dirty="0"/>
          </a:p>
        </p:txBody>
      </p:sp>
      <p:pic>
        <p:nvPicPr>
          <p:cNvPr id="4" name="Content Placeholder 3" descr="Pastor-Gerecke.jpg"/>
          <p:cNvPicPr>
            <a:picLocks noGrp="1" noChangeAspect="1"/>
          </p:cNvPicPr>
          <p:nvPr>
            <p:ph idx="1"/>
          </p:nvPr>
        </p:nvPicPr>
        <p:blipFill>
          <a:blip r:embed="rId2"/>
          <a:srcRect t="-12008" b="-12008"/>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9780061997198.jpg"/>
          <p:cNvPicPr>
            <a:picLocks noGrp="1" noChangeAspect="1"/>
          </p:cNvPicPr>
          <p:nvPr>
            <p:ph idx="1"/>
          </p:nvPr>
        </p:nvPicPr>
        <p:blipFill>
          <a:blip r:embed="rId2"/>
          <a:srcRect l="-93166" r="-93166"/>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Chaplaincy is Everywhere!</a:t>
            </a:r>
            <a:endParaRPr lang="en-US" dirty="0"/>
          </a:p>
        </p:txBody>
      </p:sp>
      <p:pic>
        <p:nvPicPr>
          <p:cNvPr id="4" name="Content Placeholder 3" descr="reuters_bilder_des_jahrzehnts_23.jpg"/>
          <p:cNvPicPr>
            <a:picLocks noGrp="1" noChangeAspect="1"/>
          </p:cNvPicPr>
          <p:nvPr>
            <p:ph idx="1"/>
          </p:nvPr>
        </p:nvPicPr>
        <p:blipFill>
          <a:blip r:embed="rId2"/>
          <a:srcRect l="-11720" r="-11720"/>
          <a:stretch>
            <a:fillRect/>
          </a:stretch>
        </p:blip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11717</TotalTime>
  <Words>1913</Words>
  <Application>Microsoft Macintosh PowerPoint</Application>
  <PresentationFormat>On-screen Show (4:3)</PresentationFormat>
  <Paragraphs>103</Paragraphs>
  <Slides>31</Slides>
  <Notes>1</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31</vt:i4>
      </vt:variant>
    </vt:vector>
  </HeadingPairs>
  <TitlesOfParts>
    <vt:vector size="33" baseType="lpstr">
      <vt:lpstr>Breeze</vt:lpstr>
      <vt:lpstr>Macintosh HD:Users:philiprkuehnert:Documents:Documents:pastorsdocuments:SPM:Pastoral Care in Pluralistic Contexts.docx!OLE_LINK1</vt:lpstr>
      <vt:lpstr>Pastoral Care in Pluralistic Contexts  moving beyond fear to focus on the individual  Part One</vt:lpstr>
      <vt:lpstr>Slide 2</vt:lpstr>
      <vt:lpstr>Where we are Going</vt:lpstr>
      <vt:lpstr>Where we are Going</vt:lpstr>
      <vt:lpstr>Where we are Going:</vt:lpstr>
      <vt:lpstr>Portals of Prayer, Dec 6th 2013</vt:lpstr>
      <vt:lpstr>Chaplain Henry Gerecke</vt:lpstr>
      <vt:lpstr>Slide 8</vt:lpstr>
      <vt:lpstr>Chaplaincy is Everywhere!</vt:lpstr>
      <vt:lpstr>OTHER SPMs are almost INVISIBLE</vt:lpstr>
      <vt:lpstr>A Nod to Stephen Ministry</vt:lpstr>
      <vt:lpstr>The Challenge </vt:lpstr>
      <vt:lpstr>Pluralism – A definition</vt:lpstr>
      <vt:lpstr>Slide 14</vt:lpstr>
      <vt:lpstr>Pluralistic Contexts</vt:lpstr>
      <vt:lpstr>Chaplaincy in the  Age of Pluralism</vt:lpstr>
      <vt:lpstr>The Critical Issue for the Christian Chaplain</vt:lpstr>
      <vt:lpstr>Denominational Endorsement  Professional Credentialing </vt:lpstr>
      <vt:lpstr>The Critical Issue (again!)</vt:lpstr>
      <vt:lpstr>The Theology of the Cross</vt:lpstr>
      <vt:lpstr>Theology of the Cross</vt:lpstr>
      <vt:lpstr>Law Gospel Distinction  The Matrix – Step One External Diagnosis</vt:lpstr>
      <vt:lpstr>The Matrix – Step Two Internal Diagnosis</vt:lpstr>
      <vt:lpstr>The Matrix – Step Two Internal Diagnosis – cont’d</vt:lpstr>
      <vt:lpstr>The Matrix – Step Three Eternal Diagnosis </vt:lpstr>
      <vt:lpstr>The Matrix – Step Three Eternal Diagnosis </vt:lpstr>
      <vt:lpstr>The Matrix – Step Four Eternal Prognosis </vt:lpstr>
      <vt:lpstr>The Matrix – Step Five Internal Prognosis </vt:lpstr>
      <vt:lpstr>The Matrix – Step Six EXternal Prognosis </vt:lpstr>
      <vt:lpstr>SO FAR…. </vt:lpstr>
      <vt:lpstr>And on Thursday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Christian Chaplain in a Pluralistic Society</dc:title>
  <dc:creator>The Open Arms Institute</dc:creator>
  <cp:lastModifiedBy>The Open Arms Institute</cp:lastModifiedBy>
  <cp:revision>28</cp:revision>
  <cp:lastPrinted>2014-10-24T13:30:17Z</cp:lastPrinted>
  <dcterms:created xsi:type="dcterms:W3CDTF">2014-10-28T00:37:53Z</dcterms:created>
  <dcterms:modified xsi:type="dcterms:W3CDTF">2014-10-28T01:01:01Z</dcterms:modified>
</cp:coreProperties>
</file>