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1" r:id="rId5"/>
    <p:sldId id="267" r:id="rId6"/>
    <p:sldId id="263" r:id="rId7"/>
    <p:sldId id="264" r:id="rId8"/>
    <p:sldId id="258" r:id="rId9"/>
    <p:sldId id="298" r:id="rId10"/>
    <p:sldId id="299" r:id="rId11"/>
    <p:sldId id="300" r:id="rId12"/>
    <p:sldId id="268" r:id="rId13"/>
    <p:sldId id="288" r:id="rId14"/>
    <p:sldId id="289" r:id="rId15"/>
    <p:sldId id="290" r:id="rId16"/>
    <p:sldId id="285" r:id="rId17"/>
    <p:sldId id="286" r:id="rId18"/>
    <p:sldId id="287" r:id="rId19"/>
    <p:sldId id="279" r:id="rId20"/>
    <p:sldId id="291" r:id="rId21"/>
    <p:sldId id="280" r:id="rId22"/>
    <p:sldId id="281" r:id="rId23"/>
    <p:sldId id="282" r:id="rId24"/>
    <p:sldId id="283" r:id="rId25"/>
    <p:sldId id="284" r:id="rId26"/>
    <p:sldId id="272" r:id="rId27"/>
    <p:sldId id="274" r:id="rId28"/>
    <p:sldId id="292" r:id="rId29"/>
    <p:sldId id="293" r:id="rId30"/>
    <p:sldId id="273" r:id="rId31"/>
    <p:sldId id="262" r:id="rId32"/>
    <p:sldId id="295" r:id="rId33"/>
    <p:sldId id="296" r:id="rId34"/>
    <p:sldId id="257" r:id="rId35"/>
    <p:sldId id="275" r:id="rId36"/>
    <p:sldId id="276" r:id="rId37"/>
    <p:sldId id="271" r:id="rId38"/>
    <p:sldId id="260" r:id="rId39"/>
    <p:sldId id="277" r:id="rId40"/>
    <p:sldId id="278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50" d="100"/>
          <a:sy n="50" d="100"/>
        </p:scale>
        <p:origin x="-13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2459-090E-4567-9E24-7AB29A3A77CF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B950-D258-4648-AAB2-49FDF68B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tomrichey.net/sit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upload.wikimedia.org/wikipedia/commons/2/24/US-MarshallPlanAid-Logo.sv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hyperlink" Target="http://upload.wikimedia.org/wikipedia/commons/2/24/US-MarshallPlanAid-Logo.svg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eg"/><Relationship Id="rId5" Type="http://schemas.openxmlformats.org/officeDocument/2006/relationships/slide" Target="slide9.xml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hyperlink" Target="http://en.wikipedia.org/wiki/File:General_George_C._Marshall,_official_military_photo,_1946.JPE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HIS%20102\TEST%20IV%20MATERIAL\Cold%20War%20Media\YouTube%20-%20John%20F.%20Kennedy%20Missile%20Crisis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HIS%20102\TEST%20IV%20MATERIAL\Cold%20War%20Media\Bulls%20on%20Parade.mp3" TargetMode="External"/><Relationship Id="rId1" Type="http://schemas.openxmlformats.org/officeDocument/2006/relationships/video" Target="file:///F:\HIS%20102\TEST%20IV%20MATERIAL\Cold%20War%20Media\Reagan%20-%20Evil%20Empire%20Speech.wm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HIS%20102\TEST%20IV%20MATERIAL\Cold%20War%20Media\Reagan%20-%20Berlin%20Wall.wm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7/Flag_of_Europe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HIS%20102\TEST%20IV%20MATERIAL\Cold%20War%20Media\YouTube%20-%20Churchill%20Sinews%20of%20Peace%20(Iron%20Curtain)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6324600" cy="1828800"/>
          </a:xfrm>
        </p:spPr>
        <p:txBody>
          <a:bodyPr>
            <a:noAutofit/>
          </a:bodyPr>
          <a:lstStyle/>
          <a:p>
            <a:r>
              <a:rPr lang="en-US" sz="8400" b="1" dirty="0" smtClean="0"/>
              <a:t>The Cold </a:t>
            </a:r>
            <a:r>
              <a:rPr lang="en-US" sz="8400" b="1" dirty="0" smtClean="0"/>
              <a:t>War</a:t>
            </a:r>
            <a:r>
              <a:rPr lang="en-US" sz="8400" b="1" dirty="0" smtClean="0"/>
              <a:t/>
            </a:r>
            <a:br>
              <a:rPr lang="en-US" sz="8400" b="1" dirty="0" smtClean="0"/>
            </a:br>
            <a:r>
              <a:rPr lang="en-US" sz="3300" b="1" i="1" dirty="0" smtClean="0"/>
              <a:t>For Students of </a:t>
            </a:r>
            <a:r>
              <a:rPr lang="en-US" sz="3300" b="1" i="1" dirty="0" smtClean="0"/>
              <a:t>European History</a:t>
            </a:r>
            <a:endParaRPr lang="en-US" sz="3300" b="1" i="1" dirty="0"/>
          </a:p>
        </p:txBody>
      </p:sp>
      <p:pic>
        <p:nvPicPr>
          <p:cNvPr id="7" name="Picture 2" descr="TomRichey.n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4513" y="5638800"/>
            <a:ext cx="2362786" cy="97822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41986" name="Picture 2" descr="File:Berlinermau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5994400" cy="4495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2" descr="File:US-MarshallPlanAid-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433429"/>
            <a:ext cx="2514600" cy="297677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4" descr="http://monicaogrodowski.files.wordpress.com/2010/10/hammer_and_sickle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0000"/>
              </a:clrFrom>
              <a:clrTo>
                <a:srgbClr val="CC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52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US-MarshallPlanAid-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967" y="1828800"/>
            <a:ext cx="4119633" cy="4876800"/>
          </a:xfrm>
          <a:prstGeom prst="rect">
            <a:avLst/>
          </a:prstGeom>
          <a:noFill/>
        </p:spPr>
      </p:pic>
      <p:pic>
        <p:nvPicPr>
          <p:cNvPr id="1028" name="Picture 4" descr="http://seventhgradehistory.wikispaces.com/file/view/Marshall_Plan_Map.jpg/123540649/Marshall_Plan_Map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743200"/>
            <a:ext cx="1363759" cy="1524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3250" name="Picture 2" descr="C:\Users\Richey\AppData\Local\Microsoft\Windows\Temporary Internet Files\Content.IE5\OHKYV3N0\MC900441459[1].png"/>
          <p:cNvPicPr>
            <a:picLocks noChangeAspect="1" noChangeArrowheads="1"/>
          </p:cNvPicPr>
          <p:nvPr/>
        </p:nvPicPr>
        <p:blipFill>
          <a:blip r:embed="rId7" cstate="print"/>
          <a:srcRect l="22271" r="27760" b="33375"/>
          <a:stretch>
            <a:fillRect/>
          </a:stretch>
        </p:blipFill>
        <p:spPr bwMode="auto">
          <a:xfrm>
            <a:off x="304800" y="228600"/>
            <a:ext cx="108585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Marshall Plan</a:t>
            </a:r>
            <a:endParaRPr lang="en-US" sz="5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91400" y="152400"/>
            <a:ext cx="1600200" cy="1600200"/>
            <a:chOff x="6629400" y="304800"/>
            <a:chExt cx="1600200" cy="1600200"/>
          </a:xfrm>
        </p:grpSpPr>
        <p:pic>
          <p:nvPicPr>
            <p:cNvPr id="53251" name="Picture 3" descr="C:\Users\Richey\AppData\Local\Microsoft\Windows\Temporary Internet Files\Content.IE5\M9LMYCCK\MC900415570[1].wmf"/>
            <p:cNvPicPr>
              <a:picLocks noChangeAspect="1" noChangeArrowheads="1"/>
            </p:cNvPicPr>
            <p:nvPr/>
          </p:nvPicPr>
          <p:blipFill>
            <a:blip r:embed="rId8" cstate="print"/>
            <a:srcRect l="30630"/>
            <a:stretch>
              <a:fillRect/>
            </a:stretch>
          </p:blipFill>
          <p:spPr bwMode="auto">
            <a:xfrm>
              <a:off x="6749937" y="381000"/>
              <a:ext cx="1479663" cy="13716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10" name="&quot;No&quot; Symbol 9"/>
            <p:cNvSpPr/>
            <p:nvPr/>
          </p:nvSpPr>
          <p:spPr>
            <a:xfrm>
              <a:off x="6629400" y="304800"/>
              <a:ext cx="1600200" cy="1600200"/>
            </a:xfrm>
            <a:prstGeom prst="noSmoking">
              <a:avLst>
                <a:gd name="adj" fmla="val 765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3255" name="Picture 7" descr="http://upload.wikimedia.org/wikipedia/commons/thumb/9/91/General_George_C._Marshall%2C_official_military_photo%2C_1946.JPEG/250px-General_George_C._Marshall%2C_official_military_photo%2C_1946.JPEG">
            <a:hlinkClick r:id="rId9" tooltip="George Marshall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1828800"/>
            <a:ext cx="2590800" cy="392765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38100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Gen. George C. Marshall</a:t>
            </a:r>
          </a:p>
          <a:p>
            <a:pPr algn="ctr">
              <a:buNone/>
            </a:pPr>
            <a:r>
              <a:rPr lang="en-US" sz="2400" dirty="0" smtClean="0"/>
              <a:t>US Secretary of State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267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charleslipson.com/Images/Stalin-Marshall-Plan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40" y="0"/>
            <a:ext cx="58671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1949</a:t>
            </a:r>
          </a:p>
          <a:p>
            <a:r>
              <a:rPr lang="en-US" dirty="0" smtClean="0"/>
              <a:t>Communists defeat Nationalists in Civil War</a:t>
            </a:r>
          </a:p>
          <a:p>
            <a:pPr lvl="1"/>
            <a:r>
              <a:rPr lang="en-US" dirty="0" smtClean="0"/>
              <a:t>Communists now have </a:t>
            </a:r>
            <a:r>
              <a:rPr lang="en-US" i="1" dirty="0" smtClean="0"/>
              <a:t>two </a:t>
            </a:r>
            <a:r>
              <a:rPr lang="en-US" dirty="0" smtClean="0"/>
              <a:t>seats on Security Council</a:t>
            </a:r>
            <a:endParaRPr lang="en-US" dirty="0"/>
          </a:p>
          <a:p>
            <a:r>
              <a:rPr lang="en-US" dirty="0" smtClean="0"/>
              <a:t>Taiwan – Nationalists establish government here</a:t>
            </a:r>
          </a:p>
          <a:p>
            <a:pPr lvl="1"/>
            <a:r>
              <a:rPr lang="en-US" dirty="0" smtClean="0"/>
              <a:t>Sovereignty Controversy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562350" cy="27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5257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Chairman Mao proclaims the </a:t>
            </a:r>
            <a:r>
              <a:rPr lang="en-US" sz="2400" i="1" dirty="0" smtClean="0"/>
              <a:t>People’s Republic of China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419600" cy="4572000"/>
          </a:xfrm>
        </p:spPr>
        <p:txBody>
          <a:bodyPr/>
          <a:lstStyle/>
          <a:p>
            <a:r>
              <a:rPr lang="en-US" dirty="0" smtClean="0"/>
              <a:t>1961</a:t>
            </a:r>
          </a:p>
          <a:p>
            <a:r>
              <a:rPr lang="en-US" dirty="0" smtClean="0"/>
              <a:t>East Germans begin construction of the Berlin Wall</a:t>
            </a:r>
          </a:p>
          <a:p>
            <a:pPr lvl="1"/>
            <a:r>
              <a:rPr lang="en-US" dirty="0" smtClean="0"/>
              <a:t>Separated East and West Berlin</a:t>
            </a:r>
          </a:p>
          <a:p>
            <a:pPr lvl="1"/>
            <a:r>
              <a:rPr lang="en-US" dirty="0" smtClean="0"/>
              <a:t>Encircled West Berlin</a:t>
            </a:r>
          </a:p>
          <a:p>
            <a:r>
              <a:rPr lang="en-US" dirty="0" smtClean="0"/>
              <a:t>Symbolic Significance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40048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5257800" cy="17526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err="1" smtClean="0"/>
              <a:t>Trizone</a:t>
            </a:r>
            <a:r>
              <a:rPr lang="en-US" dirty="0" smtClean="0"/>
              <a:t> restricted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114800" cy="27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80736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81800" y="5943600"/>
            <a:ext cx="1455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Peter </a:t>
            </a:r>
            <a:r>
              <a:rPr lang="en-US" b="1" dirty="0" err="1" smtClean="0"/>
              <a:t>Fechter</a:t>
            </a:r>
            <a:endParaRPr lang="en-US" b="1" dirty="0" smtClean="0"/>
          </a:p>
          <a:p>
            <a:pPr algn="ctr"/>
            <a:r>
              <a:rPr lang="en-US" b="1" dirty="0" smtClean="0"/>
              <a:t>Shot 1962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Return </a:t>
            </a:r>
            <a:br>
              <a:rPr lang="en-US" sz="7200" dirty="0" smtClean="0"/>
            </a:br>
            <a:r>
              <a:rPr lang="en-US" sz="7200" dirty="0" smtClean="0"/>
              <a:t>of the </a:t>
            </a:r>
            <a:br>
              <a:rPr lang="en-US" sz="7200" dirty="0" smtClean="0"/>
            </a:br>
            <a:r>
              <a:rPr lang="en-US" sz="7200" dirty="0" smtClean="0"/>
              <a:t>Alliance System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North Atlantic Treaty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(NATO)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Established 1949</a:t>
            </a:r>
          </a:p>
          <a:p>
            <a:r>
              <a:rPr lang="en-US" dirty="0" smtClean="0"/>
              <a:t>Collective Defense Pact</a:t>
            </a:r>
          </a:p>
          <a:p>
            <a:pPr lvl="1"/>
            <a:r>
              <a:rPr lang="en-US" dirty="0" smtClean="0"/>
              <a:t>Western Europe</a:t>
            </a:r>
          </a:p>
          <a:p>
            <a:pPr lvl="1"/>
            <a:r>
              <a:rPr lang="en-US" dirty="0" smtClean="0"/>
              <a:t>North America</a:t>
            </a:r>
          </a:p>
          <a:p>
            <a:r>
              <a:rPr lang="en-US" dirty="0" smtClean="0"/>
              <a:t>Attack on any member nation treated as an attack on </a:t>
            </a:r>
            <a:r>
              <a:rPr lang="en-US" i="1" dirty="0" smtClean="0"/>
              <a:t>all</a:t>
            </a:r>
            <a:r>
              <a:rPr lang="en-US" dirty="0" smtClean="0"/>
              <a:t> member nations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3581400" cy="13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Warsaw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Established 1955</a:t>
            </a:r>
          </a:p>
          <a:p>
            <a:r>
              <a:rPr lang="en-US" dirty="0" smtClean="0"/>
              <a:t>Collective Defense Pact</a:t>
            </a:r>
          </a:p>
          <a:p>
            <a:pPr lvl="1"/>
            <a:r>
              <a:rPr lang="en-US" dirty="0" smtClean="0"/>
              <a:t>Soviet Union</a:t>
            </a:r>
          </a:p>
          <a:p>
            <a:pPr lvl="1"/>
            <a:r>
              <a:rPr lang="en-US" dirty="0" smtClean="0"/>
              <a:t>Eastern Europe</a:t>
            </a:r>
          </a:p>
          <a:p>
            <a:r>
              <a:rPr lang="en-US" dirty="0" smtClean="0"/>
              <a:t>Response to NATO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48200"/>
            <a:ext cx="578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371600"/>
            <a:ext cx="1676400" cy="245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77000" y="3886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“On Guard for Peace and Socialism”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744861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Weapons Technologies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Yalta Conference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February,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068763"/>
          </a:xfrm>
        </p:spPr>
        <p:txBody>
          <a:bodyPr/>
          <a:lstStyle/>
          <a:p>
            <a:r>
              <a:rPr lang="en-US" dirty="0" smtClean="0"/>
              <a:t>The “Big Three”</a:t>
            </a:r>
          </a:p>
          <a:p>
            <a:pPr lvl="1"/>
            <a:r>
              <a:rPr lang="en-US" dirty="0" smtClean="0"/>
              <a:t>FDR (US)</a:t>
            </a:r>
          </a:p>
          <a:p>
            <a:pPr lvl="1"/>
            <a:r>
              <a:rPr lang="en-US" dirty="0" smtClean="0"/>
              <a:t>Churchill (UK)</a:t>
            </a:r>
          </a:p>
          <a:p>
            <a:pPr lvl="1"/>
            <a:r>
              <a:rPr lang="en-US" dirty="0" smtClean="0"/>
              <a:t>Stalin (USSR)</a:t>
            </a:r>
          </a:p>
          <a:p>
            <a:r>
              <a:rPr lang="en-US" dirty="0" smtClean="0"/>
              <a:t>Partition of Germany</a:t>
            </a:r>
          </a:p>
          <a:p>
            <a:r>
              <a:rPr lang="en-US" dirty="0" smtClean="0"/>
              <a:t>“Sphere of Influence”</a:t>
            </a:r>
          </a:p>
          <a:p>
            <a:pPr lvl="2"/>
            <a:r>
              <a:rPr lang="en-US" dirty="0" smtClean="0"/>
              <a:t>Poland/Security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180.photobucket.com/albums/x31/trash609/Blog/nuclear-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53571"/>
            <a:ext cx="3352800" cy="36328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/>
              <a:t>M.A.D.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Mutually Assured Destruction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029200"/>
            <a:ext cx="6705600" cy="1828800"/>
          </a:xfrm>
        </p:spPr>
        <p:txBody>
          <a:bodyPr>
            <a:normAutofit/>
          </a:bodyPr>
          <a:lstStyle/>
          <a:p>
            <a:r>
              <a:rPr lang="en-US" b="1" dirty="0" smtClean="0"/>
              <a:t>1949</a:t>
            </a:r>
          </a:p>
          <a:p>
            <a:r>
              <a:rPr lang="en-US" dirty="0" smtClean="0"/>
              <a:t>USSR tests its first nuclear weapon</a:t>
            </a:r>
          </a:p>
          <a:p>
            <a:pPr lvl="1"/>
            <a:r>
              <a:rPr lang="en-US" dirty="0" smtClean="0"/>
              <a:t>Espionage</a:t>
            </a:r>
          </a:p>
          <a:p>
            <a:pPr lvl="1"/>
            <a:endParaRPr lang="en-US" dirty="0"/>
          </a:p>
          <a:p>
            <a:pPr algn="ctr">
              <a:buNone/>
            </a:pPr>
            <a:endParaRPr lang="en-US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Cruise Missiles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1950s</a:t>
            </a:r>
          </a:p>
          <a:p>
            <a:pPr algn="ctr">
              <a:buNone/>
            </a:pPr>
            <a:r>
              <a:rPr lang="en-US" i="1" dirty="0" err="1" smtClean="0"/>
              <a:t>Regulus</a:t>
            </a:r>
            <a:r>
              <a:rPr lang="en-US" dirty="0" smtClean="0"/>
              <a:t> 		and 		</a:t>
            </a:r>
            <a:r>
              <a:rPr lang="en-US" i="1" dirty="0" smtClean="0"/>
              <a:t>Matador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828800"/>
            <a:ext cx="423797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828800"/>
            <a:ext cx="41206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Missiles</a:t>
            </a:r>
            <a:br>
              <a:rPr lang="en-US" dirty="0" smtClean="0"/>
            </a:br>
            <a:r>
              <a:rPr lang="en-US" sz="3600" dirty="0" smtClean="0"/>
              <a:t>SLBMs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(Submarine-Launched Ballistic Missiles)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895600" cy="360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791200"/>
            <a:ext cx="251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Polaris</a:t>
            </a:r>
          </a:p>
          <a:p>
            <a:pPr algn="ctr"/>
            <a:r>
              <a:rPr lang="en-US" sz="2400" b="1" dirty="0" smtClean="0"/>
              <a:t>1960s</a:t>
            </a:r>
            <a:endParaRPr lang="en-US" sz="24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274149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5791200"/>
            <a:ext cx="251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Poseidon</a:t>
            </a:r>
          </a:p>
          <a:p>
            <a:pPr algn="ctr"/>
            <a:r>
              <a:rPr lang="en-US" sz="2400" b="1" dirty="0" smtClean="0"/>
              <a:t>1970s</a:t>
            </a:r>
            <a:endParaRPr lang="en-US" sz="2400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367" y="2057400"/>
            <a:ext cx="290163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629400" y="5791200"/>
            <a:ext cx="251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Trident</a:t>
            </a:r>
          </a:p>
          <a:p>
            <a:pPr algn="ctr"/>
            <a:r>
              <a:rPr lang="en-US" sz="2400" b="1" dirty="0" smtClean="0"/>
              <a:t>1980s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Navy Trident II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2387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Missiles</a:t>
            </a:r>
            <a:br>
              <a:rPr lang="en-US" dirty="0" smtClean="0"/>
            </a:br>
            <a:r>
              <a:rPr lang="en-US" sz="3600" dirty="0" smtClean="0"/>
              <a:t>ICBMs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(Inter-Continental Ballistic Missiles)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791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Minuteman III</a:t>
            </a:r>
            <a:endParaRPr lang="en-US" sz="2400" b="1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05000"/>
            <a:ext cx="2902223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ICBM Launch Pattern</a:t>
            </a:r>
            <a:br>
              <a:rPr lang="en-US" dirty="0" smtClean="0"/>
            </a:br>
            <a:r>
              <a:rPr lang="en-US" sz="2700" dirty="0" smtClean="0"/>
              <a:t>Note Multiple Warheads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3301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Nikita Khrushchev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029200"/>
          </a:xfrm>
        </p:spPr>
        <p:txBody>
          <a:bodyPr/>
          <a:lstStyle/>
          <a:p>
            <a:r>
              <a:rPr lang="en-US" dirty="0" smtClean="0"/>
              <a:t>1958-64</a:t>
            </a:r>
          </a:p>
          <a:p>
            <a:r>
              <a:rPr lang="en-US" dirty="0" smtClean="0"/>
              <a:t>Premier of the Soviet Union</a:t>
            </a:r>
          </a:p>
          <a:p>
            <a:r>
              <a:rPr lang="en-US" dirty="0" smtClean="0"/>
              <a:t>“Peaceful Coexistence”</a:t>
            </a:r>
          </a:p>
          <a:p>
            <a:endParaRPr lang="en-US" dirty="0"/>
          </a:p>
          <a:p>
            <a:r>
              <a:rPr lang="en-US" sz="2800" b="1" dirty="0" smtClean="0"/>
              <a:t>"Whether you like it or not, history is on our side. We will bury you.”  -- to Western ambassadors in 1956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274" y="1676400"/>
            <a:ext cx="29124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Peaceful Coexistence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662613" cy="47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Winning???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1957</a:t>
            </a:r>
          </a:p>
          <a:p>
            <a:r>
              <a:rPr lang="en-US" i="1" dirty="0" smtClean="0"/>
              <a:t>Sputnik </a:t>
            </a:r>
            <a:r>
              <a:rPr lang="en-US" dirty="0" smtClean="0"/>
              <a:t>launched by USSR</a:t>
            </a:r>
          </a:p>
          <a:p>
            <a:r>
              <a:rPr lang="en-US" dirty="0" smtClean="0"/>
              <a:t>First satellite to be placed into orbit</a:t>
            </a:r>
          </a:p>
          <a:p>
            <a:r>
              <a:rPr lang="en-US" dirty="0" smtClean="0"/>
              <a:t>PANIC IN US</a:t>
            </a:r>
          </a:p>
          <a:p>
            <a:r>
              <a:rPr lang="en-US" dirty="0" smtClean="0"/>
              <a:t>Emphasis on math and science education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857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“Missile Gap”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4343400" cy="3382963"/>
          </a:xfrm>
        </p:spPr>
        <p:txBody>
          <a:bodyPr/>
          <a:lstStyle/>
          <a:p>
            <a:r>
              <a:rPr lang="en-US" dirty="0" smtClean="0"/>
              <a:t>Sen. John F. Kennedy</a:t>
            </a:r>
          </a:p>
          <a:p>
            <a:r>
              <a:rPr lang="en-US" dirty="0" smtClean="0"/>
              <a:t>“Missile Gap” between USA and USSR</a:t>
            </a:r>
          </a:p>
          <a:p>
            <a:r>
              <a:rPr lang="en-US" dirty="0" smtClean="0"/>
              <a:t>Elected President in 1960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981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General Secretary of Communist Party</a:t>
            </a:r>
          </a:p>
          <a:p>
            <a:pPr lvl="2"/>
            <a:r>
              <a:rPr lang="en-US" dirty="0" smtClean="0"/>
              <a:t>1922-1953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“One death is a tragedy.  A million deaths is a statistic.”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3838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1959</a:t>
            </a:r>
          </a:p>
          <a:p>
            <a:r>
              <a:rPr lang="en-US" dirty="0" smtClean="0"/>
              <a:t>Fidel Castro’s rebels take control of the Cuban government, creating a communist state 90 miles off the coast of the U.S.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50410"/>
            <a:ext cx="3609975" cy="502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Cuban Missile Crisis</a:t>
            </a:r>
            <a:br>
              <a:rPr lang="en-US" dirty="0" smtClean="0"/>
            </a:br>
            <a:r>
              <a:rPr lang="en-US" dirty="0" smtClean="0"/>
              <a:t>1962</a:t>
            </a:r>
            <a:endParaRPr lang="en-US" dirty="0"/>
          </a:p>
        </p:txBody>
      </p:sp>
      <p:pic>
        <p:nvPicPr>
          <p:cNvPr id="9" name="YouTube - John F. Kennedy Missile Crisi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Harm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Missiles removed from Cuba and Turkey</a:t>
            </a:r>
          </a:p>
          <a:p>
            <a:pPr lvl="1"/>
            <a:r>
              <a:rPr lang="en-US" dirty="0" smtClean="0"/>
              <a:t>Turkey kept secret</a:t>
            </a:r>
          </a:p>
          <a:p>
            <a:r>
              <a:rPr lang="en-US" dirty="0" smtClean="0"/>
              <a:t>JFK gets PR victory, but promises not to invade Cuba.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96238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953000" y="54864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Nuclear war avoided, but fear of nuclear war remains, almost to the point of obsession with some folks…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4343400" cy="3763963"/>
          </a:xfrm>
        </p:spPr>
        <p:txBody>
          <a:bodyPr/>
          <a:lstStyle/>
          <a:p>
            <a:r>
              <a:rPr lang="en-US" dirty="0" smtClean="0"/>
              <a:t>1980</a:t>
            </a:r>
          </a:p>
          <a:p>
            <a:r>
              <a:rPr lang="en-US" dirty="0" smtClean="0"/>
              <a:t>Ronald Reagan elected President</a:t>
            </a:r>
          </a:p>
          <a:p>
            <a:r>
              <a:rPr lang="en-US" dirty="0" smtClean="0"/>
              <a:t>Return of a hard-line foreign policy toward the Soviet Union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74966"/>
            <a:ext cx="3687445" cy="28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agan - Evil Empire Speec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>“Evil Empire” Speech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March 8, 1983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OMRIC~1\AppData\Local\Temp\Evil_Empire-Fron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981200"/>
            <a:ext cx="3810000" cy="3810000"/>
          </a:xfrm>
          <a:prstGeom prst="rect">
            <a:avLst/>
          </a:prstGeom>
          <a:noFill/>
        </p:spPr>
      </p:pic>
      <p:pic>
        <p:nvPicPr>
          <p:cNvPr id="7" name="Bulls on Parad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6.5)">
                                      <p:cBhvr>
                                        <p:cTn id="6" dur="1964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Mikhail </a:t>
            </a:r>
            <a:r>
              <a:rPr lang="en-US" b="1" dirty="0" err="1" smtClean="0"/>
              <a:t>Gorbechev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1985-1991</a:t>
            </a:r>
          </a:p>
          <a:p>
            <a:r>
              <a:rPr lang="en-US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Glasnost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/>
              <a:t>– </a:t>
            </a:r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Censorship relaxed</a:t>
            </a:r>
          </a:p>
          <a:p>
            <a:pPr lvl="1"/>
            <a:r>
              <a:rPr lang="en-US" dirty="0" smtClean="0"/>
              <a:t>Easy to see how messed up everything was</a:t>
            </a:r>
            <a:endParaRPr lang="en-US" i="1" dirty="0" smtClean="0"/>
          </a:p>
          <a:p>
            <a:r>
              <a:rPr lang="en-US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Perestroika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restructuring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ombat corruption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0714"/>
            <a:ext cx="3586899" cy="1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4683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19"/>
            <a:ext cx="9144000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248400"/>
            <a:ext cx="503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Reagan and Gorbachev in 1985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 in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144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agan - Berlin Wal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Brandenburg Gate </a:t>
            </a:r>
            <a:r>
              <a:rPr lang="en-US" sz="3100" b="1" dirty="0" smtClean="0">
                <a:solidFill>
                  <a:schemeClr val="tx2"/>
                </a:solidFill>
              </a:rPr>
              <a:t>(Berlin Wall) </a:t>
            </a:r>
            <a:r>
              <a:rPr lang="en-US" b="1" dirty="0" smtClean="0">
                <a:solidFill>
                  <a:schemeClr val="tx2"/>
                </a:solidFill>
              </a:rPr>
              <a:t>Speech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June 12, 1987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8" y="762000"/>
            <a:ext cx="914971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914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Peaceful Revolution”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Nationalist governments elected across Eastern Europe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Fall of Berlin Fall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1989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Winston Churchill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52999"/>
          </a:xfrm>
        </p:spPr>
        <p:txBody>
          <a:bodyPr/>
          <a:lstStyle/>
          <a:p>
            <a:r>
              <a:rPr lang="en-US" dirty="0" smtClean="0"/>
              <a:t>British Prime Minister</a:t>
            </a:r>
          </a:p>
          <a:p>
            <a:pPr lvl="2"/>
            <a:r>
              <a:rPr lang="en-US" dirty="0" smtClean="0"/>
              <a:t>1940-45, 1951-55</a:t>
            </a:r>
          </a:p>
          <a:p>
            <a:r>
              <a:rPr lang="en-US" dirty="0" smtClean="0"/>
              <a:t>Defeated in 1945 elections</a:t>
            </a:r>
          </a:p>
          <a:p>
            <a:endParaRPr lang="en-US" dirty="0"/>
          </a:p>
          <a:p>
            <a:r>
              <a:rPr lang="en-US" dirty="0" smtClean="0"/>
              <a:t>Leader of Opposition in the late 1940s – still active in foreign policy</a:t>
            </a:r>
          </a:p>
          <a:p>
            <a:r>
              <a:rPr lang="en-US" dirty="0" smtClean="0"/>
              <a:t>“Iron Curtain”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896" y="1752600"/>
            <a:ext cx="304055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Fall of Soviet Union</a:t>
            </a:r>
            <a:br>
              <a:rPr lang="en-US" sz="6000" dirty="0" smtClean="0"/>
            </a:br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r>
              <a:rPr lang="en-US" dirty="0" smtClean="0"/>
              <a:t>Boris Yeltsin elected President of the </a:t>
            </a:r>
            <a:r>
              <a:rPr lang="en-US" i="1" dirty="0" smtClean="0"/>
              <a:t>Russian Federation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23931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3152775" cy="24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Maastricht Treaty</a:t>
            </a:r>
            <a:br>
              <a:rPr lang="en-US" sz="6000" dirty="0" smtClean="0"/>
            </a:br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r>
              <a:rPr lang="en-US" dirty="0" smtClean="0"/>
              <a:t>Established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Union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File:Flag of Europ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4267200" cy="2843023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7/75/European_Union_enlargemen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24200"/>
            <a:ext cx="3581400" cy="354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Founded 1945 to replace </a:t>
            </a:r>
            <a:r>
              <a:rPr lang="en-US" i="1" dirty="0" smtClean="0"/>
              <a:t>League of Nations</a:t>
            </a:r>
          </a:p>
          <a:p>
            <a:r>
              <a:rPr lang="en-US" dirty="0" smtClean="0"/>
              <a:t>Security Council</a:t>
            </a:r>
          </a:p>
          <a:p>
            <a:pPr lvl="1"/>
            <a:r>
              <a:rPr lang="en-US" dirty="0" smtClean="0"/>
              <a:t>Allies get permanent seats</a:t>
            </a:r>
            <a:endParaRPr lang="en-US" dirty="0"/>
          </a:p>
          <a:p>
            <a:pPr lvl="2"/>
            <a:r>
              <a:rPr lang="en-US" dirty="0" smtClean="0"/>
              <a:t>United States</a:t>
            </a:r>
          </a:p>
          <a:p>
            <a:pPr lvl="2"/>
            <a:r>
              <a:rPr lang="en-US" dirty="0" smtClean="0"/>
              <a:t>Great Britain</a:t>
            </a:r>
          </a:p>
          <a:p>
            <a:pPr lvl="2"/>
            <a:r>
              <a:rPr lang="en-US" dirty="0" smtClean="0"/>
              <a:t>Soviet Union</a:t>
            </a:r>
          </a:p>
          <a:p>
            <a:pPr lvl="2"/>
            <a:r>
              <a:rPr lang="en-US" dirty="0" smtClean="0"/>
              <a:t>France</a:t>
            </a:r>
          </a:p>
          <a:p>
            <a:pPr lvl="2"/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58125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Occupation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00600"/>
          </a:xfrm>
        </p:spPr>
        <p:txBody>
          <a:bodyPr/>
          <a:lstStyle/>
          <a:p>
            <a:r>
              <a:rPr lang="en-US" dirty="0" smtClean="0"/>
              <a:t>1945</a:t>
            </a:r>
          </a:p>
          <a:p>
            <a:r>
              <a:rPr lang="en-US" dirty="0" smtClean="0"/>
              <a:t>Germany split into four zones of occupation</a:t>
            </a:r>
          </a:p>
          <a:p>
            <a:r>
              <a:rPr lang="en-US" dirty="0" smtClean="0"/>
              <a:t>Berlin (inside Soviet Zone) was also split into four zones.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Trizone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524000"/>
            <a:ext cx="3962400" cy="50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and West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1949</a:t>
            </a:r>
          </a:p>
          <a:p>
            <a:r>
              <a:rPr lang="en-US" dirty="0" smtClean="0"/>
              <a:t>Federal Republic of Germany (West Germany) Established</a:t>
            </a:r>
          </a:p>
          <a:p>
            <a:pPr lvl="1"/>
            <a:r>
              <a:rPr lang="en-US" dirty="0" err="1" smtClean="0"/>
              <a:t>Trizone</a:t>
            </a:r>
            <a:r>
              <a:rPr lang="en-US" dirty="0" smtClean="0"/>
              <a:t> and W. Berlin</a:t>
            </a:r>
          </a:p>
          <a:p>
            <a:pPr lvl="1"/>
            <a:endParaRPr lang="en-US" dirty="0"/>
          </a:p>
          <a:p>
            <a:r>
              <a:rPr lang="en-US" dirty="0" smtClean="0"/>
              <a:t>Soviets establish a communist government in East Germany.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3337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Churchill’s “Iron Curtain” Speech</a:t>
            </a:r>
            <a:br>
              <a:rPr lang="en-US" dirty="0" smtClean="0"/>
            </a:br>
            <a:r>
              <a:rPr lang="en-US" sz="2700" dirty="0" smtClean="0"/>
              <a:t>March 5, 1946</a:t>
            </a:r>
            <a:br>
              <a:rPr lang="en-US" sz="2700" dirty="0" smtClean="0"/>
            </a:br>
            <a:r>
              <a:rPr lang="en-US" sz="2700" dirty="0" smtClean="0"/>
              <a:t>Westminster College</a:t>
            </a:r>
            <a:br>
              <a:rPr lang="en-US" sz="2700" dirty="0" smtClean="0"/>
            </a:br>
            <a:r>
              <a:rPr lang="en-US" sz="2700" dirty="0" smtClean="0"/>
              <a:t>Fulton, Missouri</a:t>
            </a:r>
            <a:endParaRPr lang="en-US" dirty="0"/>
          </a:p>
        </p:txBody>
      </p:sp>
      <p:pic>
        <p:nvPicPr>
          <p:cNvPr id="6" name="YouTube - Churchill Sinews of Peace (Iron Curtain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133600"/>
            <a:ext cx="5943600" cy="443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venthgradehistory.wikispaces.com/file/view/Marshall_Plan_Map.jpg/123540649/Marshall_Plan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836" y="-12571"/>
            <a:ext cx="6148164" cy="68705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984</TotalTime>
  <Words>583</Words>
  <Application>Microsoft Office PowerPoint</Application>
  <PresentationFormat>On-screen Show (4:3)</PresentationFormat>
  <Paragraphs>146</Paragraphs>
  <Slides>41</Slides>
  <Notes>0</Notes>
  <HiddenSlides>1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The Cold War For Students of European History</vt:lpstr>
      <vt:lpstr>Yalta Conference February, 1945</vt:lpstr>
      <vt:lpstr>Joseph Stalin</vt:lpstr>
      <vt:lpstr>Sir Winston Churchill</vt:lpstr>
      <vt:lpstr>United Nations</vt:lpstr>
      <vt:lpstr>Allied Occupation</vt:lpstr>
      <vt:lpstr>East and West Germany</vt:lpstr>
      <vt:lpstr>Churchill’s “Iron Curtain” Speech March 5, 1946 Westminster College Fulton, Missouri</vt:lpstr>
      <vt:lpstr>Slide 9</vt:lpstr>
      <vt:lpstr>The Marshall Plan</vt:lpstr>
      <vt:lpstr>Slide 11</vt:lpstr>
      <vt:lpstr>Chinese Revolution</vt:lpstr>
      <vt:lpstr>Berlin Wall</vt:lpstr>
      <vt:lpstr>Berlin Wall</vt:lpstr>
      <vt:lpstr>Return  of the  Alliance System</vt:lpstr>
      <vt:lpstr>North Atlantic Treaty Organization (NATO)</vt:lpstr>
      <vt:lpstr>Warsaw Pact</vt:lpstr>
      <vt:lpstr>Cold War Alliances</vt:lpstr>
      <vt:lpstr>Weapons Technologies</vt:lpstr>
      <vt:lpstr>M.A.D. Mutually Assured Destruction </vt:lpstr>
      <vt:lpstr>Cruise Missiles</vt:lpstr>
      <vt:lpstr>Nuclear Missiles SLBMs (Submarine-Launched Ballistic Missiles)</vt:lpstr>
      <vt:lpstr>Royal Navy Trident II Test</vt:lpstr>
      <vt:lpstr>Nuclear Missiles ICBMs (Inter-Continental Ballistic Missiles)</vt:lpstr>
      <vt:lpstr>ICBM Launch Pattern Note Multiple Warheads</vt:lpstr>
      <vt:lpstr>Nikita Khrushchev</vt:lpstr>
      <vt:lpstr>Peaceful Coexistence</vt:lpstr>
      <vt:lpstr>Who’s Winning???</vt:lpstr>
      <vt:lpstr>“Missile Gap”</vt:lpstr>
      <vt:lpstr>Cuban Revolution</vt:lpstr>
      <vt:lpstr>Cuban Missile Crisis 1962</vt:lpstr>
      <vt:lpstr>No Harm Done…</vt:lpstr>
      <vt:lpstr>Ronald Reagan</vt:lpstr>
      <vt:lpstr>“Evil Empire” Speech March 8, 1983</vt:lpstr>
      <vt:lpstr>Mikhail Gorbechev </vt:lpstr>
      <vt:lpstr>Slide 36</vt:lpstr>
      <vt:lpstr>Berlin Wall in 1986</vt:lpstr>
      <vt:lpstr>Brandenburg Gate (Berlin Wall) Speech June 12, 1987</vt:lpstr>
      <vt:lpstr>Fall of Berlin Fall 1989</vt:lpstr>
      <vt:lpstr>Fall of Soviet Union 1991</vt:lpstr>
      <vt:lpstr>Maastricht Treaty 1992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Tom Richey</dc:creator>
  <cp:lastModifiedBy>Tom</cp:lastModifiedBy>
  <cp:revision>89</cp:revision>
  <dcterms:created xsi:type="dcterms:W3CDTF">2008-05-29T21:22:09Z</dcterms:created>
  <dcterms:modified xsi:type="dcterms:W3CDTF">2012-07-31T22:08:09Z</dcterms:modified>
</cp:coreProperties>
</file>