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7"/>
  </p:notesMasterIdLst>
  <p:sldIdLst>
    <p:sldId id="257" r:id="rId3"/>
    <p:sldId id="274" r:id="rId4"/>
    <p:sldId id="269" r:id="rId5"/>
    <p:sldId id="287" r:id="rId6"/>
    <p:sldId id="270" r:id="rId7"/>
    <p:sldId id="258" r:id="rId8"/>
    <p:sldId id="271" r:id="rId9"/>
    <p:sldId id="272" r:id="rId10"/>
    <p:sldId id="273" r:id="rId11"/>
    <p:sldId id="260" r:id="rId12"/>
    <p:sldId id="289" r:id="rId13"/>
    <p:sldId id="278" r:id="rId14"/>
    <p:sldId id="279" r:id="rId15"/>
    <p:sldId id="280" r:id="rId16"/>
    <p:sldId id="281" r:id="rId17"/>
    <p:sldId id="268" r:id="rId18"/>
    <p:sldId id="277" r:id="rId19"/>
    <p:sldId id="263" r:id="rId20"/>
    <p:sldId id="264" r:id="rId21"/>
    <p:sldId id="265" r:id="rId22"/>
    <p:sldId id="266" r:id="rId23"/>
    <p:sldId id="267" r:id="rId24"/>
    <p:sldId id="282"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9AD6"/>
    <a:srgbClr val="4D7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290"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2CAB9-C786-4A04-ABFC-A0EF45841795}" type="datetimeFigureOut">
              <a:rPr lang="en-US" smtClean="0"/>
              <a:pPr/>
              <a:t>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3F01F-0126-43FA-8420-0C6C0282D2EA}" type="slidenum">
              <a:rPr lang="en-US" smtClean="0"/>
              <a:pPr/>
              <a:t>‹#›</a:t>
            </a:fld>
            <a:endParaRPr lang="en-US"/>
          </a:p>
        </p:txBody>
      </p:sp>
    </p:spTree>
    <p:extLst>
      <p:ext uri="{BB962C8B-B14F-4D97-AF65-F5344CB8AC3E}">
        <p14:creationId xmlns:p14="http://schemas.microsoft.com/office/powerpoint/2010/main" val="360985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http://freundeskreis-dah.de/images/FotoWilkom1.jpg, http://www.emigrantletters.com/img/emigrant32.JPG</a:t>
            </a:r>
          </a:p>
        </p:txBody>
      </p:sp>
      <p:sp>
        <p:nvSpPr>
          <p:cNvPr id="4" name="Slide Number Placeholder 3"/>
          <p:cNvSpPr>
            <a:spLocks noGrp="1"/>
          </p:cNvSpPr>
          <p:nvPr>
            <p:ph type="sldNum" sz="quarter" idx="10"/>
          </p:nvPr>
        </p:nvSpPr>
        <p:spPr/>
        <p:txBody>
          <a:bodyPr/>
          <a:lstStyle/>
          <a:p>
            <a:fld id="{1AE63A75-A49C-4DC4-B532-EC04D06D3A5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7822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BF8919-2AB5-43C5-892E-8916B5FB0F39}" type="slidenum">
              <a:rPr lang="en-US" smtClean="0"/>
              <a:pPr/>
              <a:t>2</a:t>
            </a:fld>
            <a:endParaRPr lang="en-US"/>
          </a:p>
        </p:txBody>
      </p:sp>
    </p:spTree>
    <p:extLst>
      <p:ext uri="{BB962C8B-B14F-4D97-AF65-F5344CB8AC3E}">
        <p14:creationId xmlns:p14="http://schemas.microsoft.com/office/powerpoint/2010/main" val="80583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E63A75-A49C-4DC4-B532-EC04D06D3A5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4229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http://legalworldonline.com/OSCommerce/images/melting%20pot.jpg, http://regentsprep.org/regents/ushisgov/themes/immigration/melting_pot.gif, http://jackiemontgomery.files.wordpress.com/2009/05/meltingpot.jpg</a:t>
            </a:r>
          </a:p>
        </p:txBody>
      </p:sp>
      <p:sp>
        <p:nvSpPr>
          <p:cNvPr id="4" name="Slide Number Placeholder 3"/>
          <p:cNvSpPr>
            <a:spLocks noGrp="1"/>
          </p:cNvSpPr>
          <p:nvPr>
            <p:ph type="sldNum" sz="quarter" idx="10"/>
          </p:nvPr>
        </p:nvSpPr>
        <p:spPr/>
        <p:txBody>
          <a:bodyPr/>
          <a:lstStyle/>
          <a:p>
            <a:fld id="{1AE63A75-A49C-4DC4-B532-EC04D06D3A5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0650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http://legalworldonline.com/OSCommerce/images/melting%20pot.jpg, http://regentsprep.org/regents/ushisgov/themes/immigration/melting_pot.gif, http://jackiemontgomery.files.wordpress.com/2009/05/meltingpot.jpg</a:t>
            </a:r>
          </a:p>
        </p:txBody>
      </p:sp>
      <p:sp>
        <p:nvSpPr>
          <p:cNvPr id="4" name="Slide Number Placeholder 3"/>
          <p:cNvSpPr>
            <a:spLocks noGrp="1"/>
          </p:cNvSpPr>
          <p:nvPr>
            <p:ph type="sldNum" sz="quarter" idx="10"/>
          </p:nvPr>
        </p:nvSpPr>
        <p:spPr/>
        <p:txBody>
          <a:bodyPr/>
          <a:lstStyle/>
          <a:p>
            <a:fld id="{1AE63A75-A49C-4DC4-B532-EC04D06D3A5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4304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3F01F-0126-43FA-8420-0C6C0282D2EA}" type="slidenum">
              <a:rPr lang="en-US" smtClean="0"/>
              <a:pPr/>
              <a:t>12</a:t>
            </a:fld>
            <a:endParaRPr lang="en-US"/>
          </a:p>
        </p:txBody>
      </p:sp>
    </p:spTree>
    <p:extLst>
      <p:ext uri="{BB962C8B-B14F-4D97-AF65-F5344CB8AC3E}">
        <p14:creationId xmlns:p14="http://schemas.microsoft.com/office/powerpoint/2010/main" val="305103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4B5770E-F9EB-4D4C-94B5-3E4F497B9B40}" type="datetimeFigureOut">
              <a:rPr lang="en-US" smtClean="0">
                <a:solidFill>
                  <a:srgbClr val="D6ECFF"/>
                </a:solidFill>
              </a:rPr>
              <a:pPr/>
              <a:t>2/7/2021</a:t>
            </a:fld>
            <a:endParaRPr lang="en-US">
              <a:solidFill>
                <a:srgbClr val="D6ECFF"/>
              </a:solidFill>
            </a:endParaRPr>
          </a:p>
        </p:txBody>
      </p:sp>
      <p:sp>
        <p:nvSpPr>
          <p:cNvPr id="17" name="Footer Placeholder 16"/>
          <p:cNvSpPr>
            <a:spLocks noGrp="1"/>
          </p:cNvSpPr>
          <p:nvPr>
            <p:ph type="ftr" sz="quarter" idx="11"/>
          </p:nvPr>
        </p:nvSpPr>
        <p:spPr/>
        <p:txBody>
          <a:bodyPr/>
          <a:lstStyle/>
          <a:p>
            <a:endParaRPr lang="en-US">
              <a:solidFill>
                <a:srgbClr val="D6ECFF"/>
              </a:solidFill>
            </a:endParaRPr>
          </a:p>
        </p:txBody>
      </p:sp>
      <p:sp>
        <p:nvSpPr>
          <p:cNvPr id="29" name="Slide Number Placeholder 28"/>
          <p:cNvSpPr>
            <a:spLocks noGrp="1"/>
          </p:cNvSpPr>
          <p:nvPr>
            <p:ph type="sldNum" sz="quarter" idx="12"/>
          </p:nvPr>
        </p:nvSpPr>
        <p:spPr/>
        <p:txBody>
          <a:bodyPr/>
          <a:lstStyle/>
          <a:p>
            <a:fld id="{1CC1ADCE-F96F-483A-98F7-7C1729D556E8}" type="slidenum">
              <a:rPr lang="en-US" smtClean="0">
                <a:solidFill>
                  <a:srgbClr val="D6ECFF"/>
                </a:solidFill>
              </a: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B5770E-F9EB-4D4C-94B5-3E4F497B9B40}" type="datetimeFigureOut">
              <a:rPr lang="en-US" smtClean="0">
                <a:solidFill>
                  <a:srgbClr val="D6ECFF"/>
                </a:solidFill>
              </a:rPr>
              <a:pPr/>
              <a:t>2/7/2021</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1CC1ADCE-F96F-483A-98F7-7C1729D556E8}"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B5770E-F9EB-4D4C-94B5-3E4F497B9B40}" type="datetimeFigureOut">
              <a:rPr lang="en-US" smtClean="0">
                <a:solidFill>
                  <a:srgbClr val="D6ECFF"/>
                </a:solidFill>
              </a:rPr>
              <a:pPr/>
              <a:t>2/7/2021</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1CC1ADCE-F96F-483A-98F7-7C1729D556E8}"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27156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136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8717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290611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00081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662288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90779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00385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B5770E-F9EB-4D4C-94B5-3E4F497B9B40}" type="datetimeFigureOut">
              <a:rPr lang="en-US" smtClean="0">
                <a:solidFill>
                  <a:srgbClr val="D6ECFF"/>
                </a:solidFill>
              </a:rPr>
              <a:pPr/>
              <a:t>2/7/2021</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1CC1ADCE-F96F-483A-98F7-7C1729D556E8}"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54306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70696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98227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B5770E-F9EB-4D4C-94B5-3E4F497B9B40}" type="datetimeFigureOut">
              <a:rPr lang="en-US" smtClean="0">
                <a:solidFill>
                  <a:srgbClr val="D6ECFF"/>
                </a:solidFill>
              </a:rPr>
              <a:pPr/>
              <a:t>2/7/2021</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1CC1ADCE-F96F-483A-98F7-7C1729D556E8}" type="slidenum">
              <a:rPr lang="en-US" smtClean="0">
                <a:solidFill>
                  <a:srgbClr val="D6ECFF"/>
                </a:solidFill>
              </a: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B5770E-F9EB-4D4C-94B5-3E4F497B9B40}" type="datetimeFigureOut">
              <a:rPr lang="en-US" smtClean="0">
                <a:solidFill>
                  <a:srgbClr val="D6ECFF"/>
                </a:solidFill>
              </a:rPr>
              <a:pPr/>
              <a:t>2/7/2021</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1CC1ADCE-F96F-483A-98F7-7C1729D556E8}"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B5770E-F9EB-4D4C-94B5-3E4F497B9B40}" type="datetimeFigureOut">
              <a:rPr lang="en-US" smtClean="0">
                <a:solidFill>
                  <a:srgbClr val="D6ECFF"/>
                </a:solidFill>
              </a:rPr>
              <a:pPr/>
              <a:t>2/7/2021</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1CC1ADCE-F96F-483A-98F7-7C1729D556E8}" type="slidenum">
              <a:rPr lang="en-US" smtClean="0">
                <a:solidFill>
                  <a:srgbClr val="D6ECFF"/>
                </a:solidFill>
              </a: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A4B5770E-F9EB-4D4C-94B5-3E4F497B9B40}" type="datetimeFigureOut">
              <a:rPr lang="en-US" smtClean="0">
                <a:solidFill>
                  <a:srgbClr val="D6ECFF"/>
                </a:solidFill>
              </a:rPr>
              <a:pPr/>
              <a:t>2/7/2021</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1CC1ADCE-F96F-483A-98F7-7C1729D556E8}"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5770E-F9EB-4D4C-94B5-3E4F497B9B40}" type="datetimeFigureOut">
              <a:rPr lang="en-US" smtClean="0">
                <a:solidFill>
                  <a:srgbClr val="D6ECFF"/>
                </a:solidFill>
              </a:rPr>
              <a:pPr/>
              <a:t>2/7/2021</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1CC1ADCE-F96F-483A-98F7-7C1729D556E8}"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B5770E-F9EB-4D4C-94B5-3E4F497B9B40}" type="datetimeFigureOut">
              <a:rPr lang="en-US" smtClean="0">
                <a:solidFill>
                  <a:srgbClr val="D6ECFF"/>
                </a:solidFill>
              </a:rPr>
              <a:pPr/>
              <a:t>2/7/2021</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1CC1ADCE-F96F-483A-98F7-7C1729D556E8}"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A4B5770E-F9EB-4D4C-94B5-3E4F497B9B40}" type="datetimeFigureOut">
              <a:rPr lang="en-US" smtClean="0">
                <a:solidFill>
                  <a:srgbClr val="D6ECFF"/>
                </a:solidFill>
              </a:rPr>
              <a:pPr/>
              <a:t>2/7/2021</a:t>
            </a:fld>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1CC1ADCE-F96F-483A-98F7-7C1729D556E8}" type="slidenum">
              <a:rPr lang="en-US" smtClean="0">
                <a:solidFill>
                  <a:srgbClr val="D6ECFF"/>
                </a:solidFill>
              </a:rPr>
              <a:pPr/>
              <a:t>‹#›</a:t>
            </a:fld>
            <a:endParaRPr lang="en-US">
              <a:solidFill>
                <a:srgbClr val="D6EC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4B5770E-F9EB-4D4C-94B5-3E4F497B9B40}" type="datetimeFigureOut">
              <a:rPr lang="en-US" smtClean="0">
                <a:solidFill>
                  <a:srgbClr val="D6ECFF"/>
                </a:solidFill>
              </a:rPr>
              <a:pPr/>
              <a:t>2/7/2021</a:t>
            </a:fld>
            <a:endParaRPr lang="en-US">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CC1ADCE-F96F-483A-98F7-7C1729D556E8}" type="slidenum">
              <a:rPr lang="en-US" smtClean="0">
                <a:solidFill>
                  <a:srgbClr val="D6ECFF"/>
                </a:solidFill>
              </a:rPr>
              <a:pPr/>
              <a:t>‹#›</a:t>
            </a:fld>
            <a:endParaRPr lang="en-US">
              <a:solidFill>
                <a:srgbClr val="D6ECFF"/>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2/7/2021</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855381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tomrichey.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nytimes.com/interactive/2011/01/23/nyregion/20110123-nyc-ethnic-neighborhoods-map.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uthentichistory.com/1898-1913/2-progressivism/2-riis/index.html"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Immigration_to_the_United_Stat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3.wm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d.sc.gov/agency/Standards-and-Learning/Academic-Standards/old/cso/social_studies/documents/USHistory.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csub.edu/~gsantos/img0048.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sub.edu/~gsantos/img0049.html"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csub.edu/~gsantos/img0050.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wmf"/><Relationship Id="rId7" Type="http://schemas.openxmlformats.org/officeDocument/2006/relationships/hyperlink" Target="http://en.wikipedia.org/wiki/Gentlemen's_Agreement_of_1907"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hyperlink" Target="http://upload.wikimedia.org/wikipedia/commons/9/9e/Flag_of_Japan.sv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hyperlink" Target="https://www.facebook.com/pages/Tom-Richey/14074617563" TargetMode="External"/><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hyperlink" Target="http://www.youtube.com/tomforameri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maps.google.com/maps?rls=com.microsoft:en-us&amp;oe=UTF-8&amp;startIndex=&amp;startPage=1&amp;safe=active&amp;um=1&amp;ie=UTF-8&amp;q=ellis+island+liberty+island&amp;fb=1&amp;gl=us&amp;hq=liberty+island&amp;hnear=Ellis+Island&amp;cid=0,0,12494623233168877176&amp;ei=kC92TY4O44fRAZP7uN4G&amp;sa=X&amp;oi=local_"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205"/>
            <a:ext cx="5638800" cy="2517047"/>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New Immigrants</a:t>
            </a:r>
          </a:p>
        </p:txBody>
      </p:sp>
      <p:pic>
        <p:nvPicPr>
          <p:cNvPr id="5124" name="Picture 4" descr="http://www.emigrantletters.com/img/emigrant32.JPG"/>
          <p:cNvPicPr>
            <a:picLocks noChangeAspect="1" noChangeArrowheads="1"/>
          </p:cNvPicPr>
          <p:nvPr/>
        </p:nvPicPr>
        <p:blipFill>
          <a:blip r:embed="rId3" cstate="print"/>
          <a:srcRect/>
          <a:stretch>
            <a:fillRect/>
          </a:stretch>
        </p:blipFill>
        <p:spPr bwMode="auto">
          <a:xfrm rot="21406641">
            <a:off x="576092" y="2318093"/>
            <a:ext cx="4516800" cy="4095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rot="21340685">
            <a:off x="737575" y="5561378"/>
            <a:ext cx="4299527" cy="830997"/>
          </a:xfrm>
          <a:prstGeom prst="rect">
            <a:avLst/>
          </a:prstGeom>
          <a:noFill/>
        </p:spPr>
        <p:txBody>
          <a:bodyPr wrap="square" rtlCol="0">
            <a:spAutoFit/>
          </a:bodyPr>
          <a:lstStyle/>
          <a:p>
            <a:r>
              <a:rPr lang="en-US" sz="2400" b="1" dirty="0">
                <a:effectLst>
                  <a:glow rad="101600">
                    <a:schemeClr val="bg1">
                      <a:alpha val="60000"/>
                    </a:schemeClr>
                  </a:glow>
                </a:effectLst>
              </a:rPr>
              <a:t>Contributing Author:</a:t>
            </a:r>
          </a:p>
          <a:p>
            <a:r>
              <a:rPr lang="en-US" sz="2400" b="1" dirty="0">
                <a:effectLst>
                  <a:glow rad="101600">
                    <a:schemeClr val="bg1">
                      <a:alpha val="60000"/>
                    </a:schemeClr>
                  </a:glow>
                </a:effectLst>
              </a:rPr>
              <a:t>Jenna White </a:t>
            </a:r>
            <a:r>
              <a:rPr lang="en-US" b="1" dirty="0">
                <a:effectLst>
                  <a:glow rad="101600">
                    <a:schemeClr val="bg1">
                      <a:alpha val="60000"/>
                    </a:schemeClr>
                  </a:glow>
                </a:effectLst>
              </a:rPr>
              <a:t>(Student Teacher, 2010)</a:t>
            </a:r>
            <a:endParaRPr lang="en-US" sz="1400" b="1" dirty="0">
              <a:effectLst>
                <a:glow rad="101600">
                  <a:schemeClr val="bg1">
                    <a:alpha val="60000"/>
                  </a:schemeClr>
                </a:glow>
              </a:effectLst>
            </a:endParaRPr>
          </a:p>
        </p:txBody>
      </p:sp>
      <p:pic>
        <p:nvPicPr>
          <p:cNvPr id="1026" name="Picture 2">
            <a:hlinkClick r:id="rId4"/>
          </p:cNvPr>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5638800" y="5278670"/>
            <a:ext cx="3308546" cy="1369780"/>
          </a:xfrm>
          <a:prstGeom prst="rect">
            <a:avLst/>
          </a:prstGeom>
          <a:noFill/>
          <a:ln w="9525">
            <a:noFill/>
            <a:miter lim="800000"/>
            <a:headEnd/>
            <a:tailEnd/>
          </a:ln>
          <a:effectLst>
            <a:glow rad="139700">
              <a:schemeClr val="accent5">
                <a:satMod val="175000"/>
                <a:alpha val="40000"/>
              </a:schemeClr>
            </a:glow>
            <a:softEdge rad="12700"/>
          </a:effectLst>
        </p:spPr>
      </p:pic>
      <p:pic>
        <p:nvPicPr>
          <p:cNvPr id="3" name="Picture 2" descr="File:EdwardMoran-UnveilingTheStatueofLiberty1886Lar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88267"/>
            <a:ext cx="3308544" cy="4889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nchor="ctr"/>
          <a:lstStyle/>
          <a:p>
            <a:pPr algn="ctr"/>
            <a:r>
              <a:rPr lang="en-US" sz="8800" b="1" dirty="0"/>
              <a:t>A Melting Pot?</a:t>
            </a:r>
          </a:p>
        </p:txBody>
      </p:sp>
      <p:pic>
        <p:nvPicPr>
          <p:cNvPr id="21506" name="Picture 2" descr="http://legalworldonline.com/OSCommerce/images/melting%20pot.jpg"/>
          <p:cNvPicPr>
            <a:picLocks noChangeAspect="1" noChangeArrowheads="1"/>
          </p:cNvPicPr>
          <p:nvPr/>
        </p:nvPicPr>
        <p:blipFill>
          <a:blip r:embed="rId3" cstate="print"/>
          <a:srcRect/>
          <a:stretch>
            <a:fillRect/>
          </a:stretch>
        </p:blipFill>
        <p:spPr bwMode="auto">
          <a:xfrm>
            <a:off x="4953000" y="2057400"/>
            <a:ext cx="3505200" cy="4350426"/>
          </a:xfrm>
          <a:prstGeom prst="roundRect">
            <a:avLst>
              <a:gd name="adj" fmla="val 8594"/>
            </a:avLst>
          </a:prstGeom>
          <a:solidFill>
            <a:srgbClr val="FFFFFF">
              <a:shade val="85000"/>
            </a:srgbClr>
          </a:solidFill>
          <a:ln>
            <a:noFill/>
          </a:ln>
          <a:effectLst/>
        </p:spPr>
      </p:pic>
      <p:pic>
        <p:nvPicPr>
          <p:cNvPr id="21508" name="Picture 4" descr="http://regentsprep.org/regents/ushisgov/themes/immigration/melting_pot.gif"/>
          <p:cNvPicPr>
            <a:picLocks noChangeAspect="1" noChangeArrowheads="1"/>
          </p:cNvPicPr>
          <p:nvPr/>
        </p:nvPicPr>
        <p:blipFill>
          <a:blip r:embed="rId4" cstate="print"/>
          <a:srcRect/>
          <a:stretch>
            <a:fillRect/>
          </a:stretch>
        </p:blipFill>
        <p:spPr bwMode="auto">
          <a:xfrm>
            <a:off x="1371600" y="3462306"/>
            <a:ext cx="2384071" cy="2709894"/>
          </a:xfrm>
          <a:prstGeom prst="rect">
            <a:avLst/>
          </a:prstGeom>
          <a:noFill/>
        </p:spPr>
      </p:pic>
      <p:sp>
        <p:nvSpPr>
          <p:cNvPr id="3" name="TextBox 2"/>
          <p:cNvSpPr txBox="1"/>
          <p:nvPr/>
        </p:nvSpPr>
        <p:spPr>
          <a:xfrm>
            <a:off x="304800" y="2166906"/>
            <a:ext cx="4419600"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rPr>
              <a:t>Assimilation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nchor="ctr"/>
          <a:lstStyle/>
          <a:p>
            <a:pPr algn="ctr"/>
            <a:r>
              <a:rPr lang="en-US" sz="8800" b="1" dirty="0"/>
              <a:t>A Melting Pot?</a:t>
            </a:r>
          </a:p>
        </p:txBody>
      </p:sp>
      <p:sp>
        <p:nvSpPr>
          <p:cNvPr id="4" name="Arrow: Left-Right 3">
            <a:extLst>
              <a:ext uri="{FF2B5EF4-FFF2-40B4-BE49-F238E27FC236}">
                <a16:creationId xmlns:a16="http://schemas.microsoft.com/office/drawing/2014/main" id="{AC523AEF-B71A-402D-A4BC-23D21C0564E3}"/>
              </a:ext>
            </a:extLst>
          </p:cNvPr>
          <p:cNvSpPr/>
          <p:nvPr/>
        </p:nvSpPr>
        <p:spPr>
          <a:xfrm>
            <a:off x="647700" y="5109309"/>
            <a:ext cx="7848600" cy="609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4ADFC22E-A15A-4657-8574-4E0F58D45C6A}"/>
              </a:ext>
            </a:extLst>
          </p:cNvPr>
          <p:cNvSpPr txBox="1"/>
          <p:nvPr/>
        </p:nvSpPr>
        <p:spPr>
          <a:xfrm>
            <a:off x="5181600" y="1944812"/>
            <a:ext cx="3657600" cy="2677656"/>
          </a:xfrm>
          <a:prstGeom prst="rect">
            <a:avLst/>
          </a:prstGeom>
          <a:noFill/>
        </p:spPr>
        <p:txBody>
          <a:bodyPr wrap="square" rtlCol="0">
            <a:spAutoFit/>
          </a:bodyPr>
          <a:lstStyle/>
          <a:p>
            <a:pPr algn="just"/>
            <a:r>
              <a:rPr lang="en-US" sz="2400" dirty="0"/>
              <a:t>Immigrants should be assimilated (or socialized) into American culture by learning English, receiving an education in a public school, and absorbing American cultural values.</a:t>
            </a:r>
          </a:p>
        </p:txBody>
      </p:sp>
      <p:sp>
        <p:nvSpPr>
          <p:cNvPr id="8" name="TextBox 7">
            <a:extLst>
              <a:ext uri="{FF2B5EF4-FFF2-40B4-BE49-F238E27FC236}">
                <a16:creationId xmlns:a16="http://schemas.microsoft.com/office/drawing/2014/main" id="{79F624A3-8E0D-4B2F-928C-938BBE978C63}"/>
              </a:ext>
            </a:extLst>
          </p:cNvPr>
          <p:cNvSpPr txBox="1"/>
          <p:nvPr/>
        </p:nvSpPr>
        <p:spPr>
          <a:xfrm>
            <a:off x="457200" y="2037145"/>
            <a:ext cx="3200399" cy="2308324"/>
          </a:xfrm>
          <a:prstGeom prst="rect">
            <a:avLst/>
          </a:prstGeom>
          <a:noFill/>
        </p:spPr>
        <p:txBody>
          <a:bodyPr wrap="square" rtlCol="0">
            <a:spAutoFit/>
          </a:bodyPr>
          <a:lstStyle/>
          <a:p>
            <a:pPr algn="just"/>
            <a:r>
              <a:rPr lang="en-US" sz="2400" dirty="0"/>
              <a:t>Immigrants should not be pressured, at all, to give up their language or their cultural values in order to live in the United States.</a:t>
            </a:r>
          </a:p>
        </p:txBody>
      </p:sp>
    </p:spTree>
    <p:extLst>
      <p:ext uri="{BB962C8B-B14F-4D97-AF65-F5344CB8AC3E}">
        <p14:creationId xmlns:p14="http://schemas.microsoft.com/office/powerpoint/2010/main" val="142628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1981200" cy="1828800"/>
          </a:xfrm>
        </p:spPr>
        <p:txBody>
          <a:bodyPr/>
          <a:lstStyle/>
          <a:p>
            <a:pPr algn="ctr"/>
            <a:r>
              <a:rPr lang="en-US" sz="8000" b="1" dirty="0"/>
              <a:t>NYC</a:t>
            </a:r>
            <a:r>
              <a:rPr lang="en-US" sz="8000" dirty="0"/>
              <a:t> </a:t>
            </a:r>
            <a:r>
              <a:rPr lang="en-US" sz="4800" b="1" dirty="0"/>
              <a:t>Today</a:t>
            </a:r>
          </a:p>
        </p:txBody>
      </p:sp>
      <p:pic>
        <p:nvPicPr>
          <p:cNvPr id="1026" name="Picture 2" descr="http://macaulay.cuny.edu/eportfolios/friedlander11/files/2011/02/2010-New-York-City-ethnic-neighborhood-map.png"/>
          <p:cNvPicPr>
            <a:picLocks noChangeAspect="1" noChangeArrowheads="1"/>
          </p:cNvPicPr>
          <p:nvPr/>
        </p:nvPicPr>
        <p:blipFill>
          <a:blip r:embed="rId3" cstate="print"/>
          <a:srcRect/>
          <a:stretch>
            <a:fillRect/>
          </a:stretch>
        </p:blipFill>
        <p:spPr bwMode="auto">
          <a:xfrm>
            <a:off x="2357437" y="0"/>
            <a:ext cx="6786563" cy="6858000"/>
          </a:xfrm>
          <a:prstGeom prst="rect">
            <a:avLst/>
          </a:prstGeom>
          <a:noFill/>
        </p:spPr>
      </p:pic>
      <p:sp>
        <p:nvSpPr>
          <p:cNvPr id="5" name="Rectangle 4">
            <a:hlinkClick r:id="rId4" tooltip="&quot;Then as Now - New York's Shifting Ethnic Mosaic&quot; (1/22/2011)  "/>
          </p:cNvPr>
          <p:cNvSpPr/>
          <p:nvPr/>
        </p:nvSpPr>
        <p:spPr>
          <a:xfrm>
            <a:off x="381000" y="6211669"/>
            <a:ext cx="1981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b="1" dirty="0">
                <a:solidFill>
                  <a:schemeClr val="bg1"/>
                </a:solidFill>
              </a:rPr>
              <a:t>Source:  </a:t>
            </a:r>
          </a:p>
          <a:p>
            <a:pPr algn="ctr"/>
            <a:r>
              <a:rPr lang="en-US" i="1" dirty="0">
                <a:solidFill>
                  <a:schemeClr val="bg1"/>
                </a:solidFill>
              </a:rPr>
              <a:t>New York Times</a:t>
            </a:r>
          </a:p>
        </p:txBody>
      </p:sp>
      <p:pic>
        <p:nvPicPr>
          <p:cNvPr id="1028" name="Picture 4" descr="2010 New York City ethnic neighborhood map"/>
          <p:cNvPicPr>
            <a:picLocks noChangeAspect="1" noChangeArrowheads="1"/>
          </p:cNvPicPr>
          <p:nvPr/>
        </p:nvPicPr>
        <p:blipFill>
          <a:blip r:embed="rId3" cstate="print"/>
          <a:srcRect l="27579" r="45612" b="76020"/>
          <a:stretch>
            <a:fillRect/>
          </a:stretch>
        </p:blipFill>
        <p:spPr bwMode="auto">
          <a:xfrm>
            <a:off x="0" y="0"/>
            <a:ext cx="4114800" cy="3719146"/>
          </a:xfrm>
          <a:prstGeom prst="rect">
            <a:avLst/>
          </a:prstGeom>
          <a:noFill/>
        </p:spPr>
      </p:pic>
      <p:sp>
        <p:nvSpPr>
          <p:cNvPr id="7" name="Rectangle 6"/>
          <p:cNvSpPr/>
          <p:nvPr/>
        </p:nvSpPr>
        <p:spPr>
          <a:xfrm>
            <a:off x="4038600" y="3276600"/>
            <a:ext cx="3048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3657600"/>
            <a:ext cx="2286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5410200"/>
            <a:ext cx="1981200" cy="830997"/>
          </a:xfrm>
          <a:prstGeom prst="rect">
            <a:avLst/>
          </a:prstGeom>
          <a:noFill/>
        </p:spPr>
        <p:txBody>
          <a:bodyPr wrap="square" rtlCol="0">
            <a:spAutoFit/>
          </a:bodyPr>
          <a:lstStyle/>
          <a:p>
            <a:pPr algn="ctr"/>
            <a:r>
              <a:rPr lang="en-US" sz="2800" b="1" dirty="0">
                <a:solidFill>
                  <a:schemeClr val="accent6">
                    <a:lumMod val="60000"/>
                    <a:lumOff val="40000"/>
                  </a:schemeClr>
                </a:solidFill>
              </a:rPr>
              <a:t>Ethnic </a:t>
            </a:r>
            <a:r>
              <a:rPr lang="en-US" sz="2000" b="1" dirty="0">
                <a:solidFill>
                  <a:schemeClr val="accent6">
                    <a:lumMod val="60000"/>
                    <a:lumOff val="40000"/>
                  </a:schemeClr>
                </a:solidFill>
              </a:rPr>
              <a:t>Neighborhoods</a:t>
            </a:r>
            <a:endParaRPr lang="en-US" sz="2400" b="1" dirty="0">
              <a:solidFill>
                <a:schemeClr val="accent6">
                  <a:lumMod val="60000"/>
                  <a:lumOff val="4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229600" cy="914400"/>
          </a:xfrm>
        </p:spPr>
        <p:txBody>
          <a:bodyPr/>
          <a:lstStyle/>
          <a:p>
            <a:r>
              <a:rPr lang="en-US" sz="6000" b="1" dirty="0"/>
              <a:t>Jacob Riis</a:t>
            </a:r>
          </a:p>
        </p:txBody>
      </p:sp>
      <p:sp>
        <p:nvSpPr>
          <p:cNvPr id="5" name="Content Placeholder 4"/>
          <p:cNvSpPr>
            <a:spLocks noGrp="1"/>
          </p:cNvSpPr>
          <p:nvPr>
            <p:ph sz="half" idx="1"/>
          </p:nvPr>
        </p:nvSpPr>
        <p:spPr>
          <a:xfrm>
            <a:off x="457200" y="1600200"/>
            <a:ext cx="5029200" cy="4525963"/>
          </a:xfrm>
        </p:spPr>
        <p:txBody>
          <a:bodyPr/>
          <a:lstStyle/>
          <a:p>
            <a:r>
              <a:rPr lang="en-US" b="1" dirty="0"/>
              <a:t>Photographer</a:t>
            </a:r>
          </a:p>
          <a:p>
            <a:r>
              <a:rPr lang="en-US" b="1" i="1" dirty="0">
                <a:solidFill>
                  <a:schemeClr val="accent2">
                    <a:lumMod val="40000"/>
                    <a:lumOff val="60000"/>
                  </a:schemeClr>
                </a:solidFill>
              </a:rPr>
              <a:t>How the Other Half Lives</a:t>
            </a:r>
          </a:p>
          <a:p>
            <a:pPr lvl="1"/>
            <a:r>
              <a:rPr lang="en-US" b="1" dirty="0"/>
              <a:t>Documented living conditions in New York City’s </a:t>
            </a:r>
            <a:r>
              <a:rPr lang="en-US" b="1" dirty="0">
                <a:solidFill>
                  <a:schemeClr val="accent2">
                    <a:lumMod val="40000"/>
                    <a:lumOff val="60000"/>
                  </a:schemeClr>
                </a:solidFill>
              </a:rPr>
              <a:t>tenements</a:t>
            </a:r>
            <a:r>
              <a:rPr lang="en-US" b="1" dirty="0"/>
              <a:t>.</a:t>
            </a:r>
          </a:p>
          <a:p>
            <a:pPr lvl="1"/>
            <a:r>
              <a:rPr lang="en-US" b="1" dirty="0">
                <a:solidFill>
                  <a:schemeClr val="accent2">
                    <a:lumMod val="40000"/>
                    <a:lumOff val="60000"/>
                  </a:schemeClr>
                </a:solidFill>
              </a:rPr>
              <a:t>Sweatshops </a:t>
            </a:r>
          </a:p>
          <a:p>
            <a:pPr lvl="1">
              <a:buNone/>
            </a:pPr>
            <a:endParaRPr lang="en-US" b="1" dirty="0"/>
          </a:p>
          <a:p>
            <a:r>
              <a:rPr lang="en-US" b="1" i="1" dirty="0"/>
              <a:t>LINK:</a:t>
            </a:r>
          </a:p>
          <a:p>
            <a:r>
              <a:rPr lang="en-US" sz="2000" b="1" i="1" dirty="0">
                <a:hlinkClick r:id="rId2"/>
              </a:rPr>
              <a:t>http://www.authentichistory.com/1898-1913/2-progressivism/2-riis/index.html</a:t>
            </a:r>
            <a:r>
              <a:rPr lang="en-US" sz="2000" b="1" i="1" dirty="0"/>
              <a:t> </a:t>
            </a:r>
          </a:p>
        </p:txBody>
      </p:sp>
      <p:pic>
        <p:nvPicPr>
          <p:cNvPr id="171010" name="Picture 2" descr="http://upload.wikimedia.org/wikipedia/commons/thumb/2/2d/Jacob_Riis_2.jpg/220px-Jacob_Riis_2.jpg"/>
          <p:cNvPicPr>
            <a:picLocks noGrp="1" noChangeAspect="1" noChangeArrowheads="1"/>
          </p:cNvPicPr>
          <p:nvPr>
            <p:ph sz="half" idx="2"/>
          </p:nvPr>
        </p:nvPicPr>
        <p:blipFill>
          <a:blip r:embed="rId3" cstate="print"/>
          <a:srcRect/>
          <a:stretch>
            <a:fillRect/>
          </a:stretch>
        </p:blipFill>
        <p:spPr bwMode="auto">
          <a:xfrm>
            <a:off x="5717127" y="1418893"/>
            <a:ext cx="3198273" cy="444850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33400" y="1447800"/>
            <a:ext cx="4876800" cy="4648200"/>
          </a:xfrm>
        </p:spPr>
        <p:txBody>
          <a:bodyPr>
            <a:normAutofit/>
          </a:bodyPr>
          <a:lstStyle/>
          <a:p>
            <a:r>
              <a:rPr lang="en-US" sz="4000" b="1" dirty="0">
                <a:solidFill>
                  <a:schemeClr val="accent2">
                    <a:lumMod val="40000"/>
                    <a:lumOff val="60000"/>
                  </a:schemeClr>
                </a:solidFill>
              </a:rPr>
              <a:t>Hull House</a:t>
            </a:r>
          </a:p>
          <a:p>
            <a:pPr lvl="1"/>
            <a:r>
              <a:rPr lang="en-US" b="1" dirty="0"/>
              <a:t>Chicago, IL</a:t>
            </a:r>
          </a:p>
          <a:p>
            <a:endParaRPr lang="en-US" b="1" dirty="0"/>
          </a:p>
          <a:p>
            <a:r>
              <a:rPr lang="en-US" b="1" dirty="0"/>
              <a:t>Education, Job Training, Child Care, etc.</a:t>
            </a:r>
          </a:p>
          <a:p>
            <a:pPr>
              <a:buNone/>
            </a:pPr>
            <a:endParaRPr lang="en-US" b="1" dirty="0"/>
          </a:p>
          <a:p>
            <a:r>
              <a:rPr lang="en-US" b="1" dirty="0"/>
              <a:t>Social and economic opportunities for the working class</a:t>
            </a:r>
          </a:p>
        </p:txBody>
      </p:sp>
      <p:pic>
        <p:nvPicPr>
          <p:cNvPr id="77826" name="Picture 2"/>
          <p:cNvPicPr>
            <a:picLocks noGrp="1" noChangeAspect="1" noChangeArrowheads="1"/>
          </p:cNvPicPr>
          <p:nvPr>
            <p:ph sz="half" idx="2"/>
          </p:nvPr>
        </p:nvPicPr>
        <p:blipFill>
          <a:blip r:embed="rId3" cstate="screen"/>
          <a:stretch>
            <a:fillRect/>
          </a:stretch>
        </p:blipFill>
        <p:spPr bwMode="auto">
          <a:xfrm>
            <a:off x="6019800" y="1752600"/>
            <a:ext cx="2752725" cy="3780409"/>
          </a:xfrm>
          <a:prstGeom prst="rect">
            <a:avLst/>
          </a:prstGeom>
          <a:noFill/>
          <a:ln w="9525">
            <a:noFill/>
            <a:miter lim="800000"/>
            <a:headEnd/>
            <a:tailEnd/>
          </a:ln>
        </p:spPr>
      </p:pic>
      <p:sp>
        <p:nvSpPr>
          <p:cNvPr id="3" name="Text Placeholder 2"/>
          <p:cNvSpPr>
            <a:spLocks noGrp="1"/>
          </p:cNvSpPr>
          <p:nvPr>
            <p:ph type="body" idx="4294967295"/>
          </p:nvPr>
        </p:nvSpPr>
        <p:spPr>
          <a:xfrm>
            <a:off x="5105400" y="228600"/>
            <a:ext cx="3962400" cy="990600"/>
          </a:xfrm>
        </p:spPr>
        <p:txBody>
          <a:bodyPr>
            <a:noAutofit/>
          </a:bodyPr>
          <a:lstStyle/>
          <a:p>
            <a:pPr marL="68580" indent="0" algn="ctr">
              <a:buNone/>
            </a:pPr>
            <a:r>
              <a:rPr lang="en-US" sz="3200" b="1" dirty="0">
                <a:solidFill>
                  <a:schemeClr val="accent2">
                    <a:lumMod val="40000"/>
                    <a:lumOff val="60000"/>
                  </a:schemeClr>
                </a:solidFill>
              </a:rPr>
              <a:t>“Settlement House” Movement</a:t>
            </a:r>
          </a:p>
        </p:txBody>
      </p:sp>
      <p:sp>
        <p:nvSpPr>
          <p:cNvPr id="5" name="Text Placeholder 4"/>
          <p:cNvSpPr>
            <a:spLocks noGrp="1"/>
          </p:cNvSpPr>
          <p:nvPr>
            <p:ph type="body" sz="half" idx="4294967295"/>
          </p:nvPr>
        </p:nvSpPr>
        <p:spPr>
          <a:xfrm>
            <a:off x="6019800" y="4922837"/>
            <a:ext cx="2743200" cy="639763"/>
          </a:xfrm>
          <a:effectLst>
            <a:softEdge rad="127000"/>
          </a:effectLst>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marL="68580" indent="0" algn="ctr">
              <a:buNone/>
            </a:pPr>
            <a:r>
              <a:rPr lang="en-US" sz="2800" dirty="0">
                <a:solidFill>
                  <a:schemeClr val="accent2">
                    <a:lumMod val="40000"/>
                    <a:lumOff val="60000"/>
                  </a:schemeClr>
                </a:solidFill>
              </a:rPr>
              <a:t>Addams</a:t>
            </a:r>
          </a:p>
        </p:txBody>
      </p:sp>
      <p:sp>
        <p:nvSpPr>
          <p:cNvPr id="8" name="Title 3"/>
          <p:cNvSpPr>
            <a:spLocks noGrp="1"/>
          </p:cNvSpPr>
          <p:nvPr>
            <p:ph type="title"/>
          </p:nvPr>
        </p:nvSpPr>
        <p:spPr>
          <a:xfrm>
            <a:off x="152400" y="228600"/>
            <a:ext cx="4953000" cy="914400"/>
          </a:xfrm>
        </p:spPr>
        <p:txBody>
          <a:bodyPr/>
          <a:lstStyle/>
          <a:p>
            <a:r>
              <a:rPr lang="en-US" sz="6000" b="1" dirty="0"/>
              <a:t>Jane Addams</a:t>
            </a:r>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78850" name="Picture 2"/>
          <p:cNvPicPr>
            <a:picLocks noGrp="1" noChangeAspect="1" noChangeArrowheads="1"/>
          </p:cNvPicPr>
          <p:nvPr>
            <p:ph sz="quarter" idx="4"/>
          </p:nvPr>
        </p:nvPicPr>
        <p:blipFill>
          <a:blip r:embed="rId2" cstate="screen"/>
          <a:srcRect/>
          <a:stretch>
            <a:fillRect/>
          </a:stretch>
        </p:blipFill>
        <p:spPr bwMode="auto">
          <a:xfrm>
            <a:off x="4487333" y="0"/>
            <a:ext cx="4656667" cy="6858000"/>
          </a:xfrm>
          <a:prstGeom prst="rect">
            <a:avLst/>
          </a:prstGeom>
          <a:noFill/>
          <a:ln w="9525">
            <a:noFill/>
            <a:miter lim="800000"/>
            <a:headEnd/>
            <a:tailEnd/>
          </a:ln>
        </p:spPr>
      </p:pic>
      <p:pic>
        <p:nvPicPr>
          <p:cNvPr id="78851" name="Picture 3"/>
          <p:cNvPicPr>
            <a:picLocks noChangeAspect="1" noChangeArrowheads="1"/>
          </p:cNvPicPr>
          <p:nvPr/>
        </p:nvPicPr>
        <p:blipFill>
          <a:blip r:embed="rId3" cstate="screen"/>
          <a:srcRect l="11840"/>
          <a:stretch>
            <a:fillRect/>
          </a:stretch>
        </p:blipFill>
        <p:spPr bwMode="auto">
          <a:xfrm>
            <a:off x="0" y="0"/>
            <a:ext cx="4539048"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886200" cy="914400"/>
          </a:xfrm>
        </p:spPr>
        <p:txBody>
          <a:bodyPr/>
          <a:lstStyle/>
          <a:p>
            <a:r>
              <a:rPr lang="en-US" sz="6000" b="1" dirty="0"/>
              <a:t>NATIVISM</a:t>
            </a:r>
            <a:endParaRPr lang="en-US" sz="9600" b="1" dirty="0"/>
          </a:p>
        </p:txBody>
      </p:sp>
      <p:graphicFrame>
        <p:nvGraphicFramePr>
          <p:cNvPr id="4" name="Content Placeholder 3"/>
          <p:cNvGraphicFramePr>
            <a:graphicFrameLocks noGrp="1"/>
          </p:cNvGraphicFramePr>
          <p:nvPr>
            <p:ph idx="1"/>
          </p:nvPr>
        </p:nvGraphicFramePr>
        <p:xfrm>
          <a:off x="4495800" y="304792"/>
          <a:ext cx="4648200" cy="6324608"/>
        </p:xfrm>
        <a:graphic>
          <a:graphicData uri="http://schemas.openxmlformats.org/drawingml/2006/table">
            <a:tbl>
              <a:tblPr/>
              <a:tblGrid>
                <a:gridCol w="2752224">
                  <a:extLst>
                    <a:ext uri="{9D8B030D-6E8A-4147-A177-3AD203B41FA5}">
                      <a16:colId xmlns:a16="http://schemas.microsoft.com/office/drawing/2014/main" val="20000"/>
                    </a:ext>
                  </a:extLst>
                </a:gridCol>
                <a:gridCol w="856247">
                  <a:extLst>
                    <a:ext uri="{9D8B030D-6E8A-4147-A177-3AD203B41FA5}">
                      <a16:colId xmlns:a16="http://schemas.microsoft.com/office/drawing/2014/main" val="20001"/>
                    </a:ext>
                  </a:extLst>
                </a:gridCol>
                <a:gridCol w="1039729">
                  <a:extLst>
                    <a:ext uri="{9D8B030D-6E8A-4147-A177-3AD203B41FA5}">
                      <a16:colId xmlns:a16="http://schemas.microsoft.com/office/drawing/2014/main" val="20002"/>
                    </a:ext>
                  </a:extLst>
                </a:gridCol>
              </a:tblGrid>
              <a:tr h="395288">
                <a:tc>
                  <a:txBody>
                    <a:bodyPr/>
                    <a:lstStyle/>
                    <a:p>
                      <a:r>
                        <a:rPr lang="en-US" sz="2000" b="1" dirty="0"/>
                        <a:t>Group</a:t>
                      </a:r>
                    </a:p>
                  </a:txBody>
                  <a:tcPr marL="71438" marR="71438" marT="35719" marB="35719" anchor="ctr">
                    <a:lnL>
                      <a:noFill/>
                    </a:lnL>
                    <a:lnR>
                      <a:noFill/>
                    </a:lnR>
                    <a:lnT>
                      <a:noFill/>
                    </a:lnT>
                    <a:lnB>
                      <a:noFill/>
                    </a:lnB>
                  </a:tcPr>
                </a:tc>
                <a:tc>
                  <a:txBody>
                    <a:bodyPr/>
                    <a:lstStyle/>
                    <a:p>
                      <a:r>
                        <a:rPr lang="en-US" sz="2000" b="1"/>
                        <a:t>Good</a:t>
                      </a:r>
                    </a:p>
                  </a:txBody>
                  <a:tcPr marL="71438" marR="71438" marT="35719" marB="35719" anchor="ctr">
                    <a:lnL>
                      <a:noFill/>
                    </a:lnL>
                    <a:lnR>
                      <a:noFill/>
                    </a:lnR>
                    <a:lnT>
                      <a:noFill/>
                    </a:lnT>
                    <a:lnB>
                      <a:noFill/>
                    </a:lnB>
                  </a:tcPr>
                </a:tc>
                <a:tc>
                  <a:txBody>
                    <a:bodyPr/>
                    <a:lstStyle/>
                    <a:p>
                      <a:r>
                        <a:rPr lang="en-US" sz="2000" b="1" dirty="0"/>
                        <a:t>Bad </a:t>
                      </a:r>
                      <a:r>
                        <a:rPr lang="en-US" sz="1400" b="1" baseline="30000" dirty="0">
                          <a:hlinkClick r:id="rId2"/>
                        </a:rPr>
                        <a:t>[166]</a:t>
                      </a:r>
                      <a:endParaRPr lang="en-US" sz="2000" b="1" dirty="0"/>
                    </a:p>
                  </a:txBody>
                  <a:tcPr marL="71438" marR="71438" marT="35719" marB="35719" anchor="ctr">
                    <a:lnL>
                      <a:noFill/>
                    </a:lnL>
                    <a:lnR>
                      <a:noFill/>
                    </a:lnR>
                    <a:lnT>
                      <a:noFill/>
                    </a:lnT>
                    <a:lnB>
                      <a:noFill/>
                    </a:lnB>
                  </a:tcPr>
                </a:tc>
                <a:extLst>
                  <a:ext uri="{0D108BD9-81ED-4DB2-BD59-A6C34878D82A}">
                    <a16:rowId xmlns:a16="http://schemas.microsoft.com/office/drawing/2014/main" val="10000"/>
                  </a:ext>
                </a:extLst>
              </a:tr>
              <a:tr h="395288">
                <a:tc>
                  <a:txBody>
                    <a:bodyPr/>
                    <a:lstStyle/>
                    <a:p>
                      <a:r>
                        <a:rPr lang="en-US" sz="2000" b="1"/>
                        <a:t>English</a:t>
                      </a:r>
                    </a:p>
                  </a:txBody>
                  <a:tcPr marL="71438" marR="71438" marT="35719" marB="35719" anchor="ctr">
                    <a:lnL>
                      <a:noFill/>
                    </a:lnL>
                    <a:lnR>
                      <a:noFill/>
                    </a:lnR>
                    <a:lnT>
                      <a:noFill/>
                    </a:lnT>
                    <a:lnB>
                      <a:noFill/>
                    </a:lnB>
                  </a:tcPr>
                </a:tc>
                <a:tc>
                  <a:txBody>
                    <a:bodyPr/>
                    <a:lstStyle/>
                    <a:p>
                      <a:r>
                        <a:rPr lang="en-US" sz="2000" b="1"/>
                        <a:t>66%</a:t>
                      </a:r>
                    </a:p>
                  </a:txBody>
                  <a:tcPr marL="71438" marR="71438" marT="35719" marB="35719" anchor="ctr">
                    <a:lnL>
                      <a:noFill/>
                    </a:lnL>
                    <a:lnR>
                      <a:noFill/>
                    </a:lnR>
                    <a:lnT>
                      <a:noFill/>
                    </a:lnT>
                    <a:lnB>
                      <a:noFill/>
                    </a:lnB>
                  </a:tcPr>
                </a:tc>
                <a:tc>
                  <a:txBody>
                    <a:bodyPr/>
                    <a:lstStyle/>
                    <a:p>
                      <a:r>
                        <a:rPr lang="en-US" sz="2000" b="1"/>
                        <a:t>6%</a:t>
                      </a:r>
                    </a:p>
                  </a:txBody>
                  <a:tcPr marL="71438" marR="71438" marT="35719" marB="35719" anchor="ctr">
                    <a:lnL>
                      <a:noFill/>
                    </a:lnL>
                    <a:lnR>
                      <a:noFill/>
                    </a:lnR>
                    <a:lnT>
                      <a:noFill/>
                    </a:lnT>
                    <a:lnB>
                      <a:noFill/>
                    </a:lnB>
                  </a:tcPr>
                </a:tc>
                <a:extLst>
                  <a:ext uri="{0D108BD9-81ED-4DB2-BD59-A6C34878D82A}">
                    <a16:rowId xmlns:a16="http://schemas.microsoft.com/office/drawing/2014/main" val="10001"/>
                  </a:ext>
                </a:extLst>
              </a:tr>
              <a:tr h="395288">
                <a:tc>
                  <a:txBody>
                    <a:bodyPr/>
                    <a:lstStyle/>
                    <a:p>
                      <a:r>
                        <a:rPr lang="en-US" sz="2000" b="1"/>
                        <a:t>Irish</a:t>
                      </a:r>
                    </a:p>
                  </a:txBody>
                  <a:tcPr marL="71438" marR="71438" marT="35719" marB="35719" anchor="ctr">
                    <a:lnL>
                      <a:noFill/>
                    </a:lnL>
                    <a:lnR>
                      <a:noFill/>
                    </a:lnR>
                    <a:lnT>
                      <a:noFill/>
                    </a:lnT>
                    <a:lnB>
                      <a:noFill/>
                    </a:lnB>
                  </a:tcPr>
                </a:tc>
                <a:tc>
                  <a:txBody>
                    <a:bodyPr/>
                    <a:lstStyle/>
                    <a:p>
                      <a:r>
                        <a:rPr lang="en-US" sz="2000" b="1"/>
                        <a:t>62%</a:t>
                      </a:r>
                    </a:p>
                  </a:txBody>
                  <a:tcPr marL="71438" marR="71438" marT="35719" marB="35719" anchor="ctr">
                    <a:lnL>
                      <a:noFill/>
                    </a:lnL>
                    <a:lnR>
                      <a:noFill/>
                    </a:lnR>
                    <a:lnT>
                      <a:noFill/>
                    </a:lnT>
                    <a:lnB>
                      <a:noFill/>
                    </a:lnB>
                  </a:tcPr>
                </a:tc>
                <a:tc>
                  <a:txBody>
                    <a:bodyPr/>
                    <a:lstStyle/>
                    <a:p>
                      <a:r>
                        <a:rPr lang="en-US" sz="2000" b="1"/>
                        <a:t>7%</a:t>
                      </a:r>
                    </a:p>
                  </a:txBody>
                  <a:tcPr marL="71438" marR="71438" marT="35719" marB="35719" anchor="ctr">
                    <a:lnL>
                      <a:noFill/>
                    </a:lnL>
                    <a:lnR>
                      <a:noFill/>
                    </a:lnR>
                    <a:lnT>
                      <a:noFill/>
                    </a:lnT>
                    <a:lnB>
                      <a:noFill/>
                    </a:lnB>
                  </a:tcPr>
                </a:tc>
                <a:extLst>
                  <a:ext uri="{0D108BD9-81ED-4DB2-BD59-A6C34878D82A}">
                    <a16:rowId xmlns:a16="http://schemas.microsoft.com/office/drawing/2014/main" val="10002"/>
                  </a:ext>
                </a:extLst>
              </a:tr>
              <a:tr h="395288">
                <a:tc>
                  <a:txBody>
                    <a:bodyPr/>
                    <a:lstStyle/>
                    <a:p>
                      <a:r>
                        <a:rPr lang="en-US" sz="2000" b="1"/>
                        <a:t>Jews</a:t>
                      </a:r>
                    </a:p>
                  </a:txBody>
                  <a:tcPr marL="71438" marR="71438" marT="35719" marB="35719" anchor="ctr">
                    <a:lnL>
                      <a:noFill/>
                    </a:lnL>
                    <a:lnR>
                      <a:noFill/>
                    </a:lnR>
                    <a:lnT>
                      <a:noFill/>
                    </a:lnT>
                    <a:lnB>
                      <a:noFill/>
                    </a:lnB>
                  </a:tcPr>
                </a:tc>
                <a:tc>
                  <a:txBody>
                    <a:bodyPr/>
                    <a:lstStyle/>
                    <a:p>
                      <a:r>
                        <a:rPr lang="en-US" sz="2000" b="1"/>
                        <a:t>59%</a:t>
                      </a:r>
                    </a:p>
                  </a:txBody>
                  <a:tcPr marL="71438" marR="71438" marT="35719" marB="35719" anchor="ctr">
                    <a:lnL>
                      <a:noFill/>
                    </a:lnL>
                    <a:lnR>
                      <a:noFill/>
                    </a:lnR>
                    <a:lnT>
                      <a:noFill/>
                    </a:lnT>
                    <a:lnB>
                      <a:noFill/>
                    </a:lnB>
                  </a:tcPr>
                </a:tc>
                <a:tc>
                  <a:txBody>
                    <a:bodyPr/>
                    <a:lstStyle/>
                    <a:p>
                      <a:r>
                        <a:rPr lang="en-US" sz="2000" b="1"/>
                        <a:t>9%</a:t>
                      </a:r>
                    </a:p>
                  </a:txBody>
                  <a:tcPr marL="71438" marR="71438" marT="35719" marB="35719" anchor="ctr">
                    <a:lnL>
                      <a:noFill/>
                    </a:lnL>
                    <a:lnR>
                      <a:noFill/>
                    </a:lnR>
                    <a:lnT>
                      <a:noFill/>
                    </a:lnT>
                    <a:lnB>
                      <a:noFill/>
                    </a:lnB>
                  </a:tcPr>
                </a:tc>
                <a:extLst>
                  <a:ext uri="{0D108BD9-81ED-4DB2-BD59-A6C34878D82A}">
                    <a16:rowId xmlns:a16="http://schemas.microsoft.com/office/drawing/2014/main" val="10003"/>
                  </a:ext>
                </a:extLst>
              </a:tr>
              <a:tr h="395288">
                <a:tc>
                  <a:txBody>
                    <a:bodyPr/>
                    <a:lstStyle/>
                    <a:p>
                      <a:r>
                        <a:rPr lang="en-US" sz="2000" b="1"/>
                        <a:t>Germans</a:t>
                      </a:r>
                    </a:p>
                  </a:txBody>
                  <a:tcPr marL="71438" marR="71438" marT="35719" marB="35719" anchor="ctr">
                    <a:lnL>
                      <a:noFill/>
                    </a:lnL>
                    <a:lnR>
                      <a:noFill/>
                    </a:lnR>
                    <a:lnT>
                      <a:noFill/>
                    </a:lnT>
                    <a:lnB>
                      <a:noFill/>
                    </a:lnB>
                  </a:tcPr>
                </a:tc>
                <a:tc>
                  <a:txBody>
                    <a:bodyPr/>
                    <a:lstStyle/>
                    <a:p>
                      <a:r>
                        <a:rPr lang="en-US" sz="2000" b="1"/>
                        <a:t>57%</a:t>
                      </a:r>
                    </a:p>
                  </a:txBody>
                  <a:tcPr marL="71438" marR="71438" marT="35719" marB="35719" anchor="ctr">
                    <a:lnL>
                      <a:noFill/>
                    </a:lnL>
                    <a:lnR>
                      <a:noFill/>
                    </a:lnR>
                    <a:lnT>
                      <a:noFill/>
                    </a:lnT>
                    <a:lnB>
                      <a:noFill/>
                    </a:lnB>
                  </a:tcPr>
                </a:tc>
                <a:tc>
                  <a:txBody>
                    <a:bodyPr/>
                    <a:lstStyle/>
                    <a:p>
                      <a:r>
                        <a:rPr lang="en-US" sz="2000" b="1"/>
                        <a:t>11%</a:t>
                      </a:r>
                    </a:p>
                  </a:txBody>
                  <a:tcPr marL="71438" marR="71438" marT="35719" marB="35719" anchor="ctr">
                    <a:lnL>
                      <a:noFill/>
                    </a:lnL>
                    <a:lnR>
                      <a:noFill/>
                    </a:lnR>
                    <a:lnT>
                      <a:noFill/>
                    </a:lnT>
                    <a:lnB>
                      <a:noFill/>
                    </a:lnB>
                  </a:tcPr>
                </a:tc>
                <a:extLst>
                  <a:ext uri="{0D108BD9-81ED-4DB2-BD59-A6C34878D82A}">
                    <a16:rowId xmlns:a16="http://schemas.microsoft.com/office/drawing/2014/main" val="10004"/>
                  </a:ext>
                </a:extLst>
              </a:tr>
              <a:tr h="395288">
                <a:tc>
                  <a:txBody>
                    <a:bodyPr/>
                    <a:lstStyle/>
                    <a:p>
                      <a:r>
                        <a:rPr lang="en-US" sz="2000" b="1"/>
                        <a:t>Italians</a:t>
                      </a:r>
                    </a:p>
                  </a:txBody>
                  <a:tcPr marL="71438" marR="71438" marT="35719" marB="35719" anchor="ctr">
                    <a:lnL>
                      <a:noFill/>
                    </a:lnL>
                    <a:lnR>
                      <a:noFill/>
                    </a:lnR>
                    <a:lnT>
                      <a:noFill/>
                    </a:lnT>
                    <a:lnB>
                      <a:noFill/>
                    </a:lnB>
                  </a:tcPr>
                </a:tc>
                <a:tc>
                  <a:txBody>
                    <a:bodyPr/>
                    <a:lstStyle/>
                    <a:p>
                      <a:r>
                        <a:rPr lang="en-US" sz="2000" b="1"/>
                        <a:t>56%</a:t>
                      </a:r>
                    </a:p>
                  </a:txBody>
                  <a:tcPr marL="71438" marR="71438" marT="35719" marB="35719" anchor="ctr">
                    <a:lnL>
                      <a:noFill/>
                    </a:lnL>
                    <a:lnR>
                      <a:noFill/>
                    </a:lnR>
                    <a:lnT>
                      <a:noFill/>
                    </a:lnT>
                    <a:lnB>
                      <a:noFill/>
                    </a:lnB>
                  </a:tcPr>
                </a:tc>
                <a:tc>
                  <a:txBody>
                    <a:bodyPr/>
                    <a:lstStyle/>
                    <a:p>
                      <a:r>
                        <a:rPr lang="en-US" sz="2000" b="1"/>
                        <a:t>10%</a:t>
                      </a:r>
                    </a:p>
                  </a:txBody>
                  <a:tcPr marL="71438" marR="71438" marT="35719" marB="35719" anchor="ctr">
                    <a:lnL>
                      <a:noFill/>
                    </a:lnL>
                    <a:lnR>
                      <a:noFill/>
                    </a:lnR>
                    <a:lnT>
                      <a:noFill/>
                    </a:lnT>
                    <a:lnB>
                      <a:noFill/>
                    </a:lnB>
                  </a:tcPr>
                </a:tc>
                <a:extLst>
                  <a:ext uri="{0D108BD9-81ED-4DB2-BD59-A6C34878D82A}">
                    <a16:rowId xmlns:a16="http://schemas.microsoft.com/office/drawing/2014/main" val="10005"/>
                  </a:ext>
                </a:extLst>
              </a:tr>
              <a:tr h="395288">
                <a:tc>
                  <a:txBody>
                    <a:bodyPr/>
                    <a:lstStyle/>
                    <a:p>
                      <a:r>
                        <a:rPr lang="en-US" sz="2000" b="1"/>
                        <a:t>Poles</a:t>
                      </a:r>
                    </a:p>
                  </a:txBody>
                  <a:tcPr marL="71438" marR="71438" marT="35719" marB="35719" anchor="ctr">
                    <a:lnL>
                      <a:noFill/>
                    </a:lnL>
                    <a:lnR>
                      <a:noFill/>
                    </a:lnR>
                    <a:lnT>
                      <a:noFill/>
                    </a:lnT>
                    <a:lnB>
                      <a:noFill/>
                    </a:lnB>
                  </a:tcPr>
                </a:tc>
                <a:tc>
                  <a:txBody>
                    <a:bodyPr/>
                    <a:lstStyle/>
                    <a:p>
                      <a:r>
                        <a:rPr lang="en-US" sz="2000" b="1"/>
                        <a:t>53%</a:t>
                      </a:r>
                    </a:p>
                  </a:txBody>
                  <a:tcPr marL="71438" marR="71438" marT="35719" marB="35719" anchor="ctr">
                    <a:lnL>
                      <a:noFill/>
                    </a:lnL>
                    <a:lnR>
                      <a:noFill/>
                    </a:lnR>
                    <a:lnT>
                      <a:noFill/>
                    </a:lnT>
                    <a:lnB>
                      <a:noFill/>
                    </a:lnB>
                  </a:tcPr>
                </a:tc>
                <a:tc>
                  <a:txBody>
                    <a:bodyPr/>
                    <a:lstStyle/>
                    <a:p>
                      <a:r>
                        <a:rPr lang="en-US" sz="2000" b="1"/>
                        <a:t>12%</a:t>
                      </a:r>
                    </a:p>
                  </a:txBody>
                  <a:tcPr marL="71438" marR="71438" marT="35719" marB="35719" anchor="ctr">
                    <a:lnL>
                      <a:noFill/>
                    </a:lnL>
                    <a:lnR>
                      <a:noFill/>
                    </a:lnR>
                    <a:lnT>
                      <a:noFill/>
                    </a:lnT>
                    <a:lnB>
                      <a:noFill/>
                    </a:lnB>
                  </a:tcPr>
                </a:tc>
                <a:extLst>
                  <a:ext uri="{0D108BD9-81ED-4DB2-BD59-A6C34878D82A}">
                    <a16:rowId xmlns:a16="http://schemas.microsoft.com/office/drawing/2014/main" val="10006"/>
                  </a:ext>
                </a:extLst>
              </a:tr>
              <a:tr h="395288">
                <a:tc>
                  <a:txBody>
                    <a:bodyPr/>
                    <a:lstStyle/>
                    <a:p>
                      <a:r>
                        <a:rPr lang="en-US" sz="2000" b="1"/>
                        <a:t>Japanese</a:t>
                      </a:r>
                    </a:p>
                  </a:txBody>
                  <a:tcPr marL="71438" marR="71438" marT="35719" marB="35719" anchor="ctr">
                    <a:lnL>
                      <a:noFill/>
                    </a:lnL>
                    <a:lnR>
                      <a:noFill/>
                    </a:lnR>
                    <a:lnT>
                      <a:noFill/>
                    </a:lnT>
                    <a:lnB>
                      <a:noFill/>
                    </a:lnB>
                  </a:tcPr>
                </a:tc>
                <a:tc>
                  <a:txBody>
                    <a:bodyPr/>
                    <a:lstStyle/>
                    <a:p>
                      <a:r>
                        <a:rPr lang="en-US" sz="2000" b="1" dirty="0"/>
                        <a:t>47%</a:t>
                      </a:r>
                    </a:p>
                  </a:txBody>
                  <a:tcPr marL="71438" marR="71438" marT="35719" marB="35719" anchor="ctr">
                    <a:lnL>
                      <a:noFill/>
                    </a:lnL>
                    <a:lnR>
                      <a:noFill/>
                    </a:lnR>
                    <a:lnT>
                      <a:noFill/>
                    </a:lnT>
                    <a:lnB>
                      <a:noFill/>
                    </a:lnB>
                  </a:tcPr>
                </a:tc>
                <a:tc>
                  <a:txBody>
                    <a:bodyPr/>
                    <a:lstStyle/>
                    <a:p>
                      <a:r>
                        <a:rPr lang="en-US" sz="2000" b="1"/>
                        <a:t>18%</a:t>
                      </a:r>
                    </a:p>
                  </a:txBody>
                  <a:tcPr marL="71438" marR="71438" marT="35719" marB="35719" anchor="ctr">
                    <a:lnL>
                      <a:noFill/>
                    </a:lnL>
                    <a:lnR>
                      <a:noFill/>
                    </a:lnR>
                    <a:lnT>
                      <a:noFill/>
                    </a:lnT>
                    <a:lnB>
                      <a:noFill/>
                    </a:lnB>
                  </a:tcPr>
                </a:tc>
                <a:extLst>
                  <a:ext uri="{0D108BD9-81ED-4DB2-BD59-A6C34878D82A}">
                    <a16:rowId xmlns:a16="http://schemas.microsoft.com/office/drawing/2014/main" val="10007"/>
                  </a:ext>
                </a:extLst>
              </a:tr>
              <a:tr h="395288">
                <a:tc>
                  <a:txBody>
                    <a:bodyPr/>
                    <a:lstStyle/>
                    <a:p>
                      <a:r>
                        <a:rPr lang="en-US" sz="2000" b="1" dirty="0"/>
                        <a:t>Blacks</a:t>
                      </a:r>
                    </a:p>
                  </a:txBody>
                  <a:tcPr marL="71438" marR="71438" marT="35719" marB="35719" anchor="ctr">
                    <a:lnL>
                      <a:noFill/>
                    </a:lnL>
                    <a:lnR>
                      <a:noFill/>
                    </a:lnR>
                    <a:lnT>
                      <a:noFill/>
                    </a:lnT>
                    <a:lnB>
                      <a:noFill/>
                    </a:lnB>
                  </a:tcPr>
                </a:tc>
                <a:tc>
                  <a:txBody>
                    <a:bodyPr/>
                    <a:lstStyle/>
                    <a:p>
                      <a:r>
                        <a:rPr lang="en-US" sz="2000" b="1" dirty="0"/>
                        <a:t>46%</a:t>
                      </a:r>
                    </a:p>
                  </a:txBody>
                  <a:tcPr marL="71438" marR="71438" marT="35719" marB="35719" anchor="ctr">
                    <a:lnL>
                      <a:noFill/>
                    </a:lnL>
                    <a:lnR>
                      <a:noFill/>
                    </a:lnR>
                    <a:lnT>
                      <a:noFill/>
                    </a:lnT>
                    <a:lnB>
                      <a:noFill/>
                    </a:lnB>
                  </a:tcPr>
                </a:tc>
                <a:tc>
                  <a:txBody>
                    <a:bodyPr/>
                    <a:lstStyle/>
                    <a:p>
                      <a:r>
                        <a:rPr lang="en-US" sz="2000" b="1" dirty="0"/>
                        <a:t>16%</a:t>
                      </a:r>
                    </a:p>
                  </a:txBody>
                  <a:tcPr marL="71438" marR="71438" marT="35719" marB="35719" anchor="ctr">
                    <a:lnL>
                      <a:noFill/>
                    </a:lnL>
                    <a:lnR>
                      <a:noFill/>
                    </a:lnR>
                    <a:lnT>
                      <a:noFill/>
                    </a:lnT>
                    <a:lnB>
                      <a:noFill/>
                    </a:lnB>
                  </a:tcPr>
                </a:tc>
                <a:extLst>
                  <a:ext uri="{0D108BD9-81ED-4DB2-BD59-A6C34878D82A}">
                    <a16:rowId xmlns:a16="http://schemas.microsoft.com/office/drawing/2014/main" val="10008"/>
                  </a:ext>
                </a:extLst>
              </a:tr>
              <a:tr h="395288">
                <a:tc>
                  <a:txBody>
                    <a:bodyPr/>
                    <a:lstStyle/>
                    <a:p>
                      <a:r>
                        <a:rPr lang="en-US" sz="2000" b="1"/>
                        <a:t>Chinese</a:t>
                      </a:r>
                    </a:p>
                  </a:txBody>
                  <a:tcPr marL="71438" marR="71438" marT="35719" marB="35719" anchor="ctr">
                    <a:lnL>
                      <a:noFill/>
                    </a:lnL>
                    <a:lnR>
                      <a:noFill/>
                    </a:lnR>
                    <a:lnT>
                      <a:noFill/>
                    </a:lnT>
                    <a:lnB>
                      <a:noFill/>
                    </a:lnB>
                  </a:tcPr>
                </a:tc>
                <a:tc>
                  <a:txBody>
                    <a:bodyPr/>
                    <a:lstStyle/>
                    <a:p>
                      <a:r>
                        <a:rPr lang="en-US" sz="2000" b="1"/>
                        <a:t>44%</a:t>
                      </a:r>
                    </a:p>
                  </a:txBody>
                  <a:tcPr marL="71438" marR="71438" marT="35719" marB="35719" anchor="ctr">
                    <a:lnL>
                      <a:noFill/>
                    </a:lnL>
                    <a:lnR>
                      <a:noFill/>
                    </a:lnR>
                    <a:lnT>
                      <a:noFill/>
                    </a:lnT>
                    <a:lnB>
                      <a:noFill/>
                    </a:lnB>
                  </a:tcPr>
                </a:tc>
                <a:tc>
                  <a:txBody>
                    <a:bodyPr/>
                    <a:lstStyle/>
                    <a:p>
                      <a:r>
                        <a:rPr lang="en-US" sz="2000" b="1" dirty="0"/>
                        <a:t>19%</a:t>
                      </a:r>
                    </a:p>
                  </a:txBody>
                  <a:tcPr marL="71438" marR="71438" marT="35719" marB="35719" anchor="ctr">
                    <a:lnL>
                      <a:noFill/>
                    </a:lnL>
                    <a:lnR>
                      <a:noFill/>
                    </a:lnR>
                    <a:lnT>
                      <a:noFill/>
                    </a:lnT>
                    <a:lnB>
                      <a:noFill/>
                    </a:lnB>
                  </a:tcPr>
                </a:tc>
                <a:extLst>
                  <a:ext uri="{0D108BD9-81ED-4DB2-BD59-A6C34878D82A}">
                    <a16:rowId xmlns:a16="http://schemas.microsoft.com/office/drawing/2014/main" val="10009"/>
                  </a:ext>
                </a:extLst>
              </a:tr>
              <a:tr h="395288">
                <a:tc>
                  <a:txBody>
                    <a:bodyPr/>
                    <a:lstStyle/>
                    <a:p>
                      <a:r>
                        <a:rPr lang="en-US" sz="2000" b="1" dirty="0"/>
                        <a:t>Mexicans</a:t>
                      </a:r>
                    </a:p>
                  </a:txBody>
                  <a:tcPr marL="71438" marR="71438" marT="35719" marB="35719" anchor="ctr">
                    <a:lnL>
                      <a:noFill/>
                    </a:lnL>
                    <a:lnR>
                      <a:noFill/>
                    </a:lnR>
                    <a:lnT>
                      <a:noFill/>
                    </a:lnT>
                    <a:lnB>
                      <a:noFill/>
                    </a:lnB>
                  </a:tcPr>
                </a:tc>
                <a:tc>
                  <a:txBody>
                    <a:bodyPr/>
                    <a:lstStyle/>
                    <a:p>
                      <a:r>
                        <a:rPr lang="en-US" sz="2000" b="1"/>
                        <a:t>25%</a:t>
                      </a:r>
                    </a:p>
                  </a:txBody>
                  <a:tcPr marL="71438" marR="71438" marT="35719" marB="35719" anchor="ctr">
                    <a:lnL>
                      <a:noFill/>
                    </a:lnL>
                    <a:lnR>
                      <a:noFill/>
                    </a:lnR>
                    <a:lnT>
                      <a:noFill/>
                    </a:lnT>
                    <a:lnB>
                      <a:noFill/>
                    </a:lnB>
                  </a:tcPr>
                </a:tc>
                <a:tc>
                  <a:txBody>
                    <a:bodyPr/>
                    <a:lstStyle/>
                    <a:p>
                      <a:r>
                        <a:rPr lang="en-US" sz="2000" b="1"/>
                        <a:t>34%</a:t>
                      </a:r>
                    </a:p>
                  </a:txBody>
                  <a:tcPr marL="71438" marR="71438" marT="35719" marB="35719" anchor="ctr">
                    <a:lnL>
                      <a:noFill/>
                    </a:lnL>
                    <a:lnR>
                      <a:noFill/>
                    </a:lnR>
                    <a:lnT>
                      <a:noFill/>
                    </a:lnT>
                    <a:lnB>
                      <a:noFill/>
                    </a:lnB>
                  </a:tcPr>
                </a:tc>
                <a:extLst>
                  <a:ext uri="{0D108BD9-81ED-4DB2-BD59-A6C34878D82A}">
                    <a16:rowId xmlns:a16="http://schemas.microsoft.com/office/drawing/2014/main" val="10010"/>
                  </a:ext>
                </a:extLst>
              </a:tr>
              <a:tr h="395288">
                <a:tc>
                  <a:txBody>
                    <a:bodyPr/>
                    <a:lstStyle/>
                    <a:p>
                      <a:r>
                        <a:rPr lang="en-US" sz="2000" b="1" dirty="0"/>
                        <a:t>Koreans</a:t>
                      </a:r>
                    </a:p>
                  </a:txBody>
                  <a:tcPr marL="71438" marR="71438" marT="35719" marB="35719" anchor="ctr">
                    <a:lnL>
                      <a:noFill/>
                    </a:lnL>
                    <a:lnR>
                      <a:noFill/>
                    </a:lnR>
                    <a:lnT>
                      <a:noFill/>
                    </a:lnT>
                    <a:lnB>
                      <a:noFill/>
                    </a:lnB>
                  </a:tcPr>
                </a:tc>
                <a:tc>
                  <a:txBody>
                    <a:bodyPr/>
                    <a:lstStyle/>
                    <a:p>
                      <a:r>
                        <a:rPr lang="en-US" sz="2000" b="1"/>
                        <a:t>24%</a:t>
                      </a:r>
                    </a:p>
                  </a:txBody>
                  <a:tcPr marL="71438" marR="71438" marT="35719" marB="35719" anchor="ctr">
                    <a:lnL>
                      <a:noFill/>
                    </a:lnL>
                    <a:lnR>
                      <a:noFill/>
                    </a:lnR>
                    <a:lnT>
                      <a:noFill/>
                    </a:lnT>
                    <a:lnB>
                      <a:noFill/>
                    </a:lnB>
                  </a:tcPr>
                </a:tc>
                <a:tc>
                  <a:txBody>
                    <a:bodyPr/>
                    <a:lstStyle/>
                    <a:p>
                      <a:r>
                        <a:rPr lang="en-US" sz="2000" b="1"/>
                        <a:t>30%</a:t>
                      </a:r>
                    </a:p>
                  </a:txBody>
                  <a:tcPr marL="71438" marR="71438" marT="35719" marB="35719" anchor="ctr">
                    <a:lnL>
                      <a:noFill/>
                    </a:lnL>
                    <a:lnR>
                      <a:noFill/>
                    </a:lnR>
                    <a:lnT>
                      <a:noFill/>
                    </a:lnT>
                    <a:lnB>
                      <a:noFill/>
                    </a:lnB>
                  </a:tcPr>
                </a:tc>
                <a:extLst>
                  <a:ext uri="{0D108BD9-81ED-4DB2-BD59-A6C34878D82A}">
                    <a16:rowId xmlns:a16="http://schemas.microsoft.com/office/drawing/2014/main" val="10011"/>
                  </a:ext>
                </a:extLst>
              </a:tr>
              <a:tr h="395288">
                <a:tc>
                  <a:txBody>
                    <a:bodyPr/>
                    <a:lstStyle/>
                    <a:p>
                      <a:r>
                        <a:rPr lang="en-US" sz="2000" b="1" dirty="0"/>
                        <a:t>Vietnamese</a:t>
                      </a:r>
                    </a:p>
                  </a:txBody>
                  <a:tcPr marL="71438" marR="71438" marT="35719" marB="35719" anchor="ctr">
                    <a:lnL>
                      <a:noFill/>
                    </a:lnL>
                    <a:lnR>
                      <a:noFill/>
                    </a:lnR>
                    <a:lnT>
                      <a:noFill/>
                    </a:lnT>
                    <a:lnB>
                      <a:noFill/>
                    </a:lnB>
                  </a:tcPr>
                </a:tc>
                <a:tc>
                  <a:txBody>
                    <a:bodyPr/>
                    <a:lstStyle/>
                    <a:p>
                      <a:r>
                        <a:rPr lang="en-US" sz="2000" b="1"/>
                        <a:t>20%</a:t>
                      </a:r>
                    </a:p>
                  </a:txBody>
                  <a:tcPr marL="71438" marR="71438" marT="35719" marB="35719" anchor="ctr">
                    <a:lnL>
                      <a:noFill/>
                    </a:lnL>
                    <a:lnR>
                      <a:noFill/>
                    </a:lnR>
                    <a:lnT>
                      <a:noFill/>
                    </a:lnT>
                    <a:lnB>
                      <a:noFill/>
                    </a:lnB>
                  </a:tcPr>
                </a:tc>
                <a:tc>
                  <a:txBody>
                    <a:bodyPr/>
                    <a:lstStyle/>
                    <a:p>
                      <a:r>
                        <a:rPr lang="en-US" sz="2000" b="1"/>
                        <a:t>38%</a:t>
                      </a:r>
                    </a:p>
                  </a:txBody>
                  <a:tcPr marL="71438" marR="71438" marT="35719" marB="35719" anchor="ctr">
                    <a:lnL>
                      <a:noFill/>
                    </a:lnL>
                    <a:lnR>
                      <a:noFill/>
                    </a:lnR>
                    <a:lnT>
                      <a:noFill/>
                    </a:lnT>
                    <a:lnB>
                      <a:noFill/>
                    </a:lnB>
                  </a:tcPr>
                </a:tc>
                <a:extLst>
                  <a:ext uri="{0D108BD9-81ED-4DB2-BD59-A6C34878D82A}">
                    <a16:rowId xmlns:a16="http://schemas.microsoft.com/office/drawing/2014/main" val="10012"/>
                  </a:ext>
                </a:extLst>
              </a:tr>
              <a:tr h="395288">
                <a:tc>
                  <a:txBody>
                    <a:bodyPr/>
                    <a:lstStyle/>
                    <a:p>
                      <a:r>
                        <a:rPr lang="en-US" sz="2000" b="1" dirty="0"/>
                        <a:t>Puerto Ricans</a:t>
                      </a:r>
                    </a:p>
                  </a:txBody>
                  <a:tcPr marL="71438" marR="71438" marT="35719" marB="35719" anchor="ctr">
                    <a:lnL>
                      <a:noFill/>
                    </a:lnL>
                    <a:lnR>
                      <a:noFill/>
                    </a:lnR>
                    <a:lnT>
                      <a:noFill/>
                    </a:lnT>
                    <a:lnB>
                      <a:noFill/>
                    </a:lnB>
                  </a:tcPr>
                </a:tc>
                <a:tc>
                  <a:txBody>
                    <a:bodyPr/>
                    <a:lstStyle/>
                    <a:p>
                      <a:r>
                        <a:rPr lang="en-US" sz="2000" b="1" dirty="0"/>
                        <a:t>17%</a:t>
                      </a:r>
                    </a:p>
                  </a:txBody>
                  <a:tcPr marL="71438" marR="71438" marT="35719" marB="35719" anchor="ctr">
                    <a:lnL>
                      <a:noFill/>
                    </a:lnL>
                    <a:lnR>
                      <a:noFill/>
                    </a:lnR>
                    <a:lnT>
                      <a:noFill/>
                    </a:lnT>
                    <a:lnB>
                      <a:noFill/>
                    </a:lnB>
                  </a:tcPr>
                </a:tc>
                <a:tc>
                  <a:txBody>
                    <a:bodyPr/>
                    <a:lstStyle/>
                    <a:p>
                      <a:r>
                        <a:rPr lang="en-US" sz="2000" b="1"/>
                        <a:t>43%</a:t>
                      </a:r>
                    </a:p>
                  </a:txBody>
                  <a:tcPr marL="71438" marR="71438" marT="35719" marB="35719" anchor="ctr">
                    <a:lnL>
                      <a:noFill/>
                    </a:lnL>
                    <a:lnR>
                      <a:noFill/>
                    </a:lnR>
                    <a:lnT>
                      <a:noFill/>
                    </a:lnT>
                    <a:lnB>
                      <a:noFill/>
                    </a:lnB>
                  </a:tcPr>
                </a:tc>
                <a:extLst>
                  <a:ext uri="{0D108BD9-81ED-4DB2-BD59-A6C34878D82A}">
                    <a16:rowId xmlns:a16="http://schemas.microsoft.com/office/drawing/2014/main" val="10013"/>
                  </a:ext>
                </a:extLst>
              </a:tr>
              <a:tr h="395288">
                <a:tc>
                  <a:txBody>
                    <a:bodyPr/>
                    <a:lstStyle/>
                    <a:p>
                      <a:r>
                        <a:rPr lang="en-US" sz="2000" b="1"/>
                        <a:t>Haitians</a:t>
                      </a:r>
                    </a:p>
                  </a:txBody>
                  <a:tcPr marL="71438" marR="71438" marT="35719" marB="35719" anchor="ctr">
                    <a:lnL>
                      <a:noFill/>
                    </a:lnL>
                    <a:lnR>
                      <a:noFill/>
                    </a:lnR>
                    <a:lnT>
                      <a:noFill/>
                    </a:lnT>
                    <a:lnB>
                      <a:noFill/>
                    </a:lnB>
                  </a:tcPr>
                </a:tc>
                <a:tc>
                  <a:txBody>
                    <a:bodyPr/>
                    <a:lstStyle/>
                    <a:p>
                      <a:r>
                        <a:rPr lang="en-US" sz="2000" b="1" dirty="0"/>
                        <a:t>10%</a:t>
                      </a:r>
                    </a:p>
                  </a:txBody>
                  <a:tcPr marL="71438" marR="71438" marT="35719" marB="35719" anchor="ctr">
                    <a:lnL>
                      <a:noFill/>
                    </a:lnL>
                    <a:lnR>
                      <a:noFill/>
                    </a:lnR>
                    <a:lnT>
                      <a:noFill/>
                    </a:lnT>
                    <a:lnB>
                      <a:noFill/>
                    </a:lnB>
                  </a:tcPr>
                </a:tc>
                <a:tc>
                  <a:txBody>
                    <a:bodyPr/>
                    <a:lstStyle/>
                    <a:p>
                      <a:r>
                        <a:rPr lang="en-US" sz="2000" b="1" dirty="0"/>
                        <a:t>39%</a:t>
                      </a:r>
                    </a:p>
                  </a:txBody>
                  <a:tcPr marL="71438" marR="71438" marT="35719" marB="35719" anchor="ctr">
                    <a:lnL>
                      <a:noFill/>
                    </a:lnL>
                    <a:lnR>
                      <a:noFill/>
                    </a:lnR>
                    <a:lnT>
                      <a:noFill/>
                    </a:lnT>
                    <a:lnB>
                      <a:noFill/>
                    </a:lnB>
                  </a:tcPr>
                </a:tc>
                <a:extLst>
                  <a:ext uri="{0D108BD9-81ED-4DB2-BD59-A6C34878D82A}">
                    <a16:rowId xmlns:a16="http://schemas.microsoft.com/office/drawing/2014/main" val="10014"/>
                  </a:ext>
                </a:extLst>
              </a:tr>
              <a:tr h="395288">
                <a:tc>
                  <a:txBody>
                    <a:bodyPr/>
                    <a:lstStyle/>
                    <a:p>
                      <a:r>
                        <a:rPr lang="en-US" sz="2000" b="1"/>
                        <a:t>Cubans</a:t>
                      </a:r>
                    </a:p>
                  </a:txBody>
                  <a:tcPr marL="71438" marR="71438" marT="35719" marB="35719" anchor="ctr">
                    <a:lnL>
                      <a:noFill/>
                    </a:lnL>
                    <a:lnR>
                      <a:noFill/>
                    </a:lnR>
                    <a:lnT>
                      <a:noFill/>
                    </a:lnT>
                    <a:lnB>
                      <a:noFill/>
                    </a:lnB>
                  </a:tcPr>
                </a:tc>
                <a:tc>
                  <a:txBody>
                    <a:bodyPr/>
                    <a:lstStyle/>
                    <a:p>
                      <a:r>
                        <a:rPr lang="en-US" sz="2000" b="1"/>
                        <a:t>9%</a:t>
                      </a:r>
                    </a:p>
                  </a:txBody>
                  <a:tcPr marL="71438" marR="71438" marT="35719" marB="35719" anchor="ctr">
                    <a:lnL>
                      <a:noFill/>
                    </a:lnL>
                    <a:lnR>
                      <a:noFill/>
                    </a:lnR>
                    <a:lnT>
                      <a:noFill/>
                    </a:lnT>
                    <a:lnB>
                      <a:noFill/>
                    </a:lnB>
                  </a:tcPr>
                </a:tc>
                <a:tc>
                  <a:txBody>
                    <a:bodyPr/>
                    <a:lstStyle/>
                    <a:p>
                      <a:r>
                        <a:rPr lang="en-US" sz="2000" b="1" dirty="0"/>
                        <a:t>59%</a:t>
                      </a:r>
                    </a:p>
                  </a:txBody>
                  <a:tcPr marL="71438" marR="71438" marT="35719" marB="35719" anchor="ctr">
                    <a:lnL>
                      <a:noFill/>
                    </a:lnL>
                    <a:lnR>
                      <a:noFill/>
                    </a:lnR>
                    <a:lnT>
                      <a:noFill/>
                    </a:lnT>
                    <a:lnB>
                      <a:noFill/>
                    </a:lnB>
                  </a:tcPr>
                </a:tc>
                <a:extLst>
                  <a:ext uri="{0D108BD9-81ED-4DB2-BD59-A6C34878D82A}">
                    <a16:rowId xmlns:a16="http://schemas.microsoft.com/office/drawing/2014/main" val="10015"/>
                  </a:ext>
                </a:extLst>
              </a:tr>
            </a:tbl>
          </a:graphicData>
        </a:graphic>
      </p:graphicFrame>
      <p:sp>
        <p:nvSpPr>
          <p:cNvPr id="5" name="Rectangle 4"/>
          <p:cNvSpPr/>
          <p:nvPr/>
        </p:nvSpPr>
        <p:spPr>
          <a:xfrm>
            <a:off x="609600" y="5486400"/>
            <a:ext cx="3048000" cy="1200329"/>
          </a:xfrm>
          <a:prstGeom prst="rect">
            <a:avLst/>
          </a:prstGeom>
        </p:spPr>
        <p:txBody>
          <a:bodyPr wrap="square">
            <a:spAutoFit/>
          </a:bodyPr>
          <a:lstStyle/>
          <a:p>
            <a:r>
              <a:rPr lang="en-US" b="1" dirty="0"/>
              <a:t>See </a:t>
            </a:r>
            <a:r>
              <a:rPr lang="en-US" b="1" dirty="0">
                <a:hlinkClick r:id="rId2"/>
              </a:rPr>
              <a:t>Wikipedia</a:t>
            </a:r>
            <a:r>
              <a:rPr lang="en-US" b="1" dirty="0"/>
              <a:t> for more public opinion figures on immigration in the United States.</a:t>
            </a:r>
          </a:p>
        </p:txBody>
      </p:sp>
      <p:sp>
        <p:nvSpPr>
          <p:cNvPr id="6" name="Rectangle 5"/>
          <p:cNvSpPr/>
          <p:nvPr/>
        </p:nvSpPr>
        <p:spPr>
          <a:xfrm>
            <a:off x="457200" y="1219200"/>
            <a:ext cx="3581400" cy="4154984"/>
          </a:xfrm>
          <a:prstGeom prst="rect">
            <a:avLst/>
          </a:prstGeom>
        </p:spPr>
        <p:txBody>
          <a:bodyPr wrap="square">
            <a:spAutoFit/>
          </a:bodyPr>
          <a:lstStyle/>
          <a:p>
            <a:r>
              <a:rPr lang="en-US" sz="2400" b="1" dirty="0"/>
              <a:t>1982 Opinion Poll:</a:t>
            </a:r>
          </a:p>
          <a:p>
            <a:endParaRPr lang="en-US" sz="2400" b="1" dirty="0"/>
          </a:p>
          <a:p>
            <a:r>
              <a:rPr lang="en-US" sz="2400" b="1" dirty="0"/>
              <a:t>"Thinking both of what they have contributed to this country and have gotten from this country, for each one tell me whether you think, on balance, they've been a good or a bad thing for this country."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Picture 2" descr="http://upload.wikimedia.org/wikipedia/commons/f/f1/The_only_one_barred_out_cph.3b48680.jpg"/>
          <p:cNvPicPr>
            <a:picLocks noChangeAspect="1" noChangeArrowheads="1"/>
          </p:cNvPicPr>
          <p:nvPr/>
        </p:nvPicPr>
        <p:blipFill>
          <a:blip r:embed="rId2" cstate="print">
            <a:lum contrast="20000"/>
          </a:blip>
          <a:srcRect/>
          <a:stretch>
            <a:fillRect/>
          </a:stretch>
        </p:blipFill>
        <p:spPr bwMode="auto">
          <a:xfrm>
            <a:off x="1371600" y="0"/>
            <a:ext cx="6314536" cy="6858000"/>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14400"/>
          </a:xfrm>
        </p:spPr>
        <p:txBody>
          <a:bodyPr/>
          <a:lstStyle/>
          <a:p>
            <a:r>
              <a:rPr lang="en-US" sz="4800" b="1" dirty="0"/>
              <a:t>Chinese Exclusion Act </a:t>
            </a:r>
            <a:r>
              <a:rPr lang="en-US"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(1882)</a:t>
            </a:r>
          </a:p>
        </p:txBody>
      </p:sp>
      <p:sp>
        <p:nvSpPr>
          <p:cNvPr id="3" name="Content Placeholder 2"/>
          <p:cNvSpPr>
            <a:spLocks noGrp="1"/>
          </p:cNvSpPr>
          <p:nvPr>
            <p:ph idx="1"/>
          </p:nvPr>
        </p:nvSpPr>
        <p:spPr>
          <a:xfrm>
            <a:off x="533400" y="990600"/>
            <a:ext cx="7772400" cy="5867400"/>
          </a:xfrm>
        </p:spPr>
        <p:txBody>
          <a:bodyPr>
            <a:normAutofit/>
          </a:bodyPr>
          <a:lstStyle/>
          <a:p>
            <a:r>
              <a:rPr lang="en-US" b="1" dirty="0"/>
              <a:t>First US Law to restrict immigration based on nationality or race</a:t>
            </a:r>
          </a:p>
          <a:p>
            <a:pPr lvl="1">
              <a:buNone/>
            </a:pPr>
            <a:endParaRPr lang="en-US" b="1" dirty="0"/>
          </a:p>
          <a:p>
            <a:pPr lvl="1">
              <a:buNone/>
            </a:pPr>
            <a:endParaRPr lang="en-US" b="1" dirty="0"/>
          </a:p>
          <a:p>
            <a:pPr lvl="1">
              <a:buNone/>
            </a:pPr>
            <a:endParaRPr lang="en-US" b="1" dirty="0"/>
          </a:p>
          <a:p>
            <a:pPr lvl="1">
              <a:buNone/>
            </a:pPr>
            <a:endParaRPr lang="en-US" b="1" dirty="0"/>
          </a:p>
          <a:p>
            <a:pPr lvl="1">
              <a:buNone/>
            </a:pPr>
            <a:endParaRPr lang="en-US" b="1" dirty="0"/>
          </a:p>
          <a:p>
            <a:pPr lvl="1">
              <a:buNone/>
            </a:pPr>
            <a:endParaRPr lang="en-US" b="1" dirty="0"/>
          </a:p>
          <a:p>
            <a:pPr lvl="1">
              <a:buNone/>
            </a:pPr>
            <a:endParaRPr lang="en-US" b="1" dirty="0"/>
          </a:p>
          <a:p>
            <a:pPr lvl="1">
              <a:buNone/>
            </a:pPr>
            <a:endParaRPr lang="en-US" sz="1200" b="1" dirty="0"/>
          </a:p>
          <a:p>
            <a:r>
              <a:rPr lang="en-US" b="1" dirty="0"/>
              <a:t>Remained on the books in various forms until </a:t>
            </a:r>
            <a:r>
              <a:rPr lang="en-US" b="1" dirty="0">
                <a:solidFill>
                  <a:srgbClr val="FFFF00"/>
                </a:solidFill>
              </a:rPr>
              <a:t>1943</a:t>
            </a:r>
          </a:p>
        </p:txBody>
      </p:sp>
      <p:grpSp>
        <p:nvGrpSpPr>
          <p:cNvPr id="6" name="Group 5"/>
          <p:cNvGrpSpPr/>
          <p:nvPr/>
        </p:nvGrpSpPr>
        <p:grpSpPr>
          <a:xfrm>
            <a:off x="5105400" y="2286000"/>
            <a:ext cx="3276600" cy="2895600"/>
            <a:chOff x="5486400" y="2362200"/>
            <a:chExt cx="3276600" cy="2895600"/>
          </a:xfrm>
        </p:grpSpPr>
        <p:pic>
          <p:nvPicPr>
            <p:cNvPr id="1026" name="Picture 2" descr="C:\Users\Tom Richey\AppData\Local\Microsoft\Windows\Temporary Internet Files\Content.IE5\WPPS6RA8\MCj04057240000[1].wmf"/>
            <p:cNvPicPr>
              <a:picLocks noChangeAspect="1" noChangeArrowheads="1"/>
            </p:cNvPicPr>
            <p:nvPr/>
          </p:nvPicPr>
          <p:blipFill>
            <a:blip r:embed="rId2" cstate="print"/>
            <a:srcRect/>
            <a:stretch>
              <a:fillRect/>
            </a:stretch>
          </p:blipFill>
          <p:spPr bwMode="auto">
            <a:xfrm>
              <a:off x="5791200" y="2590800"/>
              <a:ext cx="2726102" cy="2376488"/>
            </a:xfrm>
            <a:prstGeom prst="rect">
              <a:avLst/>
            </a:prstGeom>
            <a:noFill/>
          </p:spPr>
        </p:pic>
        <p:sp>
          <p:nvSpPr>
            <p:cNvPr id="5" name="&quot;No&quot; Symbol 4"/>
            <p:cNvSpPr/>
            <p:nvPr/>
          </p:nvSpPr>
          <p:spPr>
            <a:xfrm>
              <a:off x="5486400" y="2362200"/>
              <a:ext cx="3276600" cy="2895600"/>
            </a:xfrm>
            <a:prstGeom prst="noSmoking">
              <a:avLst>
                <a:gd name="adj" fmla="val 739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3314" name="Picture 2" descr="http://upload.wikimedia.org/wikipedia/commons/f/f1/The_only_one_barred_out_cph.3b48680.jpg">
            <a:hlinkClick r:id="rId3" action="ppaction://hlinksldjump"/>
          </p:cNvPr>
          <p:cNvPicPr>
            <a:picLocks noChangeAspect="1" noChangeArrowheads="1"/>
          </p:cNvPicPr>
          <p:nvPr/>
        </p:nvPicPr>
        <p:blipFill>
          <a:blip r:embed="rId4" cstate="print"/>
          <a:srcRect/>
          <a:stretch>
            <a:fillRect/>
          </a:stretch>
        </p:blipFill>
        <p:spPr bwMode="auto">
          <a:xfrm>
            <a:off x="1219200" y="2133600"/>
            <a:ext cx="3064342" cy="3328077"/>
          </a:xfrm>
          <a:prstGeom prst="rect">
            <a:avLst/>
          </a:prstGeom>
          <a:noFill/>
          <a:ln w="38100">
            <a:solidFill>
              <a:srgbClr val="FFFF00"/>
            </a:solidFill>
          </a:ln>
          <a:effectLst>
            <a:glow rad="139700">
              <a:schemeClr val="accent3">
                <a:satMod val="175000"/>
                <a:alpha val="40000"/>
              </a:schemeClr>
            </a:glo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an illustration"/>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
        <p:nvSpPr>
          <p:cNvPr id="2" name="Title 1"/>
          <p:cNvSpPr>
            <a:spLocks noGrp="1"/>
          </p:cNvSpPr>
          <p:nvPr>
            <p:ph type="title"/>
          </p:nvPr>
        </p:nvSpPr>
        <p:spPr>
          <a:xfrm>
            <a:off x="5254" y="0"/>
            <a:ext cx="4566745" cy="2286000"/>
          </a:xfrm>
        </p:spPr>
        <p:txBody>
          <a:bodyPr anchor="ctr">
            <a:noAutofit/>
          </a:bodyPr>
          <a:lstStyle/>
          <a:p>
            <a:pPr algn="ctr"/>
            <a:r>
              <a:rPr lang="en-US" sz="6600" b="1" i="1" dirty="0"/>
              <a:t>No Soup For You!</a:t>
            </a:r>
          </a:p>
        </p:txBody>
      </p:sp>
      <p:sp>
        <p:nvSpPr>
          <p:cNvPr id="17412" name="Rectangle 4"/>
          <p:cNvSpPr>
            <a:spLocks noChangeArrowheads="1"/>
          </p:cNvSpPr>
          <p:nvPr/>
        </p:nvSpPr>
        <p:spPr bwMode="auto">
          <a:xfrm>
            <a:off x="76200" y="5552182"/>
            <a:ext cx="4343399"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Unicode MS" pitchFamily="34" charset="-128"/>
                <a:cs typeface="Arial" pitchFamily="34" charset="0"/>
              </a:rPr>
              <a:t>"A Matter of Taste." (c. 1883). Thomas Nast. (John Chinaman refuses Soup in Kearney's Senatorial Restaurant--refers to legislation pertaining to Chinese Exclusion Act) </a:t>
            </a:r>
            <a:endParaRPr kumimoji="0" lang="en-US" sz="3600" b="1" i="0" u="none" strike="noStrike" cap="none" normalizeH="0" baseline="0" dirty="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4724400" y="6096000"/>
            <a:ext cx="2133600" cy="5847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Unicode MS" pitchFamily="34" charset="-128"/>
                <a:cs typeface="Arial" pitchFamily="34" charset="0"/>
              </a:rPr>
              <a:t>“How</a:t>
            </a:r>
            <a:r>
              <a:rPr kumimoji="0" lang="en-US" sz="1600" b="1" i="0" u="none" strike="noStrike" cap="none" normalizeH="0" dirty="0">
                <a:ln>
                  <a:noFill/>
                </a:ln>
                <a:solidFill>
                  <a:schemeClr val="bg1"/>
                </a:solidFill>
                <a:effectLst/>
                <a:latin typeface="Arial Unicode MS" pitchFamily="34" charset="-128"/>
                <a:cs typeface="Arial" pitchFamily="34" charset="0"/>
              </a:rPr>
              <a:t> can Christians stomach such diet?”</a:t>
            </a:r>
            <a:endParaRPr kumimoji="0" lang="en-US" sz="3600" b="1"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2652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 ACADEMIC STANDARDS</a:t>
            </a:r>
          </a:p>
        </p:txBody>
      </p:sp>
      <p:sp>
        <p:nvSpPr>
          <p:cNvPr id="3" name="Content Placeholder 2"/>
          <p:cNvSpPr>
            <a:spLocks noGrp="1"/>
          </p:cNvSpPr>
          <p:nvPr>
            <p:ph idx="1"/>
          </p:nvPr>
        </p:nvSpPr>
        <p:spPr>
          <a:xfrm>
            <a:off x="457200" y="1447800"/>
            <a:ext cx="8534400" cy="5029200"/>
          </a:xfrm>
        </p:spPr>
        <p:txBody>
          <a:bodyPr>
            <a:normAutofit fontScale="77500" lnSpcReduction="20000"/>
          </a:bodyPr>
          <a:lstStyle/>
          <a:p>
            <a:pPr marL="2522538" indent="-2522538">
              <a:buNone/>
            </a:pPr>
            <a:r>
              <a:rPr lang="en-US" sz="5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USHC-4.5</a:t>
            </a:r>
            <a:r>
              <a:rPr lang="en-US" sz="4800" dirty="0"/>
              <a:t>	</a:t>
            </a:r>
            <a:r>
              <a:rPr lang="en-US" b="1" dirty="0"/>
              <a:t>Explain the causes and effects of urbanization in late nineteenth-century America, including the movement from farm to city, the changing immigration patterns, the rise of ethnic neighborhoods, the role of political machines, and the migration of African Americans to the North, Midwest, and West. </a:t>
            </a:r>
            <a:endParaRPr lang="en-US" sz="2400" b="1" dirty="0"/>
          </a:p>
          <a:p>
            <a:pPr marL="2522538" indent="-2522538">
              <a:buNone/>
            </a:pPr>
            <a:r>
              <a:rPr lang="en-US" sz="5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USHC-4.6</a:t>
            </a:r>
            <a:r>
              <a:rPr lang="en-US" sz="4000" b="1" dirty="0"/>
              <a:t>	</a:t>
            </a:r>
            <a:r>
              <a:rPr lang="en-US" b="1" dirty="0"/>
              <a:t>Compare the accomplishments and limitations of the women’s suffrage movement and the Progressive Movement in affecting social and political reforms in America, including the roles of the media and of reformers such as Carrie Chapman Catt, Alice Paul, </a:t>
            </a:r>
            <a:r>
              <a:rPr lang="en-US" b="1" dirty="0">
                <a:solidFill>
                  <a:schemeClr val="accent2">
                    <a:lumMod val="40000"/>
                    <a:lumOff val="60000"/>
                  </a:schemeClr>
                </a:solidFill>
              </a:rPr>
              <a:t>Jane Addams</a:t>
            </a:r>
            <a:r>
              <a:rPr lang="en-US" b="1" dirty="0"/>
              <a:t>, and presidents Theodore Roosevelt and Woodrow Wilson. </a:t>
            </a:r>
            <a:endParaRPr lang="en-US" b="1" dirty="0">
              <a:solidFill>
                <a:schemeClr val="accent2">
                  <a:lumMod val="40000"/>
                  <a:lumOff val="60000"/>
                </a:schemeClr>
              </a:solidFill>
            </a:endParaRPr>
          </a:p>
        </p:txBody>
      </p:sp>
      <p:sp>
        <p:nvSpPr>
          <p:cNvPr id="9" name="Rectangle 8">
            <a:hlinkClick r:id="rId3"/>
          </p:cNvPr>
          <p:cNvSpPr/>
          <p:nvPr/>
        </p:nvSpPr>
        <p:spPr>
          <a:xfrm>
            <a:off x="228600" y="1447800"/>
            <a:ext cx="18288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3"/>
          </p:cNvPr>
          <p:cNvSpPr/>
          <p:nvPr/>
        </p:nvSpPr>
        <p:spPr>
          <a:xfrm>
            <a:off x="152400" y="3124200"/>
            <a:ext cx="18288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3"/>
          </p:cNvPr>
          <p:cNvSpPr/>
          <p:nvPr/>
        </p:nvSpPr>
        <p:spPr>
          <a:xfrm>
            <a:off x="228600" y="5105400"/>
            <a:ext cx="17526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
        <p:nvSpPr>
          <p:cNvPr id="1027" name="Rectangle 3"/>
          <p:cNvSpPr>
            <a:spLocks noChangeArrowheads="1"/>
          </p:cNvSpPr>
          <p:nvPr/>
        </p:nvSpPr>
        <p:spPr bwMode="auto">
          <a:xfrm>
            <a:off x="838200" y="6324600"/>
            <a:ext cx="754565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Unicode MS" pitchFamily="34" charset="-128"/>
                <a:cs typeface="Arial" pitchFamily="34" charset="0"/>
              </a:rPr>
              <a:t>"Pacific Chivalry." (August 7, 1869). Thomas Nast. (California ruffian whips John  Chinaman)</a:t>
            </a:r>
            <a:r>
              <a:rPr kumimoji="0" lang="en-US" sz="1200" b="0" i="0" u="none" strike="noStrike" cap="none" normalizeH="0" baseline="0" dirty="0">
                <a:ln>
                  <a:noFill/>
                </a:ln>
                <a:solidFill>
                  <a:schemeClr val="tx1"/>
                </a:solidFill>
                <a:effectLst/>
                <a:latin typeface="Arial" pitchFamily="34" charset="0"/>
                <a:cs typeface="Arial" pitchFamily="34" charset="0"/>
              </a:rPr>
              <a:t> </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2209800" y="6550223"/>
            <a:ext cx="3600537" cy="307777"/>
          </a:xfrm>
          <a:prstGeom prst="rect">
            <a:avLst/>
          </a:prstGeom>
        </p:spPr>
        <p:txBody>
          <a:bodyPr wrap="none">
            <a:spAutoFit/>
          </a:bodyPr>
          <a:lstStyle/>
          <a:p>
            <a:r>
              <a:rPr lang="en-US" sz="1400" dirty="0">
                <a:hlinkClick r:id="rId2"/>
              </a:rPr>
              <a:t>http://www.csub.edu/~gsantos/img0048.html</a:t>
            </a:r>
            <a:r>
              <a:rPr lang="en-US" sz="1400" dirty="0"/>
              <a:t> </a:t>
            </a:r>
          </a:p>
        </p:txBody>
      </p:sp>
      <p:pic>
        <p:nvPicPr>
          <p:cNvPr id="4098" name="Picture 2" descr="an illustration"/>
          <p:cNvPicPr>
            <a:picLocks noChangeAspect="1" noChangeArrowheads="1"/>
          </p:cNvPicPr>
          <p:nvPr/>
        </p:nvPicPr>
        <p:blipFill>
          <a:blip r:embed="rId3" cstate="print"/>
          <a:srcRect/>
          <a:stretch>
            <a:fillRect/>
          </a:stretch>
        </p:blipFill>
        <p:spPr bwMode="auto">
          <a:xfrm>
            <a:off x="0" y="228600"/>
            <a:ext cx="9143998" cy="6096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049" name="Picture 1"/>
          <p:cNvPicPr>
            <a:picLocks noChangeAspect="1" noChangeArrowheads="1"/>
          </p:cNvPicPr>
          <p:nvPr/>
        </p:nvPicPr>
        <p:blipFill>
          <a:blip r:embed="rId2" cstate="print"/>
          <a:srcRect/>
          <a:stretch>
            <a:fillRect/>
          </a:stretch>
        </p:blipFill>
        <p:spPr bwMode="auto">
          <a:xfrm>
            <a:off x="0" y="0"/>
            <a:ext cx="9144000" cy="6096000"/>
          </a:xfrm>
          <a:prstGeom prst="rect">
            <a:avLst/>
          </a:prstGeom>
          <a:noFill/>
          <a:ln w="9525">
            <a:noFill/>
            <a:miter lim="800000"/>
            <a:headEnd/>
            <a:tailEnd/>
          </a:ln>
          <a:effectLst/>
        </p:spPr>
      </p:pic>
      <p:sp>
        <p:nvSpPr>
          <p:cNvPr id="5" name="Rectangle 4"/>
          <p:cNvSpPr/>
          <p:nvPr/>
        </p:nvSpPr>
        <p:spPr>
          <a:xfrm>
            <a:off x="1447800" y="6211669"/>
            <a:ext cx="6096000" cy="369332"/>
          </a:xfrm>
          <a:prstGeom prst="rect">
            <a:avLst/>
          </a:prstGeom>
        </p:spPr>
        <p:txBody>
          <a:bodyPr wrap="square">
            <a:spAutoFit/>
          </a:bodyPr>
          <a:lstStyle/>
          <a:p>
            <a:pPr algn="ctr"/>
            <a:r>
              <a:rPr lang="en-US" dirty="0"/>
              <a:t>Thomas Nast, cartoon - "The Comet of Chinese Labor" (1870)  </a:t>
            </a:r>
          </a:p>
        </p:txBody>
      </p:sp>
      <p:sp>
        <p:nvSpPr>
          <p:cNvPr id="6" name="Rectangle 5"/>
          <p:cNvSpPr/>
          <p:nvPr/>
        </p:nvSpPr>
        <p:spPr>
          <a:xfrm>
            <a:off x="2209800" y="6488668"/>
            <a:ext cx="4576125" cy="369332"/>
          </a:xfrm>
          <a:prstGeom prst="rect">
            <a:avLst/>
          </a:prstGeom>
        </p:spPr>
        <p:txBody>
          <a:bodyPr wrap="none">
            <a:spAutoFit/>
          </a:bodyPr>
          <a:lstStyle/>
          <a:p>
            <a:r>
              <a:rPr lang="en-US" dirty="0">
                <a:hlinkClick r:id="rId3"/>
              </a:rPr>
              <a:t>http://www.csub.edu/~gsantos/img0049.html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4876800" y="5181600"/>
            <a:ext cx="4038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Unicode MS" pitchFamily="34" charset="-128"/>
                <a:cs typeface="Arial" pitchFamily="34" charset="0"/>
              </a:rPr>
              <a:t>"The Chinese Question." (February 18, 1871). Thomas Nast. (Columbia defends </a:t>
            </a:r>
            <a:r>
              <a:rPr kumimoji="0" lang="en-US" b="1" i="0" u="none" strike="noStrike" cap="none" normalizeH="0" baseline="0" dirty="0" err="1">
                <a:ln>
                  <a:noFill/>
                </a:ln>
                <a:solidFill>
                  <a:schemeClr val="tx1"/>
                </a:solidFill>
                <a:effectLst/>
                <a:latin typeface="Arial Unicode MS" pitchFamily="34" charset="-128"/>
                <a:cs typeface="Arial" pitchFamily="34" charset="0"/>
              </a:rPr>
              <a:t>disconsolae</a:t>
            </a:r>
            <a:r>
              <a:rPr kumimoji="0" lang="en-US" b="1" i="0" u="none" strike="noStrike" cap="none" normalizeH="0" baseline="0" dirty="0">
                <a:ln>
                  <a:noFill/>
                </a:ln>
                <a:solidFill>
                  <a:schemeClr val="tx1"/>
                </a:solidFill>
                <a:effectLst/>
                <a:latin typeface="Arial Unicode MS" pitchFamily="34" charset="-128"/>
                <a:cs typeface="Arial" pitchFamily="34" charset="0"/>
              </a:rPr>
              <a:t> John Chinaman from </a:t>
            </a:r>
            <a:r>
              <a:rPr kumimoji="0" lang="en-US" b="1" i="0" u="none" strike="noStrike" cap="none" normalizeH="0" baseline="0" dirty="0" err="1">
                <a:ln>
                  <a:noFill/>
                </a:ln>
                <a:solidFill>
                  <a:schemeClr val="tx1"/>
                </a:solidFill>
                <a:effectLst/>
                <a:latin typeface="Arial Unicode MS" pitchFamily="34" charset="-128"/>
                <a:cs typeface="Arial" pitchFamily="34" charset="0"/>
              </a:rPr>
              <a:t>nativist</a:t>
            </a:r>
            <a:r>
              <a:rPr kumimoji="0" lang="en-US" b="1" i="0" u="none" strike="noStrike" cap="none" normalizeH="0" baseline="0" dirty="0">
                <a:ln>
                  <a:noFill/>
                </a:ln>
                <a:solidFill>
                  <a:schemeClr val="tx1"/>
                </a:solidFill>
                <a:effectLst/>
                <a:latin typeface="Arial Unicode MS" pitchFamily="34" charset="-128"/>
                <a:cs typeface="Arial" pitchFamily="34" charset="0"/>
              </a:rPr>
              <a:t> Attacks)</a:t>
            </a:r>
            <a:r>
              <a:rPr kumimoji="0" lang="en-US" sz="1600" b="1" i="0" u="none" strike="noStrike" cap="none" normalizeH="0" baseline="0" dirty="0">
                <a:ln>
                  <a:noFill/>
                </a:ln>
                <a:solidFill>
                  <a:schemeClr val="tx1"/>
                </a:solidFill>
                <a:effectLst/>
                <a:latin typeface="Arial" pitchFamily="34" charset="0"/>
                <a:cs typeface="Arial" pitchFamily="34" charset="0"/>
              </a:rPr>
              <a:t> </a:t>
            </a:r>
            <a:endParaRPr kumimoji="0" lang="en-US" sz="4000" b="1"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4620774" y="6488668"/>
            <a:ext cx="4576125" cy="369332"/>
          </a:xfrm>
          <a:prstGeom prst="rect">
            <a:avLst/>
          </a:prstGeom>
        </p:spPr>
        <p:txBody>
          <a:bodyPr wrap="none">
            <a:spAutoFit/>
          </a:bodyPr>
          <a:lstStyle/>
          <a:p>
            <a:r>
              <a:rPr lang="en-US" dirty="0">
                <a:hlinkClick r:id="rId2"/>
              </a:rPr>
              <a:t>http://www.csub.edu/~gsantos/img0050.html</a:t>
            </a:r>
            <a:r>
              <a:rPr lang="en-US" dirty="0"/>
              <a:t> </a:t>
            </a:r>
          </a:p>
        </p:txBody>
      </p:sp>
      <p:pic>
        <p:nvPicPr>
          <p:cNvPr id="2050" name="Picture 2" descr="an illustration"/>
          <p:cNvPicPr>
            <a:picLocks noChangeAspect="1" noChangeArrowheads="1"/>
          </p:cNvPicPr>
          <p:nvPr/>
        </p:nvPicPr>
        <p:blipFill>
          <a:blip r:embed="rId3" cstate="print"/>
          <a:srcRect/>
          <a:stretch>
            <a:fillRect/>
          </a:stretch>
        </p:blipFill>
        <p:spPr bwMode="auto">
          <a:xfrm>
            <a:off x="0" y="0"/>
            <a:ext cx="4572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336"/>
            <a:ext cx="8915400" cy="1121664"/>
          </a:xfrm>
        </p:spPr>
        <p:txBody>
          <a:bodyPr anchor="ctr"/>
          <a:lstStyle/>
          <a:p>
            <a:r>
              <a:rPr lang="en-US" sz="4800" b="1" dirty="0"/>
              <a:t>Gentleman’s Agreement </a:t>
            </a:r>
            <a:r>
              <a:rPr lang="en-US" sz="3200" dirty="0"/>
              <a:t>(1907)</a:t>
            </a:r>
            <a:endParaRPr lang="en-US" dirty="0"/>
          </a:p>
        </p:txBody>
      </p:sp>
      <p:pic>
        <p:nvPicPr>
          <p:cNvPr id="1031" name="Picture 7" descr="http://www.spacetoday.org/images/Japan/JapanMap.jpg"/>
          <p:cNvPicPr>
            <a:picLocks noChangeAspect="1" noChangeArrowheads="1"/>
          </p:cNvPicPr>
          <p:nvPr/>
        </p:nvPicPr>
        <p:blipFill>
          <a:blip r:embed="rId2" cstate="print"/>
          <a:srcRect b="20623"/>
          <a:stretch>
            <a:fillRect/>
          </a:stretch>
        </p:blipFill>
        <p:spPr bwMode="auto">
          <a:xfrm>
            <a:off x="4591050" y="1600200"/>
            <a:ext cx="4362450" cy="3886200"/>
          </a:xfrm>
          <a:prstGeom prst="rect">
            <a:avLst/>
          </a:prstGeom>
          <a:noFill/>
        </p:spPr>
      </p:pic>
      <p:sp>
        <p:nvSpPr>
          <p:cNvPr id="9" name="TextBox 8"/>
          <p:cNvSpPr txBox="1"/>
          <p:nvPr/>
        </p:nvSpPr>
        <p:spPr>
          <a:xfrm>
            <a:off x="4667250" y="1676400"/>
            <a:ext cx="1905000" cy="830997"/>
          </a:xfrm>
          <a:prstGeom prst="rect">
            <a:avLst/>
          </a:prstGeom>
          <a:solidFill>
            <a:srgbClr val="FF0000">
              <a:alpha val="50000"/>
            </a:srgbClr>
          </a:solidFill>
        </p:spPr>
        <p:txBody>
          <a:bodyPr wrap="square" rtlCol="0">
            <a:spAutoFit/>
          </a:bodyPr>
          <a:lstStyle/>
          <a:p>
            <a:pPr algn="ctr"/>
            <a:r>
              <a:rPr lang="en-US" sz="2400" b="1" dirty="0"/>
              <a:t>EXCLUSION BY LAW</a:t>
            </a:r>
          </a:p>
        </p:txBody>
      </p:sp>
      <p:sp>
        <p:nvSpPr>
          <p:cNvPr id="10" name="TextBox 9"/>
          <p:cNvSpPr txBox="1"/>
          <p:nvPr/>
        </p:nvSpPr>
        <p:spPr>
          <a:xfrm>
            <a:off x="6191250" y="3505200"/>
            <a:ext cx="2286000" cy="830997"/>
          </a:xfrm>
          <a:prstGeom prst="rect">
            <a:avLst/>
          </a:prstGeom>
          <a:solidFill>
            <a:srgbClr val="FF0000">
              <a:alpha val="50000"/>
            </a:srgbClr>
          </a:solidFill>
        </p:spPr>
        <p:txBody>
          <a:bodyPr wrap="square" rtlCol="0">
            <a:spAutoFit/>
          </a:bodyPr>
          <a:lstStyle/>
          <a:p>
            <a:pPr algn="ctr"/>
            <a:r>
              <a:rPr lang="en-US" sz="2400" b="1" dirty="0"/>
              <a:t>EXCLUSION BY AGREEMENT</a:t>
            </a:r>
          </a:p>
        </p:txBody>
      </p:sp>
      <p:grpSp>
        <p:nvGrpSpPr>
          <p:cNvPr id="3" name="Group 2"/>
          <p:cNvGrpSpPr/>
          <p:nvPr/>
        </p:nvGrpSpPr>
        <p:grpSpPr>
          <a:xfrm>
            <a:off x="381000" y="1206712"/>
            <a:ext cx="3505200" cy="4596976"/>
            <a:chOff x="5334000" y="2108624"/>
            <a:chExt cx="3505200" cy="4596976"/>
          </a:xfrm>
        </p:grpSpPr>
        <p:pic>
          <p:nvPicPr>
            <p:cNvPr id="1026" name="Picture 2" descr="C:\Documents and Settings\TRICHEY\Local Settings\Temporary Internet Files\Content.IE5\DXZ5C3SA\MC900446008[1].wmf"/>
            <p:cNvPicPr>
              <a:picLocks noChangeAspect="1" noChangeArrowheads="1"/>
            </p:cNvPicPr>
            <p:nvPr/>
          </p:nvPicPr>
          <p:blipFill>
            <a:blip r:embed="rId3" cstate="print"/>
            <a:srcRect/>
            <a:stretch>
              <a:fillRect/>
            </a:stretch>
          </p:blipFill>
          <p:spPr bwMode="auto">
            <a:xfrm flipH="1">
              <a:off x="5334000" y="2946824"/>
              <a:ext cx="3505200" cy="3758776"/>
            </a:xfrm>
            <a:prstGeom prst="rect">
              <a:avLst/>
            </a:prstGeom>
            <a:noFill/>
          </p:spPr>
        </p:pic>
        <p:pic>
          <p:nvPicPr>
            <p:cNvPr id="1033" name="Picture 9" descr="File:Flag of Japan.svg">
              <a:hlinkClick r:id="rId4"/>
            </p:cNvPr>
            <p:cNvPicPr>
              <a:picLocks noChangeAspect="1" noChangeArrowheads="1"/>
            </p:cNvPicPr>
            <p:nvPr/>
          </p:nvPicPr>
          <p:blipFill>
            <a:blip r:embed="rId5" cstate="print"/>
            <a:srcRect/>
            <a:stretch>
              <a:fillRect/>
            </a:stretch>
          </p:blipFill>
          <p:spPr bwMode="auto">
            <a:xfrm>
              <a:off x="5638800" y="2108624"/>
              <a:ext cx="1142999" cy="761523"/>
            </a:xfrm>
            <a:prstGeom prst="rect">
              <a:avLst/>
            </a:prstGeom>
            <a:noFill/>
          </p:spPr>
        </p:pic>
        <p:pic>
          <p:nvPicPr>
            <p:cNvPr id="1035" name="Picture 11" descr="http://www.usflag.org/history/images/45star.gif"/>
            <p:cNvPicPr>
              <a:picLocks noChangeAspect="1" noChangeArrowheads="1"/>
            </p:cNvPicPr>
            <p:nvPr/>
          </p:nvPicPr>
          <p:blipFill>
            <a:blip r:embed="rId6" cstate="print"/>
            <a:srcRect/>
            <a:stretch>
              <a:fillRect/>
            </a:stretch>
          </p:blipFill>
          <p:spPr bwMode="auto">
            <a:xfrm>
              <a:off x="7391400" y="2108624"/>
              <a:ext cx="1439333" cy="762000"/>
            </a:xfrm>
            <a:prstGeom prst="rect">
              <a:avLst/>
            </a:prstGeom>
            <a:noFill/>
          </p:spPr>
        </p:pic>
      </p:grpSp>
      <p:pic>
        <p:nvPicPr>
          <p:cNvPr id="13" name="Picture 6" descr="http://images.wikia.com/en.futurama/images/f/f8/Wikipedia-Logo.png">
            <a:hlinkClick r:id="rId7" tooltip="How it happened (Wikipedia)"/>
          </p:cNvPr>
          <p:cNvPicPr>
            <a:picLocks noChangeAspect="1" noChangeArrowheads="1"/>
          </p:cNvPicPr>
          <p:nvPr/>
        </p:nvPicPr>
        <p:blipFill>
          <a:blip r:embed="rId8" cstate="print">
            <a:duotone>
              <a:prstClr val="black"/>
              <a:srgbClr val="00B0F0">
                <a:tint val="45000"/>
                <a:satMod val="400000"/>
              </a:srgbClr>
            </a:duotone>
          </a:blip>
          <a:srcRect/>
          <a:stretch>
            <a:fillRect/>
          </a:stretch>
        </p:blipFill>
        <p:spPr bwMode="auto">
          <a:xfrm>
            <a:off x="7791450" y="4724400"/>
            <a:ext cx="1219200" cy="1219200"/>
          </a:xfrm>
          <a:prstGeom prst="rect">
            <a:avLst/>
          </a:prstGeom>
          <a:noFill/>
        </p:spPr>
      </p:pic>
      <p:sp>
        <p:nvSpPr>
          <p:cNvPr id="14" name="TextBox 13"/>
          <p:cNvSpPr txBox="1"/>
          <p:nvPr/>
        </p:nvSpPr>
        <p:spPr>
          <a:xfrm>
            <a:off x="228600" y="5867400"/>
            <a:ext cx="3962400" cy="923330"/>
          </a:xfrm>
          <a:prstGeom prst="rect">
            <a:avLst/>
          </a:prstGeom>
          <a:solidFill>
            <a:schemeClr val="accent5">
              <a:lumMod val="50000"/>
            </a:schemeClr>
          </a:solidFill>
        </p:spPr>
        <p:txBody>
          <a:bodyPr wrap="square" rtlCol="0">
            <a:spAutoFit/>
          </a:bodyPr>
          <a:lstStyle/>
          <a:p>
            <a:r>
              <a:rPr lang="en-US" b="1" i="1" dirty="0"/>
              <a:t>Japan agrees to control emigration if U.S. does not pass a law and treats existing Japanese immigrants fairly.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4191000"/>
            <a:ext cx="5048250" cy="969496"/>
          </a:xfrm>
          <a:prstGeom prst="rect">
            <a:avLst/>
          </a:prstGeom>
        </p:spPr>
        <p:txBody>
          <a:bodyPr wrap="square">
            <a:spAutoFit/>
          </a:bodyPr>
          <a:lstStyle/>
          <a:p>
            <a:pPr algn="ctr"/>
            <a:r>
              <a:rPr lang="en-US" sz="5700" dirty="0">
                <a:solidFill>
                  <a:prstClr val="white"/>
                </a:solidFill>
                <a:latin typeface="Franklin Gothic Demi" panose="020B0703020102020204" pitchFamily="34" charset="0"/>
                <a:cs typeface="Kartika" panose="02020503030404060203" pitchFamily="18" charset="0"/>
              </a:rPr>
              <a:t>LEARNING.  </a:t>
            </a:r>
            <a:endParaRPr lang="en-US" sz="5700" dirty="0">
              <a:solidFill>
                <a:srgbClr val="072F54"/>
              </a:solidFill>
              <a:latin typeface="Franklin Gothic Demi" panose="020B0703020102020204" pitchFamily="34" charset="0"/>
              <a:cs typeface="Kartika" panose="02020503030404060203" pitchFamily="18" charset="0"/>
            </a:endParaRPr>
          </a:p>
        </p:txBody>
      </p:sp>
      <p:sp>
        <p:nvSpPr>
          <p:cNvPr id="8" name="Rectangle 7"/>
          <p:cNvSpPr/>
          <p:nvPr/>
        </p:nvSpPr>
        <p:spPr>
          <a:xfrm>
            <a:off x="4210049" y="4191000"/>
            <a:ext cx="4992967" cy="969496"/>
          </a:xfrm>
          <a:prstGeom prst="rect">
            <a:avLst/>
          </a:prstGeom>
        </p:spPr>
        <p:txBody>
          <a:bodyPr wrap="square">
            <a:spAutoFit/>
          </a:bodyPr>
          <a:lstStyle/>
          <a:p>
            <a:pPr algn="ctr"/>
            <a:r>
              <a:rPr lang="en-US" sz="5700" dirty="0">
                <a:solidFill>
                  <a:prstClr val="white"/>
                </a:solidFill>
                <a:latin typeface="Franklin Gothic Demi" panose="020B0703020102020204" pitchFamily="34" charset="0"/>
                <a:cs typeface="Kartika" panose="02020503030404060203" pitchFamily="18" charset="0"/>
              </a:rPr>
              <a:t>DELIVERED.  </a:t>
            </a:r>
            <a:endParaRPr lang="en-US" sz="5700" dirty="0">
              <a:solidFill>
                <a:srgbClr val="072F54"/>
              </a:solidFill>
              <a:latin typeface="Franklin Gothic Demi" panose="020B0703020102020204" pitchFamily="34" charset="0"/>
              <a:cs typeface="Kartika" panose="02020503030404060203" pitchFamily="18" charset="0"/>
            </a:endParaRPr>
          </a:p>
        </p:txBody>
      </p:sp>
    </p:spTree>
    <p:extLst>
      <p:ext uri="{BB962C8B-B14F-4D97-AF65-F5344CB8AC3E}">
        <p14:creationId xmlns:p14="http://schemas.microsoft.com/office/powerpoint/2010/main" val="3621472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14400"/>
          </a:xfrm>
        </p:spPr>
        <p:txBody>
          <a:bodyPr/>
          <a:lstStyle/>
          <a:p>
            <a:r>
              <a:rPr lang="en-US" sz="4800" b="1" dirty="0"/>
              <a:t>New Immigrants 	 </a:t>
            </a:r>
            <a:r>
              <a:rPr lang="en-US" sz="36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(1890-1920)</a:t>
            </a:r>
          </a:p>
        </p:txBody>
      </p:sp>
      <p:sp>
        <p:nvSpPr>
          <p:cNvPr id="3" name="Content Placeholder 2"/>
          <p:cNvSpPr>
            <a:spLocks noGrp="1"/>
          </p:cNvSpPr>
          <p:nvPr>
            <p:ph idx="1"/>
          </p:nvPr>
        </p:nvSpPr>
        <p:spPr>
          <a:xfrm>
            <a:off x="457200" y="1371600"/>
            <a:ext cx="4114800" cy="3733800"/>
          </a:xfrm>
        </p:spPr>
        <p:txBody>
          <a:bodyPr/>
          <a:lstStyle/>
          <a:p>
            <a:r>
              <a:rPr lang="en-US" b="1" dirty="0"/>
              <a:t>Southern Europe</a:t>
            </a:r>
          </a:p>
          <a:p>
            <a:pPr lvl="1"/>
            <a:r>
              <a:rPr lang="en-US" b="1" dirty="0"/>
              <a:t>Italy</a:t>
            </a:r>
          </a:p>
          <a:p>
            <a:pPr lvl="1"/>
            <a:r>
              <a:rPr lang="en-US" b="1" dirty="0"/>
              <a:t>Greece</a:t>
            </a:r>
          </a:p>
          <a:p>
            <a:r>
              <a:rPr lang="en-US" b="1" dirty="0"/>
              <a:t>Eastern Europe</a:t>
            </a:r>
          </a:p>
          <a:p>
            <a:pPr lvl="1"/>
            <a:r>
              <a:rPr lang="en-US" b="1" dirty="0"/>
              <a:t>Russia</a:t>
            </a:r>
          </a:p>
          <a:p>
            <a:pPr lvl="1"/>
            <a:r>
              <a:rPr lang="en-US" b="1" dirty="0"/>
              <a:t>Poland</a:t>
            </a:r>
          </a:p>
        </p:txBody>
      </p:sp>
      <p:pic>
        <p:nvPicPr>
          <p:cNvPr id="6" name="Picture 2" descr="http://teachers.ausd.net/socialsci/map-Europe-1914.jpg"/>
          <p:cNvPicPr>
            <a:picLocks noChangeAspect="1" noChangeArrowheads="1"/>
          </p:cNvPicPr>
          <p:nvPr/>
        </p:nvPicPr>
        <p:blipFill>
          <a:blip r:embed="rId2" cstate="print"/>
          <a:srcRect/>
          <a:stretch>
            <a:fillRect/>
          </a:stretch>
        </p:blipFill>
        <p:spPr bwMode="auto">
          <a:xfrm>
            <a:off x="3747634" y="2286000"/>
            <a:ext cx="5291591"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14400"/>
          </a:xfrm>
        </p:spPr>
        <p:txBody>
          <a:bodyPr/>
          <a:lstStyle/>
          <a:p>
            <a:r>
              <a:rPr lang="en-US" sz="4800" b="1" dirty="0"/>
              <a:t>New Immigrants 	 </a:t>
            </a:r>
            <a:r>
              <a:rPr lang="en-US" sz="36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(1890-1920)</a:t>
            </a:r>
          </a:p>
        </p:txBody>
      </p:sp>
      <p:pic>
        <p:nvPicPr>
          <p:cNvPr id="15362" name="Picture 2" descr="http://teachers.ausd.net/socialsci/map-Europe-1914.jpg"/>
          <p:cNvPicPr>
            <a:picLocks noChangeAspect="1" noChangeArrowheads="1"/>
          </p:cNvPicPr>
          <p:nvPr/>
        </p:nvPicPr>
        <p:blipFill>
          <a:blip r:embed="rId2" cstate="print"/>
          <a:srcRect/>
          <a:stretch>
            <a:fillRect/>
          </a:stretch>
        </p:blipFill>
        <p:spPr bwMode="auto">
          <a:xfrm>
            <a:off x="3747634" y="2286000"/>
            <a:ext cx="5291591" cy="4495800"/>
          </a:xfrm>
          <a:prstGeom prst="rect">
            <a:avLst/>
          </a:prstGeom>
          <a:noFill/>
        </p:spPr>
      </p:pic>
      <p:sp>
        <p:nvSpPr>
          <p:cNvPr id="3" name="Content Placeholder 2"/>
          <p:cNvSpPr>
            <a:spLocks noGrp="1"/>
          </p:cNvSpPr>
          <p:nvPr>
            <p:ph idx="1"/>
          </p:nvPr>
        </p:nvSpPr>
        <p:spPr>
          <a:xfrm>
            <a:off x="304800" y="1219200"/>
            <a:ext cx="5943600" cy="2590800"/>
          </a:xfrm>
        </p:spPr>
        <p:style>
          <a:lnRef idx="1">
            <a:schemeClr val="accent1"/>
          </a:lnRef>
          <a:fillRef idx="2">
            <a:schemeClr val="accent1"/>
          </a:fillRef>
          <a:effectRef idx="1">
            <a:schemeClr val="accent1"/>
          </a:effectRef>
          <a:fontRef idx="minor">
            <a:schemeClr val="dk1"/>
          </a:fontRef>
        </p:style>
        <p:txBody>
          <a:bodyPr/>
          <a:lstStyle/>
          <a:p>
            <a:pPr marL="0" lvl="1" indent="0">
              <a:buNone/>
            </a:pPr>
            <a:r>
              <a:rPr lang="en-US" sz="3600" b="1" dirty="0"/>
              <a:t>DEMOGRAPHICS:</a:t>
            </a:r>
          </a:p>
          <a:p>
            <a:endParaRPr lang="en-US" sz="500" b="1" dirty="0"/>
          </a:p>
          <a:p>
            <a:pPr>
              <a:buClrTx/>
            </a:pPr>
            <a:r>
              <a:rPr lang="en-US" b="1" dirty="0"/>
              <a:t>Catholic, Orthodox, Jewish</a:t>
            </a:r>
          </a:p>
          <a:p>
            <a:pPr>
              <a:buClrTx/>
            </a:pPr>
            <a:r>
              <a:rPr lang="en-US" b="1" dirty="0"/>
              <a:t>Non-English-speaking countries</a:t>
            </a:r>
          </a:p>
          <a:p>
            <a:pPr>
              <a:buClrTx/>
            </a:pPr>
            <a:r>
              <a:rPr lang="en-US" b="1" strike="sngStrike" dirty="0"/>
              <a:t>Republican Traditions</a:t>
            </a:r>
          </a:p>
          <a:p>
            <a:pPr lvl="1"/>
            <a:endParaRPr lang="en-US" b="1" dirty="0"/>
          </a:p>
        </p:txBody>
      </p:sp>
    </p:spTree>
    <p:extLst>
      <p:ext uri="{BB962C8B-B14F-4D97-AF65-F5344CB8AC3E}">
        <p14:creationId xmlns:p14="http://schemas.microsoft.com/office/powerpoint/2010/main" val="426375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 y="0"/>
            <a:ext cx="9143999" cy="672756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4724400" cy="1676400"/>
          </a:xfrm>
        </p:spPr>
        <p:txBody>
          <a:bodyPr anchor="ctr"/>
          <a:lstStyle/>
          <a:p>
            <a:pPr algn="ctr"/>
            <a:r>
              <a:rPr lang="en-US" sz="5400" b="1" dirty="0"/>
              <a:t>Ellis Island</a:t>
            </a:r>
            <a:br>
              <a:rPr lang="en-US" sz="4400" dirty="0"/>
            </a:br>
            <a:r>
              <a:rPr lang="en-US" i="1" dirty="0"/>
              <a:t>New York City</a:t>
            </a:r>
          </a:p>
        </p:txBody>
      </p:sp>
      <p:pic>
        <p:nvPicPr>
          <p:cNvPr id="13314" name="Picture 2" descr="File:Novum Eboracum.jpg"/>
          <p:cNvPicPr>
            <a:picLocks noChangeAspect="1" noChangeArrowheads="1"/>
          </p:cNvPicPr>
          <p:nvPr/>
        </p:nvPicPr>
        <p:blipFill>
          <a:blip r:embed="rId3" cstate="print"/>
          <a:srcRect/>
          <a:stretch>
            <a:fillRect/>
          </a:stretch>
        </p:blipFill>
        <p:spPr bwMode="auto">
          <a:xfrm>
            <a:off x="5715000" y="76200"/>
            <a:ext cx="3352800" cy="5177118"/>
          </a:xfrm>
          <a:prstGeom prst="rect">
            <a:avLst/>
          </a:prstGeom>
          <a:noFill/>
        </p:spPr>
      </p:pic>
      <p:pic>
        <p:nvPicPr>
          <p:cNvPr id="13316" name="Picture 4" descr="File:Liberty Island.jpg"/>
          <p:cNvPicPr>
            <a:picLocks noChangeAspect="1" noChangeArrowheads="1"/>
          </p:cNvPicPr>
          <p:nvPr/>
        </p:nvPicPr>
        <p:blipFill>
          <a:blip r:embed="rId4" cstate="print"/>
          <a:srcRect/>
          <a:stretch>
            <a:fillRect/>
          </a:stretch>
        </p:blipFill>
        <p:spPr bwMode="auto">
          <a:xfrm>
            <a:off x="5715000" y="3500718"/>
            <a:ext cx="3352800" cy="1938311"/>
          </a:xfrm>
          <a:prstGeom prst="rect">
            <a:avLst/>
          </a:prstGeom>
          <a:noFill/>
        </p:spPr>
      </p:pic>
      <p:sp>
        <p:nvSpPr>
          <p:cNvPr id="11" name="TextBox 10"/>
          <p:cNvSpPr txBox="1"/>
          <p:nvPr/>
        </p:nvSpPr>
        <p:spPr>
          <a:xfrm>
            <a:off x="5687874" y="5405718"/>
            <a:ext cx="3379926"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Statue of Liberty on nearby Liberty Island</a:t>
            </a:r>
          </a:p>
        </p:txBody>
      </p:sp>
      <p:pic>
        <p:nvPicPr>
          <p:cNvPr id="13319" name="Picture 7" descr="File:Ellis Island arrivals.jpg"/>
          <p:cNvPicPr>
            <a:picLocks noChangeAspect="1" noChangeArrowheads="1"/>
          </p:cNvPicPr>
          <p:nvPr/>
        </p:nvPicPr>
        <p:blipFill>
          <a:blip r:embed="rId5" cstate="print"/>
          <a:srcRect/>
          <a:stretch>
            <a:fillRect/>
          </a:stretch>
        </p:blipFill>
        <p:spPr bwMode="auto">
          <a:xfrm>
            <a:off x="304800" y="1752600"/>
            <a:ext cx="4746534" cy="4876800"/>
          </a:xfrm>
          <a:prstGeom prst="rect">
            <a:avLst/>
          </a:prstGeom>
          <a:noFill/>
        </p:spPr>
      </p:pic>
      <p:pic>
        <p:nvPicPr>
          <p:cNvPr id="13317" name="Picture 5">
            <a:hlinkClick r:id="rId6" tooltip="Click for directions - please use caution if riding bike!"/>
          </p:cNvPr>
          <p:cNvPicPr>
            <a:picLocks noChangeAspect="1" noChangeArrowheads="1"/>
          </p:cNvPicPr>
          <p:nvPr/>
        </p:nvPicPr>
        <p:blipFill>
          <a:blip r:embed="rId7" cstate="print"/>
          <a:srcRect l="20889" t="17949"/>
          <a:stretch>
            <a:fillRect/>
          </a:stretch>
        </p:blipFill>
        <p:spPr bwMode="auto">
          <a:xfrm>
            <a:off x="3733800" y="1752600"/>
            <a:ext cx="1731491" cy="2438400"/>
          </a:xfrm>
          <a:prstGeom prst="rect">
            <a:avLst/>
          </a:prstGeom>
          <a:noFill/>
          <a:ln w="9525">
            <a:noFill/>
            <a:miter lim="800000"/>
            <a:headEnd/>
            <a:tailEnd/>
          </a:ln>
        </p:spPr>
      </p:pic>
      <p:sp>
        <p:nvSpPr>
          <p:cNvPr id="14" name="TextBox 13"/>
          <p:cNvSpPr txBox="1"/>
          <p:nvPr/>
        </p:nvSpPr>
        <p:spPr>
          <a:xfrm>
            <a:off x="304800" y="6172200"/>
            <a:ext cx="4724400" cy="461665"/>
          </a:xfrm>
          <a:prstGeom prst="rect">
            <a:avLst/>
          </a:prstGeom>
          <a:noFill/>
        </p:spPr>
        <p:txBody>
          <a:bodyPr wrap="square" rtlCol="0">
            <a:spAutoFit/>
          </a:bodyPr>
          <a:lstStyle/>
          <a:p>
            <a:pPr algn="ctr"/>
            <a:r>
              <a:rPr lang="en-US" sz="2400" b="1" dirty="0"/>
              <a:t>Immigrants being processed, 1904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lis Island - Jason 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6200" y="152400"/>
            <a:ext cx="8839200" cy="914400"/>
          </a:xfrm>
        </p:spPr>
        <p:txBody>
          <a:bodyPr/>
          <a:lstStyle/>
          <a:p>
            <a:r>
              <a:rPr lang="en-US" sz="5400" b="1" dirty="0">
                <a:solidFill>
                  <a:schemeClr val="bg1"/>
                </a:solidFill>
              </a:rPr>
              <a:t>A View from the Ferry</a:t>
            </a:r>
          </a:p>
        </p:txBody>
      </p:sp>
      <p:sp>
        <p:nvSpPr>
          <p:cNvPr id="7" name="Content Placeholder 6"/>
          <p:cNvSpPr>
            <a:spLocks noGrp="1"/>
          </p:cNvSpPr>
          <p:nvPr>
            <p:ph idx="1"/>
          </p:nvPr>
        </p:nvSpPr>
        <p:spPr>
          <a:xfrm>
            <a:off x="1371600" y="6172200"/>
            <a:ext cx="7772400" cy="685800"/>
          </a:xfrm>
        </p:spPr>
        <p:txBody>
          <a:bodyPr>
            <a:normAutofit/>
          </a:bodyPr>
          <a:lstStyle/>
          <a:p>
            <a:pPr algn="r">
              <a:buNone/>
            </a:pPr>
            <a:r>
              <a:rPr lang="en-US" b="1" dirty="0"/>
              <a:t>Photo Credit:  Jason Jennings (Class of 2012)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llis Island - Jason 3.JPG"/>
          <p:cNvPicPr>
            <a:picLocks noGrp="1" noChangeAspect="1"/>
          </p:cNvPicPr>
          <p:nvPr>
            <p:ph idx="1"/>
          </p:nvPr>
        </p:nvPicPr>
        <p:blipFill>
          <a:blip r:embed="rId2" cstate="print"/>
          <a:stretch>
            <a:fillRect/>
          </a:stretch>
        </p:blipFill>
        <p:spPr>
          <a:xfrm>
            <a:off x="3086100" y="1784350"/>
            <a:ext cx="3429000" cy="4572000"/>
          </a:xfrm>
        </p:spPr>
      </p:pic>
      <p:pic>
        <p:nvPicPr>
          <p:cNvPr id="6" name="Picture 5" descr="Ellis Island - Jason 2.JPG"/>
          <p:cNvPicPr>
            <a:picLocks noChangeAspect="1"/>
          </p:cNvPicPr>
          <p:nvPr/>
        </p:nvPicPr>
        <p:blipFill>
          <a:blip r:embed="rId3" cstate="print"/>
          <a:stretch>
            <a:fillRect/>
          </a:stretch>
        </p:blipFill>
        <p:spPr>
          <a:xfrm>
            <a:off x="0" y="0"/>
            <a:ext cx="9144000" cy="6858000"/>
          </a:xfrm>
          <a:prstGeom prst="rect">
            <a:avLst/>
          </a:prstGeom>
        </p:spPr>
      </p:pic>
      <p:sp>
        <p:nvSpPr>
          <p:cNvPr id="7" name="Content Placeholder 6"/>
          <p:cNvSpPr txBox="1">
            <a:spLocks/>
          </p:cNvSpPr>
          <p:nvPr/>
        </p:nvSpPr>
        <p:spPr>
          <a:xfrm>
            <a:off x="1371600" y="5562600"/>
            <a:ext cx="7772400" cy="1295400"/>
          </a:xfrm>
          <a:prstGeom prst="rect">
            <a:avLst/>
          </a:prstGeom>
        </p:spPr>
        <p:txBody>
          <a:bodyPr vert="horz">
            <a:normAutofit fontScale="85000" lnSpcReduction="20000"/>
          </a:bodyPr>
          <a:lstStyle/>
          <a:p>
            <a:pPr marL="411480" marR="0" lvl="0" indent="-342900" algn="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3000" b="1" i="0" u="none" strike="noStrike" kern="1200" cap="none" spc="0" normalizeH="0" baseline="0" noProof="0" dirty="0">
                <a:ln>
                  <a:noFill/>
                </a:ln>
                <a:solidFill>
                  <a:schemeClr val="tx1"/>
                </a:solidFill>
                <a:effectLst/>
                <a:uLnTx/>
                <a:uFillTx/>
                <a:latin typeface="+mn-lt"/>
                <a:ea typeface="+mn-ea"/>
                <a:cs typeface="+mn-cs"/>
              </a:rPr>
              <a:t>Photo Credit:</a:t>
            </a:r>
          </a:p>
          <a:p>
            <a:pPr marL="411480" marR="0" lvl="0" indent="-342900" algn="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3000" b="1" i="0" u="none" strike="noStrike" kern="1200" cap="none" spc="0" normalizeH="0" baseline="0" noProof="0" dirty="0">
                <a:ln>
                  <a:noFill/>
                </a:ln>
                <a:solidFill>
                  <a:schemeClr val="tx1"/>
                </a:solidFill>
                <a:effectLst/>
                <a:uLnTx/>
                <a:uFillTx/>
                <a:latin typeface="+mn-lt"/>
                <a:ea typeface="+mn-ea"/>
                <a:cs typeface="+mn-cs"/>
              </a:rPr>
              <a:t>Jason Jennings </a:t>
            </a:r>
          </a:p>
          <a:p>
            <a:pPr marL="411480" marR="0" lvl="0" indent="-342900" algn="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3000" b="1" i="0" u="none" strike="noStrike" kern="1200" cap="none" spc="0" normalizeH="0" baseline="0" noProof="0" dirty="0">
                <a:ln>
                  <a:noFill/>
                </a:ln>
                <a:solidFill>
                  <a:schemeClr val="tx1"/>
                </a:solidFill>
                <a:effectLst/>
                <a:uLnTx/>
                <a:uFillTx/>
                <a:latin typeface="+mn-lt"/>
                <a:ea typeface="+mn-ea"/>
                <a:cs typeface="+mn-cs"/>
              </a:rPr>
              <a:t>(Class of 2012)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llis Island - Jason 3.JPG"/>
          <p:cNvPicPr>
            <a:picLocks noGrp="1" noChangeAspect="1"/>
          </p:cNvPicPr>
          <p:nvPr>
            <p:ph idx="1"/>
          </p:nvPr>
        </p:nvPicPr>
        <p:blipFill>
          <a:blip r:embed="rId2" cstate="print"/>
          <a:stretch>
            <a:fillRect/>
          </a:stretch>
        </p:blipFill>
        <p:spPr>
          <a:xfrm>
            <a:off x="1752600" y="50800"/>
            <a:ext cx="5105400" cy="6807200"/>
          </a:xfrm>
        </p:spPr>
      </p:pic>
      <p:sp>
        <p:nvSpPr>
          <p:cNvPr id="5" name="Content Placeholder 6"/>
          <p:cNvSpPr txBox="1">
            <a:spLocks/>
          </p:cNvSpPr>
          <p:nvPr/>
        </p:nvSpPr>
        <p:spPr>
          <a:xfrm>
            <a:off x="1371600" y="5562600"/>
            <a:ext cx="7772400" cy="1295400"/>
          </a:xfrm>
          <a:prstGeom prst="rect">
            <a:avLst/>
          </a:prstGeom>
        </p:spPr>
        <p:txBody>
          <a:bodyPr vert="horz">
            <a:normAutofit fontScale="85000" lnSpcReduction="20000"/>
          </a:bodyPr>
          <a:lstStyle/>
          <a:p>
            <a:pPr marL="411480" marR="0" lvl="0" indent="-342900" algn="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3000" b="1" i="0" u="none" strike="noStrike" kern="1200" cap="none" spc="0" normalizeH="0" baseline="0" noProof="0" dirty="0">
                <a:ln>
                  <a:noFill/>
                </a:ln>
                <a:solidFill>
                  <a:schemeClr val="tx1"/>
                </a:solidFill>
                <a:effectLst/>
                <a:uLnTx/>
                <a:uFillTx/>
                <a:latin typeface="+mn-lt"/>
                <a:ea typeface="+mn-ea"/>
                <a:cs typeface="+mn-cs"/>
              </a:rPr>
              <a:t>Photo Credit:</a:t>
            </a:r>
          </a:p>
          <a:p>
            <a:pPr marL="411480" marR="0" lvl="0" indent="-342900" algn="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3000" b="1" i="0" u="none" strike="noStrike" kern="1200" cap="none" spc="0" normalizeH="0" baseline="0" noProof="0" dirty="0">
                <a:ln>
                  <a:noFill/>
                </a:ln>
                <a:solidFill>
                  <a:schemeClr val="tx1"/>
                </a:solidFill>
                <a:effectLst/>
                <a:uLnTx/>
                <a:uFillTx/>
                <a:latin typeface="+mn-lt"/>
                <a:ea typeface="+mn-ea"/>
                <a:cs typeface="+mn-cs"/>
              </a:rPr>
              <a:t>Jason Jennings </a:t>
            </a:r>
          </a:p>
          <a:p>
            <a:pPr marL="411480" marR="0" lvl="0" indent="-342900" algn="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3000" b="1" i="0" u="none" strike="noStrike" kern="1200" cap="none" spc="0" normalizeH="0" baseline="0" noProof="0" dirty="0">
                <a:ln>
                  <a:noFill/>
                </a:ln>
                <a:solidFill>
                  <a:schemeClr val="tx1"/>
                </a:solidFill>
                <a:effectLst/>
                <a:uLnTx/>
                <a:uFillTx/>
                <a:latin typeface="+mn-lt"/>
                <a:ea typeface="+mn-ea"/>
                <a:cs typeface="+mn-cs"/>
              </a:rPr>
              <a:t>(Class of 2012)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otalTime>8448</TotalTime>
  <Words>835</Words>
  <Application>Microsoft Office PowerPoint</Application>
  <PresentationFormat>On-screen Show (4:3)</PresentationFormat>
  <Paragraphs>144</Paragraphs>
  <Slides>24</Slides>
  <Notes>6</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Arial Unicode MS</vt:lpstr>
      <vt:lpstr>Calibri</vt:lpstr>
      <vt:lpstr>Consolas</vt:lpstr>
      <vt:lpstr>Corbel</vt:lpstr>
      <vt:lpstr>Franklin Gothic Demi</vt:lpstr>
      <vt:lpstr>Wingdings</vt:lpstr>
      <vt:lpstr>Wingdings 2</vt:lpstr>
      <vt:lpstr>Wingdings 3</vt:lpstr>
      <vt:lpstr>Metro</vt:lpstr>
      <vt:lpstr>1_Office Theme</vt:lpstr>
      <vt:lpstr>The New Immigrants</vt:lpstr>
      <vt:lpstr>SC ACADEMIC STANDARDS</vt:lpstr>
      <vt:lpstr>New Immigrants   (1890-1920)</vt:lpstr>
      <vt:lpstr>New Immigrants   (1890-1920)</vt:lpstr>
      <vt:lpstr>PowerPoint Presentation</vt:lpstr>
      <vt:lpstr>Ellis Island New York City</vt:lpstr>
      <vt:lpstr>A View from the Ferry</vt:lpstr>
      <vt:lpstr>PowerPoint Presentation</vt:lpstr>
      <vt:lpstr>PowerPoint Presentation</vt:lpstr>
      <vt:lpstr>A Melting Pot?</vt:lpstr>
      <vt:lpstr>A Melting Pot?</vt:lpstr>
      <vt:lpstr>NYC Today</vt:lpstr>
      <vt:lpstr>Jacob Riis</vt:lpstr>
      <vt:lpstr>Jane Addams</vt:lpstr>
      <vt:lpstr>PowerPoint Presentation</vt:lpstr>
      <vt:lpstr>NATIVISM</vt:lpstr>
      <vt:lpstr>PowerPoint Presentation</vt:lpstr>
      <vt:lpstr>Chinese Exclusion Act (1882)</vt:lpstr>
      <vt:lpstr>No Soup For You!</vt:lpstr>
      <vt:lpstr>PowerPoint Presentation</vt:lpstr>
      <vt:lpstr>PowerPoint Presentation</vt:lpstr>
      <vt:lpstr>PowerPoint Presentation</vt:lpstr>
      <vt:lpstr>Gentleman’s Agreement (1907)</vt:lpstr>
      <vt:lpstr>PowerPoint Presentation</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&amp; urbanization</dc:title>
  <dc:creator>Tom Richey</dc:creator>
  <cp:lastModifiedBy>Tom Richey</cp:lastModifiedBy>
  <cp:revision>111</cp:revision>
  <dcterms:created xsi:type="dcterms:W3CDTF">2010-02-25T13:42:22Z</dcterms:created>
  <dcterms:modified xsi:type="dcterms:W3CDTF">2021-02-10T00:58:46Z</dcterms:modified>
</cp:coreProperties>
</file>