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70"/>
    <p:restoredTop sz="91382"/>
  </p:normalViewPr>
  <p:slideViewPr>
    <p:cSldViewPr snapToGrid="0" snapToObjects="1">
      <p:cViewPr varScale="1">
        <p:scale>
          <a:sx n="101" d="100"/>
          <a:sy n="101" d="100"/>
        </p:scale>
        <p:origin x="1360" y="192"/>
      </p:cViewPr>
      <p:guideLst/>
    </p:cSldViewPr>
  </p:slideViewPr>
  <p:outlineViewPr>
    <p:cViewPr>
      <p:scale>
        <a:sx n="33" d="100"/>
        <a:sy n="33" d="100"/>
      </p:scale>
      <p:origin x="0" y="-5096"/>
    </p:cViewPr>
  </p:outlineViewPr>
  <p:notesTextViewPr>
    <p:cViewPr>
      <p:scale>
        <a:sx n="1" d="1"/>
        <a:sy n="1" d="1"/>
      </p:scale>
      <p:origin x="0" y="0"/>
    </p:cViewPr>
  </p:notesTextViewPr>
  <p:notesViewPr>
    <p:cSldViewPr snapToGrid="0" snapToObjects="1">
      <p:cViewPr varScale="1">
        <p:scale>
          <a:sx n="79" d="100"/>
          <a:sy n="79" d="100"/>
        </p:scale>
        <p:origin x="293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B8808-8969-7344-A9F7-2461801DD09E}" type="datetimeFigureOut">
              <a:rPr lang="en-US" smtClean="0"/>
              <a:t>7/7/22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9E931-C942-3E49-AA16-7FF92778FC7C}" type="slidenum">
              <a:rPr lang="en-US" smtClean="0"/>
              <a:t>‹#›</a:t>
            </a:fld>
            <a:endParaRPr lang="en-US"/>
          </a:p>
        </p:txBody>
      </p:sp>
    </p:spTree>
    <p:extLst>
      <p:ext uri="{BB962C8B-B14F-4D97-AF65-F5344CB8AC3E}">
        <p14:creationId xmlns:p14="http://schemas.microsoft.com/office/powerpoint/2010/main" val="296684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sha.gov/laws-regs/interlinking/standards/1910.67(c)(2)(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osha.gov/laws-regs/interlinking/standards/1910.67(c)(2)(i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sha.gov/laws-regs/interlinking/standards/1910.333(a)(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osha.gov/laws-regs/interlinking/standards/1910.333(a)(2)"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sha.gov/laws-regs/interlinking/standards/1910.333(c)(3)(i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osha.gov/laws-regs/interlinking/standards/1926.453(b)(2)(viii)" TargetMode="External"/><Relationship Id="rId7" Type="http://schemas.openxmlformats.org/officeDocument/2006/relationships/hyperlink" Target="https://www.osha.gov/laws-regs/interlinking/standards/1926.453(b)(2)(xii)"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osha.gov/laws-regs/interlinking/standards/1926.453(b)(2)(xi)" TargetMode="External"/><Relationship Id="rId5" Type="http://schemas.openxmlformats.org/officeDocument/2006/relationships/hyperlink" Target="https://www.osha.gov/laws-regs/interlinking/standards/1926.453(b)(2)(x)" TargetMode="External"/><Relationship Id="rId4" Type="http://schemas.openxmlformats.org/officeDocument/2006/relationships/hyperlink" Target="https://www.osha.gov/laws-regs/interlinking/standards/1926.453(b)(2)(i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a:t>
            </a:fld>
            <a:endParaRPr lang="en-US"/>
          </a:p>
        </p:txBody>
      </p:sp>
    </p:spTree>
    <p:extLst>
      <p:ext uri="{BB962C8B-B14F-4D97-AF65-F5344CB8AC3E}">
        <p14:creationId xmlns:p14="http://schemas.microsoft.com/office/powerpoint/2010/main" val="2344064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16</a:t>
            </a:fld>
            <a:endParaRPr lang="en-US"/>
          </a:p>
        </p:txBody>
      </p:sp>
    </p:spTree>
    <p:extLst>
      <p:ext uri="{BB962C8B-B14F-4D97-AF65-F5344CB8AC3E}">
        <p14:creationId xmlns:p14="http://schemas.microsoft.com/office/powerpoint/2010/main" val="149240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17</a:t>
            </a:fld>
            <a:endParaRPr lang="en-US"/>
          </a:p>
        </p:txBody>
      </p:sp>
    </p:spTree>
    <p:extLst>
      <p:ext uri="{BB962C8B-B14F-4D97-AF65-F5344CB8AC3E}">
        <p14:creationId xmlns:p14="http://schemas.microsoft.com/office/powerpoint/2010/main" val="1181431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18</a:t>
            </a:fld>
            <a:endParaRPr lang="en-US"/>
          </a:p>
        </p:txBody>
      </p:sp>
    </p:spTree>
    <p:extLst>
      <p:ext uri="{BB962C8B-B14F-4D97-AF65-F5344CB8AC3E}">
        <p14:creationId xmlns:p14="http://schemas.microsoft.com/office/powerpoint/2010/main" val="2763939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19</a:t>
            </a:fld>
            <a:endParaRPr lang="en-US"/>
          </a:p>
        </p:txBody>
      </p:sp>
    </p:spTree>
    <p:extLst>
      <p:ext uri="{BB962C8B-B14F-4D97-AF65-F5344CB8AC3E}">
        <p14:creationId xmlns:p14="http://schemas.microsoft.com/office/powerpoint/2010/main" val="82882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20</a:t>
            </a:fld>
            <a:endParaRPr lang="en-US"/>
          </a:p>
        </p:txBody>
      </p:sp>
    </p:spTree>
    <p:extLst>
      <p:ext uri="{BB962C8B-B14F-4D97-AF65-F5344CB8AC3E}">
        <p14:creationId xmlns:p14="http://schemas.microsoft.com/office/powerpoint/2010/main" val="3552492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21</a:t>
            </a:fld>
            <a:endParaRPr lang="en-US"/>
          </a:p>
        </p:txBody>
      </p:sp>
    </p:spTree>
    <p:extLst>
      <p:ext uri="{BB962C8B-B14F-4D97-AF65-F5344CB8AC3E}">
        <p14:creationId xmlns:p14="http://schemas.microsoft.com/office/powerpoint/2010/main" val="1023225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22</a:t>
            </a:fld>
            <a:endParaRPr lang="en-US"/>
          </a:p>
        </p:txBody>
      </p:sp>
    </p:spTree>
    <p:extLst>
      <p:ext uri="{BB962C8B-B14F-4D97-AF65-F5344CB8AC3E}">
        <p14:creationId xmlns:p14="http://schemas.microsoft.com/office/powerpoint/2010/main" val="3493090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23</a:t>
            </a:fld>
            <a:endParaRPr lang="en-US"/>
          </a:p>
        </p:txBody>
      </p:sp>
    </p:spTree>
    <p:extLst>
      <p:ext uri="{BB962C8B-B14F-4D97-AF65-F5344CB8AC3E}">
        <p14:creationId xmlns:p14="http://schemas.microsoft.com/office/powerpoint/2010/main" val="59817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28</a:t>
            </a:fld>
            <a:endParaRPr lang="en-US"/>
          </a:p>
        </p:txBody>
      </p:sp>
    </p:spTree>
    <p:extLst>
      <p:ext uri="{BB962C8B-B14F-4D97-AF65-F5344CB8AC3E}">
        <p14:creationId xmlns:p14="http://schemas.microsoft.com/office/powerpoint/2010/main" val="1800881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29</a:t>
            </a:fld>
            <a:endParaRPr lang="en-US"/>
          </a:p>
        </p:txBody>
      </p:sp>
    </p:spTree>
    <p:extLst>
      <p:ext uri="{BB962C8B-B14F-4D97-AF65-F5344CB8AC3E}">
        <p14:creationId xmlns:p14="http://schemas.microsoft.com/office/powerpoint/2010/main" val="398768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1910.67(c)(2)(</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)Lift controls shall be tested each day prior to use to determine that such controls are in safe working condition. </a:t>
            </a:r>
          </a:p>
          <a:p>
            <a:r>
              <a:rPr lang="en-US" sz="1200" b="0" i="0" u="none" strike="noStrike" kern="1200" dirty="0">
                <a:solidFill>
                  <a:schemeClr val="tx1"/>
                </a:solidFill>
                <a:effectLst/>
                <a:latin typeface="+mn-lt"/>
                <a:ea typeface="+mn-ea"/>
                <a:cs typeface="+mn-cs"/>
              </a:rPr>
              <a:t>1910.67(c)(2)(ii)Only trained persons shall operate an aerial lift. </a:t>
            </a:r>
          </a:p>
          <a:p>
            <a:r>
              <a:rPr lang="en-US" sz="1200" b="0" i="0" u="none" strike="noStrike" kern="1200" dirty="0">
                <a:solidFill>
                  <a:schemeClr val="tx1"/>
                </a:solidFill>
                <a:effectLst/>
                <a:latin typeface="+mn-lt"/>
                <a:ea typeface="+mn-ea"/>
                <a:cs typeface="+mn-cs"/>
              </a:rPr>
              <a:t>1910.67(c)(2)(iii)Belting off to an adjacent pole, structure, or equipment while working from an aerial lift shall not be permitted. </a:t>
            </a:r>
          </a:p>
          <a:p>
            <a:r>
              <a:rPr lang="en-US" sz="1200" b="0" i="0" u="none" strike="noStrike" kern="1200" dirty="0">
                <a:solidFill>
                  <a:schemeClr val="tx1"/>
                </a:solidFill>
                <a:effectLst/>
                <a:latin typeface="+mn-lt"/>
                <a:ea typeface="+mn-ea"/>
                <a:cs typeface="+mn-cs"/>
              </a:rPr>
              <a:t>1910.67(c)(2)(iv)Employees shall always stand firmly on the floor of the basket, and shall not sit or climb on the edge of the basket or use planks, ladders, or other devices for a work position. </a:t>
            </a:r>
          </a:p>
          <a:p>
            <a:r>
              <a:rPr lang="en-US" sz="1200" b="0" i="0" u="none" strike="noStrike" kern="1200" dirty="0">
                <a:solidFill>
                  <a:schemeClr val="tx1"/>
                </a:solidFill>
                <a:effectLst/>
                <a:latin typeface="+mn-lt"/>
                <a:ea typeface="+mn-ea"/>
                <a:cs typeface="+mn-cs"/>
                <a:hlinkClick r:id="rId3"/>
              </a:rPr>
              <a:t>1910.67(c)(2)(v)</a:t>
            </a:r>
            <a:r>
              <a:rPr lang="en-US" sz="1200" b="0" i="0" u="none" strike="noStrike" kern="1200" dirty="0">
                <a:solidFill>
                  <a:schemeClr val="tx1"/>
                </a:solidFill>
                <a:effectLst/>
                <a:latin typeface="+mn-lt"/>
                <a:ea typeface="+mn-ea"/>
                <a:cs typeface="+mn-cs"/>
              </a:rPr>
              <a:t>A personal fall arrest or travel restraint system that meets the requirements in subpart I of this part shall be worn and attached to the boom or basket when working from an aerial lift. </a:t>
            </a:r>
          </a:p>
          <a:p>
            <a:r>
              <a:rPr lang="en-US" sz="1200" b="0" i="0" u="none" strike="noStrike" kern="1200" dirty="0">
                <a:solidFill>
                  <a:schemeClr val="tx1"/>
                </a:solidFill>
                <a:effectLst/>
                <a:latin typeface="+mn-lt"/>
                <a:ea typeface="+mn-ea"/>
                <a:cs typeface="+mn-cs"/>
              </a:rPr>
              <a:t>1910.67(c)(2)(vi)Boom and basket load limits specified by the manufacturer shall not be exceeded. </a:t>
            </a:r>
          </a:p>
          <a:p>
            <a:r>
              <a:rPr lang="en-US" sz="1200" b="0" i="0" u="none" strike="noStrike" kern="1200" dirty="0">
                <a:solidFill>
                  <a:schemeClr val="tx1"/>
                </a:solidFill>
                <a:effectLst/>
                <a:latin typeface="+mn-lt"/>
                <a:ea typeface="+mn-ea"/>
                <a:cs typeface="+mn-cs"/>
              </a:rPr>
              <a:t>1910.67(c)(2)(vii)The brakes shall be set and outriggers, when used, shall be positioned on pads or a solid surface. Wheel chocks shall be installed before using an aerial lift on an incline. </a:t>
            </a:r>
          </a:p>
          <a:p>
            <a:r>
              <a:rPr lang="en-US" sz="1200" b="0" i="0" u="none" strike="noStrike" kern="1200" dirty="0">
                <a:solidFill>
                  <a:schemeClr val="tx1"/>
                </a:solidFill>
                <a:effectLst/>
                <a:latin typeface="+mn-lt"/>
                <a:ea typeface="+mn-ea"/>
                <a:cs typeface="+mn-cs"/>
              </a:rPr>
              <a:t>1910.67(c)(2)(viii)An aerial lift truck may not be moved when the boom is elevated in a working position with men in the basket, except for equipment which is specifically designed for this type of operation in accordance with the provisions of paragraphs (b)(1) and (b)(2) of this section.</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8</a:t>
            </a:fld>
            <a:endParaRPr lang="en-US"/>
          </a:p>
        </p:txBody>
      </p:sp>
    </p:spTree>
    <p:extLst>
      <p:ext uri="{BB962C8B-B14F-4D97-AF65-F5344CB8AC3E}">
        <p14:creationId xmlns:p14="http://schemas.microsoft.com/office/powerpoint/2010/main" val="3552100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32</a:t>
            </a:fld>
            <a:endParaRPr lang="en-US"/>
          </a:p>
        </p:txBody>
      </p:sp>
    </p:spTree>
    <p:extLst>
      <p:ext uri="{BB962C8B-B14F-4D97-AF65-F5344CB8AC3E}">
        <p14:creationId xmlns:p14="http://schemas.microsoft.com/office/powerpoint/2010/main" val="329134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35</a:t>
            </a:fld>
            <a:endParaRPr lang="en-US"/>
          </a:p>
        </p:txBody>
      </p:sp>
    </p:spTree>
    <p:extLst>
      <p:ext uri="{BB962C8B-B14F-4D97-AF65-F5344CB8AC3E}">
        <p14:creationId xmlns:p14="http://schemas.microsoft.com/office/powerpoint/2010/main" val="1664044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36</a:t>
            </a:fld>
            <a:endParaRPr lang="en-US"/>
          </a:p>
        </p:txBody>
      </p:sp>
    </p:spTree>
    <p:extLst>
      <p:ext uri="{BB962C8B-B14F-4D97-AF65-F5344CB8AC3E}">
        <p14:creationId xmlns:p14="http://schemas.microsoft.com/office/powerpoint/2010/main" val="362208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1910.67(c)(2)(ix)</a:t>
            </a:r>
            <a:r>
              <a:rPr lang="en-US" sz="1200" b="0" i="0" u="none" strike="noStrike" kern="1200" dirty="0">
                <a:solidFill>
                  <a:schemeClr val="tx1"/>
                </a:solidFill>
                <a:effectLst/>
                <a:latin typeface="+mn-lt"/>
                <a:ea typeface="+mn-ea"/>
                <a:cs typeface="+mn-cs"/>
              </a:rPr>
              <a:t>Articulating boom and extensible boom platforms, primarily designed as personnel carriers, shall have both platform (upper) and lower controls. Upper controls shall be in or beside the platform within easy reach of the operator. Lower controls shall provide for overriding the upper controls. Controls shall be plainly marked as to their function. Lower level controls shall not be operated unless permission has been obtained from the employee in the lift, except in case of emergency. </a:t>
            </a:r>
          </a:p>
          <a:p>
            <a:r>
              <a:rPr lang="en-US" sz="1200" b="0" i="0" u="none" strike="noStrike" kern="1200" dirty="0">
                <a:solidFill>
                  <a:schemeClr val="tx1"/>
                </a:solidFill>
                <a:effectLst/>
                <a:latin typeface="+mn-lt"/>
                <a:ea typeface="+mn-ea"/>
                <a:cs typeface="+mn-cs"/>
              </a:rPr>
              <a:t>1910.67(c)(2)(x)Climbers shall not be worn while performing work from an aerial lift. </a:t>
            </a:r>
          </a:p>
          <a:p>
            <a:r>
              <a:rPr lang="en-US" sz="1200" b="0" i="0" u="none" strike="noStrike" kern="1200" dirty="0">
                <a:solidFill>
                  <a:schemeClr val="tx1"/>
                </a:solidFill>
                <a:effectLst/>
                <a:latin typeface="+mn-lt"/>
                <a:ea typeface="+mn-ea"/>
                <a:cs typeface="+mn-cs"/>
              </a:rPr>
              <a:t>1910.67(c)(2)(xi)The insulated portion of an aerial lift shall not be altered in any manner that might reduce its insulating value. </a:t>
            </a:r>
          </a:p>
          <a:p>
            <a:r>
              <a:rPr lang="en-US" sz="1200" b="0" i="0" u="none" strike="noStrike" kern="1200" dirty="0">
                <a:solidFill>
                  <a:schemeClr val="tx1"/>
                </a:solidFill>
                <a:effectLst/>
                <a:latin typeface="+mn-lt"/>
                <a:ea typeface="+mn-ea"/>
                <a:cs typeface="+mn-cs"/>
              </a:rPr>
              <a:t>1910.67(c)(2)(xii)Before moving an aerial lift for travel, the boom(s) shall be inspected to see that it is properly cradled and outriggers are in stowed position, except as provided in paragraph (c)(2)(viii) of this section. </a:t>
            </a:r>
          </a:p>
          <a:p>
            <a:r>
              <a:rPr lang="en-US" sz="1200" b="0" i="0" u="none" strike="noStrike" kern="1200" dirty="0">
                <a:solidFill>
                  <a:schemeClr val="tx1"/>
                </a:solidFill>
                <a:effectLst/>
                <a:latin typeface="+mn-lt"/>
                <a:ea typeface="+mn-ea"/>
                <a:cs typeface="+mn-cs"/>
              </a:rPr>
              <a:t>1910.67(c)(3)</a:t>
            </a:r>
            <a:r>
              <a:rPr lang="en-US" sz="1200" b="0" i="1" u="none" strike="noStrike" kern="1200" dirty="0">
                <a:solidFill>
                  <a:schemeClr val="tx1"/>
                </a:solidFill>
                <a:effectLst/>
                <a:latin typeface="+mn-lt"/>
                <a:ea typeface="+mn-ea"/>
                <a:cs typeface="+mn-cs"/>
              </a:rPr>
              <a:t>Electrical tests</a:t>
            </a:r>
            <a:r>
              <a:rPr lang="en-US" sz="1200" b="0" i="0" u="none" strike="noStrike" kern="1200" dirty="0">
                <a:solidFill>
                  <a:schemeClr val="tx1"/>
                </a:solidFill>
                <a:effectLst/>
                <a:latin typeface="+mn-lt"/>
                <a:ea typeface="+mn-ea"/>
                <a:cs typeface="+mn-cs"/>
              </a:rPr>
              <a:t>. Electrical tests shall be made in conformance with the requirements of ANSI A92.2—1969, Section 5. However, equivalent DC voltage tests may be used in lieu of the AC voltage test specified in A92.2—1969. DC voltage tests which are approved by the equipment manufacturer or equivalent entity shall be considered an equivalent test for the purpose of this paragraph (c)(3)</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9</a:t>
            </a:fld>
            <a:endParaRPr lang="en-US"/>
          </a:p>
        </p:txBody>
      </p:sp>
    </p:spTree>
    <p:extLst>
      <p:ext uri="{BB962C8B-B14F-4D97-AF65-F5344CB8AC3E}">
        <p14:creationId xmlns:p14="http://schemas.microsoft.com/office/powerpoint/2010/main" val="297972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1910.333(a)"General." Safety-related work practices shall be employed to prevent electric shock or other injuries resulting from either direct or indirect electrical contacts, when work is performed near or on equipment or circuits which are or may be energized. The specific safety-related work practices shall be consistent with the nature and extent of the associated electrical hazards.</a:t>
            </a:r>
          </a:p>
          <a:p>
            <a:r>
              <a:rPr lang="en-US" sz="1200" b="0" i="0" u="none" strike="noStrike" kern="1200" dirty="0">
                <a:solidFill>
                  <a:schemeClr val="tx1"/>
                </a:solidFill>
                <a:effectLst/>
                <a:latin typeface="+mn-lt"/>
                <a:ea typeface="+mn-ea"/>
                <a:cs typeface="+mn-cs"/>
                <a:hlinkClick r:id="rId3"/>
              </a:rPr>
              <a:t>1910.333(a)(1)</a:t>
            </a:r>
            <a:r>
              <a:rPr lang="en-US" sz="1200" b="0" i="0" u="none" strike="noStrike" kern="1200" dirty="0">
                <a:solidFill>
                  <a:schemeClr val="tx1"/>
                </a:solidFill>
                <a:effectLst/>
                <a:latin typeface="+mn-lt"/>
                <a:ea typeface="+mn-ea"/>
                <a:cs typeface="+mn-cs"/>
              </a:rPr>
              <a:t>"Deenergized parts." Live parts to which an employee may be exposed shall be deenergized before the employee works on or near them, unless the employer can demonstrate that deenergizing introduces additional or increased hazards or is infeasible due to equipment design or operational limitations. Live parts that operate at less than 50 volts to ground need not be deenergized if there will be no increased exposure to electrical burns or to explosion due to electric arcs.</a:t>
            </a:r>
          </a:p>
          <a:p>
            <a:r>
              <a:rPr lang="en-US" sz="1200" b="0" i="0" u="none" strike="noStrike" kern="1200" dirty="0">
                <a:solidFill>
                  <a:schemeClr val="tx1"/>
                </a:solidFill>
                <a:effectLst/>
                <a:latin typeface="+mn-lt"/>
                <a:ea typeface="+mn-ea"/>
                <a:cs typeface="+mn-cs"/>
              </a:rPr>
              <a:t>Note 1: Examples of increased or additional hazards include interruption of life support equipment, deactivation of emergency alarm systems, shutdown of hazardous location ventilation equipment, or removal of illumination for an area.</a:t>
            </a:r>
          </a:p>
          <a:p>
            <a:r>
              <a:rPr lang="en-US" sz="1200" b="0" i="0" u="none" strike="noStrike" kern="1200" dirty="0">
                <a:solidFill>
                  <a:schemeClr val="tx1"/>
                </a:solidFill>
                <a:effectLst/>
                <a:latin typeface="+mn-lt"/>
                <a:ea typeface="+mn-ea"/>
                <a:cs typeface="+mn-cs"/>
              </a:rPr>
              <a:t>Note 2: Examples of work that may be performed on or near energized circuit parts because of infeasibility due to equipment design or operational limitations include testing of electric circuits that can only be performed with the circuit energized and work on circuits that form an integral part of a continuous industrial process in a chemical plant that would otherwise need to be completely shut down in order to permit work on one circuit or piece of equipment.</a:t>
            </a:r>
          </a:p>
          <a:p>
            <a:r>
              <a:rPr lang="en-US" sz="1200" b="0" i="0" u="none" strike="noStrike" kern="1200" dirty="0">
                <a:solidFill>
                  <a:schemeClr val="tx1"/>
                </a:solidFill>
                <a:effectLst/>
                <a:latin typeface="+mn-lt"/>
                <a:ea typeface="+mn-ea"/>
                <a:cs typeface="+mn-cs"/>
              </a:rPr>
              <a:t>Note 3: Work on or near deenergized parts is covered by paragraph (b) of this section.</a:t>
            </a:r>
          </a:p>
          <a:p>
            <a:r>
              <a:rPr lang="en-US" sz="1200" b="0" i="0" u="none" strike="noStrike" kern="1200" dirty="0">
                <a:solidFill>
                  <a:schemeClr val="tx1"/>
                </a:solidFill>
                <a:effectLst/>
                <a:latin typeface="+mn-lt"/>
                <a:ea typeface="+mn-ea"/>
                <a:cs typeface="+mn-cs"/>
                <a:hlinkClick r:id="rId4"/>
              </a:rPr>
              <a:t>1910.333(a)(2)</a:t>
            </a:r>
            <a:r>
              <a:rPr lang="en-US" sz="1200" b="0" i="0" u="none" strike="noStrike" kern="1200" dirty="0">
                <a:solidFill>
                  <a:schemeClr val="tx1"/>
                </a:solidFill>
                <a:effectLst/>
                <a:latin typeface="+mn-lt"/>
                <a:ea typeface="+mn-ea"/>
                <a:cs typeface="+mn-cs"/>
              </a:rPr>
              <a:t>"Energized parts." If the exposed live parts are not deenergized (i.e., for reasons of increased or additional hazards or infeasibility), other safety-related work practices shall be used to protect employees who may be exposed to the electrical hazards involved. Such work practices shall protect employees against contact with energized circuit parts directly with any part of their body or indirectly through some other conductive object. The work practices that are used shall be suitable for the conditions under which the work is to be performed and for the voltage level of the exposed electric conductors or circuit parts. Specific work practice requirements are detailed in paragraph (c) of this section.</a:t>
            </a:r>
          </a:p>
          <a:p>
            <a:r>
              <a:rPr lang="en-US" sz="1200" b="0" i="0" u="none" strike="noStrike" kern="1200" dirty="0">
                <a:solidFill>
                  <a:schemeClr val="tx1"/>
                </a:solidFill>
                <a:effectLst/>
                <a:latin typeface="+mn-lt"/>
                <a:ea typeface="+mn-ea"/>
                <a:cs typeface="+mn-cs"/>
              </a:rPr>
              <a:t>1910.333(c)(3)(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)(A)When an unqualified person is working in an elevated position near overhead lines, the location shall be such that the person and the longest conductive object he or she may contact cannot come closer to any unguarded, energized overhead line than the following distances:</a:t>
            </a:r>
          </a:p>
          <a:p>
            <a:r>
              <a:rPr lang="en-US" sz="1200" b="0" i="0" u="none" strike="noStrike" kern="1200" dirty="0">
                <a:solidFill>
                  <a:schemeClr val="tx1"/>
                </a:solidFill>
                <a:effectLst/>
                <a:latin typeface="+mn-lt"/>
                <a:ea typeface="+mn-ea"/>
                <a:cs typeface="+mn-cs"/>
              </a:rPr>
              <a:t>1910.333(c)(3)(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)(A)(1)For voltages to ground 50kV or below - 10 feet (305 cm);</a:t>
            </a:r>
          </a:p>
          <a:p>
            <a:r>
              <a:rPr lang="en-US" sz="1200" b="0" i="0" u="none" strike="noStrike" kern="1200" dirty="0">
                <a:solidFill>
                  <a:schemeClr val="tx1"/>
                </a:solidFill>
                <a:effectLst/>
                <a:latin typeface="+mn-lt"/>
                <a:ea typeface="+mn-ea"/>
                <a:cs typeface="+mn-cs"/>
              </a:rPr>
              <a:t>1910.333(c)(3)(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)(A)(2)For voltages to ground over 50kV - 10 feet (305 cm) plus 4 inches (10 cm) for every 10kV over 50kV.</a:t>
            </a:r>
          </a:p>
          <a:p>
            <a:r>
              <a:rPr lang="en-US" sz="1200" b="0" i="0" u="none" strike="noStrike" kern="1200" dirty="0">
                <a:solidFill>
                  <a:schemeClr val="tx1"/>
                </a:solidFill>
                <a:effectLst/>
                <a:latin typeface="+mn-lt"/>
                <a:ea typeface="+mn-ea"/>
                <a:cs typeface="+mn-cs"/>
              </a:rPr>
              <a:t>1910.333(c)(3)(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)(B)When an unqualified person is working on the ground in the vicinity of overhead lines, the person may not bring any conductive object closer to unguarded, energized overhead lines than the distances given in paragraph (c)(3)(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)(A) of this section.</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10</a:t>
            </a:fld>
            <a:endParaRPr lang="en-US"/>
          </a:p>
        </p:txBody>
      </p:sp>
    </p:spTree>
    <p:extLst>
      <p:ext uri="{BB962C8B-B14F-4D97-AF65-F5344CB8AC3E}">
        <p14:creationId xmlns:p14="http://schemas.microsoft.com/office/powerpoint/2010/main" val="207464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1910.333(c)(3)(ii)</a:t>
            </a:r>
            <a:r>
              <a:rPr lang="en-US" sz="1200" b="0" i="0" u="none" strike="noStrike" kern="1200" dirty="0">
                <a:solidFill>
                  <a:schemeClr val="tx1"/>
                </a:solidFill>
                <a:effectLst/>
                <a:latin typeface="+mn-lt"/>
                <a:ea typeface="+mn-ea"/>
                <a:cs typeface="+mn-cs"/>
              </a:rPr>
              <a:t>"Qualified persons." When a qualified person is working in the vicinity of overhead lines, whether in an elevated position or on the ground, the person may not approach or take any conductive object without an approved insulating handle closer to exposed energized parts than shown in Table S-5 unless:</a:t>
            </a:r>
          </a:p>
          <a:p>
            <a:r>
              <a:rPr lang="en-US" sz="1200" b="0" i="0" u="none" strike="noStrike" kern="1200" dirty="0">
                <a:solidFill>
                  <a:schemeClr val="tx1"/>
                </a:solidFill>
                <a:effectLst/>
                <a:latin typeface="+mn-lt"/>
                <a:ea typeface="+mn-ea"/>
                <a:cs typeface="+mn-cs"/>
              </a:rPr>
              <a:t>1910.333(c)(3)(ii)(A)The person is insulated from the energized part (gloves, with sleeves if necessary, rated for the voltage involved are considered to be insulation of the person from the energized part on which work is performed), or</a:t>
            </a:r>
          </a:p>
          <a:p>
            <a:r>
              <a:rPr lang="en-US" sz="1200" b="0" i="0" u="none" strike="noStrike" kern="1200" dirty="0">
                <a:solidFill>
                  <a:schemeClr val="tx1"/>
                </a:solidFill>
                <a:effectLst/>
                <a:latin typeface="+mn-lt"/>
                <a:ea typeface="+mn-ea"/>
                <a:cs typeface="+mn-cs"/>
              </a:rPr>
              <a:t>1910.333(c)(3)(ii)(B)The energized part is insulated both from all other conductive objects at a different potential and from the person, or</a:t>
            </a:r>
          </a:p>
          <a:p>
            <a:r>
              <a:rPr lang="en-US" sz="1200" b="0" i="0" u="none" strike="noStrike" kern="1200" dirty="0">
                <a:solidFill>
                  <a:schemeClr val="tx1"/>
                </a:solidFill>
                <a:effectLst/>
                <a:latin typeface="+mn-lt"/>
                <a:ea typeface="+mn-ea"/>
                <a:cs typeface="+mn-cs"/>
              </a:rPr>
              <a:t>1910.333(c)(3)(ii)(C)The person is insulated from all conductive objects at a potential different from that of the energized part</a:t>
            </a:r>
          </a:p>
          <a:p>
            <a:r>
              <a:rPr lang="en-US" sz="1200" b="0" i="0" u="none" strike="noStrike" kern="1200" dirty="0">
                <a:solidFill>
                  <a:schemeClr val="tx1"/>
                </a:solidFill>
                <a:effectLst/>
                <a:latin typeface="+mn-lt"/>
                <a:ea typeface="+mn-ea"/>
                <a:cs typeface="+mn-cs"/>
              </a:rPr>
              <a:t>1910.333(c)(3)(iii)(A)(2)If insulating barriers are installed to prevent contact with the lines, and if the barriers are rated for the voltage of the line being guarded and are not a part of or an attachment to the vehicle or its raised structure, the clearance may be reduced to a distance within the designed working dimensions of the insulating barrier.</a:t>
            </a:r>
          </a:p>
          <a:p>
            <a:r>
              <a:rPr lang="en-US" sz="1200" b="0" i="0" u="none" strike="noStrike" kern="1200" dirty="0">
                <a:solidFill>
                  <a:schemeClr val="tx1"/>
                </a:solidFill>
                <a:effectLst/>
                <a:latin typeface="+mn-lt"/>
                <a:ea typeface="+mn-ea"/>
                <a:cs typeface="+mn-cs"/>
              </a:rPr>
              <a:t>1910.333(c)(3)(iii)(A)(3)If the equipment is an aerial lift insulated for the voltage involved, and if the work is performed by a qualified person, the clearance (between the uninsulated portion of the aerial lift and the power line) may be reduced to the distance given in Table S-5.</a:t>
            </a:r>
          </a:p>
          <a:p>
            <a:r>
              <a:rPr lang="en-US" sz="1200" b="0" i="0" u="none" strike="noStrike" kern="1200" dirty="0">
                <a:solidFill>
                  <a:schemeClr val="tx1"/>
                </a:solidFill>
                <a:effectLst/>
                <a:latin typeface="+mn-lt"/>
                <a:ea typeface="+mn-ea"/>
                <a:cs typeface="+mn-cs"/>
              </a:rPr>
              <a:t>1910.333(c)(3)(iii)(B)Employees standing on the ground may not contact the vehicle or mechanical equipment or any of its attachments, unless:</a:t>
            </a:r>
          </a:p>
          <a:p>
            <a:r>
              <a:rPr lang="en-US" sz="1200" b="0" i="0" u="none" strike="noStrike" kern="1200" dirty="0">
                <a:solidFill>
                  <a:schemeClr val="tx1"/>
                </a:solidFill>
                <a:effectLst/>
                <a:latin typeface="+mn-lt"/>
                <a:ea typeface="+mn-ea"/>
                <a:cs typeface="+mn-cs"/>
              </a:rPr>
              <a:t>1910.333(c)(3)(iii)(B)(1)The employee is using protective equipment rated for the voltage; or</a:t>
            </a:r>
          </a:p>
          <a:p>
            <a:r>
              <a:rPr lang="en-US" sz="1200" b="0" i="0" u="none" strike="noStrike" kern="1200" dirty="0">
                <a:solidFill>
                  <a:schemeClr val="tx1"/>
                </a:solidFill>
                <a:effectLst/>
                <a:latin typeface="+mn-lt"/>
                <a:ea typeface="+mn-ea"/>
                <a:cs typeface="+mn-cs"/>
              </a:rPr>
              <a:t>1910.333(c)(3)(iii)(B)(2)The equipment is located so that no uninsulated part of its structure (that portion of the structure that provides a conductive path to employees on the ground) can come closer to the line than permitted in paragraph (c)(3)(iii) of this section.</a:t>
            </a:r>
          </a:p>
          <a:p>
            <a:r>
              <a:rPr lang="en-US" sz="1200" b="0" i="0" u="none" strike="noStrike" kern="1200" dirty="0">
                <a:solidFill>
                  <a:schemeClr val="tx1"/>
                </a:solidFill>
                <a:effectLst/>
                <a:latin typeface="+mn-lt"/>
                <a:ea typeface="+mn-ea"/>
                <a:cs typeface="+mn-cs"/>
              </a:rPr>
              <a:t>1910.333(c)(3)(iii)(C)If any vehicle or mechanical equipment capable of having parts of its structure elevated near energized overhead lines is intentionally grounded, employees working on the ground near the point of grounding may not stand at the grounding location whenever there is a possibility of overhead line contact. Additional precautions, such as the use of barricades or insulation, shall be taken to protect employees from hazardous ground potentials, depending on earth resistivity and fault currents, which can develop within the first few feet or more outward from the grounding point.</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11</a:t>
            </a:fld>
            <a:endParaRPr lang="en-US"/>
          </a:p>
        </p:txBody>
      </p:sp>
    </p:spTree>
    <p:extLst>
      <p:ext uri="{BB962C8B-B14F-4D97-AF65-F5344CB8AC3E}">
        <p14:creationId xmlns:p14="http://schemas.microsoft.com/office/powerpoint/2010/main" val="132756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1926.453(b)(2)(viii)</a:t>
            </a:r>
            <a:r>
              <a:rPr lang="en-US" sz="1200" b="0" i="0" u="none" strike="noStrike" kern="1200" dirty="0">
                <a:solidFill>
                  <a:schemeClr val="tx1"/>
                </a:solidFill>
                <a:effectLst/>
                <a:latin typeface="+mn-lt"/>
                <a:ea typeface="+mn-ea"/>
                <a:cs typeface="+mn-cs"/>
              </a:rPr>
              <a:t>An aerial lift truck shall not be moved when the boom is elevated in a working position with men in the basket, except for equipment which is specifically designed for this type of operation in accordance with the provisions of paragraphs (a)(1) and (2) of this section.</a:t>
            </a:r>
          </a:p>
          <a:p>
            <a:r>
              <a:rPr lang="en-US" sz="1200" b="0" i="0" u="none" strike="noStrike" kern="1200" dirty="0">
                <a:solidFill>
                  <a:schemeClr val="tx1"/>
                </a:solidFill>
                <a:effectLst/>
                <a:latin typeface="+mn-lt"/>
                <a:ea typeface="+mn-ea"/>
                <a:cs typeface="+mn-cs"/>
                <a:hlinkClick r:id="rId4"/>
              </a:rPr>
              <a:t>1926.453(b)(2)(ix)</a:t>
            </a:r>
            <a:r>
              <a:rPr lang="en-US" sz="1200" b="0" i="0" u="none" strike="noStrike" kern="1200" dirty="0">
                <a:solidFill>
                  <a:schemeClr val="tx1"/>
                </a:solidFill>
                <a:effectLst/>
                <a:latin typeface="+mn-lt"/>
                <a:ea typeface="+mn-ea"/>
                <a:cs typeface="+mn-cs"/>
              </a:rPr>
              <a:t>Articulating boom and extensible boom platforms, primarily designed as personnel carriers, shall have both platform (upper) and lower controls. Upper controls shall be in or beside the platform within easy reach of the operator. Lower controls shall provide for overriding the upper controls. Controls shall be plainly marked as to their function. Lower level controls shall not be operated unless permission has been obtained from the employee in the lift, except in case of emergency.</a:t>
            </a:r>
          </a:p>
          <a:p>
            <a:r>
              <a:rPr lang="en-US" sz="1200" b="0" i="0" u="none" strike="noStrike" kern="1200" dirty="0">
                <a:solidFill>
                  <a:schemeClr val="tx1"/>
                </a:solidFill>
                <a:effectLst/>
                <a:latin typeface="+mn-lt"/>
                <a:ea typeface="+mn-ea"/>
                <a:cs typeface="+mn-cs"/>
                <a:hlinkClick r:id="rId5"/>
              </a:rPr>
              <a:t>1926.453(b)(2)(x)</a:t>
            </a:r>
            <a:r>
              <a:rPr lang="en-US" sz="1200" b="0" i="0" u="none" strike="noStrike" kern="1200" dirty="0">
                <a:solidFill>
                  <a:schemeClr val="tx1"/>
                </a:solidFill>
                <a:effectLst/>
                <a:latin typeface="+mn-lt"/>
                <a:ea typeface="+mn-ea"/>
                <a:cs typeface="+mn-cs"/>
              </a:rPr>
              <a:t>Climbers shall not be worn while performing work from an aerial lift.</a:t>
            </a:r>
          </a:p>
          <a:p>
            <a:r>
              <a:rPr lang="en-US" sz="1200" b="0" i="0" u="none" strike="noStrike" kern="1200" dirty="0">
                <a:solidFill>
                  <a:schemeClr val="tx1"/>
                </a:solidFill>
                <a:effectLst/>
                <a:latin typeface="+mn-lt"/>
                <a:ea typeface="+mn-ea"/>
                <a:cs typeface="+mn-cs"/>
                <a:hlinkClick r:id="rId6"/>
              </a:rPr>
              <a:t>1926.453(b)(2)(xi)</a:t>
            </a:r>
            <a:r>
              <a:rPr lang="en-US" sz="1200" b="0" i="0" u="none" strike="noStrike" kern="1200" dirty="0">
                <a:solidFill>
                  <a:schemeClr val="tx1"/>
                </a:solidFill>
                <a:effectLst/>
                <a:latin typeface="+mn-lt"/>
                <a:ea typeface="+mn-ea"/>
                <a:cs typeface="+mn-cs"/>
              </a:rPr>
              <a:t>The insulated portion of an aerial lift shall not be altered in any manner that might reduce its insulating value.</a:t>
            </a:r>
          </a:p>
          <a:p>
            <a:r>
              <a:rPr lang="en-US" sz="1200" b="0" i="0" u="none" strike="noStrike" kern="1200" dirty="0">
                <a:solidFill>
                  <a:schemeClr val="tx1"/>
                </a:solidFill>
                <a:effectLst/>
                <a:latin typeface="+mn-lt"/>
                <a:ea typeface="+mn-ea"/>
                <a:cs typeface="+mn-cs"/>
                <a:hlinkClick r:id="rId7"/>
              </a:rPr>
              <a:t>1926.453(b)(2)(xii)</a:t>
            </a:r>
            <a:r>
              <a:rPr lang="en-US" sz="1200" b="0" i="0" u="none" strike="noStrike" kern="1200" dirty="0">
                <a:solidFill>
                  <a:schemeClr val="tx1"/>
                </a:solidFill>
                <a:effectLst/>
                <a:latin typeface="+mn-lt"/>
                <a:ea typeface="+mn-ea"/>
                <a:cs typeface="+mn-cs"/>
              </a:rPr>
              <a:t>Before moving an aerial lift for travel, the boom(s) shall be inspected to see that it is properly cradled and outriggers are in stowed position except as provided in paragraph (b)(2)(viii) of this section.</a:t>
            </a:r>
          </a:p>
          <a:p>
            <a:r>
              <a:rPr lang="en-US" sz="1200" b="0" i="0" u="none" strike="noStrike" kern="1200" dirty="0">
                <a:solidFill>
                  <a:schemeClr val="tx1"/>
                </a:solidFill>
                <a:effectLst/>
                <a:latin typeface="+mn-lt"/>
                <a:ea typeface="+mn-ea"/>
                <a:cs typeface="+mn-cs"/>
              </a:rPr>
              <a:t>1926.453(b)(3)Electrical tests. All electrical tests shall conform to the requirements of ANSI A92.2-1969 section 5. However equivalent </a:t>
            </a:r>
            <a:r>
              <a:rPr lang="en-US" sz="1200" b="0" i="0" u="none" strike="noStrike" kern="1200" dirty="0" err="1">
                <a:solidFill>
                  <a:schemeClr val="tx1"/>
                </a:solidFill>
                <a:effectLst/>
                <a:latin typeface="+mn-lt"/>
                <a:ea typeface="+mn-ea"/>
                <a:cs typeface="+mn-cs"/>
              </a:rPr>
              <a:t>d.c.</a:t>
            </a:r>
            <a:r>
              <a:rPr lang="en-US" sz="1200" b="0" i="0" u="none" strike="noStrike" kern="1200" dirty="0">
                <a:solidFill>
                  <a:schemeClr val="tx1"/>
                </a:solidFill>
                <a:effectLst/>
                <a:latin typeface="+mn-lt"/>
                <a:ea typeface="+mn-ea"/>
                <a:cs typeface="+mn-cs"/>
              </a:rPr>
              <a:t>; voltage tests may be used in lieu of the </a:t>
            </a:r>
            <a:r>
              <a:rPr lang="en-US" sz="1200" b="0" i="0" u="none" strike="noStrike" kern="1200" dirty="0" err="1">
                <a:solidFill>
                  <a:schemeClr val="tx1"/>
                </a:solidFill>
                <a:effectLst/>
                <a:latin typeface="+mn-lt"/>
                <a:ea typeface="+mn-ea"/>
                <a:cs typeface="+mn-cs"/>
              </a:rPr>
              <a:t>a.c.</a:t>
            </a:r>
            <a:r>
              <a:rPr lang="en-US" sz="1200" b="0" i="0" u="none" strike="noStrike" kern="1200" dirty="0">
                <a:solidFill>
                  <a:schemeClr val="tx1"/>
                </a:solidFill>
                <a:effectLst/>
                <a:latin typeface="+mn-lt"/>
                <a:ea typeface="+mn-ea"/>
                <a:cs typeface="+mn-cs"/>
              </a:rPr>
              <a:t> voltage specified in A92.2-1969; </a:t>
            </a:r>
            <a:r>
              <a:rPr lang="en-US" sz="1200" b="0" i="0" u="none" strike="noStrike" kern="1200" dirty="0" err="1">
                <a:solidFill>
                  <a:schemeClr val="tx1"/>
                </a:solidFill>
                <a:effectLst/>
                <a:latin typeface="+mn-lt"/>
                <a:ea typeface="+mn-ea"/>
                <a:cs typeface="+mn-cs"/>
              </a:rPr>
              <a:t>d.c.</a:t>
            </a:r>
            <a:r>
              <a:rPr lang="en-US" sz="1200" b="0" i="0" u="none" strike="noStrike" kern="1200" dirty="0">
                <a:solidFill>
                  <a:schemeClr val="tx1"/>
                </a:solidFill>
                <a:effectLst/>
                <a:latin typeface="+mn-lt"/>
                <a:ea typeface="+mn-ea"/>
                <a:cs typeface="+mn-cs"/>
              </a:rPr>
              <a:t> voltage tests which are approved by the equipment manufacturer or equivalent entity shall be considered an equivalent test for the purpose of this paragraph (b)(3).</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12</a:t>
            </a:fld>
            <a:endParaRPr lang="en-US"/>
          </a:p>
        </p:txBody>
      </p:sp>
    </p:spTree>
    <p:extLst>
      <p:ext uri="{BB962C8B-B14F-4D97-AF65-F5344CB8AC3E}">
        <p14:creationId xmlns:p14="http://schemas.microsoft.com/office/powerpoint/2010/main" val="4109627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1926.601(b)(1)All vehicles shall have a service brake system, an emergency brake system, and a parking brake system. These systems may use common components, and shall be maintained in operable condition.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1926.601(b)(14)All vehicles in use shall be checked at the beginning of each shift to assure that the following parts, equipment, and accessories are in safe operating condition and free of apparent damage that could cause failure while in use: service brakes, including trailer brake connections; parking system (hand brake); emergency stopping system (brakes); tires; horn; steering mechanism; coupling devices; seat belts; operating controls; and safety devices. All defects shall be corrected before the vehicle is placed in service. These requirements also apply to equipment such as lights, reflectors, windshield wipers, defrosters, fire extinguishers, etc., where such equipment is necessary.</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13</a:t>
            </a:fld>
            <a:endParaRPr lang="en-US"/>
          </a:p>
        </p:txBody>
      </p:sp>
    </p:spTree>
    <p:extLst>
      <p:ext uri="{BB962C8B-B14F-4D97-AF65-F5344CB8AC3E}">
        <p14:creationId xmlns:p14="http://schemas.microsoft.com/office/powerpoint/2010/main" val="4084246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1926.959(a)(1)</a:t>
            </a:r>
            <a:r>
              <a:rPr lang="en-US" sz="1200" b="0" i="1" u="none" strike="noStrike" kern="1200" dirty="0">
                <a:solidFill>
                  <a:schemeClr val="tx1"/>
                </a:solidFill>
                <a:effectLst/>
                <a:latin typeface="+mn-lt"/>
                <a:ea typeface="+mn-ea"/>
                <a:cs typeface="+mn-cs"/>
              </a:rPr>
              <a:t>Other applicable requirements</a:t>
            </a:r>
            <a:r>
              <a:rPr lang="en-US" sz="1200" b="0" i="0" u="none" strike="noStrike" kern="1200" dirty="0">
                <a:solidFill>
                  <a:schemeClr val="tx1"/>
                </a:solidFill>
                <a:effectLst/>
                <a:latin typeface="+mn-lt"/>
                <a:ea typeface="+mn-ea"/>
                <a:cs typeface="+mn-cs"/>
              </a:rPr>
              <a:t>. Mechanical equipment shall be operated in accordance with applicable requirements in this part, including Subparts N, O, and CC of this part, except that § 1926.600(a)(6) does not apply to operations performed by qualified employees. </a:t>
            </a:r>
          </a:p>
          <a:p>
            <a:r>
              <a:rPr lang="en-US" sz="1200" b="0" i="0" u="none" strike="noStrike" kern="1200" dirty="0">
                <a:solidFill>
                  <a:schemeClr val="tx1"/>
                </a:solidFill>
                <a:effectLst/>
                <a:latin typeface="+mn-lt"/>
                <a:ea typeface="+mn-ea"/>
                <a:cs typeface="+mn-cs"/>
              </a:rPr>
              <a:t>1926.959(a)(2)</a:t>
            </a:r>
            <a:r>
              <a:rPr lang="en-US" sz="1200" b="0" i="1" u="none" strike="noStrike" kern="1200" dirty="0">
                <a:solidFill>
                  <a:schemeClr val="tx1"/>
                </a:solidFill>
                <a:effectLst/>
                <a:latin typeface="+mn-lt"/>
                <a:ea typeface="+mn-ea"/>
                <a:cs typeface="+mn-cs"/>
              </a:rPr>
              <a:t>Inspection before use</a:t>
            </a:r>
            <a:r>
              <a:rPr lang="en-US" sz="1200" b="0" i="0" u="none" strike="noStrike" kern="1200" dirty="0">
                <a:solidFill>
                  <a:schemeClr val="tx1"/>
                </a:solidFill>
                <a:effectLst/>
                <a:latin typeface="+mn-lt"/>
                <a:ea typeface="+mn-ea"/>
                <a:cs typeface="+mn-cs"/>
              </a:rPr>
              <a:t>. The critical safety components of mechanical elevating and rotating equipment shall receive a thorough visual inspection before use on each shift.</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Note to paragraph (a)(2):</a:t>
            </a:r>
            <a:r>
              <a:rPr lang="en-US" sz="1200" b="0" i="0" u="none" strike="noStrike" kern="1200" dirty="0">
                <a:solidFill>
                  <a:schemeClr val="tx1"/>
                </a:solidFill>
                <a:effectLst/>
                <a:latin typeface="+mn-lt"/>
                <a:ea typeface="+mn-ea"/>
                <a:cs typeface="+mn-cs"/>
              </a:rPr>
              <a:t> Critical safety components of mechanical elevating and rotating equipment are components for which failure would result in free fall or free rotation of the boom. </a:t>
            </a:r>
          </a:p>
          <a:p>
            <a:r>
              <a:rPr lang="en-US" sz="1200" b="0" i="0" u="none" strike="noStrike" kern="1200" dirty="0">
                <a:solidFill>
                  <a:schemeClr val="tx1"/>
                </a:solidFill>
                <a:effectLst/>
                <a:latin typeface="+mn-lt"/>
                <a:ea typeface="+mn-ea"/>
                <a:cs typeface="+mn-cs"/>
              </a:rPr>
              <a:t>1926.959(a)(3)</a:t>
            </a:r>
            <a:r>
              <a:rPr lang="en-US" sz="1200" b="0" i="1" u="none" strike="noStrike" kern="1200" dirty="0">
                <a:solidFill>
                  <a:schemeClr val="tx1"/>
                </a:solidFill>
                <a:effectLst/>
                <a:latin typeface="+mn-lt"/>
                <a:ea typeface="+mn-ea"/>
                <a:cs typeface="+mn-cs"/>
              </a:rPr>
              <a:t>Operator</a:t>
            </a:r>
            <a:r>
              <a:rPr lang="en-US" sz="1200" b="0" i="0" u="none" strike="noStrike" kern="1200" dirty="0">
                <a:solidFill>
                  <a:schemeClr val="tx1"/>
                </a:solidFill>
                <a:effectLst/>
                <a:latin typeface="+mn-lt"/>
                <a:ea typeface="+mn-ea"/>
                <a:cs typeface="+mn-cs"/>
              </a:rPr>
              <a:t>. The operator of an electric line truck may not leave his or her position at the controls while a load is suspended, unless the employer can demonstrate that no employee (including the operator) is endangered. </a:t>
            </a:r>
          </a:p>
          <a:p>
            <a:r>
              <a:rPr lang="en-US" sz="1200" b="0" i="0" u="none" strike="noStrike" kern="1200" dirty="0">
                <a:solidFill>
                  <a:schemeClr val="tx1"/>
                </a:solidFill>
                <a:effectLst/>
                <a:latin typeface="+mn-lt"/>
                <a:ea typeface="+mn-ea"/>
                <a:cs typeface="+mn-cs"/>
              </a:rPr>
              <a:t>1926.959(b)(1)</a:t>
            </a:r>
            <a:r>
              <a:rPr lang="en-US" sz="1200" b="0" i="1" u="none" strike="noStrike" kern="1200" dirty="0">
                <a:solidFill>
                  <a:schemeClr val="tx1"/>
                </a:solidFill>
                <a:effectLst/>
                <a:latin typeface="+mn-lt"/>
                <a:ea typeface="+mn-ea"/>
                <a:cs typeface="+mn-cs"/>
              </a:rPr>
              <a:t>Extend outriggers.</a:t>
            </a:r>
            <a:r>
              <a:rPr lang="en-US" sz="1200" b="0" i="0" u="none" strike="noStrike" kern="1200" dirty="0">
                <a:solidFill>
                  <a:schemeClr val="tx1"/>
                </a:solidFill>
                <a:effectLst/>
                <a:latin typeface="+mn-lt"/>
                <a:ea typeface="+mn-ea"/>
                <a:cs typeface="+mn-cs"/>
              </a:rPr>
              <a:t> Mobile equipment, if provided with outriggers, shall be operated with the outriggers extended and firmly set, except as provided in paragraph (b)(3) of this section. </a:t>
            </a:r>
          </a:p>
          <a:p>
            <a:r>
              <a:rPr lang="en-US" sz="1200" b="0" i="0" u="none" strike="noStrike" kern="1200" dirty="0">
                <a:solidFill>
                  <a:schemeClr val="tx1"/>
                </a:solidFill>
                <a:effectLst/>
                <a:latin typeface="+mn-lt"/>
                <a:ea typeface="+mn-ea"/>
                <a:cs typeface="+mn-cs"/>
              </a:rPr>
              <a:t>1926.959(b)(2)</a:t>
            </a:r>
            <a:r>
              <a:rPr lang="en-US" sz="1200" b="0" i="1" u="none" strike="noStrike" kern="1200" dirty="0">
                <a:solidFill>
                  <a:schemeClr val="tx1"/>
                </a:solidFill>
                <a:effectLst/>
                <a:latin typeface="+mn-lt"/>
                <a:ea typeface="+mn-ea"/>
                <a:cs typeface="+mn-cs"/>
              </a:rPr>
              <a:t>Clear view.</a:t>
            </a:r>
            <a:r>
              <a:rPr lang="en-US" sz="1200" b="0" i="0" u="none" strike="noStrike" kern="1200" dirty="0">
                <a:solidFill>
                  <a:schemeClr val="tx1"/>
                </a:solidFill>
                <a:effectLst/>
                <a:latin typeface="+mn-lt"/>
                <a:ea typeface="+mn-ea"/>
                <a:cs typeface="+mn-cs"/>
              </a:rPr>
              <a:t> Outriggers may not be extended or retracted outside of the clear view of the operator unless all employees are outside the range of possible equipment motion. </a:t>
            </a:r>
          </a:p>
          <a:p>
            <a:r>
              <a:rPr lang="en-US" sz="1200" b="0" i="0" u="none" strike="noStrike" kern="1200" dirty="0">
                <a:solidFill>
                  <a:schemeClr val="tx1"/>
                </a:solidFill>
                <a:effectLst/>
                <a:latin typeface="+mn-lt"/>
                <a:ea typeface="+mn-ea"/>
                <a:cs typeface="+mn-cs"/>
              </a:rPr>
              <a:t>1926.959(b)(3)</a:t>
            </a:r>
            <a:r>
              <a:rPr lang="en-US" sz="1200" b="0" i="1" u="none" strike="noStrike" kern="1200" dirty="0">
                <a:solidFill>
                  <a:schemeClr val="tx1"/>
                </a:solidFill>
                <a:effectLst/>
                <a:latin typeface="+mn-lt"/>
                <a:ea typeface="+mn-ea"/>
                <a:cs typeface="+mn-cs"/>
              </a:rPr>
              <a:t>Operation without outriggers.</a:t>
            </a:r>
            <a:r>
              <a:rPr lang="en-US" sz="1200" b="0" i="0" u="none" strike="noStrike" kern="1200" dirty="0">
                <a:solidFill>
                  <a:schemeClr val="tx1"/>
                </a:solidFill>
                <a:effectLst/>
                <a:latin typeface="+mn-lt"/>
                <a:ea typeface="+mn-ea"/>
                <a:cs typeface="+mn-cs"/>
              </a:rPr>
              <a:t> If the work area or the terrain precludes the use of outriggers, the equipment may be operated only within its maximum load ratings specified by the equipment manufacturer for the particular configuration of the equipment without outriggers. </a:t>
            </a:r>
          </a:p>
          <a:p>
            <a:r>
              <a:rPr lang="en-US" sz="1200" b="0" i="0" u="none" strike="noStrike" kern="1200" dirty="0">
                <a:solidFill>
                  <a:schemeClr val="tx1"/>
                </a:solidFill>
                <a:effectLst/>
                <a:latin typeface="+mn-lt"/>
                <a:ea typeface="+mn-ea"/>
                <a:cs typeface="+mn-cs"/>
              </a:rPr>
              <a:t>1926.959(c)</a:t>
            </a:r>
            <a:r>
              <a:rPr lang="en-US" sz="1200" b="0" i="1" u="none" strike="noStrike" kern="1200" dirty="0">
                <a:solidFill>
                  <a:schemeClr val="tx1"/>
                </a:solidFill>
                <a:effectLst/>
                <a:latin typeface="+mn-lt"/>
                <a:ea typeface="+mn-ea"/>
                <a:cs typeface="+mn-cs"/>
              </a:rPr>
              <a:t>Applied loads.</a:t>
            </a:r>
            <a:r>
              <a:rPr lang="en-US" sz="1200" b="0" i="0" u="none" strike="noStrike" kern="1200" dirty="0">
                <a:solidFill>
                  <a:schemeClr val="tx1"/>
                </a:solidFill>
                <a:effectLst/>
                <a:latin typeface="+mn-lt"/>
                <a:ea typeface="+mn-ea"/>
                <a:cs typeface="+mn-cs"/>
              </a:rPr>
              <a:t> Mechanical equipment used to lift or move lines or other material shall be used within its maximum load rating and other design limitations for the conditions under which the mechanical equipment is being used. </a:t>
            </a:r>
          </a:p>
          <a:p>
            <a:r>
              <a:rPr lang="en-US" sz="1200" b="0" i="0" u="none" strike="noStrike" kern="1200" dirty="0">
                <a:solidFill>
                  <a:schemeClr val="tx1"/>
                </a:solidFill>
                <a:effectLst/>
                <a:latin typeface="+mn-lt"/>
                <a:ea typeface="+mn-ea"/>
                <a:cs typeface="+mn-cs"/>
              </a:rPr>
              <a:t>1926.959(d)</a:t>
            </a:r>
            <a:r>
              <a:rPr lang="en-US" sz="1200" b="0" i="1" u="none" strike="noStrike" kern="1200" dirty="0">
                <a:solidFill>
                  <a:schemeClr val="tx1"/>
                </a:solidFill>
                <a:effectLst/>
                <a:latin typeface="+mn-lt"/>
                <a:ea typeface="+mn-ea"/>
                <a:cs typeface="+mn-cs"/>
              </a:rPr>
              <a:t>Operations near energized lines or equipment.</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1926.959(d)(1)</a:t>
            </a:r>
            <a:r>
              <a:rPr lang="en-US" sz="1200" b="0" i="1" u="none" strike="noStrike" kern="1200" dirty="0">
                <a:solidFill>
                  <a:schemeClr val="tx1"/>
                </a:solidFill>
                <a:effectLst/>
                <a:latin typeface="+mn-lt"/>
                <a:ea typeface="+mn-ea"/>
                <a:cs typeface="+mn-cs"/>
              </a:rPr>
              <a:t>Minimum approach distance.</a:t>
            </a:r>
            <a:r>
              <a:rPr lang="en-US" sz="1200" b="0" i="0" u="none" strike="noStrike" kern="1200" dirty="0">
                <a:solidFill>
                  <a:schemeClr val="tx1"/>
                </a:solidFill>
                <a:effectLst/>
                <a:latin typeface="+mn-lt"/>
                <a:ea typeface="+mn-ea"/>
                <a:cs typeface="+mn-cs"/>
              </a:rPr>
              <a:t> Mechanical equipment shall be operated so that the minimum approach distances, established by the employer under § 1926.960(c)(1)(</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are maintained from exposed energized lines and equipment. However, the insulated portion of an aerial lift operated by a qualified employee in the lift is exempt from this requirement if the applicable minimum approach distance is maintained between the uninsulated portions of the aerial lift and exposed objects having a different electrical potential. </a:t>
            </a:r>
          </a:p>
          <a:p>
            <a:r>
              <a:rPr lang="en-US" sz="1200" b="0" i="0" u="none" strike="noStrike" kern="1200" dirty="0">
                <a:solidFill>
                  <a:schemeClr val="tx1"/>
                </a:solidFill>
                <a:effectLst/>
                <a:latin typeface="+mn-lt"/>
                <a:ea typeface="+mn-ea"/>
                <a:cs typeface="+mn-cs"/>
              </a:rPr>
              <a:t>1926.959(d)(2)</a:t>
            </a:r>
            <a:r>
              <a:rPr lang="en-US" sz="1200" b="0" i="1" u="none" strike="noStrike" kern="1200" dirty="0">
                <a:solidFill>
                  <a:schemeClr val="tx1"/>
                </a:solidFill>
                <a:effectLst/>
                <a:latin typeface="+mn-lt"/>
                <a:ea typeface="+mn-ea"/>
                <a:cs typeface="+mn-cs"/>
              </a:rPr>
              <a:t>Observer</a:t>
            </a:r>
            <a:r>
              <a:rPr lang="en-US" sz="1200" b="0" i="0" u="none" strike="noStrike" kern="1200" dirty="0">
                <a:solidFill>
                  <a:schemeClr val="tx1"/>
                </a:solidFill>
                <a:effectLst/>
                <a:latin typeface="+mn-lt"/>
                <a:ea typeface="+mn-ea"/>
                <a:cs typeface="+mn-cs"/>
              </a:rPr>
              <a:t>. A designated employee other than the equipment operator shall observe the approach distance to exposed lines and equipment and provide timely warnings before the minimum approach distance required by paragraph (d)(1) of this section is reached, unless the employer can demonstrate that the operator can accurately determine that the minimum approach distance is being maintained. </a:t>
            </a:r>
          </a:p>
          <a:p>
            <a:r>
              <a:rPr lang="en-US" sz="1200" b="0" i="0" u="none" strike="noStrike" kern="1200" dirty="0">
                <a:solidFill>
                  <a:schemeClr val="tx1"/>
                </a:solidFill>
                <a:effectLst/>
                <a:latin typeface="+mn-lt"/>
                <a:ea typeface="+mn-ea"/>
                <a:cs typeface="+mn-cs"/>
              </a:rPr>
              <a:t>1926.959(d)(3)</a:t>
            </a:r>
            <a:r>
              <a:rPr lang="en-US" sz="1200" b="0" i="1" u="none" strike="noStrike" kern="1200" dirty="0">
                <a:solidFill>
                  <a:schemeClr val="tx1"/>
                </a:solidFill>
                <a:effectLst/>
                <a:latin typeface="+mn-lt"/>
                <a:ea typeface="+mn-ea"/>
                <a:cs typeface="+mn-cs"/>
              </a:rPr>
              <a:t>Extra precautions</a:t>
            </a:r>
            <a:r>
              <a:rPr lang="en-US" sz="1200" b="0" i="0" u="none" strike="noStrike" kern="1200" dirty="0">
                <a:solidFill>
                  <a:schemeClr val="tx1"/>
                </a:solidFill>
                <a:effectLst/>
                <a:latin typeface="+mn-lt"/>
                <a:ea typeface="+mn-ea"/>
                <a:cs typeface="+mn-cs"/>
              </a:rPr>
              <a:t>. If, during operation of the mechanical equipment, that equipment could become energized, the operation also shall comply with at least one of paragraphs (d)(3)(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through (d)(3)(iii) of this section. </a:t>
            </a:r>
          </a:p>
          <a:p>
            <a:r>
              <a:rPr lang="en-US" sz="1200" b="0" i="0" u="none" strike="noStrike" kern="1200" dirty="0">
                <a:solidFill>
                  <a:schemeClr val="tx1"/>
                </a:solidFill>
                <a:effectLst/>
                <a:latin typeface="+mn-lt"/>
                <a:ea typeface="+mn-ea"/>
                <a:cs typeface="+mn-cs"/>
              </a:rPr>
              <a:t>1926.959(d)(3)(</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)The energized lines or equipment exposed to contact shall be covered with insulating protective material that will withstand the type of contact that could be made during the operation. </a:t>
            </a:r>
          </a:p>
          <a:p>
            <a:r>
              <a:rPr lang="en-US" sz="1200" b="0" i="0" u="none" strike="noStrike" kern="1200" dirty="0">
                <a:solidFill>
                  <a:schemeClr val="tx1"/>
                </a:solidFill>
                <a:effectLst/>
                <a:latin typeface="+mn-lt"/>
                <a:ea typeface="+mn-ea"/>
                <a:cs typeface="+mn-cs"/>
              </a:rPr>
              <a:t>1926.959(d)(3)(ii)The mechanical equipment shall be insulated for the voltage involved. The mechanical equipment shall be positioned so that its uninsulated portions cannot approach the energized lines or equipment any closer than the minimum approach distances, established by the employer under § 1926.960(c)(1)(</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14</a:t>
            </a:fld>
            <a:endParaRPr lang="en-US"/>
          </a:p>
        </p:txBody>
      </p:sp>
    </p:spTree>
    <p:extLst>
      <p:ext uri="{BB962C8B-B14F-4D97-AF65-F5344CB8AC3E}">
        <p14:creationId xmlns:p14="http://schemas.microsoft.com/office/powerpoint/2010/main" val="2449749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1926.959(d)(3)(iii)Each employee shall be protected from hazards that could arise from mechanical equipment contact with energized lines or equipment. The measures used shall ensure that employees will not be exposed to hazardous differences in electric potential. Unless the employer can demonstrate that the methods in use protect each employee from the hazards that could arise if the mechanical equipment contacts the energized line or equipment, the measures used shall include all of the following techniques: </a:t>
            </a:r>
          </a:p>
          <a:p>
            <a:r>
              <a:rPr lang="en-US" sz="1200" b="0" i="0" u="none" strike="noStrike" kern="1200" dirty="0">
                <a:solidFill>
                  <a:schemeClr val="tx1"/>
                </a:solidFill>
                <a:effectLst/>
                <a:latin typeface="+mn-lt"/>
                <a:ea typeface="+mn-ea"/>
                <a:cs typeface="+mn-cs"/>
              </a:rPr>
              <a:t>1926.959(d)(3)(iii)(A)Using the best available ground to minimize the time the lines or electric equipment remain energized, </a:t>
            </a:r>
          </a:p>
          <a:p>
            <a:r>
              <a:rPr lang="en-US" sz="1200" b="0" i="0" u="none" strike="noStrike" kern="1200" dirty="0">
                <a:solidFill>
                  <a:schemeClr val="tx1"/>
                </a:solidFill>
                <a:effectLst/>
                <a:latin typeface="+mn-lt"/>
                <a:ea typeface="+mn-ea"/>
                <a:cs typeface="+mn-cs"/>
              </a:rPr>
              <a:t>1926.959(d)(3)(iii)(B)Bonding mechanical equipment together to minimize potential differences, </a:t>
            </a:r>
          </a:p>
          <a:p>
            <a:r>
              <a:rPr lang="en-US" sz="1200" b="0" i="0" u="none" strike="noStrike" kern="1200" dirty="0">
                <a:solidFill>
                  <a:schemeClr val="tx1"/>
                </a:solidFill>
                <a:effectLst/>
                <a:latin typeface="+mn-lt"/>
                <a:ea typeface="+mn-ea"/>
                <a:cs typeface="+mn-cs"/>
              </a:rPr>
              <a:t>1926.959(d)(3)(iii)(C)Providing ground mats to extend areas of equipotential, and </a:t>
            </a:r>
          </a:p>
          <a:p>
            <a:r>
              <a:rPr lang="en-US" sz="1200" b="0" i="0" u="none" strike="noStrike" kern="1200" dirty="0">
                <a:solidFill>
                  <a:schemeClr val="tx1"/>
                </a:solidFill>
                <a:effectLst/>
                <a:latin typeface="+mn-lt"/>
                <a:ea typeface="+mn-ea"/>
                <a:cs typeface="+mn-cs"/>
              </a:rPr>
              <a:t>1926.959(d)(3)(iii)(D)Employing insulating protective equipment or barricades to guard against any remaining hazardous electrical potential differences</a:t>
            </a:r>
          </a:p>
          <a:p>
            <a:endParaRPr lang="en-US" dirty="0"/>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15</a:t>
            </a:fld>
            <a:endParaRPr lang="en-US"/>
          </a:p>
        </p:txBody>
      </p:sp>
    </p:spTree>
    <p:extLst>
      <p:ext uri="{BB962C8B-B14F-4D97-AF65-F5344CB8AC3E}">
        <p14:creationId xmlns:p14="http://schemas.microsoft.com/office/powerpoint/2010/main" val="94976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871788"/>
            <a:ext cx="9734550" cy="1003305"/>
          </a:xfrm>
          <a:solidFill>
            <a:srgbClr val="FFFFFF"/>
          </a:solidFill>
        </p:spPr>
        <p:txBody>
          <a:bodyPr anchor="b">
            <a:normAutofit/>
          </a:bodyPr>
          <a:lstStyle>
            <a:lvl1pPr algn="r">
              <a:defRPr sz="5400" b="1" i="0">
                <a:latin typeface="HELVETICA NEUE THIN" panose="020B0403020202020204" pitchFamily="34" charset="0"/>
                <a:ea typeface="HELVETICA NEUE THIN" panose="020B0403020202020204" pitchFamily="34" charset="0"/>
              </a:defRPr>
            </a:lvl1pPr>
          </a:lstStyle>
          <a:p>
            <a:r>
              <a:rPr lang="en-US" dirty="0"/>
              <a:t>Presentation Title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2457449" y="3875093"/>
            <a:ext cx="8658225"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p>
        </p:txBody>
      </p:sp>
      <p:sp>
        <p:nvSpPr>
          <p:cNvPr id="7" name="Date Placeholder 3">
            <a:extLst>
              <a:ext uri="{FF2B5EF4-FFF2-40B4-BE49-F238E27FC236}">
                <a16:creationId xmlns:a16="http://schemas.microsoft.com/office/drawing/2014/main" id="{B1BFE4F5-C3A3-041B-3850-E400AA97910C}"/>
              </a:ext>
            </a:extLst>
          </p:cNvPr>
          <p:cNvSpPr>
            <a:spLocks noGrp="1"/>
          </p:cNvSpPr>
          <p:nvPr>
            <p:ph type="dt" sz="half" idx="2"/>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
        <p:nvSpPr>
          <p:cNvPr id="5" name="Text Placeholder 2">
            <a:extLst>
              <a:ext uri="{FF2B5EF4-FFF2-40B4-BE49-F238E27FC236}">
                <a16:creationId xmlns:a16="http://schemas.microsoft.com/office/drawing/2014/main" id="{46411C56-CFA5-81E8-4A9C-5A2E2BB1086E}"/>
              </a:ext>
            </a:extLst>
          </p:cNvPr>
          <p:cNvSpPr>
            <a:spLocks noGrp="1"/>
          </p:cNvSpPr>
          <p:nvPr>
            <p:ph type="body" idx="10" hasCustomPrompt="1"/>
          </p:nvPr>
        </p:nvSpPr>
        <p:spPr>
          <a:xfrm>
            <a:off x="823912" y="5149840"/>
            <a:ext cx="10515600" cy="962025"/>
          </a:xfrm>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err="1"/>
              <a:t>withoutthe</a:t>
            </a:r>
            <a:r>
              <a:rPr lang="en-US" dirty="0"/>
              <a:t> written permission of the</a:t>
            </a:r>
            <a:br>
              <a:rPr lang="en-US" dirty="0"/>
            </a:br>
            <a:r>
              <a:rPr lang="en-US" dirty="0"/>
              <a:t>Institute for Safety in Powerline Construction</a:t>
            </a:r>
          </a:p>
        </p:txBody>
      </p:sp>
      <p:sp>
        <p:nvSpPr>
          <p:cNvPr id="6" name="Text Placeholder 2">
            <a:extLst>
              <a:ext uri="{FF2B5EF4-FFF2-40B4-BE49-F238E27FC236}">
                <a16:creationId xmlns:a16="http://schemas.microsoft.com/office/drawing/2014/main" id="{30CA8254-ABA5-660C-48A1-71D3D6CCEA13}"/>
              </a:ext>
            </a:extLst>
          </p:cNvPr>
          <p:cNvSpPr>
            <a:spLocks noGrp="1"/>
          </p:cNvSpPr>
          <p:nvPr>
            <p:ph type="body" idx="11" hasCustomPrompt="1"/>
          </p:nvPr>
        </p:nvSpPr>
        <p:spPr>
          <a:xfrm>
            <a:off x="11115675" y="3875093"/>
            <a:ext cx="1076324" cy="482595"/>
          </a:xfrm>
          <a:noFill/>
        </p:spPr>
        <p:txBody>
          <a:bodyPr anchor="ctr">
            <a:normAutofit/>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ISPC</a:t>
            </a:r>
          </a:p>
        </p:txBody>
      </p:sp>
    </p:spTree>
    <p:extLst>
      <p:ext uri="{BB962C8B-B14F-4D97-AF65-F5344CB8AC3E}">
        <p14:creationId xmlns:p14="http://schemas.microsoft.com/office/powerpoint/2010/main" val="121661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EF9D-FE7C-B8C1-8D12-CC867C0A8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25244B-382E-9EBE-0A58-682B0875D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13F2AC-2C89-C318-3FE1-0B093FA58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8C1529F-D2DA-970B-0535-A93B7E967F56}"/>
              </a:ext>
            </a:extLst>
          </p:cNvPr>
          <p:cNvSpPr>
            <a:spLocks noGrp="1"/>
          </p:cNvSpPr>
          <p:nvPr>
            <p:ph type="dt" sz="half" idx="10"/>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6704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0A10-745A-110B-23FA-1B4FC3740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A34E5-41A8-9B99-9251-E0AF597D0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65EDA5-C419-8A12-D340-EDA8FBA540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8E5D33E2-35EC-43D6-A851-31FD19FF49BF}"/>
              </a:ext>
            </a:extLst>
          </p:cNvPr>
          <p:cNvSpPr>
            <a:spLocks noGrp="1"/>
          </p:cNvSpPr>
          <p:nvPr>
            <p:ph type="dt" sz="half" idx="10"/>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82886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amp; Contact Inf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771774"/>
            <a:ext cx="9734550" cy="1103319"/>
          </a:xfrm>
          <a:solidFill>
            <a:srgbClr val="FFFFFF"/>
          </a:solidFill>
        </p:spPr>
        <p:txBody>
          <a:bodyPr anchor="ctr">
            <a:normAutofit/>
          </a:bodyPr>
          <a:lstStyle>
            <a:lvl1pPr algn="r">
              <a:defRPr sz="6600" b="1" i="0">
                <a:latin typeface="HELVETICA NEUE THIN" panose="020B0403020202020204" pitchFamily="34" charset="0"/>
                <a:ea typeface="HELVETICA NEUE THIN" panose="020B0403020202020204" pitchFamily="34" charset="0"/>
              </a:defRPr>
            </a:lvl1pPr>
          </a:lstStyle>
          <a:p>
            <a:r>
              <a:rPr lang="en-US" dirty="0"/>
              <a:t>Thank You</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8501059" y="3976698"/>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7" name="Date Placeholder 3">
            <a:extLst>
              <a:ext uri="{FF2B5EF4-FFF2-40B4-BE49-F238E27FC236}">
                <a16:creationId xmlns:a16="http://schemas.microsoft.com/office/drawing/2014/main" id="{B1BFE4F5-C3A3-041B-3850-E400AA97910C}"/>
              </a:ext>
            </a:extLst>
          </p:cNvPr>
          <p:cNvSpPr>
            <a:spLocks noGrp="1"/>
          </p:cNvSpPr>
          <p:nvPr>
            <p:ph type="dt" sz="half" idx="2"/>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
        <p:nvSpPr>
          <p:cNvPr id="8" name="Text Placeholder 2">
            <a:extLst>
              <a:ext uri="{FF2B5EF4-FFF2-40B4-BE49-F238E27FC236}">
                <a16:creationId xmlns:a16="http://schemas.microsoft.com/office/drawing/2014/main" id="{AD7912FB-6BA9-6A50-F64B-0FF0A945D3E3}"/>
              </a:ext>
            </a:extLst>
          </p:cNvPr>
          <p:cNvSpPr>
            <a:spLocks noGrp="1"/>
          </p:cNvSpPr>
          <p:nvPr>
            <p:ph type="body" idx="10" hasCustomPrompt="1"/>
          </p:nvPr>
        </p:nvSpPr>
        <p:spPr>
          <a:xfrm>
            <a:off x="8501059" y="4549000"/>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a:t>
            </a:r>
          </a:p>
        </p:txBody>
      </p:sp>
      <p:sp>
        <p:nvSpPr>
          <p:cNvPr id="9" name="Text Placeholder 2">
            <a:extLst>
              <a:ext uri="{FF2B5EF4-FFF2-40B4-BE49-F238E27FC236}">
                <a16:creationId xmlns:a16="http://schemas.microsoft.com/office/drawing/2014/main" id="{86129DDB-D101-09D0-435F-421B980F4B0C}"/>
              </a:ext>
            </a:extLst>
          </p:cNvPr>
          <p:cNvSpPr>
            <a:spLocks noGrp="1"/>
          </p:cNvSpPr>
          <p:nvPr>
            <p:ph type="body" idx="11" hasCustomPrompt="1"/>
          </p:nvPr>
        </p:nvSpPr>
        <p:spPr>
          <a:xfrm>
            <a:off x="8501059" y="5121302"/>
            <a:ext cx="2814637" cy="482595"/>
          </a:xfrm>
          <a:solidFill>
            <a:schemeClr val="tx2"/>
          </a:solidFill>
        </p:spPr>
        <p:txBody>
          <a:bodyPr anchor="ct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Phone</a:t>
            </a:r>
          </a:p>
        </p:txBody>
      </p:sp>
    </p:spTree>
    <p:extLst>
      <p:ext uri="{BB962C8B-B14F-4D97-AF65-F5344CB8AC3E}">
        <p14:creationId xmlns:p14="http://schemas.microsoft.com/office/powerpoint/2010/main" val="37954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07A7-3046-72CE-219C-8D5B5C362E1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1CD4AD7-0C35-F405-34D1-DA6836FB2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C50B0-4577-79AD-5A4A-7890E096F6A3}"/>
              </a:ext>
            </a:extLst>
          </p:cNvPr>
          <p:cNvSpPr>
            <a:spLocks noGrp="1"/>
          </p:cNvSpPr>
          <p:nvPr>
            <p:ph type="dt" sz="half" idx="10"/>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173389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B8DD-5CF0-D8BB-3808-6532E6FC0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39BB0-F901-2F14-34EF-B41E9B1A1C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8CD4C-0838-7243-996A-A46717E0509A}"/>
              </a:ext>
            </a:extLst>
          </p:cNvPr>
          <p:cNvSpPr>
            <a:spLocks noGrp="1"/>
          </p:cNvSpPr>
          <p:nvPr>
            <p:ph type="dt" sz="half" idx="10"/>
          </p:nvPr>
        </p:nvSpPr>
        <p:spPr>
          <a:xfrm>
            <a:off x="838200" y="6477000"/>
            <a:ext cx="2743200" cy="365125"/>
          </a:xfrm>
          <a:prstGeom prst="rect">
            <a:avLst/>
          </a:prstGeom>
        </p:spPr>
        <p:txBody>
          <a:bodyPr/>
          <a:lstStyle>
            <a:lvl1pPr>
              <a:defRPr sz="1200"/>
            </a:lvl1pPr>
          </a:lstStyle>
          <a:p>
            <a:r>
              <a:rPr lang="en-US"/>
              <a:t>© ISPC 2022</a:t>
            </a:r>
            <a:endParaRPr lang="en-US" dirty="0"/>
          </a:p>
        </p:txBody>
      </p:sp>
    </p:spTree>
    <p:extLst>
      <p:ext uri="{BB962C8B-B14F-4D97-AF65-F5344CB8AC3E}">
        <p14:creationId xmlns:p14="http://schemas.microsoft.com/office/powerpoint/2010/main" val="286375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1BFE4F5-C3A3-041B-3850-E400AA97910C}"/>
              </a:ext>
            </a:extLst>
          </p:cNvPr>
          <p:cNvSpPr>
            <a:spLocks noGrp="1"/>
          </p:cNvSpPr>
          <p:nvPr>
            <p:ph type="dt" sz="half" idx="2"/>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332335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57D7-1370-F636-CD5B-9326561EA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FB826-0E74-A079-1023-D39BC4BC9F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881CD-279F-0F97-828F-9FC3644BC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DD615585-A854-D496-8D4C-FE206ECDD2DA}"/>
              </a:ext>
            </a:extLst>
          </p:cNvPr>
          <p:cNvSpPr>
            <a:spLocks noGrp="1"/>
          </p:cNvSpPr>
          <p:nvPr>
            <p:ph type="dt" sz="half" idx="10"/>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367622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D61E-F2CE-2C02-4267-6E6CA9389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47D79-7888-9ACF-3C16-AE7F23EAB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A694B3-C36B-93D1-9081-6D823F228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3F9DC-0F12-A91E-465E-881FCB9C88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34FD5E-6877-779E-3B96-C91F18DA03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53B6304B-E93A-5E24-AF38-6C1F8A74604A}"/>
              </a:ext>
            </a:extLst>
          </p:cNvPr>
          <p:cNvSpPr>
            <a:spLocks noGrp="1"/>
          </p:cNvSpPr>
          <p:nvPr>
            <p:ph type="dt" sz="half" idx="10"/>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269203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DB91-588D-249F-7861-438DD3578774}"/>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29A40F68-BC96-7161-3271-89B693F12287}"/>
              </a:ext>
            </a:extLst>
          </p:cNvPr>
          <p:cNvSpPr>
            <a:spLocks noGrp="1"/>
          </p:cNvSpPr>
          <p:nvPr>
            <p:ph type="dt" sz="half" idx="2"/>
          </p:nvPr>
        </p:nvSpPr>
        <p:spPr>
          <a:xfrm>
            <a:off x="823912" y="6491287"/>
            <a:ext cx="2743200" cy="365125"/>
          </a:xfrm>
          <a:prstGeom prst="rect">
            <a:avLst/>
          </a:prstGeom>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53710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A8AD2452-256E-6D56-63DD-1FA033CBB8B8}"/>
              </a:ext>
            </a:extLst>
          </p:cNvPr>
          <p:cNvSpPr>
            <a:spLocks noGrp="1"/>
          </p:cNvSpPr>
          <p:nvPr>
            <p:ph type="dt" sz="half" idx="2"/>
          </p:nvPr>
        </p:nvSpPr>
        <p:spPr>
          <a:xfrm>
            <a:off x="823912" y="6491287"/>
            <a:ext cx="2743200" cy="365125"/>
          </a:xfrm>
          <a:prstGeom prst="rect">
            <a:avLst/>
          </a:prstGeom>
          <a:ln>
            <a:noFill/>
          </a:ln>
        </p:spPr>
        <p:txBody>
          <a:bodyPr/>
          <a:lstStyle>
            <a:lvl1pPr>
              <a:defRPr sz="1200">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 ISPC 2022</a:t>
            </a:r>
            <a:endParaRPr lang="en-US" dirty="0"/>
          </a:p>
        </p:txBody>
      </p:sp>
    </p:spTree>
    <p:extLst>
      <p:ext uri="{BB962C8B-B14F-4D97-AF65-F5344CB8AC3E}">
        <p14:creationId xmlns:p14="http://schemas.microsoft.com/office/powerpoint/2010/main" val="15733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8000" b="-10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02B4D-98AE-D499-8511-2953C00DD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DEF2DB-AF6A-C575-79C1-199D617C29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61F5DD0A-E855-BE7D-A869-1551CF9930B1}"/>
              </a:ext>
            </a:extLst>
          </p:cNvPr>
          <p:cNvPicPr>
            <a:picLocks noChangeAspect="1"/>
          </p:cNvPicPr>
          <p:nvPr userDrawn="1"/>
        </p:nvPicPr>
        <p:blipFill>
          <a:blip r:embed="rId14"/>
          <a:stretch>
            <a:fillRect/>
          </a:stretch>
        </p:blipFill>
        <p:spPr>
          <a:xfrm>
            <a:off x="10396143" y="6492875"/>
            <a:ext cx="957657" cy="302418"/>
          </a:xfrm>
          <a:prstGeom prst="rect">
            <a:avLst/>
          </a:prstGeom>
        </p:spPr>
      </p:pic>
      <p:sp>
        <p:nvSpPr>
          <p:cNvPr id="7" name="Date Placeholder 3">
            <a:extLst>
              <a:ext uri="{FF2B5EF4-FFF2-40B4-BE49-F238E27FC236}">
                <a16:creationId xmlns:a16="http://schemas.microsoft.com/office/drawing/2014/main" id="{E84378DA-A651-0DC6-0560-6B9FB37093AE}"/>
              </a:ext>
            </a:extLst>
          </p:cNvPr>
          <p:cNvSpPr txBox="1">
            <a:spLocks/>
          </p:cNvSpPr>
          <p:nvPr userDrawn="1"/>
        </p:nvSpPr>
        <p:spPr>
          <a:xfrm>
            <a:off x="838200" y="6498686"/>
            <a:ext cx="2743200" cy="365125"/>
          </a:xfrm>
          <a:prstGeom prst="rect">
            <a:avLst/>
          </a:prstGeom>
        </p:spPr>
        <p:txBody>
          <a:bodyPr/>
          <a:lstStyle>
            <a:defPPr>
              <a:defRPr lang="en-US"/>
            </a:defPPr>
            <a:lvl1pPr marL="0" algn="l" defTabSz="914400" rtl="0" eaLnBrk="1" latinLnBrk="0" hangingPunct="1">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ISPC 2022</a:t>
            </a:r>
            <a:endParaRPr lang="en-US" dirty="0"/>
          </a:p>
        </p:txBody>
      </p:sp>
    </p:spTree>
    <p:extLst>
      <p:ext uri="{BB962C8B-B14F-4D97-AF65-F5344CB8AC3E}">
        <p14:creationId xmlns:p14="http://schemas.microsoft.com/office/powerpoint/2010/main" val="125777024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Helvetica Neue Light" panose="020004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owan Old Style Roman"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kern="1200">
          <a:solidFill>
            <a:schemeClr val="tx1"/>
          </a:solidFill>
          <a:latin typeface="Iowan Old Style Roman"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kern="1200">
          <a:solidFill>
            <a:schemeClr val="tx1"/>
          </a:solidFill>
          <a:latin typeface="Iowan Old Style Roman"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kern="1200">
          <a:solidFill>
            <a:schemeClr val="tx1"/>
          </a:solidFill>
          <a:latin typeface="Iowan Old Style Roman"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kern="1200">
          <a:solidFill>
            <a:schemeClr val="tx1"/>
          </a:solidFill>
          <a:latin typeface="Iowan Old Style Roman"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0B63-4DBA-9485-09AC-C76BD760C5CD}"/>
              </a:ext>
            </a:extLst>
          </p:cNvPr>
          <p:cNvSpPr>
            <a:spLocks noGrp="1"/>
          </p:cNvSpPr>
          <p:nvPr>
            <p:ph type="title"/>
          </p:nvPr>
        </p:nvSpPr>
        <p:spPr/>
        <p:txBody>
          <a:bodyPr/>
          <a:lstStyle/>
          <a:p>
            <a:r>
              <a:rPr lang="en-US" dirty="0"/>
              <a:t>Aerial Device Operator Training</a:t>
            </a:r>
          </a:p>
        </p:txBody>
      </p:sp>
      <p:sp>
        <p:nvSpPr>
          <p:cNvPr id="3" name="Text Placeholder 2">
            <a:extLst>
              <a:ext uri="{FF2B5EF4-FFF2-40B4-BE49-F238E27FC236}">
                <a16:creationId xmlns:a16="http://schemas.microsoft.com/office/drawing/2014/main" id="{D5CAF684-B71D-385E-331B-DCF9BB083AB1}"/>
              </a:ext>
            </a:extLst>
          </p:cNvPr>
          <p:cNvSpPr>
            <a:spLocks noGrp="1"/>
          </p:cNvSpPr>
          <p:nvPr>
            <p:ph type="body" idx="1"/>
          </p:nvPr>
        </p:nvSpPr>
        <p:spPr/>
        <p:txBody>
          <a:bodyPr/>
          <a:lstStyle/>
          <a:p>
            <a:r>
              <a:rPr lang="en-US" dirty="0"/>
              <a:t>The Institute for Safety in Powerline Construction </a:t>
            </a:r>
          </a:p>
        </p:txBody>
      </p:sp>
      <p:sp>
        <p:nvSpPr>
          <p:cNvPr id="5" name="Text Placeholder 4">
            <a:extLst>
              <a:ext uri="{FF2B5EF4-FFF2-40B4-BE49-F238E27FC236}">
                <a16:creationId xmlns:a16="http://schemas.microsoft.com/office/drawing/2014/main" id="{D47F767B-3466-C36B-5F50-C27F897B607A}"/>
              </a:ext>
            </a:extLst>
          </p:cNvPr>
          <p:cNvSpPr>
            <a:spLocks noGrp="1"/>
          </p:cNvSpPr>
          <p:nvPr>
            <p:ph type="body" idx="11"/>
          </p:nvPr>
        </p:nvSpPr>
        <p:spPr/>
        <p:txBody>
          <a:bodyPr/>
          <a:lstStyle/>
          <a:p>
            <a:r>
              <a:rPr lang="en-US" dirty="0"/>
              <a:t> </a:t>
            </a:r>
          </a:p>
        </p:txBody>
      </p:sp>
      <p:sp>
        <p:nvSpPr>
          <p:cNvPr id="6" name="Text Placeholder 2">
            <a:extLst>
              <a:ext uri="{FF2B5EF4-FFF2-40B4-BE49-F238E27FC236}">
                <a16:creationId xmlns:a16="http://schemas.microsoft.com/office/drawing/2014/main" id="{906F3454-8EFD-A022-2D1D-544D41AFB38B}"/>
              </a:ext>
            </a:extLst>
          </p:cNvPr>
          <p:cNvSpPr>
            <a:spLocks noGrp="1"/>
          </p:cNvSpPr>
          <p:nvPr>
            <p:ph type="body" idx="10"/>
          </p:nvPr>
        </p:nvSpPr>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a:t>without the written permission of the</a:t>
            </a:r>
            <a:br>
              <a:rPr lang="en-US" dirty="0"/>
            </a:br>
            <a:r>
              <a:rPr lang="en-US" dirty="0"/>
              <a:t>Institute for Safety in Powerline Construction</a:t>
            </a:r>
          </a:p>
        </p:txBody>
      </p:sp>
    </p:spTree>
    <p:extLst>
      <p:ext uri="{BB962C8B-B14F-4D97-AF65-F5344CB8AC3E}">
        <p14:creationId xmlns:p14="http://schemas.microsoft.com/office/powerpoint/2010/main" val="299342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normAutofit/>
          </a:bodyPr>
          <a:lstStyle/>
          <a:p>
            <a:r>
              <a:rPr lang="en-US" spc="-1" dirty="0">
                <a:uFill>
                  <a:solidFill>
                    <a:srgbClr val="FFFFFF"/>
                  </a:solidFill>
                </a:uFill>
              </a:rPr>
              <a:t>OSHA 1910.333(a)</a:t>
            </a:r>
            <a:endParaRPr lang="en-US" dirty="0"/>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lstStyle/>
          <a:p>
            <a:r>
              <a:rPr lang="en-US" dirty="0"/>
              <a:t>Safety related work practices shall be employed to prevent electric shock;</a:t>
            </a:r>
          </a:p>
          <a:p>
            <a:r>
              <a:rPr lang="en-US" dirty="0"/>
              <a:t>Only qualified persons shall work on energized parts;</a:t>
            </a:r>
          </a:p>
          <a:p>
            <a:r>
              <a:rPr lang="en-US" dirty="0"/>
              <a:t>Unqualified persons shall not get any closer than 10 feet; (c)(3)(</a:t>
            </a:r>
            <a:r>
              <a:rPr lang="en-US" dirty="0" err="1"/>
              <a:t>i</a:t>
            </a:r>
            <a:r>
              <a:rPr lang="en-US" dirty="0"/>
              <a:t>)(A)(1)</a:t>
            </a:r>
          </a:p>
          <a:p>
            <a:endParaRPr lang="en-US" dirty="0"/>
          </a:p>
          <a:p>
            <a:endParaRPr lang="en-US" dirty="0"/>
          </a:p>
        </p:txBody>
      </p:sp>
    </p:spTree>
    <p:extLst>
      <p:ext uri="{BB962C8B-B14F-4D97-AF65-F5344CB8AC3E}">
        <p14:creationId xmlns:p14="http://schemas.microsoft.com/office/powerpoint/2010/main" val="171563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1910.333(c)(3)(ii)</a:t>
            </a:r>
            <a:endParaRPr lang="en-US" dirty="0"/>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lstStyle/>
          <a:p>
            <a:r>
              <a:rPr lang="en-US" dirty="0"/>
              <a:t>Only qualified persons may work on energized lines and equipment from an aerial lift</a:t>
            </a:r>
          </a:p>
          <a:p>
            <a:r>
              <a:rPr lang="en-US" dirty="0"/>
              <a:t>Insulated Aerial devices shall maintain a distance following Table S-5 working energized overhead lines.</a:t>
            </a:r>
          </a:p>
          <a:p>
            <a:r>
              <a:rPr lang="en-US" dirty="0"/>
              <a:t>Employees on the ground may not contact vehicle unless the employee is protected.</a:t>
            </a:r>
          </a:p>
          <a:p>
            <a:endParaRPr lang="en-US" dirty="0"/>
          </a:p>
        </p:txBody>
      </p:sp>
    </p:spTree>
    <p:extLst>
      <p:ext uri="{BB962C8B-B14F-4D97-AF65-F5344CB8AC3E}">
        <p14:creationId xmlns:p14="http://schemas.microsoft.com/office/powerpoint/2010/main" val="321289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1926.453(b)(2)</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normAutofit/>
          </a:bodyPr>
          <a:lstStyle/>
          <a:p>
            <a:r>
              <a:rPr lang="en-US" dirty="0"/>
              <a:t>Lift controls shall be tested daily</a:t>
            </a:r>
          </a:p>
          <a:p>
            <a:r>
              <a:rPr lang="en-US" dirty="0"/>
              <a:t>Only authorized employees can operate aerial devices</a:t>
            </a:r>
          </a:p>
          <a:p>
            <a:r>
              <a:rPr lang="en-US" dirty="0"/>
              <a:t>Fall arrest shall be worn in aerial device</a:t>
            </a:r>
          </a:p>
          <a:p>
            <a:r>
              <a:rPr lang="en-US" dirty="0"/>
              <a:t>Brakes, outrigger pads, chocks</a:t>
            </a:r>
          </a:p>
          <a:p>
            <a:r>
              <a:rPr lang="en-US" dirty="0"/>
              <a:t>Aerial device shall not be moved while elevated</a:t>
            </a:r>
          </a:p>
          <a:p>
            <a:r>
              <a:rPr lang="en-US" dirty="0"/>
              <a:t>Controls shall be plainly marked</a:t>
            </a:r>
          </a:p>
          <a:p>
            <a:r>
              <a:rPr lang="en-US" dirty="0"/>
              <a:t>Electrical test shall meet ANSI A92.2-1969</a:t>
            </a:r>
          </a:p>
        </p:txBody>
      </p:sp>
    </p:spTree>
    <p:extLst>
      <p:ext uri="{BB962C8B-B14F-4D97-AF65-F5344CB8AC3E}">
        <p14:creationId xmlns:p14="http://schemas.microsoft.com/office/powerpoint/2010/main" val="201275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1926.601</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normAutofit/>
          </a:bodyPr>
          <a:lstStyle/>
          <a:p>
            <a:r>
              <a:rPr lang="en-US" spc="-1" dirty="0">
                <a:uFill>
                  <a:solidFill>
                    <a:srgbClr val="FFFFFF"/>
                  </a:solidFill>
                </a:uFill>
              </a:rPr>
              <a:t>Motor Vehicles</a:t>
            </a:r>
            <a:endParaRPr lang="en-US" dirty="0"/>
          </a:p>
          <a:p>
            <a:r>
              <a:rPr lang="en-US" dirty="0"/>
              <a:t>All vehicles must have adequate brakes;</a:t>
            </a:r>
          </a:p>
          <a:p>
            <a:r>
              <a:rPr lang="en-US" dirty="0"/>
              <a:t>All vehicles shall be checked at the beginning of each shift for operating condition and defects;</a:t>
            </a:r>
          </a:p>
          <a:p>
            <a:r>
              <a:rPr lang="en-US" dirty="0"/>
              <a:t>All defects corrected before vehicle is placed in service;</a:t>
            </a:r>
          </a:p>
        </p:txBody>
      </p:sp>
    </p:spTree>
    <p:extLst>
      <p:ext uri="{BB962C8B-B14F-4D97-AF65-F5344CB8AC3E}">
        <p14:creationId xmlns:p14="http://schemas.microsoft.com/office/powerpoint/2010/main" val="370649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1926.959</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normAutofit/>
          </a:bodyPr>
          <a:lstStyle/>
          <a:p>
            <a:r>
              <a:rPr lang="en-US" dirty="0"/>
              <a:t>Vehicle inspections</a:t>
            </a:r>
          </a:p>
          <a:p>
            <a:r>
              <a:rPr lang="en-US" dirty="0"/>
              <a:t>Equipment test at beginning of each shift</a:t>
            </a:r>
          </a:p>
          <a:p>
            <a:r>
              <a:rPr lang="en-US" dirty="0"/>
              <a:t>Use observer for backup and MAD</a:t>
            </a:r>
          </a:p>
          <a:p>
            <a:r>
              <a:rPr lang="en-US" dirty="0"/>
              <a:t>Protect employees with barricades to guard against hazardous electrical potentials</a:t>
            </a:r>
          </a:p>
        </p:txBody>
      </p:sp>
    </p:spTree>
    <p:extLst>
      <p:ext uri="{BB962C8B-B14F-4D97-AF65-F5344CB8AC3E}">
        <p14:creationId xmlns:p14="http://schemas.microsoft.com/office/powerpoint/2010/main" val="2816490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1926.959</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normAutofit/>
          </a:bodyPr>
          <a:lstStyle/>
          <a:p>
            <a:r>
              <a:rPr lang="en-US" dirty="0"/>
              <a:t>Working near energized lines; </a:t>
            </a:r>
          </a:p>
          <a:p>
            <a:r>
              <a:rPr lang="en-US" dirty="0"/>
              <a:t>Ground truck, barricade and consider as energized</a:t>
            </a:r>
          </a:p>
          <a:p>
            <a:r>
              <a:rPr lang="en-US" dirty="0"/>
              <a:t>Passing of material from aerial device thru energized pole equipment is prohibited</a:t>
            </a:r>
          </a:p>
          <a:p>
            <a:r>
              <a:rPr lang="en-US" dirty="0"/>
              <a:t>Maintain proper clearances</a:t>
            </a:r>
          </a:p>
          <a:p>
            <a:endParaRPr lang="en-US" dirty="0"/>
          </a:p>
        </p:txBody>
      </p:sp>
    </p:spTree>
    <p:extLst>
      <p:ext uri="{BB962C8B-B14F-4D97-AF65-F5344CB8AC3E}">
        <p14:creationId xmlns:p14="http://schemas.microsoft.com/office/powerpoint/2010/main" val="1200045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normAutofit/>
          </a:bodyPr>
          <a:lstStyle/>
          <a:p>
            <a:r>
              <a:rPr lang="en-US" dirty="0"/>
              <a:t>Why inspect</a:t>
            </a:r>
          </a:p>
          <a:p>
            <a:r>
              <a:rPr lang="en-US" dirty="0"/>
              <a:t>When to inspect</a:t>
            </a:r>
          </a:p>
          <a:p>
            <a:r>
              <a:rPr lang="en-US" dirty="0"/>
              <a:t>What to inspect</a:t>
            </a:r>
          </a:p>
          <a:p>
            <a:r>
              <a:rPr lang="en-US" dirty="0"/>
              <a:t>Needed safety equipment</a:t>
            </a:r>
          </a:p>
          <a:p>
            <a:r>
              <a:rPr lang="en-US" dirty="0"/>
              <a:t>When you can’t use aerial device</a:t>
            </a:r>
          </a:p>
          <a:p>
            <a:r>
              <a:rPr lang="en-US" dirty="0"/>
              <a:t>Recording your inspection</a:t>
            </a:r>
          </a:p>
        </p:txBody>
      </p:sp>
    </p:spTree>
    <p:extLst>
      <p:ext uri="{BB962C8B-B14F-4D97-AF65-F5344CB8AC3E}">
        <p14:creationId xmlns:p14="http://schemas.microsoft.com/office/powerpoint/2010/main" val="69164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normAutofit/>
          </a:bodyPr>
          <a:lstStyle/>
          <a:p>
            <a:r>
              <a:rPr lang="en-US" dirty="0"/>
              <a:t>Why Inspect</a:t>
            </a:r>
          </a:p>
          <a:p>
            <a:pPr lvl="1"/>
            <a:r>
              <a:rPr lang="en-US" dirty="0"/>
              <a:t>It’s OSHA law</a:t>
            </a:r>
          </a:p>
          <a:p>
            <a:pPr lvl="1"/>
            <a:r>
              <a:rPr lang="en-US" dirty="0"/>
              <a:t>Safety Manual rules</a:t>
            </a:r>
          </a:p>
          <a:p>
            <a:pPr lvl="1"/>
            <a:r>
              <a:rPr lang="en-US" dirty="0"/>
              <a:t>Manufacturer’s recommendation</a:t>
            </a:r>
          </a:p>
          <a:p>
            <a:pPr lvl="1"/>
            <a:r>
              <a:rPr lang="en-US" dirty="0"/>
              <a:t>It’s the right thing to do</a:t>
            </a:r>
          </a:p>
          <a:p>
            <a:endParaRPr lang="en-US" dirty="0"/>
          </a:p>
        </p:txBody>
      </p:sp>
    </p:spTree>
    <p:extLst>
      <p:ext uri="{BB962C8B-B14F-4D97-AF65-F5344CB8AC3E}">
        <p14:creationId xmlns:p14="http://schemas.microsoft.com/office/powerpoint/2010/main" val="4233436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8B181A-AEC4-EBC9-CCAA-569CEA67B051}"/>
              </a:ext>
            </a:extLst>
          </p:cNvPr>
          <p:cNvPicPr/>
          <p:nvPr/>
        </p:nvPicPr>
        <p:blipFill rotWithShape="1">
          <a:blip r:embed="rId3"/>
          <a:srcRect t="5120"/>
          <a:stretch/>
        </p:blipFill>
        <p:spPr>
          <a:xfrm>
            <a:off x="2782113" y="0"/>
            <a:ext cx="9409887" cy="685800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8200" y="365125"/>
            <a:ext cx="3822189" cy="1899912"/>
          </a:xfrm>
        </p:spPr>
        <p:txBody>
          <a:bodyPr>
            <a:normAutofit/>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8200" y="2434201"/>
            <a:ext cx="3822189" cy="3742762"/>
          </a:xfrm>
        </p:spPr>
        <p:txBody>
          <a:bodyPr>
            <a:normAutofit/>
          </a:bodyPr>
          <a:lstStyle/>
          <a:p>
            <a:r>
              <a:rPr lang="en-US" dirty="0"/>
              <a:t>When to Inspect</a:t>
            </a:r>
          </a:p>
          <a:p>
            <a:pPr lvl="1"/>
            <a:r>
              <a:rPr lang="en-US" dirty="0"/>
              <a:t>Daily inspections</a:t>
            </a:r>
          </a:p>
          <a:p>
            <a:pPr lvl="1"/>
            <a:r>
              <a:rPr lang="en-US" dirty="0"/>
              <a:t>Quarterly inspections</a:t>
            </a:r>
          </a:p>
          <a:p>
            <a:pPr lvl="1"/>
            <a:r>
              <a:rPr lang="en-US" dirty="0"/>
              <a:t>Annual inspections</a:t>
            </a:r>
          </a:p>
          <a:p>
            <a:pPr lvl="1"/>
            <a:r>
              <a:rPr lang="en-US" dirty="0"/>
              <a:t>Whenever something changes, looks or feels wrong </a:t>
            </a:r>
          </a:p>
          <a:p>
            <a:pPr lvl="1"/>
            <a:endParaRPr lang="en-US" sz="2000" dirty="0"/>
          </a:p>
          <a:p>
            <a:endParaRPr lang="en-US" sz="2000" dirty="0"/>
          </a:p>
        </p:txBody>
      </p:sp>
    </p:spTree>
    <p:extLst>
      <p:ext uri="{BB962C8B-B14F-4D97-AF65-F5344CB8AC3E}">
        <p14:creationId xmlns:p14="http://schemas.microsoft.com/office/powerpoint/2010/main" val="150084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3865DEC-31F9-E72E-94AE-1AEC5374F6C4}"/>
              </a:ext>
            </a:extLst>
          </p:cNvPr>
          <p:cNvPicPr/>
          <p:nvPr/>
        </p:nvPicPr>
        <p:blipFill rotWithShape="1">
          <a:blip r:embed="rId3"/>
          <a:srcRect b="5119"/>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7887210" y="365125"/>
            <a:ext cx="3822189" cy="1899912"/>
          </a:xfrm>
        </p:spPr>
        <p:txBody>
          <a:bodyPr>
            <a:normAutofit/>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7887210" y="2434201"/>
            <a:ext cx="3822189" cy="3742762"/>
          </a:xfrm>
        </p:spPr>
        <p:txBody>
          <a:bodyPr>
            <a:normAutofit/>
          </a:bodyPr>
          <a:lstStyle/>
          <a:p>
            <a:r>
              <a:rPr lang="en-US" dirty="0"/>
              <a:t>What to Inspect</a:t>
            </a:r>
          </a:p>
          <a:p>
            <a:pPr lvl="1"/>
            <a:r>
              <a:rPr lang="en-US" dirty="0"/>
              <a:t>General condition</a:t>
            </a:r>
          </a:p>
          <a:p>
            <a:pPr lvl="1"/>
            <a:r>
              <a:rPr lang="en-US" dirty="0"/>
              <a:t>Tires, fluid levels</a:t>
            </a:r>
          </a:p>
          <a:p>
            <a:pPr lvl="1"/>
            <a:r>
              <a:rPr lang="en-US" dirty="0"/>
              <a:t>Appearance</a:t>
            </a:r>
          </a:p>
          <a:p>
            <a:pPr lvl="1"/>
            <a:r>
              <a:rPr lang="en-US" dirty="0"/>
              <a:t>Test operation </a:t>
            </a:r>
          </a:p>
          <a:p>
            <a:pPr lvl="1"/>
            <a:r>
              <a:rPr lang="en-US" dirty="0"/>
              <a:t>Housekeeping</a:t>
            </a:r>
          </a:p>
          <a:p>
            <a:endParaRPr lang="en-US" sz="2000" dirty="0"/>
          </a:p>
        </p:txBody>
      </p:sp>
    </p:spTree>
    <p:extLst>
      <p:ext uri="{BB962C8B-B14F-4D97-AF65-F5344CB8AC3E}">
        <p14:creationId xmlns:p14="http://schemas.microsoft.com/office/powerpoint/2010/main" val="576291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D4C27F-0385-28B3-E596-4594AFAEBD86}"/>
              </a:ext>
            </a:extLst>
          </p:cNvPr>
          <p:cNvSpPr>
            <a:spLocks noGrp="1"/>
          </p:cNvSpPr>
          <p:nvPr>
            <p:ph type="title"/>
          </p:nvPr>
        </p:nvSpPr>
        <p:spPr/>
        <p:txBody>
          <a:bodyPr>
            <a:normAutofit/>
          </a:bodyPr>
          <a:lstStyle/>
          <a:p>
            <a:r>
              <a:rPr lang="en-US" dirty="0"/>
              <a:t>Introduction</a:t>
            </a:r>
          </a:p>
        </p:txBody>
      </p:sp>
      <p:sp>
        <p:nvSpPr>
          <p:cNvPr id="7" name="Content Placeholder 6">
            <a:extLst>
              <a:ext uri="{FF2B5EF4-FFF2-40B4-BE49-F238E27FC236}">
                <a16:creationId xmlns:a16="http://schemas.microsoft.com/office/drawing/2014/main" id="{99CB4E6D-84C6-CCAB-1C46-91DEF9F3DFD1}"/>
              </a:ext>
            </a:extLst>
          </p:cNvPr>
          <p:cNvSpPr>
            <a:spLocks noGrp="1"/>
          </p:cNvSpPr>
          <p:nvPr>
            <p:ph idx="1"/>
          </p:nvPr>
        </p:nvSpPr>
        <p:spPr>
          <a:xfrm>
            <a:off x="838200" y="1593273"/>
            <a:ext cx="10515600" cy="4583690"/>
          </a:xfrm>
        </p:spPr>
        <p:txBody>
          <a:bodyPr>
            <a:normAutofit fontScale="92500" lnSpcReduction="20000"/>
          </a:bodyPr>
          <a:lstStyle/>
          <a:p>
            <a:pPr marL="0" indent="0">
              <a:buNone/>
            </a:pPr>
            <a:r>
              <a:rPr lang="en-US" sz="3500" dirty="0"/>
              <a:t>In this training program, we will cover:</a:t>
            </a:r>
          </a:p>
          <a:p>
            <a:r>
              <a:rPr lang="en-US" sz="2600" dirty="0"/>
              <a:t>Importance of aerial device operator training</a:t>
            </a:r>
          </a:p>
          <a:p>
            <a:r>
              <a:rPr lang="en-US" sz="2600" dirty="0"/>
              <a:t>Consequences of failure to train</a:t>
            </a:r>
          </a:p>
          <a:p>
            <a:r>
              <a:rPr lang="en-US" sz="2600" dirty="0"/>
              <a:t>Minimum training requirements</a:t>
            </a:r>
          </a:p>
          <a:p>
            <a:r>
              <a:rPr lang="en-US" sz="2600" dirty="0"/>
              <a:t>How an aerial device works</a:t>
            </a:r>
          </a:p>
          <a:p>
            <a:r>
              <a:rPr lang="en-US" sz="2600" dirty="0"/>
              <a:t>Safety rules for aerial lifts</a:t>
            </a:r>
          </a:p>
          <a:p>
            <a:r>
              <a:rPr lang="en-US" sz="2600" dirty="0"/>
              <a:t>Safety inspections</a:t>
            </a:r>
          </a:p>
          <a:p>
            <a:r>
              <a:rPr lang="en-US" sz="2600" dirty="0"/>
              <a:t>Operating the aerial device</a:t>
            </a:r>
          </a:p>
          <a:p>
            <a:r>
              <a:rPr lang="en-US" sz="2600" dirty="0"/>
              <a:t>Hazards of aerial devices</a:t>
            </a:r>
          </a:p>
          <a:p>
            <a:r>
              <a:rPr lang="en-US" sz="2600" dirty="0"/>
              <a:t>How to rescue injured employees</a:t>
            </a:r>
          </a:p>
          <a:p>
            <a:r>
              <a:rPr lang="en-US" sz="2600" dirty="0"/>
              <a:t>Escaping from disabled equipment</a:t>
            </a:r>
          </a:p>
          <a:p>
            <a:endParaRPr lang="en-US" dirty="0"/>
          </a:p>
        </p:txBody>
      </p:sp>
    </p:spTree>
    <p:extLst>
      <p:ext uri="{BB962C8B-B14F-4D97-AF65-F5344CB8AC3E}">
        <p14:creationId xmlns:p14="http://schemas.microsoft.com/office/powerpoint/2010/main" val="14782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950020-D7DA-700F-E7B8-52D7B83FF8A1}"/>
              </a:ext>
            </a:extLst>
          </p:cNvPr>
          <p:cNvPicPr/>
          <p:nvPr/>
        </p:nvPicPr>
        <p:blipFill rotWithShape="1">
          <a:blip r:embed="rId3"/>
          <a:srcRect t="5120"/>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8200" y="365125"/>
            <a:ext cx="3822189" cy="1899912"/>
          </a:xfrm>
        </p:spPr>
        <p:txBody>
          <a:bodyPr>
            <a:normAutofit/>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8200" y="2434201"/>
            <a:ext cx="3822189" cy="3742762"/>
          </a:xfrm>
        </p:spPr>
        <p:txBody>
          <a:bodyPr>
            <a:normAutofit/>
          </a:bodyPr>
          <a:lstStyle/>
          <a:p>
            <a:r>
              <a:rPr lang="en-US" dirty="0"/>
              <a:t>What to Inspect</a:t>
            </a:r>
          </a:p>
          <a:p>
            <a:pPr lvl="1"/>
            <a:r>
              <a:rPr lang="en-US" dirty="0"/>
              <a:t>Look for leaks</a:t>
            </a:r>
          </a:p>
          <a:p>
            <a:pPr lvl="1"/>
            <a:r>
              <a:rPr lang="en-US" dirty="0"/>
              <a:t>Worn hoses and parts</a:t>
            </a:r>
          </a:p>
          <a:p>
            <a:pPr lvl="1"/>
            <a:r>
              <a:rPr lang="en-US" dirty="0"/>
              <a:t>Unusual noise from unit</a:t>
            </a:r>
          </a:p>
          <a:p>
            <a:pPr lvl="1"/>
            <a:r>
              <a:rPr lang="en-US" dirty="0"/>
              <a:t>Erratic operation</a:t>
            </a:r>
          </a:p>
          <a:p>
            <a:pPr lvl="1"/>
            <a:r>
              <a:rPr lang="en-US" dirty="0"/>
              <a:t>Read last inspection report</a:t>
            </a:r>
          </a:p>
        </p:txBody>
      </p:sp>
    </p:spTree>
    <p:extLst>
      <p:ext uri="{BB962C8B-B14F-4D97-AF65-F5344CB8AC3E}">
        <p14:creationId xmlns:p14="http://schemas.microsoft.com/office/powerpoint/2010/main" val="2038589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8199" y="537883"/>
            <a:ext cx="4783697" cy="1942810"/>
          </a:xfrm>
        </p:spPr>
        <p:txBody>
          <a:bodyPr anchor="b">
            <a:normAutofit/>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8199" y="2686323"/>
            <a:ext cx="4783697" cy="3433583"/>
          </a:xfrm>
        </p:spPr>
        <p:txBody>
          <a:bodyPr>
            <a:normAutofit/>
          </a:bodyPr>
          <a:lstStyle/>
          <a:p>
            <a:r>
              <a:rPr lang="en-US" dirty="0"/>
              <a:t>Needed Safety Equipment</a:t>
            </a:r>
          </a:p>
          <a:p>
            <a:pPr lvl="1"/>
            <a:r>
              <a:rPr lang="en-US" dirty="0"/>
              <a:t>First aid kit</a:t>
            </a:r>
          </a:p>
          <a:p>
            <a:pPr lvl="1"/>
            <a:r>
              <a:rPr lang="en-US" dirty="0"/>
              <a:t>Fire extinguishers</a:t>
            </a:r>
          </a:p>
          <a:p>
            <a:pPr lvl="1"/>
            <a:r>
              <a:rPr lang="en-US" dirty="0"/>
              <a:t>PPE required by equipment</a:t>
            </a:r>
          </a:p>
          <a:p>
            <a:pPr lvl="1"/>
            <a:r>
              <a:rPr lang="en-US" dirty="0"/>
              <a:t>PPE for job</a:t>
            </a:r>
          </a:p>
          <a:p>
            <a:pPr lvl="1"/>
            <a:r>
              <a:rPr lang="en-US" dirty="0"/>
              <a:t>Safety manual</a:t>
            </a:r>
          </a:p>
          <a:p>
            <a:pPr lvl="1"/>
            <a:r>
              <a:rPr lang="en-US" dirty="0"/>
              <a:t>Understand Operators manual</a:t>
            </a:r>
          </a:p>
          <a:p>
            <a:pPr lvl="1"/>
            <a:endParaRPr lang="en-US" sz="2000" dirty="0"/>
          </a:p>
        </p:txBody>
      </p:sp>
      <p:pic>
        <p:nvPicPr>
          <p:cNvPr id="7" name="Picture 6">
            <a:extLst>
              <a:ext uri="{FF2B5EF4-FFF2-40B4-BE49-F238E27FC236}">
                <a16:creationId xmlns:a16="http://schemas.microsoft.com/office/drawing/2014/main" id="{C8A00C23-91D9-7C28-CA62-4D5870B1A28C}"/>
              </a:ext>
            </a:extLst>
          </p:cNvPr>
          <p:cNvPicPr/>
          <p:nvPr/>
        </p:nvPicPr>
        <p:blipFill>
          <a:blip r:embed="rId3"/>
          <a:stretch/>
        </p:blipFill>
        <p:spPr>
          <a:xfrm>
            <a:off x="6460096" y="1396999"/>
            <a:ext cx="4893703" cy="4547513"/>
          </a:xfrm>
          <a:prstGeom prst="rect">
            <a:avLst/>
          </a:prstGeom>
        </p:spPr>
      </p:pic>
    </p:spTree>
    <p:extLst>
      <p:ext uri="{BB962C8B-B14F-4D97-AF65-F5344CB8AC3E}">
        <p14:creationId xmlns:p14="http://schemas.microsoft.com/office/powerpoint/2010/main" val="2345760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8200" y="556337"/>
            <a:ext cx="6797405" cy="1651404"/>
          </a:xfrm>
        </p:spPr>
        <p:txBody>
          <a:bodyPr>
            <a:normAutofit/>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8200" y="2401330"/>
            <a:ext cx="6797405" cy="3719384"/>
          </a:xfrm>
        </p:spPr>
        <p:txBody>
          <a:bodyPr>
            <a:normAutofit/>
          </a:bodyPr>
          <a:lstStyle/>
          <a:p>
            <a:r>
              <a:rPr lang="en-US" dirty="0"/>
              <a:t>When NOT to use the aerial lift</a:t>
            </a:r>
          </a:p>
          <a:p>
            <a:pPr lvl="1"/>
            <a:r>
              <a:rPr lang="en-US" dirty="0"/>
              <a:t>Aerial device doesn’t look OK</a:t>
            </a:r>
          </a:p>
          <a:p>
            <a:pPr lvl="1"/>
            <a:r>
              <a:rPr lang="en-US" dirty="0"/>
              <a:t>Aerial device doesn’t pass daily inspection</a:t>
            </a:r>
          </a:p>
          <a:p>
            <a:pPr lvl="1"/>
            <a:r>
              <a:rPr lang="en-US" dirty="0"/>
              <a:t>Power unit fails inspection</a:t>
            </a:r>
          </a:p>
          <a:p>
            <a:pPr lvl="1"/>
            <a:r>
              <a:rPr lang="en-US" dirty="0"/>
              <a:t>Aerial device is inadequate</a:t>
            </a:r>
          </a:p>
          <a:p>
            <a:pPr lvl="1"/>
            <a:r>
              <a:rPr lang="en-US" dirty="0"/>
              <a:t>Company mandates different procedure and equipment</a:t>
            </a:r>
          </a:p>
        </p:txBody>
      </p:sp>
      <p:pic>
        <p:nvPicPr>
          <p:cNvPr id="5" name="Picture 4">
            <a:extLst>
              <a:ext uri="{FF2B5EF4-FFF2-40B4-BE49-F238E27FC236}">
                <a16:creationId xmlns:a16="http://schemas.microsoft.com/office/drawing/2014/main" id="{AE67585D-52F3-8908-BC0D-962E0C821B88}"/>
              </a:ext>
            </a:extLst>
          </p:cNvPr>
          <p:cNvPicPr/>
          <p:nvPr/>
        </p:nvPicPr>
        <p:blipFill>
          <a:blip r:embed="rId3"/>
          <a:stretch/>
        </p:blipFill>
        <p:spPr>
          <a:xfrm>
            <a:off x="7997556" y="173974"/>
            <a:ext cx="3995623" cy="3156542"/>
          </a:xfrm>
          <a:prstGeom prst="rect">
            <a:avLst/>
          </a:prstGeom>
        </p:spPr>
      </p:pic>
      <p:pic>
        <p:nvPicPr>
          <p:cNvPr id="4" name="Picture 3">
            <a:extLst>
              <a:ext uri="{FF2B5EF4-FFF2-40B4-BE49-F238E27FC236}">
                <a16:creationId xmlns:a16="http://schemas.microsoft.com/office/drawing/2014/main" id="{9699D573-3CF4-FEF1-B72E-06AF90008A35}"/>
              </a:ext>
            </a:extLst>
          </p:cNvPr>
          <p:cNvPicPr/>
          <p:nvPr/>
        </p:nvPicPr>
        <p:blipFill>
          <a:blip r:embed="rId4"/>
          <a:stretch/>
        </p:blipFill>
        <p:spPr>
          <a:xfrm>
            <a:off x="8119414" y="3504492"/>
            <a:ext cx="3751906" cy="2813930"/>
          </a:xfrm>
          <a:prstGeom prst="rect">
            <a:avLst/>
          </a:prstGeom>
        </p:spPr>
      </p:pic>
    </p:spTree>
    <p:extLst>
      <p:ext uri="{BB962C8B-B14F-4D97-AF65-F5344CB8AC3E}">
        <p14:creationId xmlns:p14="http://schemas.microsoft.com/office/powerpoint/2010/main" val="3052109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5897CCA-486C-491C-B4C1-5E5C95A82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3813" y="461674"/>
            <a:ext cx="6356606" cy="1843283"/>
          </a:xfrm>
        </p:spPr>
        <p:txBody>
          <a:bodyPr>
            <a:normAutofit/>
          </a:bodyPr>
          <a:lstStyle/>
          <a:p>
            <a:r>
              <a:rPr lang="en-US" spc="-1" dirty="0">
                <a:uFill>
                  <a:solidFill>
                    <a:srgbClr val="FFFFFF"/>
                  </a:solidFill>
                </a:uFill>
              </a:rPr>
              <a:t>Safety Inspections</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1987" y="2400472"/>
            <a:ext cx="6358432" cy="3728615"/>
          </a:xfrm>
        </p:spPr>
        <p:txBody>
          <a:bodyPr>
            <a:normAutofit/>
          </a:bodyPr>
          <a:lstStyle/>
          <a:p>
            <a:r>
              <a:rPr lang="en-US" dirty="0"/>
              <a:t>Record your inspection</a:t>
            </a:r>
          </a:p>
          <a:p>
            <a:pPr lvl="1"/>
            <a:r>
              <a:rPr lang="en-US" dirty="0"/>
              <a:t>Check all items</a:t>
            </a:r>
          </a:p>
          <a:p>
            <a:pPr lvl="1"/>
            <a:r>
              <a:rPr lang="en-US" dirty="0"/>
              <a:t>Add items if needed</a:t>
            </a:r>
          </a:p>
          <a:p>
            <a:pPr lvl="1"/>
            <a:r>
              <a:rPr lang="en-US" dirty="0"/>
              <a:t>Do the inspection</a:t>
            </a:r>
          </a:p>
          <a:p>
            <a:pPr lvl="1"/>
            <a:r>
              <a:rPr lang="en-US" dirty="0"/>
              <a:t>Serious problems, notify supervisor</a:t>
            </a:r>
          </a:p>
          <a:p>
            <a:pPr lvl="1"/>
            <a:r>
              <a:rPr lang="en-US" dirty="0"/>
              <a:t>Sign and date document</a:t>
            </a:r>
          </a:p>
          <a:p>
            <a:pPr lvl="1"/>
            <a:endParaRPr lang="en-US" sz="2000" dirty="0"/>
          </a:p>
          <a:p>
            <a:endParaRPr lang="en-US" sz="2000" dirty="0"/>
          </a:p>
        </p:txBody>
      </p:sp>
      <p:pic>
        <p:nvPicPr>
          <p:cNvPr id="7" name="Picture 6">
            <a:extLst>
              <a:ext uri="{FF2B5EF4-FFF2-40B4-BE49-F238E27FC236}">
                <a16:creationId xmlns:a16="http://schemas.microsoft.com/office/drawing/2014/main" id="{53865DEC-31F9-E72E-94AE-1AEC5374F6C4}"/>
              </a:ext>
            </a:extLst>
          </p:cNvPr>
          <p:cNvPicPr/>
          <p:nvPr/>
        </p:nvPicPr>
        <p:blipFill rotWithShape="1">
          <a:blip r:embed="rId3"/>
          <a:srcRect r="1" b="13200"/>
          <a:stretch/>
        </p:blipFill>
        <p:spPr>
          <a:xfrm>
            <a:off x="7556409" y="557190"/>
            <a:ext cx="3995928" cy="5571896"/>
          </a:xfrm>
          <a:prstGeom prst="rect">
            <a:avLst/>
          </a:prstGeom>
          <a:effectLst/>
        </p:spPr>
      </p:pic>
    </p:spTree>
    <p:extLst>
      <p:ext uri="{BB962C8B-B14F-4D97-AF65-F5344CB8AC3E}">
        <p14:creationId xmlns:p14="http://schemas.microsoft.com/office/powerpoint/2010/main" val="281568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A086-473A-4D97-427C-BCCC72A197FC}"/>
              </a:ext>
            </a:extLst>
          </p:cNvPr>
          <p:cNvSpPr>
            <a:spLocks noGrp="1"/>
          </p:cNvSpPr>
          <p:nvPr>
            <p:ph type="title"/>
          </p:nvPr>
        </p:nvSpPr>
        <p:spPr/>
        <p:txBody>
          <a:bodyPr/>
          <a:lstStyle/>
          <a:p>
            <a:r>
              <a:rPr lang="en-US" dirty="0"/>
              <a:t>Operating the Aerial Device</a:t>
            </a:r>
          </a:p>
        </p:txBody>
      </p:sp>
      <p:sp>
        <p:nvSpPr>
          <p:cNvPr id="3" name="Content Placeholder 2">
            <a:extLst>
              <a:ext uri="{FF2B5EF4-FFF2-40B4-BE49-F238E27FC236}">
                <a16:creationId xmlns:a16="http://schemas.microsoft.com/office/drawing/2014/main" id="{39AE8DA2-6F61-F40A-9A99-31BFB4934725}"/>
              </a:ext>
            </a:extLst>
          </p:cNvPr>
          <p:cNvSpPr>
            <a:spLocks noGrp="1"/>
          </p:cNvSpPr>
          <p:nvPr>
            <p:ph idx="1"/>
          </p:nvPr>
        </p:nvSpPr>
        <p:spPr/>
        <p:txBody>
          <a:bodyPr>
            <a:normAutofit/>
          </a:bodyPr>
          <a:lstStyle/>
          <a:p>
            <a:r>
              <a:rPr lang="en-US" dirty="0"/>
              <a:t>Work location</a:t>
            </a:r>
          </a:p>
          <a:p>
            <a:r>
              <a:rPr lang="en-US" dirty="0"/>
              <a:t>Operating controls</a:t>
            </a:r>
          </a:p>
          <a:p>
            <a:r>
              <a:rPr lang="en-US" dirty="0"/>
              <a:t>Maintaining adequate line clearance</a:t>
            </a:r>
          </a:p>
          <a:p>
            <a:r>
              <a:rPr lang="en-US" dirty="0"/>
              <a:t>Doing the work</a:t>
            </a:r>
          </a:p>
          <a:p>
            <a:r>
              <a:rPr lang="en-US" dirty="0"/>
              <a:t>Finishing the job</a:t>
            </a:r>
          </a:p>
          <a:p>
            <a:r>
              <a:rPr lang="en-US" dirty="0"/>
              <a:t>End of day inspection</a:t>
            </a:r>
          </a:p>
          <a:p>
            <a:endParaRPr lang="en-US" dirty="0"/>
          </a:p>
          <a:p>
            <a:endParaRPr lang="en-US" dirty="0"/>
          </a:p>
        </p:txBody>
      </p:sp>
    </p:spTree>
    <p:extLst>
      <p:ext uri="{BB962C8B-B14F-4D97-AF65-F5344CB8AC3E}">
        <p14:creationId xmlns:p14="http://schemas.microsoft.com/office/powerpoint/2010/main" val="3548472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920AD9C-5AF9-6F73-3297-530D8657A8A2}"/>
              </a:ext>
            </a:extLst>
          </p:cNvPr>
          <p:cNvPicPr>
            <a:picLocks noGrp="1"/>
          </p:cNvPicPr>
          <p:nvPr>
            <p:ph sz="half" idx="2"/>
          </p:nvPr>
        </p:nvPicPr>
        <p:blipFill rotWithShape="1">
          <a:blip r:embed="rId2"/>
          <a:srcRect t="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92FFC4-AB20-48F4-F9FE-8791875FD3C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Operating the Aerial Device</a:t>
            </a:r>
          </a:p>
        </p:txBody>
      </p:sp>
      <p:sp>
        <p:nvSpPr>
          <p:cNvPr id="3" name="Content Placeholder 2">
            <a:extLst>
              <a:ext uri="{FF2B5EF4-FFF2-40B4-BE49-F238E27FC236}">
                <a16:creationId xmlns:a16="http://schemas.microsoft.com/office/drawing/2014/main" id="{23C83F12-64FD-9033-EFA8-B444B5A68643}"/>
              </a:ext>
            </a:extLst>
          </p:cNvPr>
          <p:cNvSpPr>
            <a:spLocks noGrp="1"/>
          </p:cNvSpPr>
          <p:nvPr>
            <p:ph sz="half" idx="1"/>
          </p:nvPr>
        </p:nvSpPr>
        <p:spPr>
          <a:xfrm>
            <a:off x="7531610" y="2434201"/>
            <a:ext cx="4238858" cy="3742762"/>
          </a:xfrm>
        </p:spPr>
        <p:txBody>
          <a:bodyPr vert="horz" lIns="91440" tIns="45720" rIns="91440" bIns="45720" rtlCol="0">
            <a:normAutofit/>
          </a:bodyPr>
          <a:lstStyle/>
          <a:p>
            <a:r>
              <a:rPr lang="en-US" dirty="0">
                <a:latin typeface="Iowan Old Style Roman" panose="02040602040506020204" pitchFamily="18" charset="77"/>
              </a:rPr>
              <a:t>Work </a:t>
            </a:r>
            <a:r>
              <a:rPr lang="en-US" dirty="0"/>
              <a:t>L</a:t>
            </a:r>
            <a:r>
              <a:rPr lang="en-US" dirty="0">
                <a:latin typeface="Iowan Old Style Roman" panose="02040602040506020204" pitchFamily="18" charset="77"/>
              </a:rPr>
              <a:t>ocation</a:t>
            </a:r>
          </a:p>
          <a:p>
            <a:pPr marL="914400" lvl="1"/>
            <a:r>
              <a:rPr lang="en-US" dirty="0">
                <a:latin typeface="Iowan Old Style Roman" panose="02040602040506020204" pitchFamily="18" charset="77"/>
              </a:rPr>
              <a:t>Convenient to most work</a:t>
            </a:r>
          </a:p>
          <a:p>
            <a:pPr marL="914400" lvl="1"/>
            <a:r>
              <a:rPr lang="en-US" dirty="0">
                <a:latin typeface="Iowan Old Style Roman" panose="02040602040506020204" pitchFamily="18" charset="77"/>
              </a:rPr>
              <a:t>Out of traffic flow</a:t>
            </a:r>
          </a:p>
          <a:p>
            <a:pPr marL="914400" lvl="1"/>
            <a:r>
              <a:rPr lang="en-US" dirty="0">
                <a:latin typeface="Iowan Old Style Roman" panose="02040602040506020204" pitchFamily="18" charset="77"/>
              </a:rPr>
              <a:t>Safe location for assistants</a:t>
            </a:r>
          </a:p>
          <a:p>
            <a:pPr marL="914400" lvl="1"/>
            <a:r>
              <a:rPr lang="en-US" dirty="0">
                <a:latin typeface="Iowan Old Style Roman" panose="02040602040506020204" pitchFamily="18" charset="77"/>
              </a:rPr>
              <a:t>Minimize movement</a:t>
            </a:r>
          </a:p>
        </p:txBody>
      </p:sp>
    </p:spTree>
    <p:extLst>
      <p:ext uri="{BB962C8B-B14F-4D97-AF65-F5344CB8AC3E}">
        <p14:creationId xmlns:p14="http://schemas.microsoft.com/office/powerpoint/2010/main" val="278688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920AD9C-5AF9-6F73-3297-530D8657A8A2}"/>
              </a:ext>
            </a:extLst>
          </p:cNvPr>
          <p:cNvPicPr>
            <a:picLocks noGrp="1"/>
          </p:cNvPicPr>
          <p:nvPr>
            <p:ph sz="half" idx="2"/>
          </p:nvPr>
        </p:nvPicPr>
        <p:blipFill rotWithShape="1">
          <a:blip r:embed="rId2"/>
          <a:srcRect t="8606" b="8606"/>
          <a:stretch/>
        </p:blipFill>
        <p:spPr>
          <a:xfrm>
            <a:off x="-32754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92FFC4-AB20-48F4-F9FE-8791875FD3C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Operating the Aerial Device</a:t>
            </a:r>
          </a:p>
        </p:txBody>
      </p:sp>
      <p:sp>
        <p:nvSpPr>
          <p:cNvPr id="3" name="Content Placeholder 2">
            <a:extLst>
              <a:ext uri="{FF2B5EF4-FFF2-40B4-BE49-F238E27FC236}">
                <a16:creationId xmlns:a16="http://schemas.microsoft.com/office/drawing/2014/main" id="{23C83F12-64FD-9033-EFA8-B444B5A68643}"/>
              </a:ext>
            </a:extLst>
          </p:cNvPr>
          <p:cNvSpPr>
            <a:spLocks noGrp="1"/>
          </p:cNvSpPr>
          <p:nvPr>
            <p:ph sz="half" idx="1"/>
          </p:nvPr>
        </p:nvSpPr>
        <p:spPr>
          <a:xfrm>
            <a:off x="7531610" y="2434201"/>
            <a:ext cx="4238858" cy="3742762"/>
          </a:xfrm>
        </p:spPr>
        <p:txBody>
          <a:bodyPr vert="horz" lIns="91440" tIns="45720" rIns="91440" bIns="45720" rtlCol="0">
            <a:normAutofit/>
          </a:bodyPr>
          <a:lstStyle/>
          <a:p>
            <a:r>
              <a:rPr lang="en-US" dirty="0">
                <a:latin typeface="Iowan Old Style Roman" panose="02040602040506020204" pitchFamily="18" charset="77"/>
              </a:rPr>
              <a:t>Work Location</a:t>
            </a:r>
          </a:p>
          <a:p>
            <a:pPr marL="914400" lvl="1"/>
            <a:r>
              <a:rPr lang="en-US" dirty="0"/>
              <a:t>Notify dispatcher of location</a:t>
            </a:r>
          </a:p>
          <a:p>
            <a:pPr marL="914400" lvl="1"/>
            <a:r>
              <a:rPr lang="en-US" dirty="0"/>
              <a:t>Set brakes</a:t>
            </a:r>
          </a:p>
          <a:p>
            <a:pPr marL="914400" lvl="1"/>
            <a:r>
              <a:rPr lang="en-US" dirty="0"/>
              <a:t>Use wheel chocks</a:t>
            </a:r>
          </a:p>
          <a:p>
            <a:pPr marL="914400" lvl="1"/>
            <a:r>
              <a:rPr lang="en-US" dirty="0"/>
              <a:t>Traffic warnings</a:t>
            </a:r>
          </a:p>
          <a:p>
            <a:pPr marL="914400" lvl="1"/>
            <a:r>
              <a:rPr lang="en-US" dirty="0"/>
              <a:t>Ground trucks</a:t>
            </a:r>
          </a:p>
          <a:p>
            <a:pPr marL="914400" lvl="1"/>
            <a:r>
              <a:rPr lang="en-US" dirty="0"/>
              <a:t>Pedestrian warnings</a:t>
            </a:r>
            <a:endParaRPr lang="en-US" dirty="0">
              <a:latin typeface="Iowan Old Style Roman" panose="02040602040506020204" pitchFamily="18" charset="77"/>
            </a:endParaRPr>
          </a:p>
        </p:txBody>
      </p:sp>
    </p:spTree>
    <p:extLst>
      <p:ext uri="{BB962C8B-B14F-4D97-AF65-F5344CB8AC3E}">
        <p14:creationId xmlns:p14="http://schemas.microsoft.com/office/powerpoint/2010/main" val="4079684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2FFC4-AB20-48F4-F9FE-8791875FD3C6}"/>
              </a:ext>
            </a:extLst>
          </p:cNvPr>
          <p:cNvSpPr>
            <a:spLocks noGrp="1"/>
          </p:cNvSpPr>
          <p:nvPr>
            <p:ph type="title"/>
          </p:nvPr>
        </p:nvSpPr>
        <p:spPr>
          <a:xfrm>
            <a:off x="838200" y="556337"/>
            <a:ext cx="6797405" cy="1651404"/>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Operating the Aerial Device</a:t>
            </a:r>
          </a:p>
        </p:txBody>
      </p:sp>
      <p:sp>
        <p:nvSpPr>
          <p:cNvPr id="3" name="Content Placeholder 2">
            <a:extLst>
              <a:ext uri="{FF2B5EF4-FFF2-40B4-BE49-F238E27FC236}">
                <a16:creationId xmlns:a16="http://schemas.microsoft.com/office/drawing/2014/main" id="{23C83F12-64FD-9033-EFA8-B444B5A68643}"/>
              </a:ext>
            </a:extLst>
          </p:cNvPr>
          <p:cNvSpPr>
            <a:spLocks noGrp="1"/>
          </p:cNvSpPr>
          <p:nvPr>
            <p:ph sz="half" idx="1"/>
          </p:nvPr>
        </p:nvSpPr>
        <p:spPr>
          <a:xfrm>
            <a:off x="838200" y="2401330"/>
            <a:ext cx="6797405" cy="3719384"/>
          </a:xfrm>
        </p:spPr>
        <p:txBody>
          <a:bodyPr vert="horz" lIns="91440" tIns="45720" rIns="91440" bIns="45720" rtlCol="0">
            <a:normAutofit/>
          </a:bodyPr>
          <a:lstStyle/>
          <a:p>
            <a:r>
              <a:rPr lang="en-US" dirty="0">
                <a:latin typeface="Iowan Old Style Roman" panose="02040602040506020204" pitchFamily="18" charset="77"/>
                <a:ea typeface="Helvetica Neue" panose="02000503000000020004" pitchFamily="2" charset="0"/>
                <a:cs typeface="Helvetica Neue" panose="02000503000000020004" pitchFamily="2" charset="0"/>
              </a:rPr>
              <a:t>Work Location</a:t>
            </a:r>
          </a:p>
          <a:p>
            <a:pPr marL="914400" lvl="1"/>
            <a:r>
              <a:rPr lang="en-US" dirty="0">
                <a:latin typeface="Iowan Old Style Roman" panose="02040602040506020204" pitchFamily="18" charset="77"/>
                <a:ea typeface="Helvetica Neue" panose="02000503000000020004" pitchFamily="2" charset="0"/>
                <a:cs typeface="Helvetica Neue" panose="02000503000000020004" pitchFamily="2" charset="0"/>
              </a:rPr>
              <a:t>Use outrigger pads on solid surface</a:t>
            </a:r>
          </a:p>
          <a:p>
            <a:pPr marL="914400" lvl="1"/>
            <a:r>
              <a:rPr lang="en-US" dirty="0">
                <a:latin typeface="Iowan Old Style Roman" panose="02040602040506020204" pitchFamily="18" charset="77"/>
                <a:ea typeface="Helvetica Neue" panose="02000503000000020004" pitchFamily="2" charset="0"/>
                <a:cs typeface="Helvetica Neue" panose="02000503000000020004" pitchFamily="2" charset="0"/>
              </a:rPr>
              <a:t>Use recommended equipment</a:t>
            </a:r>
          </a:p>
          <a:p>
            <a:pPr marL="914400" lvl="1"/>
            <a:r>
              <a:rPr lang="en-US" dirty="0">
                <a:latin typeface="Iowan Old Style Roman" panose="02040602040506020204" pitchFamily="18" charset="77"/>
                <a:ea typeface="Helvetica Neue" panose="02000503000000020004" pitchFamily="2" charset="0"/>
                <a:cs typeface="Helvetica Neue" panose="02000503000000020004" pitchFamily="2" charset="0"/>
              </a:rPr>
              <a:t>Vehicle level</a:t>
            </a:r>
          </a:p>
          <a:p>
            <a:pPr marL="914400" lvl="1"/>
            <a:r>
              <a:rPr lang="en-US" dirty="0">
                <a:latin typeface="Iowan Old Style Roman" panose="02040602040506020204" pitchFamily="18" charset="77"/>
                <a:ea typeface="Helvetica Neue" panose="02000503000000020004" pitchFamily="2" charset="0"/>
                <a:cs typeface="Helvetica Neue" panose="02000503000000020004" pitchFamily="2" charset="0"/>
              </a:rPr>
              <a:t>Unobstructed view to work location</a:t>
            </a:r>
          </a:p>
          <a:p>
            <a:pPr lvl="1" indent="-228600">
              <a:buFont typeface="Arial" panose="020B0604020202020204" pitchFamily="34" charset="0"/>
              <a:buChar char="•"/>
            </a:pPr>
            <a:endParaRPr lang="en-US" sz="2000" dirty="0">
              <a:latin typeface="Iowan Old Style Roman" panose="02040602040506020204" pitchFamily="18" charset="77"/>
              <a:ea typeface="Helvetica Neue" panose="02000503000000020004" pitchFamily="2" charset="0"/>
              <a:cs typeface="Helvetica Neue" panose="02000503000000020004" pitchFamily="2" charset="0"/>
            </a:endParaRPr>
          </a:p>
        </p:txBody>
      </p:sp>
      <p:pic>
        <p:nvPicPr>
          <p:cNvPr id="11" name="Picture 10">
            <a:extLst>
              <a:ext uri="{FF2B5EF4-FFF2-40B4-BE49-F238E27FC236}">
                <a16:creationId xmlns:a16="http://schemas.microsoft.com/office/drawing/2014/main" id="{1FED7A31-0394-5209-5D36-824F3B0B2DC8}"/>
              </a:ext>
            </a:extLst>
          </p:cNvPr>
          <p:cNvPicPr/>
          <p:nvPr/>
        </p:nvPicPr>
        <p:blipFill>
          <a:blip r:embed="rId2"/>
          <a:stretch/>
        </p:blipFill>
        <p:spPr>
          <a:xfrm>
            <a:off x="7997556" y="363584"/>
            <a:ext cx="3995623" cy="2986728"/>
          </a:xfrm>
          <a:prstGeom prst="rect">
            <a:avLst/>
          </a:prstGeom>
        </p:spPr>
      </p:pic>
      <p:pic>
        <p:nvPicPr>
          <p:cNvPr id="9" name="Picture 8">
            <a:extLst>
              <a:ext uri="{FF2B5EF4-FFF2-40B4-BE49-F238E27FC236}">
                <a16:creationId xmlns:a16="http://schemas.microsoft.com/office/drawing/2014/main" id="{75E8DDE0-8061-B9CD-078C-DA6C7B7A528C}"/>
              </a:ext>
            </a:extLst>
          </p:cNvPr>
          <p:cNvPicPr/>
          <p:nvPr/>
        </p:nvPicPr>
        <p:blipFill>
          <a:blip r:embed="rId3"/>
          <a:stretch/>
        </p:blipFill>
        <p:spPr>
          <a:xfrm>
            <a:off x="7997556" y="3507689"/>
            <a:ext cx="3995622" cy="2869012"/>
          </a:xfrm>
          <a:prstGeom prst="rect">
            <a:avLst/>
          </a:prstGeom>
        </p:spPr>
      </p:pic>
    </p:spTree>
    <p:extLst>
      <p:ext uri="{BB962C8B-B14F-4D97-AF65-F5344CB8AC3E}">
        <p14:creationId xmlns:p14="http://schemas.microsoft.com/office/powerpoint/2010/main" val="318542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950020-D7DA-700F-E7B8-52D7B83FF8A1}"/>
              </a:ext>
            </a:extLst>
          </p:cNvPr>
          <p:cNvPicPr/>
          <p:nvPr/>
        </p:nvPicPr>
        <p:blipFill rotWithShape="1">
          <a:blip r:embed="rId3"/>
          <a:srcRect t="9267" b="9267"/>
          <a:stretch/>
        </p:blipFill>
        <p:spPr>
          <a:xfrm>
            <a:off x="388729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8200" y="365125"/>
            <a:ext cx="3822189" cy="1899912"/>
          </a:xfrm>
        </p:spPr>
        <p:txBody>
          <a:bodyPr>
            <a:normAutofit/>
          </a:bodyPr>
          <a:lstStyle/>
          <a:p>
            <a:r>
              <a:rPr lang="en-US" spc="-1" dirty="0">
                <a:uFill>
                  <a:solidFill>
                    <a:srgbClr val="FFFFFF"/>
                  </a:solidFill>
                </a:uFill>
              </a:rPr>
              <a:t>Operating the Aerial Device</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8200" y="2434201"/>
            <a:ext cx="3822189" cy="3742762"/>
          </a:xfrm>
        </p:spPr>
        <p:txBody>
          <a:bodyPr>
            <a:normAutofit/>
          </a:bodyPr>
          <a:lstStyle/>
          <a:p>
            <a:r>
              <a:rPr lang="en-US" dirty="0"/>
              <a:t>Operating Controls</a:t>
            </a:r>
          </a:p>
          <a:p>
            <a:pPr lvl="1"/>
            <a:r>
              <a:rPr lang="en-US" dirty="0"/>
              <a:t>Know your device</a:t>
            </a:r>
          </a:p>
          <a:p>
            <a:pPr lvl="1"/>
            <a:r>
              <a:rPr lang="en-US" dirty="0"/>
              <a:t>Know your area</a:t>
            </a:r>
          </a:p>
          <a:p>
            <a:pPr lvl="1"/>
            <a:r>
              <a:rPr lang="en-US" dirty="0"/>
              <a:t>Feather controls</a:t>
            </a:r>
          </a:p>
          <a:p>
            <a:pPr lvl="1"/>
            <a:r>
              <a:rPr lang="en-US" dirty="0"/>
              <a:t>Watch all directions</a:t>
            </a:r>
          </a:p>
          <a:p>
            <a:pPr lvl="1"/>
            <a:r>
              <a:rPr lang="en-US" dirty="0"/>
              <a:t>Use PPE</a:t>
            </a:r>
          </a:p>
          <a:p>
            <a:pPr lvl="1"/>
            <a:r>
              <a:rPr lang="en-US" dirty="0"/>
              <a:t>Maintain conductor clearances</a:t>
            </a:r>
          </a:p>
          <a:p>
            <a:pPr lvl="1"/>
            <a:r>
              <a:rPr lang="en-US" dirty="0"/>
              <a:t>Ground equipment</a:t>
            </a:r>
          </a:p>
        </p:txBody>
      </p:sp>
    </p:spTree>
    <p:extLst>
      <p:ext uri="{BB962C8B-B14F-4D97-AF65-F5344CB8AC3E}">
        <p14:creationId xmlns:p14="http://schemas.microsoft.com/office/powerpoint/2010/main" val="36030734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6679" y="723898"/>
            <a:ext cx="6002110" cy="1495425"/>
          </a:xfrm>
        </p:spPr>
        <p:txBody>
          <a:bodyPr>
            <a:normAutofit/>
          </a:bodyPr>
          <a:lstStyle/>
          <a:p>
            <a:r>
              <a:rPr lang="en-US" spc="-1" dirty="0">
                <a:uFill>
                  <a:solidFill>
                    <a:srgbClr val="FFFFFF"/>
                  </a:solidFill>
                </a:uFill>
              </a:rPr>
              <a:t>Operating the Aerial Device</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6680" y="2405067"/>
            <a:ext cx="6002110" cy="3729034"/>
          </a:xfrm>
        </p:spPr>
        <p:txBody>
          <a:bodyPr>
            <a:normAutofit/>
          </a:bodyPr>
          <a:lstStyle/>
          <a:p>
            <a:r>
              <a:rPr lang="en-US" dirty="0"/>
              <a:t>Operating Controls</a:t>
            </a:r>
          </a:p>
          <a:p>
            <a:pPr lvl="1"/>
            <a:r>
              <a:rPr lang="en-US" dirty="0"/>
              <a:t>Deadman controls</a:t>
            </a:r>
          </a:p>
          <a:p>
            <a:pPr lvl="1"/>
            <a:r>
              <a:rPr lang="en-US" dirty="0"/>
              <a:t>Move control smoothly </a:t>
            </a:r>
          </a:p>
          <a:p>
            <a:pPr lvl="1"/>
            <a:r>
              <a:rPr lang="en-US" dirty="0"/>
              <a:t>Avoid sudden stops</a:t>
            </a:r>
          </a:p>
          <a:p>
            <a:pPr lvl="1"/>
            <a:r>
              <a:rPr lang="en-US" dirty="0"/>
              <a:t>Watch out for obstacles </a:t>
            </a:r>
          </a:p>
          <a:p>
            <a:pPr lvl="1"/>
            <a:endParaRPr lang="en-US" sz="2000" dirty="0"/>
          </a:p>
        </p:txBody>
      </p:sp>
      <p:pic>
        <p:nvPicPr>
          <p:cNvPr id="8" name="Picture 7">
            <a:extLst>
              <a:ext uri="{FF2B5EF4-FFF2-40B4-BE49-F238E27FC236}">
                <a16:creationId xmlns:a16="http://schemas.microsoft.com/office/drawing/2014/main" id="{23950020-D7DA-700F-E7B8-52D7B83FF8A1}"/>
              </a:ext>
            </a:extLst>
          </p:cNvPr>
          <p:cNvPicPr/>
          <p:nvPr/>
        </p:nvPicPr>
        <p:blipFill rotWithShape="1">
          <a:blip r:embed="rId3"/>
          <a:srcRect l="2610"/>
          <a:stretch/>
        </p:blipFill>
        <p:spPr>
          <a:xfrm>
            <a:off x="7199440" y="10"/>
            <a:ext cx="4992560" cy="6857990"/>
          </a:xfrm>
          <a:prstGeom prst="rect">
            <a:avLst/>
          </a:prstGeom>
          <a:effectLst/>
        </p:spPr>
      </p:pic>
    </p:spTree>
    <p:extLst>
      <p:ext uri="{BB962C8B-B14F-4D97-AF65-F5344CB8AC3E}">
        <p14:creationId xmlns:p14="http://schemas.microsoft.com/office/powerpoint/2010/main" val="294768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967D5EA-EF67-74A6-1E88-785F2CB0714D}"/>
              </a:ext>
            </a:extLst>
          </p:cNvPr>
          <p:cNvPicPr>
            <a:picLocks noGrp="1"/>
          </p:cNvPicPr>
          <p:nvPr>
            <p:ph sz="half" idx="2"/>
          </p:nvPr>
        </p:nvPicPr>
        <p:blipFill rotWithShape="1">
          <a:blip r:embed="rId2"/>
          <a:srcRect b="5119"/>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C369E-6EAF-6B9F-F9A0-68A1F3CF5BF3}"/>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How an Aerial Device Works</a:t>
            </a:r>
          </a:p>
        </p:txBody>
      </p:sp>
      <p:sp>
        <p:nvSpPr>
          <p:cNvPr id="3" name="Content Placeholder 2">
            <a:extLst>
              <a:ext uri="{FF2B5EF4-FFF2-40B4-BE49-F238E27FC236}">
                <a16:creationId xmlns:a16="http://schemas.microsoft.com/office/drawing/2014/main" id="{D3894C0E-D7CC-C2C3-C047-EB27D7C9DE04}"/>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n-US" dirty="0">
                <a:latin typeface="Iowan Old Style Roman" panose="02040602040506020204" pitchFamily="18" charset="77"/>
              </a:rPr>
              <a:t>The power unit</a:t>
            </a:r>
          </a:p>
          <a:p>
            <a:r>
              <a:rPr lang="en-US" dirty="0">
                <a:latin typeface="Iowan Old Style Roman" panose="02040602040506020204" pitchFamily="18" charset="77"/>
              </a:rPr>
              <a:t>How to transmit hydraulic power</a:t>
            </a:r>
          </a:p>
          <a:p>
            <a:r>
              <a:rPr lang="en-US" dirty="0">
                <a:latin typeface="Iowan Old Style Roman" panose="02040602040506020204" pitchFamily="18" charset="77"/>
              </a:rPr>
              <a:t>Engine driven</a:t>
            </a:r>
          </a:p>
          <a:p>
            <a:r>
              <a:rPr lang="en-US" dirty="0">
                <a:latin typeface="Iowan Old Style Roman" panose="02040602040506020204" pitchFamily="18" charset="77"/>
              </a:rPr>
              <a:t>Auxiliary driven</a:t>
            </a:r>
          </a:p>
          <a:p>
            <a:r>
              <a:rPr lang="en-US" dirty="0">
                <a:latin typeface="Iowan Old Style Roman" panose="02040602040506020204" pitchFamily="18" charset="77"/>
              </a:rPr>
              <a:t>Electric motors</a:t>
            </a:r>
          </a:p>
          <a:p>
            <a:endParaRPr lang="en-US" sz="2000" dirty="0">
              <a:latin typeface="Iowan Old Style Roman" panose="02040602040506020204" pitchFamily="18" charset="77"/>
            </a:endParaRPr>
          </a:p>
          <a:p>
            <a:endParaRPr lang="en-US" sz="2000" dirty="0">
              <a:latin typeface="Iowan Old Style Roman" panose="02040602040506020204" pitchFamily="18" charset="77"/>
            </a:endParaRPr>
          </a:p>
        </p:txBody>
      </p:sp>
    </p:spTree>
    <p:extLst>
      <p:ext uri="{BB962C8B-B14F-4D97-AF65-F5344CB8AC3E}">
        <p14:creationId xmlns:p14="http://schemas.microsoft.com/office/powerpoint/2010/main" val="328345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A086-473A-4D97-427C-BCCC72A197FC}"/>
              </a:ext>
            </a:extLst>
          </p:cNvPr>
          <p:cNvSpPr>
            <a:spLocks noGrp="1"/>
          </p:cNvSpPr>
          <p:nvPr>
            <p:ph type="title"/>
          </p:nvPr>
        </p:nvSpPr>
        <p:spPr/>
        <p:txBody>
          <a:bodyPr/>
          <a:lstStyle/>
          <a:p>
            <a:r>
              <a:rPr lang="en-US" dirty="0"/>
              <a:t>Operating the Aerial Device</a:t>
            </a:r>
          </a:p>
        </p:txBody>
      </p:sp>
      <p:sp>
        <p:nvSpPr>
          <p:cNvPr id="3" name="Content Placeholder 2">
            <a:extLst>
              <a:ext uri="{FF2B5EF4-FFF2-40B4-BE49-F238E27FC236}">
                <a16:creationId xmlns:a16="http://schemas.microsoft.com/office/drawing/2014/main" id="{39AE8DA2-6F61-F40A-9A99-31BFB4934725}"/>
              </a:ext>
            </a:extLst>
          </p:cNvPr>
          <p:cNvSpPr>
            <a:spLocks noGrp="1"/>
          </p:cNvSpPr>
          <p:nvPr>
            <p:ph idx="1"/>
          </p:nvPr>
        </p:nvSpPr>
        <p:spPr/>
        <p:txBody>
          <a:bodyPr>
            <a:normAutofit/>
          </a:bodyPr>
          <a:lstStyle/>
          <a:p>
            <a:r>
              <a:rPr lang="en-US" dirty="0"/>
              <a:t>Doing the Work</a:t>
            </a:r>
          </a:p>
          <a:p>
            <a:pPr lvl="1"/>
            <a:r>
              <a:rPr lang="en-US" dirty="0"/>
              <a:t>Qualified person for work</a:t>
            </a:r>
          </a:p>
          <a:p>
            <a:pPr lvl="1"/>
            <a:r>
              <a:rPr lang="en-US" dirty="0"/>
              <a:t>Mind on your business</a:t>
            </a:r>
          </a:p>
          <a:p>
            <a:pPr lvl="1"/>
            <a:r>
              <a:rPr lang="en-US" dirty="0"/>
              <a:t>Use proper PPE</a:t>
            </a:r>
          </a:p>
          <a:p>
            <a:pPr lvl="1"/>
            <a:r>
              <a:rPr lang="en-US" dirty="0"/>
              <a:t>Stay alert</a:t>
            </a:r>
          </a:p>
          <a:p>
            <a:pPr lvl="1"/>
            <a:r>
              <a:rPr lang="en-US" dirty="0"/>
              <a:t>Use proper work practices</a:t>
            </a:r>
          </a:p>
          <a:p>
            <a:pPr lvl="1"/>
            <a:r>
              <a:rPr lang="en-US" dirty="0"/>
              <a:t>Maintain electrical clearances</a:t>
            </a:r>
          </a:p>
          <a:p>
            <a:pPr lvl="1"/>
            <a:r>
              <a:rPr lang="en-US" dirty="0"/>
              <a:t>Inspect job before leaving</a:t>
            </a:r>
          </a:p>
          <a:p>
            <a:endParaRPr lang="en-US" dirty="0"/>
          </a:p>
        </p:txBody>
      </p:sp>
    </p:spTree>
    <p:extLst>
      <p:ext uri="{BB962C8B-B14F-4D97-AF65-F5344CB8AC3E}">
        <p14:creationId xmlns:p14="http://schemas.microsoft.com/office/powerpoint/2010/main" val="924493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A086-473A-4D97-427C-BCCC72A197FC}"/>
              </a:ext>
            </a:extLst>
          </p:cNvPr>
          <p:cNvSpPr>
            <a:spLocks noGrp="1"/>
          </p:cNvSpPr>
          <p:nvPr>
            <p:ph type="title"/>
          </p:nvPr>
        </p:nvSpPr>
        <p:spPr/>
        <p:txBody>
          <a:bodyPr/>
          <a:lstStyle/>
          <a:p>
            <a:r>
              <a:rPr lang="en-US" dirty="0"/>
              <a:t>Operating the Aerial Device</a:t>
            </a:r>
          </a:p>
        </p:txBody>
      </p:sp>
      <p:sp>
        <p:nvSpPr>
          <p:cNvPr id="3" name="Content Placeholder 2">
            <a:extLst>
              <a:ext uri="{FF2B5EF4-FFF2-40B4-BE49-F238E27FC236}">
                <a16:creationId xmlns:a16="http://schemas.microsoft.com/office/drawing/2014/main" id="{39AE8DA2-6F61-F40A-9A99-31BFB4934725}"/>
              </a:ext>
            </a:extLst>
          </p:cNvPr>
          <p:cNvSpPr>
            <a:spLocks noGrp="1"/>
          </p:cNvSpPr>
          <p:nvPr>
            <p:ph idx="1"/>
          </p:nvPr>
        </p:nvSpPr>
        <p:spPr/>
        <p:txBody>
          <a:bodyPr>
            <a:normAutofit/>
          </a:bodyPr>
          <a:lstStyle/>
          <a:p>
            <a:r>
              <a:rPr lang="en-US" dirty="0"/>
              <a:t>Finishing the Job</a:t>
            </a:r>
          </a:p>
          <a:p>
            <a:pPr lvl="1"/>
            <a:r>
              <a:rPr lang="en-US" dirty="0"/>
              <a:t>Work area has changed</a:t>
            </a:r>
          </a:p>
          <a:p>
            <a:pPr lvl="1"/>
            <a:r>
              <a:rPr lang="en-US" dirty="0"/>
              <a:t>Back out slowly</a:t>
            </a:r>
          </a:p>
          <a:p>
            <a:pPr lvl="1"/>
            <a:r>
              <a:rPr lang="en-US" dirty="0"/>
              <a:t>Watch for wires and poles</a:t>
            </a:r>
          </a:p>
          <a:p>
            <a:pPr lvl="1"/>
            <a:r>
              <a:rPr lang="en-US" dirty="0"/>
              <a:t>Watch out for employees</a:t>
            </a:r>
          </a:p>
          <a:p>
            <a:pPr lvl="1"/>
            <a:r>
              <a:rPr lang="en-US" dirty="0"/>
              <a:t>Secure aerial device</a:t>
            </a:r>
          </a:p>
        </p:txBody>
      </p:sp>
    </p:spTree>
    <p:extLst>
      <p:ext uri="{BB962C8B-B14F-4D97-AF65-F5344CB8AC3E}">
        <p14:creationId xmlns:p14="http://schemas.microsoft.com/office/powerpoint/2010/main" val="147394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3950020-D7DA-700F-E7B8-52D7B83FF8A1}"/>
              </a:ext>
            </a:extLst>
          </p:cNvPr>
          <p:cNvPicPr/>
          <p:nvPr/>
        </p:nvPicPr>
        <p:blipFill rotWithShape="1">
          <a:blip r:embed="rId3"/>
          <a:srcRect t="1752" b="1752"/>
          <a:stretch/>
        </p:blipFill>
        <p:spPr>
          <a:xfrm>
            <a:off x="388729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a:xfrm>
            <a:off x="838200" y="365125"/>
            <a:ext cx="3822189" cy="1899912"/>
          </a:xfrm>
        </p:spPr>
        <p:txBody>
          <a:bodyPr>
            <a:normAutofit/>
          </a:bodyPr>
          <a:lstStyle/>
          <a:p>
            <a:r>
              <a:rPr lang="en-US" spc="-1" dirty="0">
                <a:uFill>
                  <a:solidFill>
                    <a:srgbClr val="FFFFFF"/>
                  </a:solidFill>
                </a:uFill>
              </a:rPr>
              <a:t>Operating the Aerial Device</a:t>
            </a:r>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a:xfrm>
            <a:off x="838200" y="2434201"/>
            <a:ext cx="3822189" cy="3742762"/>
          </a:xfrm>
        </p:spPr>
        <p:txBody>
          <a:bodyPr>
            <a:normAutofit lnSpcReduction="10000"/>
          </a:bodyPr>
          <a:lstStyle/>
          <a:p>
            <a:r>
              <a:rPr lang="en-US" dirty="0"/>
              <a:t>End of Day Inspection</a:t>
            </a:r>
          </a:p>
          <a:p>
            <a:pPr lvl="1"/>
            <a:r>
              <a:rPr lang="en-US" dirty="0"/>
              <a:t>Inspect unit for broken parts</a:t>
            </a:r>
          </a:p>
          <a:p>
            <a:pPr lvl="1"/>
            <a:r>
              <a:rPr lang="en-US" dirty="0"/>
              <a:t>Look for leaks </a:t>
            </a:r>
          </a:p>
          <a:p>
            <a:pPr lvl="1"/>
            <a:r>
              <a:rPr lang="en-US" dirty="0"/>
              <a:t>Listen for unusual sounds</a:t>
            </a:r>
          </a:p>
          <a:p>
            <a:pPr lvl="1"/>
            <a:r>
              <a:rPr lang="en-US" dirty="0"/>
              <a:t>Do your housekeeping</a:t>
            </a:r>
          </a:p>
          <a:p>
            <a:pPr lvl="1"/>
            <a:r>
              <a:rPr lang="en-US" dirty="0"/>
              <a:t>Fill out report </a:t>
            </a:r>
          </a:p>
          <a:p>
            <a:pPr lvl="1"/>
            <a:endParaRPr lang="en-US" dirty="0"/>
          </a:p>
        </p:txBody>
      </p:sp>
    </p:spTree>
    <p:extLst>
      <p:ext uri="{BB962C8B-B14F-4D97-AF65-F5344CB8AC3E}">
        <p14:creationId xmlns:p14="http://schemas.microsoft.com/office/powerpoint/2010/main" val="3371901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2A27-7349-2AA7-34B5-B40733EC5CC9}"/>
              </a:ext>
            </a:extLst>
          </p:cNvPr>
          <p:cNvSpPr>
            <a:spLocks noGrp="1"/>
          </p:cNvSpPr>
          <p:nvPr>
            <p:ph type="title"/>
          </p:nvPr>
        </p:nvSpPr>
        <p:spPr/>
        <p:txBody>
          <a:bodyPr/>
          <a:lstStyle/>
          <a:p>
            <a:r>
              <a:rPr lang="en-US" dirty="0"/>
              <a:t>Hazards Around Aerial Lift Devices</a:t>
            </a:r>
          </a:p>
        </p:txBody>
      </p:sp>
      <p:sp>
        <p:nvSpPr>
          <p:cNvPr id="3" name="Content Placeholder 2">
            <a:extLst>
              <a:ext uri="{FF2B5EF4-FFF2-40B4-BE49-F238E27FC236}">
                <a16:creationId xmlns:a16="http://schemas.microsoft.com/office/drawing/2014/main" id="{AF19D49C-8678-3E33-6270-60CC80420552}"/>
              </a:ext>
            </a:extLst>
          </p:cNvPr>
          <p:cNvSpPr>
            <a:spLocks noGrp="1"/>
          </p:cNvSpPr>
          <p:nvPr>
            <p:ph sz="half" idx="1"/>
          </p:nvPr>
        </p:nvSpPr>
        <p:spPr/>
        <p:txBody>
          <a:bodyPr>
            <a:normAutofit lnSpcReduction="10000"/>
          </a:bodyPr>
          <a:lstStyle/>
          <a:p>
            <a:r>
              <a:rPr lang="en-US" dirty="0"/>
              <a:t>Pinch points</a:t>
            </a:r>
          </a:p>
          <a:p>
            <a:r>
              <a:rPr lang="en-US" dirty="0"/>
              <a:t>Hot parts</a:t>
            </a:r>
          </a:p>
          <a:p>
            <a:r>
              <a:rPr lang="en-US" dirty="0"/>
              <a:t>Fiberglass breaking down</a:t>
            </a:r>
          </a:p>
          <a:p>
            <a:r>
              <a:rPr lang="en-US" dirty="0"/>
              <a:t>Falling off unit</a:t>
            </a:r>
          </a:p>
          <a:p>
            <a:r>
              <a:rPr lang="en-US" dirty="0"/>
              <a:t>Hot oil under pressure</a:t>
            </a:r>
          </a:p>
          <a:p>
            <a:r>
              <a:rPr lang="en-US" dirty="0"/>
              <a:t>Spraying oil</a:t>
            </a:r>
          </a:p>
          <a:p>
            <a:r>
              <a:rPr lang="en-US" dirty="0"/>
              <a:t>Unit failure</a:t>
            </a:r>
          </a:p>
          <a:p>
            <a:r>
              <a:rPr lang="en-US" dirty="0"/>
              <a:t>Tip overs</a:t>
            </a:r>
          </a:p>
          <a:p>
            <a:r>
              <a:rPr lang="en-US" dirty="0"/>
              <a:t>Electrifying aerial device</a:t>
            </a:r>
          </a:p>
        </p:txBody>
      </p:sp>
      <p:sp>
        <p:nvSpPr>
          <p:cNvPr id="4" name="Content Placeholder 3">
            <a:extLst>
              <a:ext uri="{FF2B5EF4-FFF2-40B4-BE49-F238E27FC236}">
                <a16:creationId xmlns:a16="http://schemas.microsoft.com/office/drawing/2014/main" id="{CEDF1331-2B90-1304-3694-4C10747B775A}"/>
              </a:ext>
            </a:extLst>
          </p:cNvPr>
          <p:cNvSpPr>
            <a:spLocks noGrp="1"/>
          </p:cNvSpPr>
          <p:nvPr>
            <p:ph sz="half" idx="2"/>
          </p:nvPr>
        </p:nvSpPr>
        <p:spPr/>
        <p:txBody>
          <a:bodyPr>
            <a:normAutofit lnSpcReduction="10000"/>
          </a:bodyPr>
          <a:lstStyle/>
          <a:p>
            <a:r>
              <a:rPr lang="en-US" dirty="0"/>
              <a:t>Equipment fires</a:t>
            </a:r>
          </a:p>
          <a:p>
            <a:r>
              <a:rPr lang="en-US" dirty="0"/>
              <a:t>Falling out of unit</a:t>
            </a:r>
          </a:p>
          <a:p>
            <a:r>
              <a:rPr lang="en-US" dirty="0"/>
              <a:t>Personal electrocution</a:t>
            </a:r>
          </a:p>
          <a:p>
            <a:r>
              <a:rPr lang="en-US" dirty="0"/>
              <a:t>Oil injection into body parts</a:t>
            </a:r>
          </a:p>
          <a:p>
            <a:r>
              <a:rPr lang="en-US" dirty="0"/>
              <a:t>Falling material</a:t>
            </a:r>
          </a:p>
          <a:p>
            <a:r>
              <a:rPr lang="en-US" dirty="0"/>
              <a:t>Traffic and public hazards</a:t>
            </a:r>
          </a:p>
          <a:p>
            <a:r>
              <a:rPr lang="en-US" dirty="0"/>
              <a:t>Control handle continuity</a:t>
            </a:r>
          </a:p>
          <a:p>
            <a:r>
              <a:rPr lang="en-US" dirty="0"/>
              <a:t>Electrocution of ground workers</a:t>
            </a:r>
          </a:p>
          <a:p>
            <a:endParaRPr lang="en-US" dirty="0"/>
          </a:p>
          <a:p>
            <a:endParaRPr lang="en-US" dirty="0"/>
          </a:p>
        </p:txBody>
      </p:sp>
    </p:spTree>
    <p:extLst>
      <p:ext uri="{BB962C8B-B14F-4D97-AF65-F5344CB8AC3E}">
        <p14:creationId xmlns:p14="http://schemas.microsoft.com/office/powerpoint/2010/main" val="1087736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4570-EB66-C9D3-F500-7EABF00C73B7}"/>
              </a:ext>
            </a:extLst>
          </p:cNvPr>
          <p:cNvSpPr>
            <a:spLocks noGrp="1"/>
          </p:cNvSpPr>
          <p:nvPr>
            <p:ph type="ctrTitle"/>
          </p:nvPr>
        </p:nvSpPr>
        <p:spPr/>
        <p:txBody>
          <a:bodyPr/>
          <a:lstStyle/>
          <a:p>
            <a:r>
              <a:rPr lang="en-US" dirty="0"/>
              <a:t>Hazards Around Aerial Lift Devices</a:t>
            </a:r>
          </a:p>
        </p:txBody>
      </p:sp>
      <p:sp>
        <p:nvSpPr>
          <p:cNvPr id="3" name="Subtitle 2">
            <a:extLst>
              <a:ext uri="{FF2B5EF4-FFF2-40B4-BE49-F238E27FC236}">
                <a16:creationId xmlns:a16="http://schemas.microsoft.com/office/drawing/2014/main" id="{46D3B430-F8DA-BF5A-D2C5-0D7965FE0204}"/>
              </a:ext>
            </a:extLst>
          </p:cNvPr>
          <p:cNvSpPr>
            <a:spLocks noGrp="1"/>
          </p:cNvSpPr>
          <p:nvPr>
            <p:ph type="subTitle" idx="1"/>
          </p:nvPr>
        </p:nvSpPr>
        <p:spPr/>
        <p:txBody>
          <a:bodyPr/>
          <a:lstStyle/>
          <a:p>
            <a:r>
              <a:rPr lang="en-US" dirty="0"/>
              <a:t>Examples of hazards in the next few slides</a:t>
            </a:r>
          </a:p>
        </p:txBody>
      </p:sp>
    </p:spTree>
    <p:extLst>
      <p:ext uri="{BB962C8B-B14F-4D97-AF65-F5344CB8AC3E}">
        <p14:creationId xmlns:p14="http://schemas.microsoft.com/office/powerpoint/2010/main" val="144892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02EF8-C1E9-9FF5-1598-47AAC9F58D2C}"/>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dirty="0">
                <a:latin typeface="Helvetica Neue Light" panose="02000403000000020004" pitchFamily="2" charset="0"/>
                <a:ea typeface="Helvetica Neue Light" panose="02000403000000020004" pitchFamily="2" charset="0"/>
              </a:rPr>
              <a:t>Operator Control Continuity</a:t>
            </a:r>
          </a:p>
        </p:txBody>
      </p:sp>
      <p:sp>
        <p:nvSpPr>
          <p:cNvPr id="4" name="Text Placeholder 3">
            <a:extLst>
              <a:ext uri="{FF2B5EF4-FFF2-40B4-BE49-F238E27FC236}">
                <a16:creationId xmlns:a16="http://schemas.microsoft.com/office/drawing/2014/main" id="{05FE1080-76DF-C417-7A32-FFD8FCBE0957}"/>
              </a:ext>
            </a:extLst>
          </p:cNvPr>
          <p:cNvSpPr>
            <a:spLocks noGrp="1"/>
          </p:cNvSpPr>
          <p:nvPr>
            <p:ph type="body" sz="half" idx="2"/>
          </p:nvPr>
        </p:nvSpPr>
        <p:spPr>
          <a:xfrm>
            <a:off x="643467" y="5277684"/>
            <a:ext cx="4620584" cy="775494"/>
          </a:xfrm>
        </p:spPr>
        <p:txBody>
          <a:bodyPr vert="horz" lIns="91440" tIns="45720" rIns="91440" bIns="45720" rtlCol="0">
            <a:normAutofit/>
          </a:bodyPr>
          <a:lstStyle/>
          <a:p>
            <a:r>
              <a:rPr lang="en-US" sz="2800" dirty="0">
                <a:latin typeface="Iowan Old Style Roman" panose="02040602040506020204" pitchFamily="18" charset="77"/>
              </a:rPr>
              <a:t>Second point of contact</a:t>
            </a:r>
          </a:p>
        </p:txBody>
      </p:sp>
      <p:grpSp>
        <p:nvGrpSpPr>
          <p:cNvPr id="9" name="Group 8">
            <a:extLst>
              <a:ext uri="{FF2B5EF4-FFF2-40B4-BE49-F238E27FC236}">
                <a16:creationId xmlns:a16="http://schemas.microsoft.com/office/drawing/2014/main" id="{7D7F1F35-746D-C201-57E5-A5ADF9F5F821}"/>
              </a:ext>
            </a:extLst>
          </p:cNvPr>
          <p:cNvGrpSpPr/>
          <p:nvPr/>
        </p:nvGrpSpPr>
        <p:grpSpPr>
          <a:xfrm>
            <a:off x="6284068" y="1160060"/>
            <a:ext cx="4761689" cy="4893118"/>
            <a:chOff x="6284068" y="1160060"/>
            <a:chExt cx="4761689" cy="4893118"/>
          </a:xfrm>
        </p:grpSpPr>
        <p:pic>
          <p:nvPicPr>
            <p:cNvPr id="7" name="Picture 6">
              <a:extLst>
                <a:ext uri="{FF2B5EF4-FFF2-40B4-BE49-F238E27FC236}">
                  <a16:creationId xmlns:a16="http://schemas.microsoft.com/office/drawing/2014/main" id="{80535E2D-5A1E-C417-AAC3-F45529225853}"/>
                </a:ext>
              </a:extLst>
            </p:cNvPr>
            <p:cNvPicPr/>
            <p:nvPr/>
          </p:nvPicPr>
          <p:blipFill rotWithShape="1">
            <a:blip r:embed="rId3"/>
            <a:srcRect l="61211" t="8904" r="13477" b="69667"/>
            <a:stretch/>
          </p:blipFill>
          <p:spPr>
            <a:xfrm>
              <a:off x="6284068" y="1160060"/>
              <a:ext cx="4761689" cy="4893118"/>
            </a:xfrm>
            <a:prstGeom prst="rect">
              <a:avLst/>
            </a:prstGeom>
            <a:ln>
              <a:noFill/>
            </a:ln>
          </p:spPr>
        </p:pic>
        <p:grpSp>
          <p:nvGrpSpPr>
            <p:cNvPr id="11" name="Group 10">
              <a:extLst>
                <a:ext uri="{FF2B5EF4-FFF2-40B4-BE49-F238E27FC236}">
                  <a16:creationId xmlns:a16="http://schemas.microsoft.com/office/drawing/2014/main" id="{79766D22-3AD4-1AF4-51A7-36145B2F3556}"/>
                </a:ext>
              </a:extLst>
            </p:cNvPr>
            <p:cNvGrpSpPr/>
            <p:nvPr/>
          </p:nvGrpSpPr>
          <p:grpSpPr>
            <a:xfrm>
              <a:off x="8974894" y="2407596"/>
              <a:ext cx="1143000" cy="380880"/>
              <a:chOff x="6601345" y="2971800"/>
              <a:chExt cx="1143000" cy="380880"/>
            </a:xfrm>
          </p:grpSpPr>
          <p:sp>
            <p:nvSpPr>
              <p:cNvPr id="12" name="Line 3">
                <a:extLst>
                  <a:ext uri="{FF2B5EF4-FFF2-40B4-BE49-F238E27FC236}">
                    <a16:creationId xmlns:a16="http://schemas.microsoft.com/office/drawing/2014/main" id="{8523A6D0-FAB6-983F-5538-973961ECCFFC}"/>
                  </a:ext>
                </a:extLst>
              </p:cNvPr>
              <p:cNvSpPr/>
              <p:nvPr/>
            </p:nvSpPr>
            <p:spPr>
              <a:xfrm flipH="1">
                <a:off x="6601345" y="3162240"/>
                <a:ext cx="1143000" cy="0"/>
              </a:xfrm>
              <a:prstGeom prst="line">
                <a:avLst/>
              </a:prstGeom>
              <a:ln w="57240">
                <a:solidFill>
                  <a:srgbClr val="FF0000"/>
                </a:solidFill>
                <a:miter/>
              </a:ln>
            </p:spPr>
            <p:style>
              <a:lnRef idx="0">
                <a:scrgbClr r="0" g="0" b="0"/>
              </a:lnRef>
              <a:fillRef idx="0">
                <a:scrgbClr r="0" g="0" b="0"/>
              </a:fillRef>
              <a:effectRef idx="0">
                <a:scrgbClr r="0" g="0" b="0"/>
              </a:effectRef>
              <a:fontRef idx="minor"/>
            </p:style>
          </p:sp>
          <p:sp>
            <p:nvSpPr>
              <p:cNvPr id="13" name="Line 4">
                <a:extLst>
                  <a:ext uri="{FF2B5EF4-FFF2-40B4-BE49-F238E27FC236}">
                    <a16:creationId xmlns:a16="http://schemas.microsoft.com/office/drawing/2014/main" id="{A5651590-EE09-0D22-648F-3064DACB0D96}"/>
                  </a:ext>
                </a:extLst>
              </p:cNvPr>
              <p:cNvSpPr/>
              <p:nvPr/>
            </p:nvSpPr>
            <p:spPr>
              <a:xfrm>
                <a:off x="6982225" y="2971800"/>
                <a:ext cx="381240" cy="380880"/>
              </a:xfrm>
              <a:prstGeom prst="line">
                <a:avLst/>
              </a:prstGeom>
              <a:ln w="57240">
                <a:solidFill>
                  <a:srgbClr val="FF0000"/>
                </a:solidFill>
                <a:miter/>
              </a:ln>
            </p:spPr>
            <p:style>
              <a:lnRef idx="0">
                <a:scrgbClr r="0" g="0" b="0"/>
              </a:lnRef>
              <a:fillRef idx="0">
                <a:scrgbClr r="0" g="0" b="0"/>
              </a:fillRef>
              <a:effectRef idx="0">
                <a:scrgbClr r="0" g="0" b="0"/>
              </a:effectRef>
              <a:fontRef idx="minor"/>
            </p:style>
          </p:sp>
        </p:grpSp>
      </p:grpSp>
    </p:spTree>
    <p:extLst>
      <p:ext uri="{BB962C8B-B14F-4D97-AF65-F5344CB8AC3E}">
        <p14:creationId xmlns:p14="http://schemas.microsoft.com/office/powerpoint/2010/main" val="2847591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02EF8-C1E9-9FF5-1598-47AAC9F58D2C}"/>
              </a:ext>
            </a:extLst>
          </p:cNvPr>
          <p:cNvSpPr>
            <a:spLocks noGrp="1"/>
          </p:cNvSpPr>
          <p:nvPr>
            <p:ph type="title"/>
          </p:nvPr>
        </p:nvSpPr>
        <p:spPr>
          <a:xfrm>
            <a:off x="643468" y="643467"/>
            <a:ext cx="4620584" cy="2785533"/>
          </a:xfrm>
        </p:spPr>
        <p:txBody>
          <a:bodyPr vert="horz" lIns="91440" tIns="45720" rIns="91440" bIns="45720" rtlCol="0" anchor="b">
            <a:normAutofit/>
          </a:bodyPr>
          <a:lstStyle/>
          <a:p>
            <a:r>
              <a:rPr lang="en-US" sz="4400" dirty="0">
                <a:latin typeface="Helvetica Neue Light" panose="02000403000000020004" pitchFamily="2" charset="0"/>
                <a:ea typeface="Helvetica Neue Light" panose="02000403000000020004" pitchFamily="2" charset="0"/>
              </a:rPr>
              <a:t>Ground Level Continuity</a:t>
            </a:r>
          </a:p>
        </p:txBody>
      </p:sp>
      <p:sp>
        <p:nvSpPr>
          <p:cNvPr id="4" name="Text Placeholder 3">
            <a:extLst>
              <a:ext uri="{FF2B5EF4-FFF2-40B4-BE49-F238E27FC236}">
                <a16:creationId xmlns:a16="http://schemas.microsoft.com/office/drawing/2014/main" id="{05FE1080-76DF-C417-7A32-FFD8FCBE0957}"/>
              </a:ext>
            </a:extLst>
          </p:cNvPr>
          <p:cNvSpPr>
            <a:spLocks noGrp="1"/>
          </p:cNvSpPr>
          <p:nvPr>
            <p:ph type="body" sz="half" idx="2"/>
          </p:nvPr>
        </p:nvSpPr>
        <p:spPr>
          <a:xfrm>
            <a:off x="643467" y="3657600"/>
            <a:ext cx="4620584" cy="2556933"/>
          </a:xfrm>
        </p:spPr>
        <p:txBody>
          <a:bodyPr vert="horz" lIns="91440" tIns="45720" rIns="91440" bIns="45720" rtlCol="0">
            <a:normAutofit/>
          </a:bodyPr>
          <a:lstStyle/>
          <a:p>
            <a:pPr marL="457200" indent="-457200">
              <a:buFont typeface="Arial" panose="020B0604020202020204" pitchFamily="34" charset="0"/>
              <a:buChar char="•"/>
            </a:pPr>
            <a:r>
              <a:rPr lang="en-US" sz="2800" dirty="0"/>
              <a:t>Electrocution to ground workers thru bucket outriggers and truck body</a:t>
            </a:r>
          </a:p>
          <a:p>
            <a:pPr marL="457200" indent="-457200">
              <a:buFont typeface="Arial" panose="020B0604020202020204" pitchFamily="34" charset="0"/>
              <a:buChar char="•"/>
            </a:pPr>
            <a:r>
              <a:rPr lang="en-US" sz="2800" dirty="0"/>
              <a:t>Step and touch potentials</a:t>
            </a:r>
          </a:p>
          <a:p>
            <a:endParaRPr lang="en-US" sz="2800" dirty="0"/>
          </a:p>
        </p:txBody>
      </p:sp>
      <p:grpSp>
        <p:nvGrpSpPr>
          <p:cNvPr id="14" name="Group 13">
            <a:extLst>
              <a:ext uri="{FF2B5EF4-FFF2-40B4-BE49-F238E27FC236}">
                <a16:creationId xmlns:a16="http://schemas.microsoft.com/office/drawing/2014/main" id="{14A99A6A-3F2B-8F04-583F-17364279EDC7}"/>
              </a:ext>
            </a:extLst>
          </p:cNvPr>
          <p:cNvGrpSpPr/>
          <p:nvPr/>
        </p:nvGrpSpPr>
        <p:grpSpPr>
          <a:xfrm>
            <a:off x="6361890" y="369651"/>
            <a:ext cx="4902166" cy="5959310"/>
            <a:chOff x="5056740" y="1866960"/>
            <a:chExt cx="3287160" cy="4381920"/>
          </a:xfrm>
        </p:grpSpPr>
        <p:pic>
          <p:nvPicPr>
            <p:cNvPr id="15" name="Picture 14">
              <a:extLst>
                <a:ext uri="{FF2B5EF4-FFF2-40B4-BE49-F238E27FC236}">
                  <a16:creationId xmlns:a16="http://schemas.microsoft.com/office/drawing/2014/main" id="{80888F9A-5022-3BF4-2648-63541E8ECFEA}"/>
                </a:ext>
              </a:extLst>
            </p:cNvPr>
            <p:cNvPicPr/>
            <p:nvPr/>
          </p:nvPicPr>
          <p:blipFill>
            <a:blip r:embed="rId3"/>
            <a:srcRect l="59185" t="37260" r="14287" b="43110"/>
            <a:stretch/>
          </p:blipFill>
          <p:spPr>
            <a:xfrm>
              <a:off x="5056740" y="1866960"/>
              <a:ext cx="3287160" cy="4381920"/>
            </a:xfrm>
            <a:prstGeom prst="rect">
              <a:avLst/>
            </a:prstGeom>
            <a:ln w="12600">
              <a:noFill/>
              <a:miter/>
            </a:ln>
          </p:spPr>
        </p:pic>
        <p:grpSp>
          <p:nvGrpSpPr>
            <p:cNvPr id="16" name="Group 15">
              <a:extLst>
                <a:ext uri="{FF2B5EF4-FFF2-40B4-BE49-F238E27FC236}">
                  <a16:creationId xmlns:a16="http://schemas.microsoft.com/office/drawing/2014/main" id="{3395C2AC-BD95-3A0E-472C-5870271EB947}"/>
                </a:ext>
              </a:extLst>
            </p:cNvPr>
            <p:cNvGrpSpPr/>
            <p:nvPr/>
          </p:nvGrpSpPr>
          <p:grpSpPr>
            <a:xfrm>
              <a:off x="6166980" y="3315060"/>
              <a:ext cx="1066680" cy="2361960"/>
              <a:chOff x="6166980" y="3315060"/>
              <a:chExt cx="1066680" cy="2361960"/>
            </a:xfrm>
          </p:grpSpPr>
          <p:sp>
            <p:nvSpPr>
              <p:cNvPr id="17" name="Line 3">
                <a:extLst>
                  <a:ext uri="{FF2B5EF4-FFF2-40B4-BE49-F238E27FC236}">
                    <a16:creationId xmlns:a16="http://schemas.microsoft.com/office/drawing/2014/main" id="{ED928760-8822-A9EA-60F8-0C1B8A4AC909}"/>
                  </a:ext>
                </a:extLst>
              </p:cNvPr>
              <p:cNvSpPr/>
              <p:nvPr/>
            </p:nvSpPr>
            <p:spPr>
              <a:xfrm flipH="1">
                <a:off x="6166980" y="3315060"/>
                <a:ext cx="1066680" cy="838080"/>
              </a:xfrm>
              <a:prstGeom prst="line">
                <a:avLst/>
              </a:prstGeom>
              <a:ln w="38160">
                <a:solidFill>
                  <a:srgbClr val="FF0000"/>
                </a:solidFill>
                <a:miter/>
              </a:ln>
            </p:spPr>
            <p:style>
              <a:lnRef idx="0">
                <a:scrgbClr r="0" g="0" b="0"/>
              </a:lnRef>
              <a:fillRef idx="0">
                <a:scrgbClr r="0" g="0" b="0"/>
              </a:fillRef>
              <a:effectRef idx="0">
                <a:scrgbClr r="0" g="0" b="0"/>
              </a:effectRef>
              <a:fontRef idx="minor"/>
            </p:style>
          </p:sp>
          <p:sp>
            <p:nvSpPr>
              <p:cNvPr id="18" name="Line 4">
                <a:extLst>
                  <a:ext uri="{FF2B5EF4-FFF2-40B4-BE49-F238E27FC236}">
                    <a16:creationId xmlns:a16="http://schemas.microsoft.com/office/drawing/2014/main" id="{E81DE23F-C584-ACE4-52CB-13A8F39C9570}"/>
                  </a:ext>
                </a:extLst>
              </p:cNvPr>
              <p:cNvSpPr/>
              <p:nvPr/>
            </p:nvSpPr>
            <p:spPr>
              <a:xfrm>
                <a:off x="6205140" y="4153140"/>
                <a:ext cx="990360" cy="762120"/>
              </a:xfrm>
              <a:prstGeom prst="line">
                <a:avLst/>
              </a:prstGeom>
              <a:ln w="38160">
                <a:solidFill>
                  <a:srgbClr val="FF0000"/>
                </a:solidFill>
                <a:miter/>
              </a:ln>
            </p:spPr>
            <p:style>
              <a:lnRef idx="0">
                <a:scrgbClr r="0" g="0" b="0"/>
              </a:lnRef>
              <a:fillRef idx="0">
                <a:scrgbClr r="0" g="0" b="0"/>
              </a:fillRef>
              <a:effectRef idx="0">
                <a:scrgbClr r="0" g="0" b="0"/>
              </a:effectRef>
              <a:fontRef idx="minor"/>
            </p:style>
          </p:sp>
          <p:sp>
            <p:nvSpPr>
              <p:cNvPr id="19" name="Line 5">
                <a:extLst>
                  <a:ext uri="{FF2B5EF4-FFF2-40B4-BE49-F238E27FC236}">
                    <a16:creationId xmlns:a16="http://schemas.microsoft.com/office/drawing/2014/main" id="{737A6B44-C8BA-86C5-D708-982D65D3EBC4}"/>
                  </a:ext>
                </a:extLst>
              </p:cNvPr>
              <p:cNvSpPr/>
              <p:nvPr/>
            </p:nvSpPr>
            <p:spPr>
              <a:xfrm flipH="1">
                <a:off x="7010100" y="4915260"/>
                <a:ext cx="152280" cy="761760"/>
              </a:xfrm>
              <a:prstGeom prst="line">
                <a:avLst/>
              </a:prstGeom>
              <a:ln w="57240">
                <a:solidFill>
                  <a:srgbClr val="FF0000"/>
                </a:solidFill>
                <a:miter/>
              </a:ln>
            </p:spPr>
            <p:style>
              <a:lnRef idx="0">
                <a:scrgbClr r="0" g="0" b="0"/>
              </a:lnRef>
              <a:fillRef idx="0">
                <a:scrgbClr r="0" g="0" b="0"/>
              </a:fillRef>
              <a:effectRef idx="0">
                <a:scrgbClr r="0" g="0" b="0"/>
              </a:effectRef>
              <a:fontRef idx="minor"/>
            </p:style>
          </p:sp>
        </p:grpSp>
      </p:grpSp>
    </p:spTree>
    <p:extLst>
      <p:ext uri="{BB962C8B-B14F-4D97-AF65-F5344CB8AC3E}">
        <p14:creationId xmlns:p14="http://schemas.microsoft.com/office/powerpoint/2010/main" val="1698176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b="543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7531610" y="365125"/>
            <a:ext cx="3822189" cy="1899912"/>
          </a:xfrm>
        </p:spPr>
        <p:txBody>
          <a:bodyPr>
            <a:noAutofit/>
          </a:bodyPr>
          <a:lstStyle/>
          <a:p>
            <a:r>
              <a:rPr lang="en-US" dirty="0"/>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7531610" y="2434201"/>
            <a:ext cx="3822189" cy="3742762"/>
          </a:xfrm>
        </p:spPr>
        <p:txBody>
          <a:bodyPr>
            <a:normAutofit/>
          </a:bodyPr>
          <a:lstStyle/>
          <a:p>
            <a:r>
              <a:rPr lang="en-US" dirty="0"/>
              <a:t>Roadway failures</a:t>
            </a:r>
          </a:p>
          <a:p>
            <a:r>
              <a:rPr lang="en-US" dirty="0"/>
              <a:t>Culvert cave ins</a:t>
            </a:r>
          </a:p>
          <a:p>
            <a:r>
              <a:rPr lang="en-US" dirty="0"/>
              <a:t>Narrow roads</a:t>
            </a:r>
          </a:p>
          <a:p>
            <a:endParaRPr lang="en-US" sz="2000" dirty="0"/>
          </a:p>
          <a:p>
            <a:endParaRPr lang="en-US" sz="2000" dirty="0"/>
          </a:p>
        </p:txBody>
      </p:sp>
    </p:spTree>
    <p:extLst>
      <p:ext uri="{BB962C8B-B14F-4D97-AF65-F5344CB8AC3E}">
        <p14:creationId xmlns:p14="http://schemas.microsoft.com/office/powerpoint/2010/main" val="28152845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6146" b="6146"/>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7531610" y="365125"/>
            <a:ext cx="3822189" cy="1899912"/>
          </a:xfrm>
        </p:spPr>
        <p:txBody>
          <a:bodyPr>
            <a:noAutofit/>
          </a:bodyPr>
          <a:lstStyle/>
          <a:p>
            <a:r>
              <a:rPr lang="en-US" dirty="0"/>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7531610" y="2434201"/>
            <a:ext cx="3822189" cy="3742762"/>
          </a:xfrm>
        </p:spPr>
        <p:txBody>
          <a:bodyPr>
            <a:normAutofit/>
          </a:bodyPr>
          <a:lstStyle/>
          <a:p>
            <a:r>
              <a:rPr lang="en-US" dirty="0"/>
              <a:t>Oil leaks</a:t>
            </a:r>
          </a:p>
          <a:p>
            <a:r>
              <a:rPr lang="en-US" dirty="0"/>
              <a:t>Oil contamination</a:t>
            </a:r>
          </a:p>
          <a:p>
            <a:r>
              <a:rPr lang="en-US" dirty="0"/>
              <a:t>Environmental</a:t>
            </a:r>
            <a:endParaRPr lang="en-US" sz="2000" dirty="0"/>
          </a:p>
          <a:p>
            <a:endParaRPr lang="en-US" sz="2000" dirty="0"/>
          </a:p>
        </p:txBody>
      </p:sp>
    </p:spTree>
    <p:extLst>
      <p:ext uri="{BB962C8B-B14F-4D97-AF65-F5344CB8AC3E}">
        <p14:creationId xmlns:p14="http://schemas.microsoft.com/office/powerpoint/2010/main" val="3861924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80816F2-EFB0-44E7-94C9-B65CB34DF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838200" y="525195"/>
            <a:ext cx="5998043" cy="2806506"/>
          </a:xfrm>
        </p:spPr>
        <p:txBody>
          <a:bodyPr anchor="b">
            <a:normAutofit/>
          </a:bodyPr>
          <a:lstStyle/>
          <a:p>
            <a:r>
              <a:rPr lang="en-US" dirty="0"/>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3526300"/>
            <a:ext cx="5998043" cy="2588458"/>
          </a:xfrm>
        </p:spPr>
        <p:txBody>
          <a:bodyPr>
            <a:normAutofit/>
          </a:bodyPr>
          <a:lstStyle/>
          <a:p>
            <a:r>
              <a:rPr lang="en-US" dirty="0"/>
              <a:t>Oil Injection</a:t>
            </a:r>
          </a:p>
          <a:p>
            <a:pPr lvl="1"/>
            <a:r>
              <a:rPr lang="en-US" dirty="0"/>
              <a:t>Oil hose failures</a:t>
            </a:r>
          </a:p>
          <a:p>
            <a:pPr lvl="1"/>
            <a:r>
              <a:rPr lang="en-US" dirty="0"/>
              <a:t>Rags and gloves are no match for high pressure oil lines</a:t>
            </a:r>
          </a:p>
        </p:txBody>
      </p:sp>
      <p:pic>
        <p:nvPicPr>
          <p:cNvPr id="8" name="Picture 7">
            <a:extLst>
              <a:ext uri="{FF2B5EF4-FFF2-40B4-BE49-F238E27FC236}">
                <a16:creationId xmlns:a16="http://schemas.microsoft.com/office/drawing/2014/main" id="{843ACECA-2C63-3DE6-DF85-7C83D15E4614}"/>
              </a:ext>
            </a:extLst>
          </p:cNvPr>
          <p:cNvPicPr/>
          <p:nvPr/>
        </p:nvPicPr>
        <p:blipFill>
          <a:blip r:embed="rId2"/>
          <a:stretch/>
        </p:blipFill>
        <p:spPr>
          <a:xfrm>
            <a:off x="7374707" y="1475185"/>
            <a:ext cx="3564000" cy="2362320"/>
          </a:xfrm>
          <a:prstGeom prst="rect">
            <a:avLst/>
          </a:prstGeom>
          <a:ln>
            <a:noFill/>
          </a:ln>
        </p:spPr>
      </p:pic>
      <p:pic>
        <p:nvPicPr>
          <p:cNvPr id="10" name="Picture 9">
            <a:extLst>
              <a:ext uri="{FF2B5EF4-FFF2-40B4-BE49-F238E27FC236}">
                <a16:creationId xmlns:a16="http://schemas.microsoft.com/office/drawing/2014/main" id="{E7C2A5C5-C167-004D-23C7-8A19D1DB10E8}"/>
              </a:ext>
            </a:extLst>
          </p:cNvPr>
          <p:cNvPicPr/>
          <p:nvPr/>
        </p:nvPicPr>
        <p:blipFill>
          <a:blip r:embed="rId3"/>
          <a:stretch/>
        </p:blipFill>
        <p:spPr>
          <a:xfrm>
            <a:off x="7528069" y="3929973"/>
            <a:ext cx="3410638" cy="2122715"/>
          </a:xfrm>
          <a:prstGeom prst="rect">
            <a:avLst/>
          </a:prstGeom>
          <a:ln>
            <a:noFill/>
          </a:ln>
        </p:spPr>
      </p:pic>
    </p:spTree>
    <p:extLst>
      <p:ext uri="{BB962C8B-B14F-4D97-AF65-F5344CB8AC3E}">
        <p14:creationId xmlns:p14="http://schemas.microsoft.com/office/powerpoint/2010/main" val="792238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83F946-29E9-3A01-B07A-7513D9ABEA1C}"/>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Aerial Device One Line Diagram</a:t>
            </a:r>
          </a:p>
        </p:txBody>
      </p:sp>
      <p:pic>
        <p:nvPicPr>
          <p:cNvPr id="4" name="Content Placeholder 3">
            <a:extLst>
              <a:ext uri="{FF2B5EF4-FFF2-40B4-BE49-F238E27FC236}">
                <a16:creationId xmlns:a16="http://schemas.microsoft.com/office/drawing/2014/main" id="{C787AE78-E84A-2502-12AB-8D876416BAE6}"/>
              </a:ext>
            </a:extLst>
          </p:cNvPr>
          <p:cNvPicPr>
            <a:picLocks noGrp="1"/>
          </p:cNvPicPr>
          <p:nvPr>
            <p:ph idx="1"/>
          </p:nvPr>
        </p:nvPicPr>
        <p:blipFill rotWithShape="1">
          <a:blip r:embed="rId3"/>
          <a:srcRect t="10120" r="6404" b="30376"/>
          <a:stretch/>
        </p:blipFill>
        <p:spPr>
          <a:xfrm>
            <a:off x="20" y="389106"/>
            <a:ext cx="6545228" cy="5719864"/>
          </a:xfrm>
          <a:prstGeom prst="rect">
            <a:avLst/>
          </a:prstGeom>
        </p:spPr>
      </p:pic>
    </p:spTree>
    <p:extLst>
      <p:ext uri="{BB962C8B-B14F-4D97-AF65-F5344CB8AC3E}">
        <p14:creationId xmlns:p14="http://schemas.microsoft.com/office/powerpoint/2010/main" val="23969050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147579-BE98-8020-F480-5B3C84D1ED51}"/>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a:latin typeface="Helvetica Neue Light" panose="02000403000000020004" pitchFamily="2" charset="0"/>
                <a:ea typeface="Helvetica Neue Light" panose="02000403000000020004" pitchFamily="2" charset="0"/>
              </a:rPr>
              <a:t>WARNING: </a:t>
            </a:r>
            <a:br>
              <a:rPr lang="en-US" sz="5200" dirty="0">
                <a:latin typeface="Helvetica Neue Light" panose="02000403000000020004" pitchFamily="2" charset="0"/>
                <a:ea typeface="Helvetica Neue Light" panose="02000403000000020004" pitchFamily="2" charset="0"/>
              </a:rPr>
            </a:br>
            <a:br>
              <a:rPr lang="en-US" sz="5200" dirty="0">
                <a:latin typeface="Helvetica Neue Light" panose="02000403000000020004" pitchFamily="2" charset="0"/>
                <a:ea typeface="Helvetica Neue Light" panose="02000403000000020004" pitchFamily="2" charset="0"/>
              </a:rPr>
            </a:br>
            <a:r>
              <a:rPr lang="en-US" sz="5200" dirty="0">
                <a:latin typeface="Helvetica Neue Light" panose="02000403000000020004" pitchFamily="2" charset="0"/>
                <a:ea typeface="Helvetica Neue Light" panose="02000403000000020004" pitchFamily="2" charset="0"/>
              </a:rPr>
              <a:t>Next slide is graphic</a:t>
            </a:r>
          </a:p>
        </p:txBody>
      </p:sp>
      <p:pic>
        <p:nvPicPr>
          <p:cNvPr id="4" name="Picture 2">
            <a:extLst>
              <a:ext uri="{FF2B5EF4-FFF2-40B4-BE49-F238E27FC236}">
                <a16:creationId xmlns:a16="http://schemas.microsoft.com/office/drawing/2014/main" id="{146198C6-62C4-ED4B-7AAD-4B7945AFDD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156" r="12269" b="-1"/>
          <a:stretch/>
        </p:blipFill>
        <p:spPr bwMode="auto">
          <a:xfrm>
            <a:off x="20" y="10"/>
            <a:ext cx="699288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697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5394" b="5394"/>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946C88B6-4B1D-1A38-B40C-B0567179F780}"/>
              </a:ext>
            </a:extLst>
          </p:cNvPr>
          <p:cNvSpPr txBox="1">
            <a:spLocks/>
          </p:cNvSpPr>
          <p:nvPr/>
        </p:nvSpPr>
        <p:spPr>
          <a:xfrm>
            <a:off x="838200" y="365125"/>
            <a:ext cx="3822189" cy="1899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Helvetica Neue Light" panose="02000403000000020004" pitchFamily="2" charset="0"/>
                <a:cs typeface="+mj-cs"/>
              </a:defRPr>
            </a:lvl1pPr>
          </a:lstStyle>
          <a:p>
            <a:pPr>
              <a:spcAft>
                <a:spcPts val="600"/>
              </a:spcAft>
            </a:pPr>
            <a:r>
              <a:rPr lang="en-US" dirty="0">
                <a:latin typeface="Helvetica Neue Light" panose="02000403000000020004" pitchFamily="2" charset="0"/>
                <a:ea typeface="Helvetica Neue Light" panose="020004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latin typeface="Iowan Old Style Roman" panose="02040602040506020204" pitchFamily="18" charset="77"/>
              </a:rPr>
              <a:t>Oil injection into hands and body parts can cause severe tissue damage and even death</a:t>
            </a:r>
          </a:p>
        </p:txBody>
      </p:sp>
    </p:spTree>
    <p:extLst>
      <p:ext uri="{BB962C8B-B14F-4D97-AF65-F5344CB8AC3E}">
        <p14:creationId xmlns:p14="http://schemas.microsoft.com/office/powerpoint/2010/main" val="2585093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b="7290"/>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753161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dirty="0"/>
              <a:t>Mechanical  breakdown found at inspection or;</a:t>
            </a:r>
          </a:p>
          <a:p>
            <a:r>
              <a:rPr lang="en-US" dirty="0"/>
              <a:t>Mechanical breakdown in the air</a:t>
            </a:r>
          </a:p>
          <a:p>
            <a:pPr marL="0" indent="0">
              <a:buNone/>
            </a:pPr>
            <a:endParaRPr lang="en-US" sz="2000" dirty="0"/>
          </a:p>
        </p:txBody>
      </p:sp>
    </p:spTree>
    <p:extLst>
      <p:ext uri="{BB962C8B-B14F-4D97-AF65-F5344CB8AC3E}">
        <p14:creationId xmlns:p14="http://schemas.microsoft.com/office/powerpoint/2010/main" val="1415488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2546" b="7392"/>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753161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dirty="0"/>
              <a:t>Electrical fire</a:t>
            </a:r>
          </a:p>
          <a:p>
            <a:r>
              <a:rPr lang="en-US" dirty="0"/>
              <a:t>Electrical fire, oil fed</a:t>
            </a:r>
          </a:p>
          <a:p>
            <a:r>
              <a:rPr lang="en-US" dirty="0"/>
              <a:t>Fall danger</a:t>
            </a:r>
          </a:p>
          <a:p>
            <a:r>
              <a:rPr lang="en-US" dirty="0"/>
              <a:t>Electrocution</a:t>
            </a:r>
          </a:p>
          <a:p>
            <a:r>
              <a:rPr lang="en-US" dirty="0"/>
              <a:t>Toxic fumes</a:t>
            </a:r>
          </a:p>
        </p:txBody>
      </p:sp>
    </p:spTree>
    <p:extLst>
      <p:ext uri="{BB962C8B-B14F-4D97-AF65-F5344CB8AC3E}">
        <p14:creationId xmlns:p14="http://schemas.microsoft.com/office/powerpoint/2010/main" val="3396758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5436"/>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83820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t>Tip overs</a:t>
            </a:r>
          </a:p>
          <a:p>
            <a:r>
              <a:rPr lang="en-US" dirty="0"/>
              <a:t>Thrown out</a:t>
            </a:r>
          </a:p>
          <a:p>
            <a:r>
              <a:rPr lang="en-US" dirty="0"/>
              <a:t>Thrown into power</a:t>
            </a:r>
          </a:p>
          <a:p>
            <a:r>
              <a:rPr lang="en-US" dirty="0"/>
              <a:t>Struck by equipment</a:t>
            </a:r>
          </a:p>
          <a:p>
            <a:endParaRPr lang="en-US" dirty="0"/>
          </a:p>
          <a:p>
            <a:endParaRPr lang="en-US" dirty="0"/>
          </a:p>
        </p:txBody>
      </p:sp>
    </p:spTree>
    <p:extLst>
      <p:ext uri="{BB962C8B-B14F-4D97-AF65-F5344CB8AC3E}">
        <p14:creationId xmlns:p14="http://schemas.microsoft.com/office/powerpoint/2010/main" val="2690138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4845" b="905"/>
          <a:stretch/>
        </p:blipFill>
        <p:spPr>
          <a:xfrm>
            <a:off x="2522356" y="10"/>
            <a:ext cx="9669642" cy="6857990"/>
          </a:xfrm>
          <a:prstGeom prst="rect">
            <a:avLst/>
          </a:prstGeom>
        </p:spPr>
      </p:pic>
      <p:sp>
        <p:nvSpPr>
          <p:cNvPr id="26"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83820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t>Ground failure</a:t>
            </a:r>
          </a:p>
          <a:p>
            <a:r>
              <a:rPr lang="en-US" dirty="0"/>
              <a:t>Jack failures</a:t>
            </a:r>
          </a:p>
          <a:p>
            <a:r>
              <a:rPr lang="en-US" dirty="0"/>
              <a:t>Low tires</a:t>
            </a:r>
          </a:p>
          <a:p>
            <a:r>
              <a:rPr lang="en-US" dirty="0"/>
              <a:t>Unlevel terrain</a:t>
            </a:r>
          </a:p>
          <a:p>
            <a:endParaRPr lang="en-US" dirty="0"/>
          </a:p>
          <a:p>
            <a:endParaRPr lang="en-US" dirty="0"/>
          </a:p>
        </p:txBody>
      </p:sp>
    </p:spTree>
    <p:extLst>
      <p:ext uri="{BB962C8B-B14F-4D97-AF65-F5344CB8AC3E}">
        <p14:creationId xmlns:p14="http://schemas.microsoft.com/office/powerpoint/2010/main" val="2872950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3166" b="10342"/>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83820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t>Roll overs</a:t>
            </a:r>
          </a:p>
          <a:p>
            <a:r>
              <a:rPr lang="en-US" dirty="0"/>
              <a:t>Traffic crowding</a:t>
            </a:r>
          </a:p>
          <a:p>
            <a:r>
              <a:rPr lang="en-US" dirty="0"/>
              <a:t>High center of gravity </a:t>
            </a:r>
          </a:p>
          <a:p>
            <a:endParaRPr lang="en-US" dirty="0"/>
          </a:p>
          <a:p>
            <a:endParaRPr lang="en-US" dirty="0"/>
          </a:p>
        </p:txBody>
      </p:sp>
    </p:spTree>
    <p:extLst>
      <p:ext uri="{BB962C8B-B14F-4D97-AF65-F5344CB8AC3E}">
        <p14:creationId xmlns:p14="http://schemas.microsoft.com/office/powerpoint/2010/main" val="2337194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6600264" y="556994"/>
            <a:ext cx="4753535" cy="1672499"/>
          </a:xfrm>
        </p:spPr>
        <p:txBody>
          <a:bodyPr vert="horz" lIns="91440" tIns="45720" rIns="91440" bIns="45720" rtlCol="0">
            <a:norm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pic>
        <p:nvPicPr>
          <p:cNvPr id="6" name="Picture 5">
            <a:extLst>
              <a:ext uri="{FF2B5EF4-FFF2-40B4-BE49-F238E27FC236}">
                <a16:creationId xmlns:a16="http://schemas.microsoft.com/office/drawing/2014/main" id="{98C1F01C-07FD-82B2-15F6-E4D0FD7C26BD}"/>
              </a:ext>
            </a:extLst>
          </p:cNvPr>
          <p:cNvPicPr/>
          <p:nvPr/>
        </p:nvPicPr>
        <p:blipFill rotWithShape="1">
          <a:blip r:embed="rId2"/>
          <a:srcRect l="17851" r="22515" b="-3"/>
          <a:stretch/>
        </p:blipFill>
        <p:spPr>
          <a:xfrm>
            <a:off x="-4642" y="10"/>
            <a:ext cx="3006061" cy="3339639"/>
          </a:xfrm>
          <a:prstGeom prst="rect">
            <a:avLst/>
          </a:prstGeom>
        </p:spPr>
      </p:pic>
      <p:pic>
        <p:nvPicPr>
          <p:cNvPr id="8" name="Picture 7">
            <a:extLst>
              <a:ext uri="{FF2B5EF4-FFF2-40B4-BE49-F238E27FC236}">
                <a16:creationId xmlns:a16="http://schemas.microsoft.com/office/drawing/2014/main" id="{130CDEB9-8DFA-32F6-B483-06D5606D0AD2}"/>
              </a:ext>
            </a:extLst>
          </p:cNvPr>
          <p:cNvPicPr/>
          <p:nvPr/>
        </p:nvPicPr>
        <p:blipFill rotWithShape="1">
          <a:blip r:embed="rId3"/>
          <a:srcRect l="33888" r="6775" b="-3"/>
          <a:stretch/>
        </p:blipFill>
        <p:spPr>
          <a:xfrm>
            <a:off x="3198068" y="10"/>
            <a:ext cx="2991088" cy="3339639"/>
          </a:xfrm>
          <a:prstGeom prst="rect">
            <a:avLst/>
          </a:prstGeom>
        </p:spPr>
      </p:pic>
      <p:pic>
        <p:nvPicPr>
          <p:cNvPr id="7" name="Picture 6">
            <a:extLst>
              <a:ext uri="{FF2B5EF4-FFF2-40B4-BE49-F238E27FC236}">
                <a16:creationId xmlns:a16="http://schemas.microsoft.com/office/drawing/2014/main" id="{29CC4F60-D461-785D-4280-B668075AB7B0}"/>
              </a:ext>
            </a:extLst>
          </p:cNvPr>
          <p:cNvPicPr/>
          <p:nvPr/>
        </p:nvPicPr>
        <p:blipFill rotWithShape="1">
          <a:blip r:embed="rId4"/>
          <a:srcRect r="1" b="18552"/>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6600265" y="2413645"/>
            <a:ext cx="4753534" cy="3694734"/>
          </a:xfrm>
        </p:spPr>
        <p:txBody>
          <a:bodyPr vert="horz" lIns="91440" tIns="45720" rIns="91440" bIns="45720" rtlCol="0">
            <a:normAutofit/>
          </a:bodyPr>
          <a:lstStyle/>
          <a:p>
            <a:r>
              <a:rPr lang="en-US" dirty="0"/>
              <a:t>Boom failures</a:t>
            </a:r>
          </a:p>
          <a:p>
            <a:r>
              <a:rPr lang="en-US" dirty="0"/>
              <a:t>Basket failures</a:t>
            </a:r>
          </a:p>
          <a:p>
            <a:endParaRPr lang="en-US" dirty="0"/>
          </a:p>
        </p:txBody>
      </p:sp>
    </p:spTree>
    <p:extLst>
      <p:ext uri="{BB962C8B-B14F-4D97-AF65-F5344CB8AC3E}">
        <p14:creationId xmlns:p14="http://schemas.microsoft.com/office/powerpoint/2010/main" val="419791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truck with a flatbed&#10;&#10;Description automatically generated with low confidence">
            <a:extLst>
              <a:ext uri="{FF2B5EF4-FFF2-40B4-BE49-F238E27FC236}">
                <a16:creationId xmlns:a16="http://schemas.microsoft.com/office/drawing/2014/main" id="{AC07833A-D68D-B5EC-E87C-DEC27F7BA80B}"/>
              </a:ext>
            </a:extLst>
          </p:cNvPr>
          <p:cNvPicPr/>
          <p:nvPr/>
        </p:nvPicPr>
        <p:blipFill rotWithShape="1">
          <a:blip r:embed="rId2"/>
          <a:srcRect t="3177"/>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83820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t>Wide roads, narrow bridges</a:t>
            </a:r>
          </a:p>
          <a:p>
            <a:r>
              <a:rPr lang="en-US" dirty="0"/>
              <a:t>Rollovers</a:t>
            </a:r>
          </a:p>
          <a:p>
            <a:r>
              <a:rPr lang="en-US" dirty="0"/>
              <a:t>Bad suspension  and tires</a:t>
            </a:r>
          </a:p>
          <a:p>
            <a:endParaRPr lang="en-US" dirty="0"/>
          </a:p>
          <a:p>
            <a:endParaRPr lang="en-US" dirty="0"/>
          </a:p>
          <a:p>
            <a:endParaRPr lang="en-US" dirty="0"/>
          </a:p>
        </p:txBody>
      </p:sp>
    </p:spTree>
    <p:extLst>
      <p:ext uri="{BB962C8B-B14F-4D97-AF65-F5344CB8AC3E}">
        <p14:creationId xmlns:p14="http://schemas.microsoft.com/office/powerpoint/2010/main" val="1667064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ar that has been involved in a accident&#10;&#10;Description automatically generated with low confidence">
            <a:extLst>
              <a:ext uri="{FF2B5EF4-FFF2-40B4-BE49-F238E27FC236}">
                <a16:creationId xmlns:a16="http://schemas.microsoft.com/office/drawing/2014/main" id="{AC07833A-D68D-B5EC-E87C-DEC27F7BA80B}"/>
              </a:ext>
            </a:extLst>
          </p:cNvPr>
          <p:cNvPicPr/>
          <p:nvPr/>
        </p:nvPicPr>
        <p:blipFill rotWithShape="1">
          <a:blip r:embed="rId2"/>
          <a:srcRect r="596"/>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83820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838200" y="2434201"/>
            <a:ext cx="3822189" cy="3742762"/>
          </a:xfrm>
        </p:spPr>
        <p:txBody>
          <a:bodyPr vert="horz" lIns="91440" tIns="45720" rIns="91440" bIns="45720" rtlCol="0">
            <a:normAutofit/>
          </a:bodyPr>
          <a:lstStyle/>
          <a:p>
            <a:r>
              <a:rPr lang="en-US" dirty="0"/>
              <a:t>Head-on crashes</a:t>
            </a:r>
          </a:p>
          <a:p>
            <a:r>
              <a:rPr lang="en-US" dirty="0"/>
              <a:t>Mystery crashes</a:t>
            </a:r>
          </a:p>
          <a:p>
            <a:r>
              <a:rPr lang="en-US" dirty="0"/>
              <a:t>Adverse working conditions</a:t>
            </a:r>
          </a:p>
          <a:p>
            <a:r>
              <a:rPr lang="en-US" dirty="0"/>
              <a:t>No brakes</a:t>
            </a:r>
          </a:p>
          <a:p>
            <a:r>
              <a:rPr lang="en-US" dirty="0"/>
              <a:t>Roll overs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02024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CD4A43-62F8-CFBC-3A23-9F36ACA90220}"/>
              </a:ext>
            </a:extLst>
          </p:cNvPr>
          <p:cNvPicPr/>
          <p:nvPr/>
        </p:nvPicPr>
        <p:blipFill rotWithShape="1">
          <a:blip r:embed="rId2"/>
          <a:srcRect b="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C369E-6EAF-6B9F-F9A0-68A1F3CF5BF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How an Aerial Device Works</a:t>
            </a:r>
          </a:p>
        </p:txBody>
      </p:sp>
      <p:sp>
        <p:nvSpPr>
          <p:cNvPr id="3" name="Content Placeholder 2">
            <a:extLst>
              <a:ext uri="{FF2B5EF4-FFF2-40B4-BE49-F238E27FC236}">
                <a16:creationId xmlns:a16="http://schemas.microsoft.com/office/drawing/2014/main" id="{D3894C0E-D7CC-C2C3-C047-EB27D7C9DE04}"/>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dirty="0">
                <a:latin typeface="Iowan Old Style Roman" panose="02040602040506020204" pitchFamily="18" charset="77"/>
              </a:rPr>
              <a:t>Hydraulic oil under pressure</a:t>
            </a:r>
          </a:p>
          <a:p>
            <a:r>
              <a:rPr lang="en-US" dirty="0">
                <a:latin typeface="Iowan Old Style Roman" panose="02040602040506020204" pitchFamily="18" charset="77"/>
              </a:rPr>
              <a:t>Hydraulic hoses </a:t>
            </a:r>
          </a:p>
          <a:p>
            <a:r>
              <a:rPr lang="en-US" dirty="0">
                <a:latin typeface="Iowan Old Style Roman" panose="02040602040506020204" pitchFamily="18" charset="77"/>
              </a:rPr>
              <a:t>Motors &amp; cylinders</a:t>
            </a:r>
          </a:p>
          <a:p>
            <a:r>
              <a:rPr lang="en-US" dirty="0">
                <a:latin typeface="Iowan Old Style Roman" panose="02040602040506020204" pitchFamily="18" charset="77"/>
              </a:rPr>
              <a:t>Hydraulic valves</a:t>
            </a:r>
          </a:p>
          <a:p>
            <a:r>
              <a:rPr lang="en-US" dirty="0">
                <a:latin typeface="Iowan Old Style Roman" panose="02040602040506020204" pitchFamily="18" charset="77"/>
              </a:rPr>
              <a:t>Electrical wiring</a:t>
            </a:r>
          </a:p>
          <a:p>
            <a:endParaRPr lang="en-US" sz="2000" dirty="0">
              <a:latin typeface="Iowan Old Style Roman" panose="02040602040506020204" pitchFamily="18" charset="77"/>
            </a:endParaRPr>
          </a:p>
        </p:txBody>
      </p:sp>
    </p:spTree>
    <p:extLst>
      <p:ext uri="{BB962C8B-B14F-4D97-AF65-F5344CB8AC3E}">
        <p14:creationId xmlns:p14="http://schemas.microsoft.com/office/powerpoint/2010/main" val="1224530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7833A-D68D-B5EC-E87C-DEC27F7BA80B}"/>
              </a:ext>
            </a:extLst>
          </p:cNvPr>
          <p:cNvPicPr/>
          <p:nvPr/>
        </p:nvPicPr>
        <p:blipFill rotWithShape="1">
          <a:blip r:embed="rId2"/>
          <a:srcRect t="1088" b="1087"/>
          <a:stretch/>
        </p:blipFill>
        <p:spPr>
          <a:xfrm>
            <a:off x="-682387" y="-491"/>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98FDA8-601F-1CD9-4F4A-D741AA6E89E1}"/>
              </a:ext>
            </a:extLst>
          </p:cNvPr>
          <p:cNvSpPr>
            <a:spLocks noGrp="1"/>
          </p:cNvSpPr>
          <p:nvPr>
            <p:ph type="title"/>
          </p:nvPr>
        </p:nvSpPr>
        <p:spPr>
          <a:xfrm>
            <a:off x="7531610" y="365125"/>
            <a:ext cx="3822189" cy="1899912"/>
          </a:xfrm>
        </p:spPr>
        <p:txBody>
          <a:bodyPr vert="horz" lIns="91440" tIns="45720" rIns="91440" bIns="45720" rtlCol="0">
            <a:noAutofit/>
          </a:bodyPr>
          <a:lstStyle/>
          <a:p>
            <a:r>
              <a:rPr lang="en-US" dirty="0">
                <a:latin typeface="Helvetica Neue Light" panose="02000403000000020004" pitchFamily="2" charset="0"/>
                <a:ea typeface="Helvetica Neue Light" panose="02000403000000020004" pitchFamily="2" charset="0"/>
                <a:cs typeface="Helvetica Neue" panose="02000503000000020004" pitchFamily="2" charset="0"/>
              </a:rPr>
              <a:t>Hazards Around Aerial Lift Devices</a:t>
            </a:r>
          </a:p>
        </p:txBody>
      </p:sp>
      <p:sp>
        <p:nvSpPr>
          <p:cNvPr id="3" name="Content Placeholder 2">
            <a:extLst>
              <a:ext uri="{FF2B5EF4-FFF2-40B4-BE49-F238E27FC236}">
                <a16:creationId xmlns:a16="http://schemas.microsoft.com/office/drawing/2014/main" id="{D62FA7C6-E755-B911-A945-1D972A2EA52C}"/>
              </a:ext>
            </a:extLst>
          </p:cNvPr>
          <p:cNvSpPr>
            <a:spLocks noGrp="1"/>
          </p:cNvSpPr>
          <p:nvPr>
            <p:ph idx="1"/>
          </p:nvPr>
        </p:nvSpPr>
        <p:spPr>
          <a:xfrm>
            <a:off x="7531610" y="2434201"/>
            <a:ext cx="3822189" cy="3742762"/>
          </a:xfrm>
        </p:spPr>
        <p:txBody>
          <a:bodyPr vert="horz" lIns="91440" tIns="45720" rIns="91440" bIns="45720" rtlCol="0">
            <a:normAutofit/>
          </a:bodyPr>
          <a:lstStyle/>
          <a:p>
            <a:r>
              <a:rPr lang="en-US" dirty="0"/>
              <a:t>Cave ins</a:t>
            </a:r>
          </a:p>
          <a:p>
            <a:r>
              <a:rPr lang="en-US" dirty="0"/>
              <a:t>Water meters</a:t>
            </a:r>
          </a:p>
          <a:p>
            <a:r>
              <a:rPr lang="en-US" dirty="0"/>
              <a:t>Septic tanks</a:t>
            </a:r>
          </a:p>
          <a:p>
            <a:r>
              <a:rPr lang="en-US" dirty="0"/>
              <a:t>Cemeteries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35378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995C-A381-2E02-D37A-58886081A298}"/>
              </a:ext>
            </a:extLst>
          </p:cNvPr>
          <p:cNvSpPr>
            <a:spLocks noGrp="1"/>
          </p:cNvSpPr>
          <p:nvPr>
            <p:ph type="title"/>
          </p:nvPr>
        </p:nvSpPr>
        <p:spPr/>
        <p:txBody>
          <a:bodyPr/>
          <a:lstStyle/>
          <a:p>
            <a:r>
              <a:rPr lang="en-US" dirty="0"/>
              <a:t>Bucket Rescue</a:t>
            </a:r>
          </a:p>
        </p:txBody>
      </p:sp>
      <p:sp>
        <p:nvSpPr>
          <p:cNvPr id="3" name="Content Placeholder 2">
            <a:extLst>
              <a:ext uri="{FF2B5EF4-FFF2-40B4-BE49-F238E27FC236}">
                <a16:creationId xmlns:a16="http://schemas.microsoft.com/office/drawing/2014/main" id="{19CD6671-597D-5C10-3DBD-7A39B79AB9CD}"/>
              </a:ext>
            </a:extLst>
          </p:cNvPr>
          <p:cNvSpPr>
            <a:spLocks noGrp="1"/>
          </p:cNvSpPr>
          <p:nvPr>
            <p:ph idx="1"/>
          </p:nvPr>
        </p:nvSpPr>
        <p:spPr/>
        <p:txBody>
          <a:bodyPr>
            <a:normAutofit/>
          </a:bodyPr>
          <a:lstStyle/>
          <a:p>
            <a:r>
              <a:rPr lang="en-US" dirty="0"/>
              <a:t>Recognize problem with operator </a:t>
            </a:r>
          </a:p>
          <a:p>
            <a:r>
              <a:rPr lang="en-US" dirty="0"/>
              <a:t>Protect yourself</a:t>
            </a:r>
          </a:p>
          <a:p>
            <a:r>
              <a:rPr lang="en-US" dirty="0"/>
              <a:t>Call for help</a:t>
            </a:r>
          </a:p>
          <a:p>
            <a:r>
              <a:rPr lang="en-US" dirty="0"/>
              <a:t>Remove injured quickly </a:t>
            </a:r>
          </a:p>
          <a:p>
            <a:r>
              <a:rPr lang="en-US" dirty="0"/>
              <a:t>Don’t make situation worse</a:t>
            </a:r>
          </a:p>
          <a:p>
            <a:r>
              <a:rPr lang="en-US" dirty="0"/>
              <a:t>Follow up with written report</a:t>
            </a:r>
          </a:p>
          <a:p>
            <a:endParaRPr lang="en-US" dirty="0"/>
          </a:p>
          <a:p>
            <a:endParaRPr lang="en-US" dirty="0"/>
          </a:p>
        </p:txBody>
      </p:sp>
    </p:spTree>
    <p:extLst>
      <p:ext uri="{BB962C8B-B14F-4D97-AF65-F5344CB8AC3E}">
        <p14:creationId xmlns:p14="http://schemas.microsoft.com/office/powerpoint/2010/main" val="4134965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hard hat and holding an object&#10;&#10;Description automatically generated with low confidence">
            <a:extLst>
              <a:ext uri="{FF2B5EF4-FFF2-40B4-BE49-F238E27FC236}">
                <a16:creationId xmlns:a16="http://schemas.microsoft.com/office/drawing/2014/main" id="{B70CD0D5-18E9-D3CE-2193-396A89CBA4E0}"/>
              </a:ext>
            </a:extLst>
          </p:cNvPr>
          <p:cNvPicPr/>
          <p:nvPr/>
        </p:nvPicPr>
        <p:blipFill rotWithShape="1">
          <a:blip r:embed="rId2"/>
          <a:srcRect t="3683" b="1437"/>
          <a:stretch/>
        </p:blipFill>
        <p:spPr>
          <a:xfrm>
            <a:off x="-145063"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F98728-0B6F-7206-2318-677CB2AB99D4}"/>
              </a:ext>
            </a:extLst>
          </p:cNvPr>
          <p:cNvSpPr>
            <a:spLocks noGrp="1"/>
          </p:cNvSpPr>
          <p:nvPr>
            <p:ph type="title"/>
          </p:nvPr>
        </p:nvSpPr>
        <p:spPr>
          <a:xfrm>
            <a:off x="7531610" y="365125"/>
            <a:ext cx="3985939" cy="1899912"/>
          </a:xfrm>
        </p:spPr>
        <p:txBody>
          <a:bodyPr>
            <a:normAutofit/>
          </a:bodyPr>
          <a:lstStyle/>
          <a:p>
            <a:r>
              <a:rPr lang="en-US" dirty="0"/>
              <a:t>Bucket Rescue</a:t>
            </a:r>
          </a:p>
        </p:txBody>
      </p:sp>
      <p:sp>
        <p:nvSpPr>
          <p:cNvPr id="3" name="Content Placeholder 2">
            <a:extLst>
              <a:ext uri="{FF2B5EF4-FFF2-40B4-BE49-F238E27FC236}">
                <a16:creationId xmlns:a16="http://schemas.microsoft.com/office/drawing/2014/main" id="{BEB438CB-6714-E853-BF1A-172E1B9036DF}"/>
              </a:ext>
            </a:extLst>
          </p:cNvPr>
          <p:cNvSpPr>
            <a:spLocks noGrp="1"/>
          </p:cNvSpPr>
          <p:nvPr>
            <p:ph idx="1"/>
          </p:nvPr>
        </p:nvSpPr>
        <p:spPr>
          <a:xfrm>
            <a:off x="7367763" y="2265037"/>
            <a:ext cx="4577803" cy="3742762"/>
          </a:xfrm>
        </p:spPr>
        <p:txBody>
          <a:bodyPr>
            <a:normAutofit fontScale="92500" lnSpcReduction="10000"/>
          </a:bodyPr>
          <a:lstStyle/>
          <a:p>
            <a:r>
              <a:rPr lang="en-US" dirty="0"/>
              <a:t>Recognize a problem with operator</a:t>
            </a:r>
          </a:p>
          <a:p>
            <a:pPr lvl="1"/>
            <a:r>
              <a:rPr lang="en-US" dirty="0"/>
              <a:t>Over center travel units</a:t>
            </a:r>
          </a:p>
          <a:p>
            <a:r>
              <a:rPr lang="en-US" dirty="0"/>
              <a:t>Ask operator if they are OK</a:t>
            </a:r>
          </a:p>
          <a:p>
            <a:r>
              <a:rPr lang="en-US" dirty="0"/>
              <a:t>No response</a:t>
            </a:r>
          </a:p>
          <a:p>
            <a:r>
              <a:rPr lang="en-US" dirty="0"/>
              <a:t>Protect yourself</a:t>
            </a:r>
          </a:p>
          <a:p>
            <a:r>
              <a:rPr lang="en-US" dirty="0"/>
              <a:t>Call for assistance</a:t>
            </a:r>
          </a:p>
          <a:p>
            <a:r>
              <a:rPr lang="en-US" dirty="0"/>
              <a:t>Lower bucket by lower controls</a:t>
            </a:r>
          </a:p>
          <a:p>
            <a:endParaRPr lang="en-US" sz="2000" dirty="0"/>
          </a:p>
          <a:p>
            <a:endParaRPr lang="en-US" sz="2000" dirty="0"/>
          </a:p>
        </p:txBody>
      </p:sp>
    </p:spTree>
    <p:extLst>
      <p:ext uri="{BB962C8B-B14F-4D97-AF65-F5344CB8AC3E}">
        <p14:creationId xmlns:p14="http://schemas.microsoft.com/office/powerpoint/2010/main" val="2354642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98728-0B6F-7206-2318-677CB2AB99D4}"/>
              </a:ext>
            </a:extLst>
          </p:cNvPr>
          <p:cNvSpPr>
            <a:spLocks noGrp="1"/>
          </p:cNvSpPr>
          <p:nvPr>
            <p:ph type="title"/>
          </p:nvPr>
        </p:nvSpPr>
        <p:spPr>
          <a:xfrm>
            <a:off x="836679" y="723898"/>
            <a:ext cx="6002110" cy="1495425"/>
          </a:xfrm>
        </p:spPr>
        <p:txBody>
          <a:bodyPr>
            <a:normAutofit/>
          </a:bodyPr>
          <a:lstStyle/>
          <a:p>
            <a:r>
              <a:rPr lang="en-US" dirty="0"/>
              <a:t>Bucket Rescue</a:t>
            </a:r>
          </a:p>
        </p:txBody>
      </p:sp>
      <p:sp>
        <p:nvSpPr>
          <p:cNvPr id="3" name="Content Placeholder 2">
            <a:extLst>
              <a:ext uri="{FF2B5EF4-FFF2-40B4-BE49-F238E27FC236}">
                <a16:creationId xmlns:a16="http://schemas.microsoft.com/office/drawing/2014/main" id="{BEB438CB-6714-E853-BF1A-172E1B9036DF}"/>
              </a:ext>
            </a:extLst>
          </p:cNvPr>
          <p:cNvSpPr>
            <a:spLocks noGrp="1"/>
          </p:cNvSpPr>
          <p:nvPr>
            <p:ph idx="1"/>
          </p:nvPr>
        </p:nvSpPr>
        <p:spPr>
          <a:xfrm>
            <a:off x="836680" y="2405067"/>
            <a:ext cx="6002110" cy="3729034"/>
          </a:xfrm>
        </p:spPr>
        <p:txBody>
          <a:bodyPr>
            <a:normAutofit/>
          </a:bodyPr>
          <a:lstStyle/>
          <a:p>
            <a:r>
              <a:rPr lang="en-US" dirty="0"/>
              <a:t>Recognize a problem with operator</a:t>
            </a:r>
          </a:p>
          <a:p>
            <a:pPr lvl="1"/>
            <a:r>
              <a:rPr lang="en-US" dirty="0"/>
              <a:t>Over center travel units</a:t>
            </a:r>
          </a:p>
          <a:p>
            <a:r>
              <a:rPr lang="en-US" dirty="0"/>
              <a:t>Lower bucket to ground</a:t>
            </a:r>
          </a:p>
          <a:p>
            <a:r>
              <a:rPr lang="en-US" dirty="0"/>
              <a:t>Check operator’s condition</a:t>
            </a:r>
          </a:p>
          <a:p>
            <a:r>
              <a:rPr lang="en-US" dirty="0"/>
              <a:t>Remove from bucket </a:t>
            </a:r>
          </a:p>
          <a:p>
            <a:r>
              <a:rPr lang="en-US" dirty="0"/>
              <a:t>Perform first aid</a:t>
            </a:r>
          </a:p>
          <a:p>
            <a:endParaRPr lang="en-US" sz="2000" dirty="0"/>
          </a:p>
          <a:p>
            <a:endParaRPr lang="en-US" sz="2000" dirty="0"/>
          </a:p>
          <a:p>
            <a:endParaRPr lang="en-US" sz="2000" dirty="0"/>
          </a:p>
        </p:txBody>
      </p:sp>
      <p:pic>
        <p:nvPicPr>
          <p:cNvPr id="4" name="Picture 3">
            <a:extLst>
              <a:ext uri="{FF2B5EF4-FFF2-40B4-BE49-F238E27FC236}">
                <a16:creationId xmlns:a16="http://schemas.microsoft.com/office/drawing/2014/main" id="{B70CD0D5-18E9-D3CE-2193-396A89CBA4E0}"/>
              </a:ext>
            </a:extLst>
          </p:cNvPr>
          <p:cNvPicPr/>
          <p:nvPr/>
        </p:nvPicPr>
        <p:blipFill rotWithShape="1">
          <a:blip r:embed="rId2"/>
          <a:srcRect r="24561"/>
          <a:stretch/>
        </p:blipFill>
        <p:spPr>
          <a:xfrm>
            <a:off x="7199440" y="10"/>
            <a:ext cx="4992560" cy="6857990"/>
          </a:xfrm>
          <a:prstGeom prst="rect">
            <a:avLst/>
          </a:prstGeom>
          <a:effectLst/>
        </p:spPr>
      </p:pic>
    </p:spTree>
    <p:extLst>
      <p:ext uri="{BB962C8B-B14F-4D97-AF65-F5344CB8AC3E}">
        <p14:creationId xmlns:p14="http://schemas.microsoft.com/office/powerpoint/2010/main" val="1673756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98728-0B6F-7206-2318-677CB2AB99D4}"/>
              </a:ext>
            </a:extLst>
          </p:cNvPr>
          <p:cNvSpPr>
            <a:spLocks noGrp="1"/>
          </p:cNvSpPr>
          <p:nvPr>
            <p:ph type="title"/>
          </p:nvPr>
        </p:nvSpPr>
        <p:spPr>
          <a:xfrm>
            <a:off x="7120648" y="365125"/>
            <a:ext cx="4233151" cy="1899912"/>
          </a:xfrm>
        </p:spPr>
        <p:txBody>
          <a:bodyPr>
            <a:normAutofit/>
          </a:bodyPr>
          <a:lstStyle/>
          <a:p>
            <a:r>
              <a:rPr lang="en-US" dirty="0"/>
              <a:t>Bucket Rescue</a:t>
            </a:r>
          </a:p>
        </p:txBody>
      </p:sp>
      <p:pic>
        <p:nvPicPr>
          <p:cNvPr id="4" name="Picture 3">
            <a:extLst>
              <a:ext uri="{FF2B5EF4-FFF2-40B4-BE49-F238E27FC236}">
                <a16:creationId xmlns:a16="http://schemas.microsoft.com/office/drawing/2014/main" id="{B70CD0D5-18E9-D3CE-2193-396A89CBA4E0}"/>
              </a:ext>
            </a:extLst>
          </p:cNvPr>
          <p:cNvPicPr/>
          <p:nvPr/>
        </p:nvPicPr>
        <p:blipFill rotWithShape="1">
          <a:blip r:embed="rId2"/>
          <a:srcRect r="10994"/>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BEB438CB-6714-E853-BF1A-172E1B9036DF}"/>
              </a:ext>
            </a:extLst>
          </p:cNvPr>
          <p:cNvSpPr>
            <a:spLocks noGrp="1"/>
          </p:cNvSpPr>
          <p:nvPr>
            <p:ph idx="1"/>
          </p:nvPr>
        </p:nvSpPr>
        <p:spPr>
          <a:xfrm>
            <a:off x="7120648" y="1926077"/>
            <a:ext cx="4902740" cy="4566798"/>
          </a:xfrm>
        </p:spPr>
        <p:txBody>
          <a:bodyPr>
            <a:normAutofit fontScale="77500" lnSpcReduction="20000"/>
          </a:bodyPr>
          <a:lstStyle/>
          <a:p>
            <a:r>
              <a:rPr lang="en-US" sz="3600" dirty="0"/>
              <a:t>Recognize a problem with operator</a:t>
            </a:r>
          </a:p>
          <a:p>
            <a:pPr lvl="1"/>
            <a:r>
              <a:rPr lang="en-US" sz="3100" dirty="0"/>
              <a:t>Non-over center units</a:t>
            </a:r>
          </a:p>
          <a:p>
            <a:r>
              <a:rPr lang="en-US" sz="3600" dirty="0"/>
              <a:t>Ask operator if they are OK</a:t>
            </a:r>
          </a:p>
          <a:p>
            <a:r>
              <a:rPr lang="en-US" sz="3600" dirty="0"/>
              <a:t>No response</a:t>
            </a:r>
          </a:p>
          <a:p>
            <a:r>
              <a:rPr lang="en-US" sz="3600" dirty="0"/>
              <a:t>Protect yourself</a:t>
            </a:r>
          </a:p>
          <a:p>
            <a:r>
              <a:rPr lang="en-US" sz="3600" dirty="0"/>
              <a:t>Call for assistance</a:t>
            </a:r>
          </a:p>
          <a:p>
            <a:r>
              <a:rPr lang="en-US" sz="3600" dirty="0"/>
              <a:t>Lower bucket by lower controls</a:t>
            </a:r>
          </a:p>
          <a:p>
            <a:r>
              <a:rPr lang="en-US" sz="3600" dirty="0"/>
              <a:t>Use boom/blocks to remove operator from bucket</a:t>
            </a:r>
          </a:p>
          <a:p>
            <a:endParaRPr lang="en-US" sz="2000" dirty="0"/>
          </a:p>
          <a:p>
            <a:endParaRPr lang="en-US" sz="2000" dirty="0"/>
          </a:p>
          <a:p>
            <a:endParaRPr lang="en-US" sz="2000" dirty="0"/>
          </a:p>
        </p:txBody>
      </p:sp>
    </p:spTree>
    <p:extLst>
      <p:ext uri="{BB962C8B-B14F-4D97-AF65-F5344CB8AC3E}">
        <p14:creationId xmlns:p14="http://schemas.microsoft.com/office/powerpoint/2010/main" val="511537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995C-A381-2E02-D37A-58886081A298}"/>
              </a:ext>
            </a:extLst>
          </p:cNvPr>
          <p:cNvSpPr>
            <a:spLocks noGrp="1"/>
          </p:cNvSpPr>
          <p:nvPr>
            <p:ph type="title"/>
          </p:nvPr>
        </p:nvSpPr>
        <p:spPr/>
        <p:txBody>
          <a:bodyPr/>
          <a:lstStyle/>
          <a:p>
            <a:r>
              <a:rPr lang="en-US" dirty="0"/>
              <a:t>Bucket Rescue</a:t>
            </a:r>
          </a:p>
        </p:txBody>
      </p:sp>
      <p:sp>
        <p:nvSpPr>
          <p:cNvPr id="3" name="Content Placeholder 2">
            <a:extLst>
              <a:ext uri="{FF2B5EF4-FFF2-40B4-BE49-F238E27FC236}">
                <a16:creationId xmlns:a16="http://schemas.microsoft.com/office/drawing/2014/main" id="{19CD6671-597D-5C10-3DBD-7A39B79AB9CD}"/>
              </a:ext>
            </a:extLst>
          </p:cNvPr>
          <p:cNvSpPr>
            <a:spLocks noGrp="1"/>
          </p:cNvSpPr>
          <p:nvPr>
            <p:ph idx="1"/>
          </p:nvPr>
        </p:nvSpPr>
        <p:spPr/>
        <p:txBody>
          <a:bodyPr>
            <a:normAutofit/>
          </a:bodyPr>
          <a:lstStyle/>
          <a:p>
            <a:r>
              <a:rPr lang="en-US" dirty="0"/>
              <a:t>Recognize problem with operator </a:t>
            </a:r>
          </a:p>
          <a:p>
            <a:pPr lvl="1"/>
            <a:r>
              <a:rPr lang="en-US" dirty="0"/>
              <a:t>Non-over center units</a:t>
            </a:r>
          </a:p>
          <a:p>
            <a:r>
              <a:rPr lang="en-US" dirty="0"/>
              <a:t>Check operator's condition</a:t>
            </a:r>
          </a:p>
          <a:p>
            <a:r>
              <a:rPr lang="en-US" dirty="0"/>
              <a:t>Begin first aid </a:t>
            </a:r>
          </a:p>
          <a:p>
            <a:endParaRPr lang="en-US" dirty="0"/>
          </a:p>
        </p:txBody>
      </p:sp>
    </p:spTree>
    <p:extLst>
      <p:ext uri="{BB962C8B-B14F-4D97-AF65-F5344CB8AC3E}">
        <p14:creationId xmlns:p14="http://schemas.microsoft.com/office/powerpoint/2010/main" val="3900621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995C-A381-2E02-D37A-58886081A298}"/>
              </a:ext>
            </a:extLst>
          </p:cNvPr>
          <p:cNvSpPr>
            <a:spLocks noGrp="1"/>
          </p:cNvSpPr>
          <p:nvPr>
            <p:ph type="title"/>
          </p:nvPr>
        </p:nvSpPr>
        <p:spPr/>
        <p:txBody>
          <a:bodyPr/>
          <a:lstStyle/>
          <a:p>
            <a:r>
              <a:rPr lang="en-US" dirty="0"/>
              <a:t>Escape from Disabled Aerial Lift</a:t>
            </a:r>
          </a:p>
        </p:txBody>
      </p:sp>
      <p:sp>
        <p:nvSpPr>
          <p:cNvPr id="3" name="Content Placeholder 2">
            <a:extLst>
              <a:ext uri="{FF2B5EF4-FFF2-40B4-BE49-F238E27FC236}">
                <a16:creationId xmlns:a16="http://schemas.microsoft.com/office/drawing/2014/main" id="{19CD6671-597D-5C10-3DBD-7A39B79AB9CD}"/>
              </a:ext>
            </a:extLst>
          </p:cNvPr>
          <p:cNvSpPr>
            <a:spLocks noGrp="1"/>
          </p:cNvSpPr>
          <p:nvPr>
            <p:ph idx="1"/>
          </p:nvPr>
        </p:nvSpPr>
        <p:spPr/>
        <p:txBody>
          <a:bodyPr>
            <a:normAutofit/>
          </a:bodyPr>
          <a:lstStyle/>
          <a:p>
            <a:r>
              <a:rPr lang="en-US" dirty="0"/>
              <a:t>Have a plan</a:t>
            </a:r>
          </a:p>
          <a:p>
            <a:r>
              <a:rPr lang="en-US" dirty="0"/>
              <a:t>Know your emergency equipment</a:t>
            </a:r>
          </a:p>
          <a:p>
            <a:r>
              <a:rPr lang="en-US" dirty="0"/>
              <a:t>Work in pairs</a:t>
            </a:r>
          </a:p>
          <a:p>
            <a:r>
              <a:rPr lang="en-US" dirty="0"/>
              <a:t>Be able to utilize existing supplies for escape</a:t>
            </a:r>
          </a:p>
        </p:txBody>
      </p:sp>
    </p:spTree>
    <p:extLst>
      <p:ext uri="{BB962C8B-B14F-4D97-AF65-F5344CB8AC3E}">
        <p14:creationId xmlns:p14="http://schemas.microsoft.com/office/powerpoint/2010/main" val="3818895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95D415-0B2A-0638-0E08-F8A0647D63A9}"/>
              </a:ext>
            </a:extLst>
          </p:cNvPr>
          <p:cNvPicPr/>
          <p:nvPr/>
        </p:nvPicPr>
        <p:blipFill rotWithShape="1">
          <a:blip r:embed="rId2"/>
          <a:srcRect t="5120"/>
          <a:stretch/>
        </p:blipFill>
        <p:spPr>
          <a:xfrm>
            <a:off x="320329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2AF238-E569-CCE1-8054-735DCDA9C972}"/>
              </a:ext>
            </a:extLst>
          </p:cNvPr>
          <p:cNvSpPr>
            <a:spLocks noGrp="1"/>
          </p:cNvSpPr>
          <p:nvPr>
            <p:ph type="title"/>
          </p:nvPr>
        </p:nvSpPr>
        <p:spPr>
          <a:xfrm>
            <a:off x="838200" y="365125"/>
            <a:ext cx="3822189" cy="1899912"/>
          </a:xfrm>
        </p:spPr>
        <p:txBody>
          <a:bodyPr>
            <a:noAutofit/>
          </a:bodyPr>
          <a:lstStyle/>
          <a:p>
            <a:r>
              <a:rPr lang="en-US" dirty="0"/>
              <a:t>Escape from Disabled Aerial Lift</a:t>
            </a:r>
          </a:p>
        </p:txBody>
      </p:sp>
      <p:sp>
        <p:nvSpPr>
          <p:cNvPr id="3" name="Content Placeholder 2">
            <a:extLst>
              <a:ext uri="{FF2B5EF4-FFF2-40B4-BE49-F238E27FC236}">
                <a16:creationId xmlns:a16="http://schemas.microsoft.com/office/drawing/2014/main" id="{C22BD2BF-79CA-A329-36A3-731DAA68D899}"/>
              </a:ext>
            </a:extLst>
          </p:cNvPr>
          <p:cNvSpPr>
            <a:spLocks noGrp="1"/>
          </p:cNvSpPr>
          <p:nvPr>
            <p:ph idx="1"/>
          </p:nvPr>
        </p:nvSpPr>
        <p:spPr>
          <a:xfrm>
            <a:off x="838200" y="2434201"/>
            <a:ext cx="4298004" cy="3742762"/>
          </a:xfrm>
        </p:spPr>
        <p:txBody>
          <a:bodyPr>
            <a:normAutofit/>
          </a:bodyPr>
          <a:lstStyle/>
          <a:p>
            <a:r>
              <a:rPr lang="en-US" dirty="0"/>
              <a:t>Escape by another device</a:t>
            </a:r>
          </a:p>
          <a:p>
            <a:r>
              <a:rPr lang="en-US" dirty="0"/>
              <a:t>Escape by power pack</a:t>
            </a:r>
          </a:p>
          <a:p>
            <a:r>
              <a:rPr lang="en-US" dirty="0"/>
              <a:t>Escape by pole</a:t>
            </a:r>
          </a:p>
          <a:p>
            <a:r>
              <a:rPr lang="en-US" dirty="0"/>
              <a:t>Escape by rope</a:t>
            </a:r>
          </a:p>
          <a:p>
            <a:r>
              <a:rPr lang="en-US" dirty="0"/>
              <a:t>Escape plan, plan ahead</a:t>
            </a:r>
          </a:p>
        </p:txBody>
      </p:sp>
    </p:spTree>
    <p:extLst>
      <p:ext uri="{BB962C8B-B14F-4D97-AF65-F5344CB8AC3E}">
        <p14:creationId xmlns:p14="http://schemas.microsoft.com/office/powerpoint/2010/main" val="3164593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9109-F3DA-235D-E34C-4F65348CD8A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A6CBE58-9C9B-97EE-925D-33892EB6B431}"/>
              </a:ext>
            </a:extLst>
          </p:cNvPr>
          <p:cNvSpPr>
            <a:spLocks noGrp="1"/>
          </p:cNvSpPr>
          <p:nvPr>
            <p:ph idx="1"/>
          </p:nvPr>
        </p:nvSpPr>
        <p:spPr/>
        <p:txBody>
          <a:bodyPr>
            <a:normAutofit/>
          </a:bodyPr>
          <a:lstStyle/>
          <a:p>
            <a:r>
              <a:rPr lang="en-US" dirty="0"/>
              <a:t>Learn your equipment</a:t>
            </a:r>
          </a:p>
          <a:p>
            <a:r>
              <a:rPr lang="en-US" dirty="0"/>
              <a:t>Follow rules and policies</a:t>
            </a:r>
          </a:p>
          <a:p>
            <a:r>
              <a:rPr lang="en-US" dirty="0"/>
              <a:t>Operate slowly and cautiously</a:t>
            </a:r>
          </a:p>
          <a:p>
            <a:r>
              <a:rPr lang="en-US" dirty="0"/>
              <a:t>Feather controls</a:t>
            </a:r>
          </a:p>
          <a:p>
            <a:r>
              <a:rPr lang="en-US" dirty="0"/>
              <a:t>Watch out for changing conditions</a:t>
            </a:r>
          </a:p>
          <a:p>
            <a:r>
              <a:rPr lang="en-US" dirty="0"/>
              <a:t>Have an emergency plan in mind</a:t>
            </a:r>
          </a:p>
        </p:txBody>
      </p:sp>
    </p:spTree>
    <p:extLst>
      <p:ext uri="{BB962C8B-B14F-4D97-AF65-F5344CB8AC3E}">
        <p14:creationId xmlns:p14="http://schemas.microsoft.com/office/powerpoint/2010/main" val="41847461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578BA1-028E-E942-38F1-FDCFC90F6952}"/>
              </a:ext>
            </a:extLst>
          </p:cNvPr>
          <p:cNvPicPr/>
          <p:nvPr/>
        </p:nvPicPr>
        <p:blipFill rotWithShape="1">
          <a:blip r:embed="rId2">
            <a:alphaModFix amt="45000"/>
          </a:blip>
          <a:srcRect t="6225" b="1852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BB89AC44-58B8-4917-DC93-DC5598B91F76}"/>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dirty="0">
                <a:latin typeface="Iowan Old Style Roman" panose="02040602040506020204" pitchFamily="18" charset="77"/>
                <a:ea typeface="+mj-ea"/>
              </a:rPr>
              <a:t>Questions?</a:t>
            </a: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41767999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02C3B5-EE79-DA18-E92B-15E06A84DAAD}"/>
              </a:ext>
            </a:extLst>
          </p:cNvPr>
          <p:cNvPicPr/>
          <p:nvPr/>
        </p:nvPicPr>
        <p:blipFill rotWithShape="1">
          <a:blip r:embed="rId2"/>
          <a:srcRect b="5119"/>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C369E-6EAF-6B9F-F9A0-68A1F3CF5BF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How an Aerial Device Works</a:t>
            </a:r>
          </a:p>
        </p:txBody>
      </p:sp>
      <p:sp>
        <p:nvSpPr>
          <p:cNvPr id="3" name="Content Placeholder 2">
            <a:extLst>
              <a:ext uri="{FF2B5EF4-FFF2-40B4-BE49-F238E27FC236}">
                <a16:creationId xmlns:a16="http://schemas.microsoft.com/office/drawing/2014/main" id="{D3894C0E-D7CC-C2C3-C047-EB27D7C9DE04}"/>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dirty="0">
                <a:latin typeface="Iowan Old Style Roman" panose="02040602040506020204" pitchFamily="18" charset="77"/>
              </a:rPr>
              <a:t>Fiberglass booms</a:t>
            </a:r>
          </a:p>
          <a:p>
            <a:r>
              <a:rPr lang="en-US" dirty="0">
                <a:latin typeface="Iowan Old Style Roman" panose="02040602040506020204" pitchFamily="18" charset="77"/>
              </a:rPr>
              <a:t>Bucket liners</a:t>
            </a:r>
          </a:p>
          <a:p>
            <a:r>
              <a:rPr lang="en-US" dirty="0">
                <a:latin typeface="Iowan Old Style Roman" panose="02040602040506020204" pitchFamily="18" charset="77"/>
              </a:rPr>
              <a:t>Lower insulated sleeve</a:t>
            </a:r>
          </a:p>
          <a:p>
            <a:r>
              <a:rPr lang="en-US" dirty="0">
                <a:latin typeface="Iowan Old Style Roman" panose="02040602040506020204" pitchFamily="18" charset="77"/>
              </a:rPr>
              <a:t>Hydraulic jacks</a:t>
            </a:r>
          </a:p>
          <a:p>
            <a:r>
              <a:rPr lang="en-US" dirty="0">
                <a:latin typeface="Iowan Old Style Roman" panose="02040602040506020204" pitchFamily="18" charset="77"/>
              </a:rPr>
              <a:t>Material handlers</a:t>
            </a:r>
          </a:p>
        </p:txBody>
      </p:sp>
    </p:spTree>
    <p:extLst>
      <p:ext uri="{BB962C8B-B14F-4D97-AF65-F5344CB8AC3E}">
        <p14:creationId xmlns:p14="http://schemas.microsoft.com/office/powerpoint/2010/main" val="38365606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A048-2B1D-493D-B822-C32640CB291D}"/>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B93D5669-5715-1801-8986-1C50A2CAC4C5}"/>
              </a:ext>
            </a:extLst>
          </p:cNvPr>
          <p:cNvSpPr>
            <a:spLocks noGrp="1"/>
          </p:cNvSpPr>
          <p:nvPr>
            <p:ph type="body" idx="1"/>
          </p:nvPr>
        </p:nvSpPr>
        <p:spPr/>
        <p:txBody>
          <a:bodyPr/>
          <a:lstStyle/>
          <a:p>
            <a:r>
              <a:rPr lang="en-US" dirty="0"/>
              <a:t>ISPC</a:t>
            </a:r>
          </a:p>
        </p:txBody>
      </p:sp>
      <p:sp>
        <p:nvSpPr>
          <p:cNvPr id="4" name="Text Placeholder 3">
            <a:extLst>
              <a:ext uri="{FF2B5EF4-FFF2-40B4-BE49-F238E27FC236}">
                <a16:creationId xmlns:a16="http://schemas.microsoft.com/office/drawing/2014/main" id="{B72439E1-B180-C13E-3BE4-356A9856490A}"/>
              </a:ext>
            </a:extLst>
          </p:cNvPr>
          <p:cNvSpPr>
            <a:spLocks noGrp="1"/>
          </p:cNvSpPr>
          <p:nvPr>
            <p:ph type="body" idx="10"/>
          </p:nvPr>
        </p:nvSpPr>
        <p:spPr/>
        <p:txBody>
          <a:bodyPr>
            <a:normAutofit fontScale="85000" lnSpcReduction="10000"/>
          </a:bodyPr>
          <a:lstStyle/>
          <a:p>
            <a:r>
              <a:rPr lang="en-US" dirty="0" err="1"/>
              <a:t>info@ispconline.com</a:t>
            </a:r>
            <a:endParaRPr lang="en-US" dirty="0"/>
          </a:p>
        </p:txBody>
      </p:sp>
      <p:sp>
        <p:nvSpPr>
          <p:cNvPr id="5" name="Text Placeholder 4">
            <a:extLst>
              <a:ext uri="{FF2B5EF4-FFF2-40B4-BE49-F238E27FC236}">
                <a16:creationId xmlns:a16="http://schemas.microsoft.com/office/drawing/2014/main" id="{5979CB97-B257-13EE-B7DC-7219BFFAAF3C}"/>
              </a:ext>
            </a:extLst>
          </p:cNvPr>
          <p:cNvSpPr>
            <a:spLocks noGrp="1"/>
          </p:cNvSpPr>
          <p:nvPr>
            <p:ph type="body" idx="11"/>
          </p:nvPr>
        </p:nvSpPr>
        <p:spPr/>
        <p:txBody>
          <a:bodyPr/>
          <a:lstStyle/>
          <a:p>
            <a:r>
              <a:rPr lang="en-US" dirty="0"/>
              <a:t>430.201.3201</a:t>
            </a:r>
          </a:p>
        </p:txBody>
      </p:sp>
    </p:spTree>
    <p:extLst>
      <p:ext uri="{BB962C8B-B14F-4D97-AF65-F5344CB8AC3E}">
        <p14:creationId xmlns:p14="http://schemas.microsoft.com/office/powerpoint/2010/main" val="3043436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447E-F1F1-0925-396F-A028A83F4E60}"/>
              </a:ext>
            </a:extLst>
          </p:cNvPr>
          <p:cNvSpPr>
            <a:spLocks noGrp="1"/>
          </p:cNvSpPr>
          <p:nvPr>
            <p:ph type="title"/>
          </p:nvPr>
        </p:nvSpPr>
        <p:spPr/>
        <p:txBody>
          <a:bodyPr/>
          <a:lstStyle/>
          <a:p>
            <a:r>
              <a:rPr lang="en-US" dirty="0"/>
              <a:t>Safety Rules for Aerial Lifts</a:t>
            </a:r>
          </a:p>
        </p:txBody>
      </p:sp>
      <p:sp>
        <p:nvSpPr>
          <p:cNvPr id="3" name="Content Placeholder 2">
            <a:extLst>
              <a:ext uri="{FF2B5EF4-FFF2-40B4-BE49-F238E27FC236}">
                <a16:creationId xmlns:a16="http://schemas.microsoft.com/office/drawing/2014/main" id="{28521E67-330B-75D3-562E-1FA3AF94A57F}"/>
              </a:ext>
            </a:extLst>
          </p:cNvPr>
          <p:cNvSpPr>
            <a:spLocks noGrp="1"/>
          </p:cNvSpPr>
          <p:nvPr>
            <p:ph idx="1"/>
          </p:nvPr>
        </p:nvSpPr>
        <p:spPr/>
        <p:txBody>
          <a:bodyPr>
            <a:normAutofit/>
          </a:bodyPr>
          <a:lstStyle/>
          <a:p>
            <a:r>
              <a:rPr lang="en-US" dirty="0"/>
              <a:t>OSHA 1910.67</a:t>
            </a:r>
          </a:p>
          <a:p>
            <a:r>
              <a:rPr lang="en-US" dirty="0"/>
              <a:t>OSHA 1910.333</a:t>
            </a:r>
          </a:p>
          <a:p>
            <a:r>
              <a:rPr lang="en-US" dirty="0"/>
              <a:t>OSHA 1926.453</a:t>
            </a:r>
          </a:p>
          <a:p>
            <a:r>
              <a:rPr lang="en-US" dirty="0"/>
              <a:t>OSHA 1926.601</a:t>
            </a:r>
          </a:p>
          <a:p>
            <a:r>
              <a:rPr lang="en-US" dirty="0"/>
              <a:t>OSHA 1926.959</a:t>
            </a:r>
          </a:p>
          <a:p>
            <a:r>
              <a:rPr lang="en-US" dirty="0"/>
              <a:t>Best Practices</a:t>
            </a:r>
          </a:p>
          <a:p>
            <a:endParaRPr lang="en-US" dirty="0"/>
          </a:p>
          <a:p>
            <a:endParaRPr lang="en-US" dirty="0"/>
          </a:p>
        </p:txBody>
      </p:sp>
    </p:spTree>
    <p:extLst>
      <p:ext uri="{BB962C8B-B14F-4D97-AF65-F5344CB8AC3E}">
        <p14:creationId xmlns:p14="http://schemas.microsoft.com/office/powerpoint/2010/main" val="363589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1910.67(c)(2)</a:t>
            </a:r>
            <a:endParaRPr lang="en-US" dirty="0"/>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lstStyle/>
          <a:p>
            <a:r>
              <a:rPr lang="en-US" dirty="0"/>
              <a:t>Aerial device shall be stowed in the cradle before driving</a:t>
            </a:r>
          </a:p>
          <a:p>
            <a:r>
              <a:rPr lang="en-US" dirty="0"/>
              <a:t>Lift controls tested each day before shift</a:t>
            </a:r>
          </a:p>
          <a:p>
            <a:r>
              <a:rPr lang="en-US" dirty="0"/>
              <a:t>Only trained operators use equipment</a:t>
            </a:r>
          </a:p>
          <a:p>
            <a:r>
              <a:rPr lang="en-US" dirty="0"/>
              <a:t>Proper fall restraints used aloft</a:t>
            </a:r>
          </a:p>
        </p:txBody>
      </p:sp>
    </p:spTree>
    <p:extLst>
      <p:ext uri="{BB962C8B-B14F-4D97-AF65-F5344CB8AC3E}">
        <p14:creationId xmlns:p14="http://schemas.microsoft.com/office/powerpoint/2010/main" val="350487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4F332-CC3A-9B2B-7A35-257027FDE1B7}"/>
              </a:ext>
            </a:extLst>
          </p:cNvPr>
          <p:cNvSpPr>
            <a:spLocks noGrp="1"/>
          </p:cNvSpPr>
          <p:nvPr>
            <p:ph type="title"/>
          </p:nvPr>
        </p:nvSpPr>
        <p:spPr/>
        <p:txBody>
          <a:bodyPr/>
          <a:lstStyle/>
          <a:p>
            <a:r>
              <a:rPr lang="en-US" spc="-1" dirty="0">
                <a:uFill>
                  <a:solidFill>
                    <a:srgbClr val="FFFFFF"/>
                  </a:solidFill>
                </a:uFill>
              </a:rPr>
              <a:t>OSHA 1910.67(c)(2)</a:t>
            </a:r>
            <a:endParaRPr lang="en-US" dirty="0"/>
          </a:p>
        </p:txBody>
      </p:sp>
      <p:sp>
        <p:nvSpPr>
          <p:cNvPr id="3" name="Content Placeholder 2">
            <a:extLst>
              <a:ext uri="{FF2B5EF4-FFF2-40B4-BE49-F238E27FC236}">
                <a16:creationId xmlns:a16="http://schemas.microsoft.com/office/drawing/2014/main" id="{A546CD38-4FB2-98EC-E550-2DE6CC81BCCB}"/>
              </a:ext>
            </a:extLst>
          </p:cNvPr>
          <p:cNvSpPr>
            <a:spLocks noGrp="1"/>
          </p:cNvSpPr>
          <p:nvPr>
            <p:ph idx="1"/>
          </p:nvPr>
        </p:nvSpPr>
        <p:spPr/>
        <p:txBody>
          <a:bodyPr/>
          <a:lstStyle/>
          <a:p>
            <a:r>
              <a:rPr lang="en-US" dirty="0"/>
              <a:t>Boom and basket weights</a:t>
            </a:r>
          </a:p>
          <a:p>
            <a:r>
              <a:rPr lang="en-US" dirty="0"/>
              <a:t>Brakes, chocks and outriggers</a:t>
            </a:r>
          </a:p>
          <a:p>
            <a:r>
              <a:rPr lang="en-US" dirty="0"/>
              <a:t>Lower controls tested before use</a:t>
            </a:r>
          </a:p>
          <a:p>
            <a:r>
              <a:rPr lang="en-US" dirty="0"/>
              <a:t>Electrical testing of unit (c)(3)</a:t>
            </a:r>
          </a:p>
          <a:p>
            <a:endParaRPr lang="en-US" dirty="0"/>
          </a:p>
        </p:txBody>
      </p:sp>
    </p:spTree>
    <p:extLst>
      <p:ext uri="{BB962C8B-B14F-4D97-AF65-F5344CB8AC3E}">
        <p14:creationId xmlns:p14="http://schemas.microsoft.com/office/powerpoint/2010/main" val="401332878"/>
      </p:ext>
    </p:extLst>
  </p:cSld>
  <p:clrMapOvr>
    <a:masterClrMapping/>
  </p:clrMapOvr>
</p:sld>
</file>

<file path=ppt/theme/theme1.xml><?xml version="1.0" encoding="utf-8"?>
<a:theme xmlns:a="http://schemas.openxmlformats.org/drawingml/2006/main" name="Office Theme">
  <a:themeElements>
    <a:clrScheme name="ISPC Theme Colors">
      <a:dk1>
        <a:srgbClr val="000000"/>
      </a:dk1>
      <a:lt1>
        <a:srgbClr val="FFFFFF"/>
      </a:lt1>
      <a:dk2>
        <a:srgbClr val="485A73"/>
      </a:dk2>
      <a:lt2>
        <a:srgbClr val="E7E6E6"/>
      </a:lt2>
      <a:accent1>
        <a:srgbClr val="274271"/>
      </a:accent1>
      <a:accent2>
        <a:srgbClr val="ED7D31"/>
      </a:accent2>
      <a:accent3>
        <a:srgbClr val="888A8A"/>
      </a:accent3>
      <a:accent4>
        <a:srgbClr val="FFC000"/>
      </a:accent4>
      <a:accent5>
        <a:srgbClr val="58B4E7"/>
      </a:accent5>
      <a:accent6>
        <a:srgbClr val="FF8900"/>
      </a:accent6>
      <a:hlink>
        <a:srgbClr val="007BF2"/>
      </a:hlink>
      <a:folHlink>
        <a:srgbClr val="5C1D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4455</Words>
  <Application>Microsoft Macintosh PowerPoint</Application>
  <PresentationFormat>Widescreen</PresentationFormat>
  <Paragraphs>432</Paragraphs>
  <Slides>60</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Courier New</vt:lpstr>
      <vt:lpstr>Helvetica Neue</vt:lpstr>
      <vt:lpstr>Helvetica Neue Light</vt:lpstr>
      <vt:lpstr>HELVETICA NEUE THIN</vt:lpstr>
      <vt:lpstr>Iowan Old Style Roman</vt:lpstr>
      <vt:lpstr>Wingdings</vt:lpstr>
      <vt:lpstr>Office Theme</vt:lpstr>
      <vt:lpstr>Aerial Device Operator Training</vt:lpstr>
      <vt:lpstr>Introduction</vt:lpstr>
      <vt:lpstr>How an Aerial Device Works</vt:lpstr>
      <vt:lpstr>Aerial Device One Line Diagram</vt:lpstr>
      <vt:lpstr>How an Aerial Device Works</vt:lpstr>
      <vt:lpstr>How an Aerial Device Works</vt:lpstr>
      <vt:lpstr>Safety Rules for Aerial Lifts</vt:lpstr>
      <vt:lpstr>OSHA 1910.67(c)(2)</vt:lpstr>
      <vt:lpstr>OSHA 1910.67(c)(2)</vt:lpstr>
      <vt:lpstr>OSHA 1910.333(a)</vt:lpstr>
      <vt:lpstr>OSHA 1910.333(c)(3)(ii)</vt:lpstr>
      <vt:lpstr>OSHA 1926.453(b)(2)</vt:lpstr>
      <vt:lpstr>OSHA 1926.601</vt:lpstr>
      <vt:lpstr>OSHA 1926.959</vt:lpstr>
      <vt:lpstr>OSHA 1926.959</vt:lpstr>
      <vt:lpstr>Safety Inspections</vt:lpstr>
      <vt:lpstr>Safety Inspections</vt:lpstr>
      <vt:lpstr>Safety Inspections</vt:lpstr>
      <vt:lpstr>Safety Inspections</vt:lpstr>
      <vt:lpstr>Safety Inspections</vt:lpstr>
      <vt:lpstr>Safety Inspections</vt:lpstr>
      <vt:lpstr>Safety Inspections</vt:lpstr>
      <vt:lpstr>Safety Inspections</vt:lpstr>
      <vt:lpstr>Operating the Aerial Device</vt:lpstr>
      <vt:lpstr>Operating the Aerial Device</vt:lpstr>
      <vt:lpstr>Operating the Aerial Device</vt:lpstr>
      <vt:lpstr>Operating the Aerial Device</vt:lpstr>
      <vt:lpstr>Operating the Aerial Device</vt:lpstr>
      <vt:lpstr>Operating the Aerial Device</vt:lpstr>
      <vt:lpstr>Operating the Aerial Device</vt:lpstr>
      <vt:lpstr>Operating the Aerial Device</vt:lpstr>
      <vt:lpstr>Operating the Aerial Device</vt:lpstr>
      <vt:lpstr>Hazards Around Aerial Lift Devices</vt:lpstr>
      <vt:lpstr>Hazards Around Aerial Lift Devices</vt:lpstr>
      <vt:lpstr>Operator Control Continuity</vt:lpstr>
      <vt:lpstr>Ground Level Continuity</vt:lpstr>
      <vt:lpstr>Hazards Around Aerial Lift Devices</vt:lpstr>
      <vt:lpstr>Hazards Around Aerial Lift Devices</vt:lpstr>
      <vt:lpstr>Hazards Around Aerial Lift Devices</vt:lpstr>
      <vt:lpstr>WARNING:   Next slide is graphic</vt:lpstr>
      <vt:lpstr>PowerPoint Presentation</vt:lpstr>
      <vt:lpstr>Hazards Around Aerial Lift Devices</vt:lpstr>
      <vt:lpstr>Hazards Around Aerial Lift Devices</vt:lpstr>
      <vt:lpstr>Hazards Around Aerial Lift Devices</vt:lpstr>
      <vt:lpstr>Hazards Around Aerial Lift Devices</vt:lpstr>
      <vt:lpstr>Hazards Around Aerial Lift Devices</vt:lpstr>
      <vt:lpstr>Hazards Around Aerial Lift Devices</vt:lpstr>
      <vt:lpstr>Hazards Around Aerial Lift Devices</vt:lpstr>
      <vt:lpstr>Hazards Around Aerial Lift Devices</vt:lpstr>
      <vt:lpstr>Hazards Around Aerial Lift Devices</vt:lpstr>
      <vt:lpstr>Bucket Rescue</vt:lpstr>
      <vt:lpstr>Bucket Rescue</vt:lpstr>
      <vt:lpstr>Bucket Rescue</vt:lpstr>
      <vt:lpstr>Bucket Rescue</vt:lpstr>
      <vt:lpstr>Bucket Rescue</vt:lpstr>
      <vt:lpstr>Escape from Disabled Aerial Lift</vt:lpstr>
      <vt:lpstr>Escape from Disabled Aerial Lift</vt:lpstr>
      <vt:lpstr>Summary</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Yaeger</dc:creator>
  <cp:lastModifiedBy>Jamie Yaeger</cp:lastModifiedBy>
  <cp:revision>31</cp:revision>
  <dcterms:created xsi:type="dcterms:W3CDTF">2022-06-10T13:49:50Z</dcterms:created>
  <dcterms:modified xsi:type="dcterms:W3CDTF">2022-07-07T15:16:02Z</dcterms:modified>
</cp:coreProperties>
</file>