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7" r:id="rId3"/>
    <p:sldId id="260" r:id="rId4"/>
    <p:sldId id="328" r:id="rId5"/>
    <p:sldId id="262" r:id="rId6"/>
    <p:sldId id="327" r:id="rId7"/>
    <p:sldId id="261" r:id="rId8"/>
    <p:sldId id="263" r:id="rId9"/>
    <p:sldId id="342" r:id="rId10"/>
    <p:sldId id="341" r:id="rId11"/>
    <p:sldId id="313" r:id="rId12"/>
    <p:sldId id="323" r:id="rId13"/>
    <p:sldId id="343" r:id="rId14"/>
    <p:sldId id="340" r:id="rId15"/>
    <p:sldId id="338" r:id="rId16"/>
    <p:sldId id="337" r:id="rId17"/>
    <p:sldId id="336" r:id="rId18"/>
    <p:sldId id="339" r:id="rId19"/>
    <p:sldId id="344" r:id="rId20"/>
    <p:sldId id="345" r:id="rId21"/>
    <p:sldId id="266" r:id="rId22"/>
    <p:sldId id="346" r:id="rId23"/>
    <p:sldId id="348" r:id="rId24"/>
    <p:sldId id="265" r:id="rId25"/>
    <p:sldId id="361" r:id="rId26"/>
    <p:sldId id="347" r:id="rId27"/>
    <p:sldId id="268" r:id="rId28"/>
    <p:sldId id="270" r:id="rId29"/>
    <p:sldId id="269" r:id="rId30"/>
    <p:sldId id="325" r:id="rId31"/>
    <p:sldId id="324" r:id="rId32"/>
    <p:sldId id="335" r:id="rId33"/>
    <p:sldId id="272" r:id="rId34"/>
    <p:sldId id="353" r:id="rId35"/>
    <p:sldId id="351" r:id="rId36"/>
    <p:sldId id="354" r:id="rId37"/>
    <p:sldId id="355" r:id="rId38"/>
    <p:sldId id="356" r:id="rId39"/>
    <p:sldId id="357" r:id="rId40"/>
    <p:sldId id="273" r:id="rId41"/>
    <p:sldId id="331" r:id="rId42"/>
    <p:sldId id="332" r:id="rId43"/>
    <p:sldId id="350" r:id="rId44"/>
    <p:sldId id="358" r:id="rId45"/>
    <p:sldId id="359" r:id="rId46"/>
    <p:sldId id="360" r:id="rId47"/>
  </p:sldIdLst>
  <p:sldSz cx="9144000" cy="5143500" type="screen16x9"/>
  <p:notesSz cx="6858000" cy="9144000"/>
  <p:embeddedFontLst>
    <p:embeddedFont>
      <p:font typeface="Footlight MT Light" panose="0204060206030A020304" pitchFamily="18" charset="0"/>
      <p:regular r:id="rId49"/>
    </p:embeddedFont>
    <p:embeddedFont>
      <p:font typeface="Gill Sans MT" panose="020B0502020104020203" pitchFamily="34" charset="0"/>
      <p:regular r:id="rId50"/>
      <p:bold r:id="rId51"/>
      <p:italic r:id="rId52"/>
      <p:boldItalic r:id="rId53"/>
    </p:embeddedFont>
    <p:embeddedFont>
      <p:font typeface="Bella Donna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160B"/>
    <a:srgbClr val="EDEEEF"/>
    <a:srgbClr val="F3F3F3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60"/>
  </p:normalViewPr>
  <p:slideViewPr>
    <p:cSldViewPr>
      <p:cViewPr>
        <p:scale>
          <a:sx n="70" d="100"/>
          <a:sy n="70" d="100"/>
        </p:scale>
        <p:origin x="-432" y="-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B1428-162D-4AE4-B6C7-2F2D47D2DA2F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12855-7BEB-437F-9FD8-FFDEA457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ikimotive.com/wikiblog/content-marketing-syndication-for-seo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quip.org/articles/neither-human-evolution-nor-theistic-evolution-1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</a:t>
            </a:r>
            <a:r>
              <a:rPr lang="en-US" dirty="0" smtClean="0">
                <a:hlinkClick r:id="rId3"/>
              </a:rPr>
              <a:t>http://wikimotive.com/wikiblog/content-marketing-syndication-for-seo/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12855-7BEB-437F-9FD8-FFDEA457D7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Source:  </a:t>
            </a:r>
            <a:r>
              <a:rPr lang="en-US" dirty="0" smtClean="0">
                <a:hlinkClick r:id="rId3"/>
              </a:rPr>
              <a:t>http://www.equip.org/articles/neither-human-evolution-nor-theistic-evolution-1/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12855-7BEB-437F-9FD8-FFDEA457D7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3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53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7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1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5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17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00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3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89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85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8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A24A-1EB5-4A5D-A871-8E4ACBB778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F3EE1-90DC-4D14-A97E-5537A64E0F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 defTabSz="685800"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9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nJWQb0PjV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mustafasaye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sherwoodchri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sherwoodchri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Glauco92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lickr.com/photos/wwwork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zGV3LnWI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c.com/saturday-night-live/video/safari-planet/2872722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udolfgetel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inivan1411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1ctor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1ctor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1ctor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hyperlink" Target="http://www.tomrichey.ne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c1DYgc0GF3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mbako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4/Creaci%C3%B3n_de_Ad%C3%A1n_%28Miguel_%C3%81ngel%29.jpg/1024px-Creaci%C3%B3n_de_Ad%C3%A1n_%28Miguel_%C3%81ngel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" t="1397" r="20641" b="242"/>
          <a:stretch/>
        </p:blipFill>
        <p:spPr bwMode="auto">
          <a:xfrm>
            <a:off x="0" y="-1"/>
            <a:ext cx="9144000" cy="514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50"/>
            <a:ext cx="6553200" cy="11620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05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itchFamily="18" charset="0"/>
              </a:rPr>
              <a:t>Humanity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3886" y="1148776"/>
            <a:ext cx="3293915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Footlight MT Light" pitchFamily="18" charset="0"/>
              </a:rPr>
              <a:t>and Human Rights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1.ytimg.com/vi/8dSLFjL7ToY/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361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2286001" y="4341168"/>
            <a:ext cx="653043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2400" dirty="0">
                <a:hlinkClick r:id="rId3"/>
              </a:rPr>
              <a:t>http://www.youtube.com/watch?v=mnJWQb0PjVM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74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ollingout.com/wp-content/uploads/2013/05/Malcolm-X-wallpap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0" y="0"/>
            <a:ext cx="82303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0551"/>
            <a:ext cx="4953000" cy="369331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6209" indent="-176209"/>
            <a:r>
              <a:rPr lang="en-US" sz="2600" dirty="0">
                <a:solidFill>
                  <a:srgbClr val="F0F0F0"/>
                </a:solidFill>
                <a:latin typeface="+mj-lt"/>
              </a:rPr>
              <a:t>“We declare our right on this earth to be a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</a:t>
            </a:r>
            <a:r>
              <a:rPr lang="en-US" sz="2600" dirty="0">
                <a:solidFill>
                  <a:srgbClr val="F0F0F0"/>
                </a:solidFill>
                <a:latin typeface="+mj-lt"/>
              </a:rPr>
              <a:t>, to be a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 being</a:t>
            </a:r>
            <a:r>
              <a:rPr lang="en-US" sz="2600" dirty="0">
                <a:solidFill>
                  <a:srgbClr val="F0F0F0"/>
                </a:solidFill>
                <a:latin typeface="+mj-lt"/>
              </a:rPr>
              <a:t>, to be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respected</a:t>
            </a:r>
            <a:r>
              <a:rPr lang="en-US" sz="26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600" dirty="0">
                <a:solidFill>
                  <a:srgbClr val="F0F0F0"/>
                </a:solidFill>
                <a:latin typeface="+mj-lt"/>
              </a:rPr>
              <a:t>as a human being, to be given the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rights</a:t>
            </a:r>
            <a:r>
              <a:rPr lang="en-US" sz="2600" dirty="0"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600" dirty="0">
                <a:solidFill>
                  <a:srgbClr val="F0F0F0"/>
                </a:solidFill>
                <a:latin typeface="+mj-lt"/>
              </a:rPr>
              <a:t>of a human being in this society, on this earth, in this day, which we intend to bring into existence </a:t>
            </a:r>
            <a:br>
              <a:rPr lang="en-US" sz="2600" dirty="0">
                <a:solidFill>
                  <a:srgbClr val="F0F0F0"/>
                </a:solidFill>
                <a:latin typeface="+mj-lt"/>
              </a:rPr>
            </a:b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 any means necessary</a:t>
            </a:r>
            <a:r>
              <a:rPr lang="en-US" sz="2600" dirty="0">
                <a:solidFill>
                  <a:srgbClr val="F0F0F0"/>
                </a:solidFill>
                <a:latin typeface="+mj-lt"/>
              </a:rPr>
              <a:t>.”       </a:t>
            </a:r>
          </a:p>
          <a:p>
            <a:pPr marL="176209" indent="-176209"/>
            <a:r>
              <a:rPr lang="en-US" sz="2600" dirty="0">
                <a:solidFill>
                  <a:srgbClr val="F0F0F0"/>
                </a:solidFill>
                <a:latin typeface="+mj-lt"/>
              </a:rPr>
              <a:t>			    -- Malcolm X</a:t>
            </a:r>
          </a:p>
        </p:txBody>
      </p:sp>
    </p:spTree>
    <p:extLst>
      <p:ext uri="{BB962C8B-B14F-4D97-AF65-F5344CB8AC3E}">
        <p14:creationId xmlns:p14="http://schemas.microsoft.com/office/powerpoint/2010/main" val="630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ollingout.com/wp-content/uploads/2013/05/Malcolm-X-wallpap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0" y="0"/>
            <a:ext cx="82303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5029200" cy="28956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en-US" sz="8000" b="1" dirty="0">
                <a:ln/>
                <a:solidFill>
                  <a:schemeClr val="accent3"/>
                </a:solidFill>
              </a:rPr>
              <a:t>What does it mean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" y="2800350"/>
            <a:ext cx="5047884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to be a </a:t>
            </a:r>
            <a:br>
              <a:rPr lang="en-US" sz="48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US" sz="4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HUMAN BEING</a:t>
            </a:r>
            <a:r>
              <a:rPr lang="en-US" sz="4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44" y="-1"/>
            <a:ext cx="4390058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53944" y="-1"/>
            <a:ext cx="457201" cy="51435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4724400" cy="427077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8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It’s </a:t>
            </a:r>
            <a:r>
              <a:rPr lang="en-US" sz="8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8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than just</a:t>
            </a:r>
            <a: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8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1" y="4747797"/>
            <a:ext cx="2581195" cy="33855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Steve Jurvetson</a:t>
            </a:r>
          </a:p>
        </p:txBody>
      </p:sp>
    </p:spTree>
    <p:extLst>
      <p:ext uri="{BB962C8B-B14F-4D97-AF65-F5344CB8AC3E}">
        <p14:creationId xmlns:p14="http://schemas.microsoft.com/office/powerpoint/2010/main" val="25968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3" y="1"/>
            <a:ext cx="7717048" cy="514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3895106" cy="514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0350"/>
            <a:ext cx="5486400" cy="12192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Humane</a:t>
            </a:r>
          </a:p>
        </p:txBody>
      </p:sp>
      <p:sp>
        <p:nvSpPr>
          <p:cNvPr id="3" name="Rectangle 2"/>
          <p:cNvSpPr/>
          <p:nvPr/>
        </p:nvSpPr>
        <p:spPr>
          <a:xfrm>
            <a:off x="81001" y="57151"/>
            <a:ext cx="1933217" cy="3116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  <a:hlinkClick r:id="rId4" tooltip="Go to Mustafa Sayed's photostream"/>
              </a:rPr>
              <a:t>Mustafa Sayed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1/10/Bundesarchiv_Bild_183-S33882%2C_Adolf_Hitler_retouc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" y="0"/>
            <a:ext cx="3274620" cy="51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90" y="4639330"/>
            <a:ext cx="1600200" cy="53091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 Federal Archive</a:t>
            </a:r>
          </a:p>
        </p:txBody>
      </p:sp>
      <p:pic>
        <p:nvPicPr>
          <p:cNvPr id="2054" name="Picture 6" descr="http://upload.wikimedia.org/wikipedia/commons/e/e6/Bundesarchiv_Bild_146-1970-043-52%2C_Russland%2C_bei_Minsk%2C_tote_Zivilist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6692" b="4589"/>
          <a:stretch/>
        </p:blipFill>
        <p:spPr bwMode="auto">
          <a:xfrm>
            <a:off x="3276600" y="3675"/>
            <a:ext cx="5867400" cy="51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885951"/>
            <a:ext cx="9144000" cy="186204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>
                <a:ln w="38100">
                  <a:solidFill>
                    <a:schemeClr val="bg1">
                      <a:lumMod val="20000"/>
                      <a:lumOff val="8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INHUMAN</a:t>
            </a:r>
          </a:p>
        </p:txBody>
      </p:sp>
    </p:spTree>
    <p:extLst>
      <p:ext uri="{BB962C8B-B14F-4D97-AF65-F5344CB8AC3E}">
        <p14:creationId xmlns:p14="http://schemas.microsoft.com/office/powerpoint/2010/main" val="33136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-1"/>
            <a:ext cx="3429001" cy="51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349" y="4747797"/>
            <a:ext cx="2568652" cy="3385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  <a:hlinkClick r:id="rId3" tooltip="Go to Chris Isherwood's photostream"/>
              </a:rPr>
              <a:t>Chris Isherwood</a:t>
            </a:r>
            <a:endParaRPr lang="en-US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1" y="0"/>
            <a:ext cx="457201" cy="51409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71550"/>
            <a:ext cx="6705600" cy="11430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Barbarian</a:t>
            </a:r>
          </a:p>
        </p:txBody>
      </p:sp>
    </p:spTree>
    <p:extLst>
      <p:ext uri="{BB962C8B-B14F-4D97-AF65-F5344CB8AC3E}">
        <p14:creationId xmlns:p14="http://schemas.microsoft.com/office/powerpoint/2010/main" val="15311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25306"/>
          <a:stretch/>
        </p:blipFill>
        <p:spPr bwMode="auto">
          <a:xfrm>
            <a:off x="3581400" y="1"/>
            <a:ext cx="55626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1400" y="1"/>
            <a:ext cx="457201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349" y="4747797"/>
            <a:ext cx="2568652" cy="3385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  <a:hlinkClick r:id="rId3" tooltip="Go to Chris Isherwood's photostream"/>
              </a:rPr>
              <a:t>Chris Isherwood</a:t>
            </a:r>
            <a:endParaRPr lang="en-US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66800" y="742950"/>
            <a:ext cx="4114800" cy="1295400"/>
          </a:xfrm>
          <a:prstGeom prst="wedgeRoundRectCallout">
            <a:avLst>
              <a:gd name="adj1" fmla="val 61707"/>
              <a:gd name="adj2" fmla="val 6769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200" b="1" dirty="0"/>
              <a:t>Bar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r>
              <a:rPr lang="en-US" sz="3200" b="1" dirty="0"/>
              <a:t> </a:t>
            </a:r>
            <a:r>
              <a:rPr lang="en-US" sz="3200" b="1" dirty="0" err="1"/>
              <a:t>bar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380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00100"/>
            <a:ext cx="5284869" cy="85725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“Humanities”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95550"/>
            <a:ext cx="4038600" cy="1847850"/>
          </a:xfrm>
          <a:noFill/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 smtClean="0">
                <a:latin typeface="+mj-lt"/>
              </a:rPr>
              <a:t>From </a:t>
            </a:r>
            <a:r>
              <a:rPr lang="en-US" i="1" dirty="0" err="1" smtClean="0">
                <a:latin typeface="+mj-lt"/>
              </a:rPr>
              <a:t>humanitas</a:t>
            </a:r>
            <a:r>
              <a:rPr lang="en-US" i="1" dirty="0" smtClean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coined by </a:t>
            </a:r>
            <a:r>
              <a:rPr lang="en-US" b="1" dirty="0" smtClean="0">
                <a:solidFill>
                  <a:schemeClr val="accent2"/>
                </a:solidFill>
                <a:latin typeface="+mj-lt"/>
              </a:rPr>
              <a:t>Cicero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to describe the education of a cultivated human being</a:t>
            </a:r>
          </a:p>
        </p:txBody>
      </p:sp>
      <p:pic>
        <p:nvPicPr>
          <p:cNvPr id="13314" name="Picture 2" descr="http://upload.wikimedia.org/wikipedia/commons/thumb/4/40/Cicero_-_Musei_Capitolini.JPG/640px-Cicero_-_Musei_Capitol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69" y="0"/>
            <a:ext cx="38591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53401" y="4552950"/>
            <a:ext cx="903032" cy="53091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</a:t>
            </a:r>
            <a:b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  <a:hlinkClick r:id="rId3" tooltip="User:Glauco92"/>
              </a:rPr>
              <a:t>Glauco92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0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6700"/>
            <a:ext cx="3716977" cy="85725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Humanities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28751"/>
            <a:ext cx="2514600" cy="3394472"/>
          </a:xfrm>
        </p:spPr>
        <p:txBody>
          <a:bodyPr>
            <a:normAutofit/>
          </a:bodyPr>
          <a:lstStyle/>
          <a:p>
            <a:pPr marL="4763" lvl="1" indent="0">
              <a:buNone/>
            </a:pPr>
            <a:r>
              <a:rPr lang="en-US" sz="3600" b="1" dirty="0">
                <a:latin typeface="+mj-lt"/>
              </a:rPr>
              <a:t>History</a:t>
            </a:r>
          </a:p>
          <a:p>
            <a:pPr marL="4763" lvl="1" indent="0">
              <a:buNone/>
            </a:pPr>
            <a:r>
              <a:rPr lang="en-US" sz="3600" b="1" dirty="0">
                <a:latin typeface="+mj-lt"/>
              </a:rPr>
              <a:t>Literature</a:t>
            </a:r>
          </a:p>
          <a:p>
            <a:pPr marL="4763" lvl="1" indent="0">
              <a:buNone/>
            </a:pPr>
            <a:r>
              <a:rPr lang="en-US" sz="3600" b="1" dirty="0">
                <a:latin typeface="+mj-lt"/>
              </a:rPr>
              <a:t>Art</a:t>
            </a:r>
          </a:p>
          <a:p>
            <a:pPr marL="4763" lvl="1" indent="0">
              <a:buNone/>
            </a:pPr>
            <a:r>
              <a:rPr lang="en-US" sz="3600" b="1" dirty="0">
                <a:latin typeface="+mj-lt"/>
              </a:rPr>
              <a:t>Music</a:t>
            </a:r>
          </a:p>
          <a:p>
            <a:pPr marL="4763" lvl="1" indent="0">
              <a:buNone/>
            </a:pPr>
            <a:r>
              <a:rPr lang="en-US" sz="3600" b="1" dirty="0">
                <a:latin typeface="+mj-lt"/>
              </a:rPr>
              <a:t>Philosophy</a:t>
            </a:r>
          </a:p>
        </p:txBody>
      </p:sp>
      <p:pic>
        <p:nvPicPr>
          <p:cNvPr id="12290" name="Picture 2" descr="http://upload.wikimedia.org/wikipedia/commons/4/4f/The_Young_Cicero_Read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/>
          <a:stretch/>
        </p:blipFill>
        <p:spPr bwMode="auto">
          <a:xfrm>
            <a:off x="3716978" y="2"/>
            <a:ext cx="5427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9723" y="4857751"/>
            <a:ext cx="2970569" cy="2654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100" dirty="0"/>
              <a:t>Vincenzo </a:t>
            </a:r>
            <a:r>
              <a:rPr lang="en-US" sz="1100" dirty="0" err="1"/>
              <a:t>Foppa</a:t>
            </a:r>
            <a:r>
              <a:rPr lang="en-US" sz="1100" dirty="0"/>
              <a:t>, </a:t>
            </a:r>
            <a:r>
              <a:rPr lang="en-US" sz="1100" i="1" dirty="0"/>
              <a:t>The Young Cicero Reading </a:t>
            </a:r>
            <a:r>
              <a:rPr lang="en-US" sz="1100" dirty="0"/>
              <a:t>(1464)</a:t>
            </a:r>
          </a:p>
        </p:txBody>
      </p:sp>
    </p:spTree>
    <p:extLst>
      <p:ext uri="{BB962C8B-B14F-4D97-AF65-F5344CB8AC3E}">
        <p14:creationId xmlns:p14="http://schemas.microsoft.com/office/powerpoint/2010/main" val="294455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" b="42875"/>
          <a:stretch/>
        </p:blipFill>
        <p:spPr bwMode="auto">
          <a:xfrm>
            <a:off x="0" y="0"/>
            <a:ext cx="852827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9654" y="1"/>
            <a:ext cx="4414346" cy="515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438150"/>
            <a:ext cx="4495800" cy="4191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does it </a:t>
            </a:r>
            <a:r>
              <a:rPr lang="en-US" sz="72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72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6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mean to be </a:t>
            </a:r>
            <a:r>
              <a:rPr lang="en-US" sz="88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88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8800" b="1" dirty="0">
                <a:ln w="11430"/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</a:t>
            </a:r>
            <a:r>
              <a:rPr lang="en-US" sz="8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6400" y="4778574"/>
            <a:ext cx="3200400" cy="3116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400" b="1" dirty="0"/>
              <a:t>Photo by </a:t>
            </a:r>
            <a:r>
              <a:rPr lang="en-US" sz="1400" b="1" u="sng" dirty="0" err="1">
                <a:hlinkClick r:id="rId4" tooltip="Go to woodleywonderworks's photostream"/>
              </a:rPr>
              <a:t>woodleywonderworks</a:t>
            </a:r>
            <a:endParaRPr lang="en-US" sz="14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68" b="10694"/>
          <a:stretch/>
        </p:blipFill>
        <p:spPr bwMode="auto">
          <a:xfrm>
            <a:off x="0" y="1"/>
            <a:ext cx="917698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257550"/>
            <a:ext cx="6890982" cy="85725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WHODUNIT?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31748" r="26584" b="8326"/>
          <a:stretch/>
        </p:blipFill>
        <p:spPr bwMode="auto">
          <a:xfrm>
            <a:off x="-16963" y="0"/>
            <a:ext cx="916096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04951"/>
            <a:ext cx="4114800" cy="1347789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+mn-lt"/>
              </a:rPr>
              <a:t>CHIMP!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4705350"/>
            <a:ext cx="4572000" cy="338554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en-US" sz="1600" b="1" dirty="0"/>
              <a:t>Photo by Michele W</a:t>
            </a:r>
          </a:p>
        </p:txBody>
      </p:sp>
    </p:spTree>
    <p:extLst>
      <p:ext uri="{BB962C8B-B14F-4D97-AF65-F5344CB8AC3E}">
        <p14:creationId xmlns:p14="http://schemas.microsoft.com/office/powerpoint/2010/main" val="23650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ravistation.files.wordpress.com/2012/05/congo-the-chim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b="123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1"/>
            <a:ext cx="3276600" cy="1603771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Congo </a:t>
            </a:r>
            <a:br>
              <a:rPr lang="en-US" sz="72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Chimp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962400" y="3801130"/>
            <a:ext cx="4648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b="1" dirty="0">
                <a:hlinkClick r:id="rId3"/>
              </a:rPr>
              <a:t>WATCH ON YOUTUBE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0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375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" y="3181350"/>
            <a:ext cx="9144000" cy="1962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3648" y="4095750"/>
            <a:ext cx="9167648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a great miracle is man…”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bc.com/sites/nbcunbc/files/files/images/2015/3/13/140228_2749832_Brian_Fellow_s_Safari_Planet_anvver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"/>
            <a:ext cx="9124666" cy="51326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932"/>
            <a:ext cx="2895600" cy="236061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rabbit can’t cut its own hair…</a:t>
            </a:r>
            <a:endParaRPr lang="en-US" sz="4000" b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838200" y="3638550"/>
            <a:ext cx="3200400" cy="64633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A Rabbit and a Donkey</a:t>
            </a:r>
          </a:p>
          <a:p>
            <a:pPr algn="ctr"/>
            <a:r>
              <a:rPr lang="en-US" sz="1600" dirty="0" smtClean="0"/>
              <a:t>(Brian Fellow’s Safari Planet)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41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375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" y="3181350"/>
            <a:ext cx="9144000" cy="1962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3648" y="4095750"/>
            <a:ext cx="9167648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ONLY A HUMAN COULD DO THIS.</a:t>
            </a:r>
          </a:p>
        </p:txBody>
      </p:sp>
    </p:spTree>
    <p:extLst>
      <p:ext uri="{BB962C8B-B14F-4D97-AF65-F5344CB8AC3E}">
        <p14:creationId xmlns:p14="http://schemas.microsoft.com/office/powerpoint/2010/main" val="2036869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14300"/>
            <a:ext cx="6324600" cy="857250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BELL RINGER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314450"/>
            <a:ext cx="8382000" cy="2000250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b="1" dirty="0"/>
              <a:t>What traits make humans different from other animals?  Be sure to note which differences are </a:t>
            </a:r>
            <a:r>
              <a:rPr lang="en-US" sz="4000" b="1" i="1" u="sng" dirty="0"/>
              <a:t>fundamental</a:t>
            </a:r>
            <a:r>
              <a:rPr lang="en-US" sz="4000" b="1" dirty="0"/>
              <a:t> and which differences are </a:t>
            </a:r>
            <a:r>
              <a:rPr lang="en-US" sz="4000" b="1" i="1" u="sng" dirty="0"/>
              <a:t>by degree</a:t>
            </a:r>
            <a:r>
              <a:rPr lang="en-US" sz="4000" b="1" i="1" dirty="0"/>
              <a:t>.</a:t>
            </a:r>
            <a:endParaRPr lang="en-US" sz="4000" b="1" dirty="0"/>
          </a:p>
        </p:txBody>
      </p:sp>
      <p:pic>
        <p:nvPicPr>
          <p:cNvPr id="5123" name="Picture 3" descr="C:\Users\trichey\AppData\Local\Microsoft\Windows\Temporary Internet Files\Content.IE5\8X8TIR03\MP900314187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85726"/>
            <a:ext cx="1409700" cy="10572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sk b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4686300"/>
            <a:ext cx="609600" cy="457200"/>
          </a:xfrm>
          <a:prstGeom prst="rect">
            <a:avLst/>
          </a:prstGeom>
        </p:spPr>
      </p:pic>
      <p:pic>
        <p:nvPicPr>
          <p:cNvPr id="5127" name="Picture 7" descr="http://www.cliparts101.com/files/746/42C2DB41ABA250AAFCC9640300216C89/Stick_Figure_Dog_5.pn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 b="12572"/>
          <a:stretch/>
        </p:blipFill>
        <p:spPr bwMode="auto">
          <a:xfrm>
            <a:off x="4457700" y="3386138"/>
            <a:ext cx="285750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t3.gstatic.com/images?q=tbn:ANd9GcTMVujxfwrWxkpQs84r-Ztabi3st57_zGHae_ZhR8nUkUXjd1jT8g&amp;t=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3328988"/>
            <a:ext cx="208597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857250"/>
          </a:xfrm>
        </p:spPr>
        <p:txBody>
          <a:bodyPr>
            <a:noAutofit/>
          </a:bodyPr>
          <a:lstStyle/>
          <a:p>
            <a:r>
              <a:rPr lang="en-US" sz="4800" b="1" dirty="0"/>
              <a:t>Ideas Concerning Human Origins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85851"/>
            <a:ext cx="4648200" cy="47982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latin typeface="+mj-lt"/>
                <a:ea typeface="+mj-ea"/>
                <a:cs typeface="+mj-cs"/>
              </a:rPr>
              <a:t>Special</a:t>
            </a:r>
            <a:r>
              <a:rPr lang="en-US" sz="2000" b="0" dirty="0"/>
              <a:t> </a:t>
            </a:r>
            <a:r>
              <a:rPr lang="en-US" sz="3600" b="0" dirty="0">
                <a:latin typeface="+mj-lt"/>
                <a:ea typeface="+mj-ea"/>
                <a:cs typeface="+mj-cs"/>
              </a:rPr>
              <a:t>Creation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331" y="1085851"/>
            <a:ext cx="3689071" cy="47982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latin typeface="+mj-lt"/>
                <a:ea typeface="+mj-ea"/>
                <a:cs typeface="+mj-cs"/>
              </a:rPr>
              <a:t>Human Evolution</a:t>
            </a:r>
          </a:p>
        </p:txBody>
      </p:sp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2897" r="30772" b="21536"/>
          <a:stretch/>
        </p:blipFill>
        <p:spPr bwMode="auto">
          <a:xfrm>
            <a:off x="228600" y="1771651"/>
            <a:ext cx="4520268" cy="2041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i.dailymail.co.uk/i/pix/2008/10/06/article-0-02EC002200000578-483_468x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551" y="1771651"/>
            <a:ext cx="3907851" cy="20416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3997465"/>
            <a:ext cx="8534400" cy="71557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+mj-lt"/>
              </a:rPr>
              <a:t>Faith and modern science have both put forward explanations of human origins that everyone who seeks to be human must grapple with at some point.</a:t>
            </a:r>
          </a:p>
        </p:txBody>
      </p:sp>
    </p:spTree>
    <p:extLst>
      <p:ext uri="{BB962C8B-B14F-4D97-AF65-F5344CB8AC3E}">
        <p14:creationId xmlns:p14="http://schemas.microsoft.com/office/powerpoint/2010/main" val="4147259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6/64/Creaci%C3%B3n_de_Ad%C3%A1n_%28Miguel_%C3%81ngel%29.jpg/1024px-Creaci%C3%B3n_de_Ad%C3%A1n_%28Miguel_%C3%81ngel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" t="1397" r="20641" b="242"/>
          <a:stretch/>
        </p:blipFill>
        <p:spPr bwMode="auto">
          <a:xfrm>
            <a:off x="0" y="-1"/>
            <a:ext cx="9144000" cy="514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4248150"/>
            <a:ext cx="3048000" cy="66675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Michelangelo, 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The Creation of Adam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"/>
            <a:ext cx="3733800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Special</a:t>
            </a:r>
            <a:r>
              <a:rPr lang="en-US" sz="5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r"/>
            <a:r>
              <a:rPr lang="en-US" sz="60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Creation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114800" cy="190857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dirty="0"/>
              <a:t>Darwinian </a:t>
            </a:r>
            <a:r>
              <a:rPr lang="en-US" sz="6000" dirty="0"/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533651"/>
            <a:ext cx="3657599" cy="19847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Humans evolved through a process of </a:t>
            </a:r>
            <a:r>
              <a:rPr lang="en-US" sz="3600" b="1" i="1" dirty="0"/>
              <a:t>natural selection</a:t>
            </a:r>
            <a:r>
              <a:rPr lang="en-US" sz="3600" dirty="0"/>
              <a:t>.</a:t>
            </a:r>
          </a:p>
        </p:txBody>
      </p:sp>
      <p:pic>
        <p:nvPicPr>
          <p:cNvPr id="2050" name="Picture 2" descr="SEO Content Marketing Evolution 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r="28656" b="32998"/>
          <a:stretch/>
        </p:blipFill>
        <p:spPr bwMode="auto">
          <a:xfrm>
            <a:off x="4493106" y="361950"/>
            <a:ext cx="449849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8.staticflickr.com/7024/6737975975_4d94ae4fb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/>
          <a:stretch/>
        </p:blipFill>
        <p:spPr bwMode="auto">
          <a:xfrm>
            <a:off x="0" y="-5912"/>
            <a:ext cx="6227380" cy="5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Rectangle 3"/>
          <p:cNvSpPr/>
          <p:nvPr/>
        </p:nvSpPr>
        <p:spPr>
          <a:xfrm>
            <a:off x="4419600" y="-1570825"/>
            <a:ext cx="3733800" cy="8001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86601" y="334175"/>
            <a:ext cx="1561358" cy="198477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8655" y="2800351"/>
            <a:ext cx="3496745" cy="178510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dirty="0"/>
              <a:t>The Human </a:t>
            </a:r>
            <a:r>
              <a:rPr lang="en-US" sz="6600" dirty="0"/>
              <a:t>BRAIN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1143000" y="4809352"/>
            <a:ext cx="3276600" cy="276999"/>
          </a:xfrm>
          <a:prstGeom prst="rect">
            <a:avLst/>
          </a:prstGeom>
          <a:solidFill>
            <a:srgbClr val="30160B">
              <a:alpha val="40000"/>
            </a:srgbClr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Some rights reserved by TEDxPioneerValley2012</a:t>
            </a:r>
          </a:p>
        </p:txBody>
      </p:sp>
    </p:spTree>
    <p:extLst>
      <p:ext uri="{BB962C8B-B14F-4D97-AF65-F5344CB8AC3E}">
        <p14:creationId xmlns:p14="http://schemas.microsoft.com/office/powerpoint/2010/main" val="2009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istic evolu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0" b="5030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gradFill flip="none" rotWithShape="1">
            <a:gsLst>
              <a:gs pos="81000">
                <a:srgbClr val="F3F3F3">
                  <a:alpha val="89804"/>
                </a:srgbClr>
              </a:gs>
              <a:gs pos="19000">
                <a:srgbClr val="EDEEEF">
                  <a:alpha val="89804"/>
                </a:srgbClr>
              </a:gs>
              <a:gs pos="50000">
                <a:schemeClr val="accent2">
                  <a:lumMod val="75000"/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3962400" cy="1600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dirty="0"/>
              <a:t>“Theistic” </a:t>
            </a:r>
            <a:r>
              <a:rPr lang="en-US" sz="5100" b="1" dirty="0"/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867150"/>
            <a:ext cx="43434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 smtClean="0"/>
              <a:t>Belief in a God-directed evolutionary process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67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9550"/>
            <a:ext cx="8229600" cy="2895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lnSpc>
                <a:spcPct val="80000"/>
              </a:lnSpc>
            </a:pPr>
            <a:r>
              <a:rPr lang="en-US" sz="9600" b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are the 	RIGHTS…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248620"/>
            <a:ext cx="7467600" cy="923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r"/>
            <a:r>
              <a:rPr lang="en-US" sz="5400" dirty="0">
                <a:solidFill>
                  <a:prstClr val="black"/>
                </a:solidFill>
              </a:rPr>
              <a:t>of a HUMAN BEING?</a:t>
            </a:r>
          </a:p>
        </p:txBody>
      </p:sp>
    </p:spTree>
    <p:extLst>
      <p:ext uri="{BB962C8B-B14F-4D97-AF65-F5344CB8AC3E}">
        <p14:creationId xmlns:p14="http://schemas.microsoft.com/office/powerpoint/2010/main" val="123206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3800" y="994516"/>
            <a:ext cx="762000" cy="341801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itchFamily="18" charset="0"/>
                <a:ea typeface="+mj-ea"/>
                <a:cs typeface="+mj-cs"/>
              </a:rPr>
              <a:t>L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itchFamily="18" charset="0"/>
                <a:ea typeface="+mj-ea"/>
                <a:cs typeface="+mj-cs"/>
              </a:rPr>
              <a:t>L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2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ootlight MT Light" pitchFamily="18" charset="0"/>
                <a:ea typeface="+mj-ea"/>
                <a:cs typeface="+mj-cs"/>
              </a:rPr>
              <a:t>P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4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ootlight MT Light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22897" r="25272" b="21536"/>
          <a:stretch/>
        </p:blipFill>
        <p:spPr bwMode="auto">
          <a:xfrm>
            <a:off x="5286937" y="1"/>
            <a:ext cx="3857065" cy="15992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5181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>
                <a:solidFill>
                  <a:schemeClr val="accent4">
                    <a:lumMod val="50000"/>
                  </a:schemeClr>
                </a:solidFill>
              </a:rPr>
              <a:t>Natural Rights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1047751"/>
            <a:ext cx="2577178" cy="3817009"/>
            <a:chOff x="655305" y="1828800"/>
            <a:chExt cx="2577178" cy="508934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55305" y="1828800"/>
              <a:ext cx="2577178" cy="3951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4" name="Rectangle 3"/>
            <p:cNvSpPr/>
            <p:nvPr/>
          </p:nvSpPr>
          <p:spPr>
            <a:xfrm>
              <a:off x="655305" y="5399782"/>
              <a:ext cx="2577178" cy="1518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+mj-lt"/>
                  <a:ea typeface="+mj-ea"/>
                  <a:cs typeface="+mj-cs"/>
                </a:rPr>
                <a:t>John Locke</a:t>
              </a:r>
            </a:p>
            <a:p>
              <a:pPr algn="ctr"/>
              <a:r>
                <a:rPr lang="en-US" sz="3200" dirty="0">
                  <a:latin typeface="+mj-lt"/>
                  <a:ea typeface="+mj-ea"/>
                  <a:cs typeface="+mj-cs"/>
                </a:rPr>
                <a:t>(Philosopher)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67199" y="1054478"/>
            <a:ext cx="1828800" cy="40318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7200" i="1" dirty="0" err="1">
                <a:solidFill>
                  <a:schemeClr val="tx2"/>
                </a:solidFill>
                <a:latin typeface="Bella Donna" pitchFamily="66" charset="0"/>
              </a:rPr>
              <a:t>ife</a:t>
            </a:r>
            <a:endParaRPr lang="en-US" sz="7200" i="1" dirty="0">
              <a:solidFill>
                <a:schemeClr val="tx2"/>
              </a:solidFill>
              <a:latin typeface="Bella Donna" pitchFamily="66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7200" i="1" dirty="0" err="1">
                <a:solidFill>
                  <a:schemeClr val="tx2"/>
                </a:solidFill>
                <a:latin typeface="Bella Donna" pitchFamily="66" charset="0"/>
              </a:rPr>
              <a:t>iberty</a:t>
            </a:r>
            <a:endParaRPr lang="en-US" sz="7200" i="1" dirty="0">
              <a:solidFill>
                <a:schemeClr val="tx2"/>
              </a:solidFill>
              <a:latin typeface="Bella Donna" pitchFamily="66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7200" i="1" dirty="0" err="1">
                <a:solidFill>
                  <a:schemeClr val="tx2"/>
                </a:solidFill>
                <a:latin typeface="Bella Donna" pitchFamily="66" charset="0"/>
              </a:rPr>
              <a:t>roperty</a:t>
            </a:r>
            <a:endParaRPr lang="en-US" sz="7200" i="1" dirty="0">
              <a:solidFill>
                <a:schemeClr val="tx2"/>
              </a:solidFill>
              <a:latin typeface="Bella Donna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1028701"/>
            <a:ext cx="231457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God-given</a:t>
            </a:r>
            <a:endParaRPr lang="en-US" sz="2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553200" y="1678424"/>
            <a:ext cx="2438400" cy="2876252"/>
            <a:chOff x="6553200" y="2237898"/>
            <a:chExt cx="2438400" cy="3835003"/>
          </a:xfrm>
        </p:grpSpPr>
        <p:pic>
          <p:nvPicPr>
            <p:cNvPr id="3074" name="Picture 2" descr="C:\Users\trichey\AppData\Local\Microsoft\Windows\Temporary Internet Files\Content.IE5\D5TZ3R93\MP900410154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105" y="2237898"/>
              <a:ext cx="2353495" cy="156654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553200" y="3733799"/>
              <a:ext cx="242969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The U.S. Declaration of Independence employs the language of Locke’s natural rights theory.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4.staticflickr.com/3607/3513187252_f7091dedc4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9144000" cy="38862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Nature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7052" y="4779409"/>
            <a:ext cx="2491836" cy="253916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hlinkClick r:id="rId3" tooltip="Attribution License"/>
              </a:rPr>
              <a:t>Some rights reserved</a:t>
            </a:r>
            <a:r>
              <a:rPr lang="en-US" sz="1200" dirty="0">
                <a:solidFill>
                  <a:schemeClr val="accent2"/>
                </a:solidFill>
              </a:rPr>
              <a:t> by </a:t>
            </a:r>
            <a:r>
              <a:rPr lang="en-US" sz="1200" dirty="0">
                <a:solidFill>
                  <a:schemeClr val="accent2"/>
                </a:solidFill>
                <a:hlinkClick r:id="rId4"/>
              </a:rPr>
              <a:t>Rudolf </a:t>
            </a:r>
            <a:r>
              <a:rPr lang="en-US" sz="1200" dirty="0" err="1">
                <a:solidFill>
                  <a:schemeClr val="accent2"/>
                </a:solidFill>
                <a:hlinkClick r:id="rId4"/>
              </a:rPr>
              <a:t>Getel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accent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Destruction of Leviath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7" b="129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351" y="502444"/>
            <a:ext cx="6129338" cy="994172"/>
          </a:xfrm>
        </p:spPr>
        <p:txBody>
          <a:bodyPr>
            <a:noAutofit/>
          </a:bodyPr>
          <a:lstStyle/>
          <a:p>
            <a:r>
              <a:rPr lang="en-US" sz="7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Hobbes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3105151"/>
            <a:ext cx="5162550" cy="1538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Leviathan</a:t>
            </a:r>
            <a:endParaRPr lang="en-US" sz="72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File:Thomas Hobbes (portrai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71450"/>
            <a:ext cx="2493074" cy="26289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arm5.staticflickr.com/4068/4639651424_a0a0971f98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670" y="3257551"/>
            <a:ext cx="9177670" cy="994172"/>
          </a:xfrm>
        </p:spPr>
        <p:txBody>
          <a:bodyPr>
            <a:noAutofit/>
          </a:bodyPr>
          <a:lstStyle/>
          <a:p>
            <a:pPr algn="ctr"/>
            <a:r>
              <a:rPr lang="en-US" sz="115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War</a:t>
            </a:r>
          </a:p>
        </p:txBody>
      </p:sp>
      <p:sp>
        <p:nvSpPr>
          <p:cNvPr id="6" name="Rectangle 5"/>
          <p:cNvSpPr/>
          <p:nvPr/>
        </p:nvSpPr>
        <p:spPr>
          <a:xfrm>
            <a:off x="7635126" y="4809352"/>
            <a:ext cx="1508875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/>
              <a:t>Photo by PEOSoldier</a:t>
            </a:r>
          </a:p>
        </p:txBody>
      </p:sp>
    </p:spTree>
    <p:extLst>
      <p:ext uri="{BB962C8B-B14F-4D97-AF65-F5344CB8AC3E}">
        <p14:creationId xmlns:p14="http://schemas.microsoft.com/office/powerpoint/2010/main" val="39381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50000"/>
              </a:schemeClr>
            </a:gs>
            <a:gs pos="0">
              <a:schemeClr val="accent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844"/>
            <a:ext cx="7086600" cy="3745706"/>
          </a:xfrm>
        </p:spPr>
        <p:txBody>
          <a:bodyPr>
            <a:no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Bellum </a:t>
            </a:r>
            <a:r>
              <a:rPr lang="en-US" sz="66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Omnium</a:t>
            </a:r>
            <a:r>
              <a:rPr lang="en-US" sz="6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 </a:t>
            </a:r>
            <a:r>
              <a:rPr lang="en-US" sz="66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Omnes</a:t>
            </a:r>
            <a:endParaRPr lang="en-US" sz="66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File:Thomas Hobbes (portrait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7" b="100000" l="2812" r="98770">
                        <a14:foregroundMark x1="70475" y1="40500" x2="70475" y2="40500"/>
                        <a14:foregroundMark x1="68366" y1="82000" x2="75044" y2="90500"/>
                        <a14:foregroundMark x1="64148" y1="76000" x2="69244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8899"/>
          <a:stretch/>
        </p:blipFill>
        <p:spPr bwMode="auto">
          <a:xfrm>
            <a:off x="6411029" y="-1"/>
            <a:ext cx="2865318" cy="49449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8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50000"/>
              </a:schemeClr>
            </a:gs>
            <a:gs pos="0">
              <a:schemeClr val="accent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844"/>
            <a:ext cx="7086600" cy="3745706"/>
          </a:xfrm>
        </p:spPr>
        <p:txBody>
          <a:bodyPr>
            <a:noAutofit/>
          </a:bodyPr>
          <a:lstStyle/>
          <a:p>
            <a:pPr algn="ctr"/>
            <a:r>
              <a:rPr lang="en-US" sz="9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of </a:t>
            </a:r>
            <a:r>
              <a:rPr lang="en-US" sz="9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9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9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</a:t>
            </a:r>
            <a:r>
              <a:rPr lang="en-US" sz="88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88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Picture 4" descr="File:Thomas Hobbes (portrait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7" b="100000" l="2812" r="98770">
                        <a14:foregroundMark x1="70475" y1="40500" x2="70475" y2="40500"/>
                        <a14:foregroundMark x1="68366" y1="82000" x2="75044" y2="90500"/>
                        <a14:foregroundMark x1="64148" y1="76000" x2="69244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8899"/>
          <a:stretch/>
        </p:blipFill>
        <p:spPr bwMode="auto">
          <a:xfrm>
            <a:off x="6411029" y="-1"/>
            <a:ext cx="2865318" cy="49449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69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arm9.staticflickr.com/8535/8687447256_2a9a2644ec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1"/>
          <a:stretch/>
        </p:blipFill>
        <p:spPr bwMode="auto">
          <a:xfrm>
            <a:off x="1" y="-247649"/>
            <a:ext cx="9161721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333750"/>
            <a:ext cx="9161721" cy="762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have only those rights we can 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DEFEND</a:t>
            </a:r>
            <a:r>
              <a:rPr lang="en-US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491037"/>
            <a:ext cx="8229600" cy="57507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65832" y="4778574"/>
            <a:ext cx="1829968" cy="3116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3"/>
              </a:rPr>
              <a:t>minivan1411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5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4.staticflickr.com/3368/3581057015_7f61086bb4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7"/>
          <a:stretch/>
        </p:blipFill>
        <p:spPr bwMode="auto">
          <a:xfrm>
            <a:off x="1905001" y="1"/>
            <a:ext cx="67970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05001" y="1"/>
            <a:ext cx="3139484" cy="51435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8077201" y="1"/>
            <a:ext cx="624884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4419600" cy="2286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15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Social</a:t>
            </a:r>
            <a:r>
              <a:rPr lang="en-US" sz="9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Darwinism</a:t>
            </a:r>
            <a:endParaRPr lang="en-US" sz="7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16" y="3028950"/>
            <a:ext cx="4739684" cy="17543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6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application of Darwinian biological theory to social relations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4781551"/>
            <a:ext cx="2558008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rights reserved by kate.gardiner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1.staticflickr.com/180/478545143_9e24167b5c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15"/>
          <a:stretch/>
        </p:blipFill>
        <p:spPr bwMode="auto">
          <a:xfrm>
            <a:off x="0" y="1004"/>
            <a:ext cx="9144000" cy="51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7049" y="4781551"/>
            <a:ext cx="2510752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Some rights reserved by I-Man--10N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209550"/>
            <a:ext cx="57912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The brain is not enough.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arm4.staticflickr.com/3042/3581950857_0cf6ed91f0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2"/>
            <a:ext cx="7451160" cy="51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6629401" y="19050"/>
            <a:ext cx="929684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77000" y="4781551"/>
            <a:ext cx="2558008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rights reserved by kate.gardiner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76800" y="-247649"/>
            <a:ext cx="4114800" cy="312777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Survival </a:t>
            </a:r>
            <a:r>
              <a:rPr lang="en-US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of the </a:t>
            </a:r>
            <a:r>
              <a:rPr lang="en-US" sz="8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Fittest</a:t>
            </a:r>
            <a:endParaRPr lang="en-US" sz="7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farm4.staticflickr.com/3056/3581918847_3dc5e7b97a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/>
          <a:stretch/>
        </p:blipFill>
        <p:spPr bwMode="auto">
          <a:xfrm>
            <a:off x="-16042" y="0"/>
            <a:ext cx="9160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5201" y="2114550"/>
            <a:ext cx="5594684" cy="1447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COMPETITION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6202" y="3181351"/>
            <a:ext cx="5257799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6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The ONLY natural right</a:t>
            </a:r>
            <a:endParaRPr lang="en-US" sz="3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0" y="4781551"/>
            <a:ext cx="2558008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 rights reserved by kate.gardiner</a:t>
            </a:r>
          </a:p>
        </p:txBody>
      </p:sp>
    </p:spTree>
    <p:extLst>
      <p:ext uri="{BB962C8B-B14F-4D97-AF65-F5344CB8AC3E}">
        <p14:creationId xmlns:p14="http://schemas.microsoft.com/office/powerpoint/2010/main" val="72251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arm6.staticflickr.com/5480/9194664183_da3647fef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3096" r="1781" b="161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442674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49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SOCIAL </a:t>
            </a:r>
            <a:r>
              <a:rPr lang="en-US" sz="96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CONTRACT</a:t>
            </a:r>
          </a:p>
        </p:txBody>
      </p:sp>
      <p:sp>
        <p:nvSpPr>
          <p:cNvPr id="3" name="Rectangle 2"/>
          <p:cNvSpPr/>
          <p:nvPr/>
        </p:nvSpPr>
        <p:spPr>
          <a:xfrm>
            <a:off x="7423658" y="4809352"/>
            <a:ext cx="1720343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hlinkClick r:id="rId3"/>
              </a:rPr>
              <a:t>.v1ctor Casale.</a:t>
            </a:r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arm6.staticflickr.com/5480/9194664183_da3647fef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3096" r="1781" b="161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2407"/>
            <a:ext cx="3581400" cy="442674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give up </a:t>
            </a:r>
            <a:r>
              <a:rPr lang="en-US" sz="6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some</a:t>
            </a:r>
            <a:r>
              <a:rPr lang="en-US" sz="6600" i="1" dirty="0">
                <a:latin typeface="+mn-lt"/>
              </a:rPr>
              <a:t> </a:t>
            </a:r>
            <a:r>
              <a:rPr lang="en-US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natural rights…</a:t>
            </a:r>
            <a:endParaRPr lang="en-US" sz="4000" b="1" dirty="0">
              <a:ln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3658" y="4809352"/>
            <a:ext cx="1720343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hlinkClick r:id="rId3"/>
              </a:rPr>
              <a:t>.v1ctor Casale.</a:t>
            </a:r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4" y="714374"/>
            <a:ext cx="201771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378" y="4809350"/>
            <a:ext cx="5679822" cy="27699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by Alan Berkowitz via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3268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arm6.staticflickr.com/5480/9194664183_da3647fef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3096" r="1781" b="161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2407"/>
            <a:ext cx="3581400" cy="442674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give up </a:t>
            </a:r>
            <a:r>
              <a:rPr lang="en-US" sz="6600" b="1" i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some</a:t>
            </a:r>
            <a:r>
              <a:rPr lang="en-US" sz="6600" i="1" dirty="0">
                <a:latin typeface="+mn-lt"/>
              </a:rPr>
              <a:t> </a:t>
            </a:r>
            <a:r>
              <a:rPr lang="en-US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natural rights…</a:t>
            </a:r>
            <a:endParaRPr lang="en-US" sz="4000" b="1" dirty="0">
              <a:ln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3658" y="4809352"/>
            <a:ext cx="1720343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hlinkClick r:id="rId3"/>
              </a:rPr>
              <a:t>.v1ctor Casale.</a:t>
            </a:r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4" y="714374"/>
            <a:ext cx="201771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62600" y="354807"/>
            <a:ext cx="3581400" cy="4426744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 that </a:t>
            </a:r>
            <a:br>
              <a:rPr lang="en-US" sz="60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0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can </a:t>
            </a:r>
            <a:r>
              <a:rPr lang="en-US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KEEP</a:t>
            </a:r>
            <a:r>
              <a:rPr lang="en-US" sz="8000" b="1" dirty="0">
                <a:ln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rest.</a:t>
            </a:r>
            <a:endParaRPr lang="en-US" sz="4000" b="1" dirty="0">
              <a:ln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378" y="4809350"/>
            <a:ext cx="5679822" cy="27699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by Alan Berkowitz via the Noun Project</a:t>
            </a:r>
          </a:p>
        </p:txBody>
      </p:sp>
    </p:spTree>
    <p:extLst>
      <p:ext uri="{BB962C8B-B14F-4D97-AF65-F5344CB8AC3E}">
        <p14:creationId xmlns:p14="http://schemas.microsoft.com/office/powerpoint/2010/main" val="41777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93" y="3603415"/>
            <a:ext cx="4435079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9" y="3603415"/>
            <a:ext cx="4476750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" y="172591"/>
            <a:ext cx="8453506" cy="38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4.staticflickr.com/3107/2764691983_3dd036ce2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457200" y="-1619250"/>
            <a:ext cx="3733800" cy="8001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1" y="285751"/>
            <a:ext cx="1561358" cy="198477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877801"/>
            <a:ext cx="2819400" cy="14465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dirty="0"/>
              <a:t>Opposable </a:t>
            </a:r>
            <a:r>
              <a:rPr lang="en-US" sz="4400" b="1" dirty="0"/>
              <a:t>THUMBS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0" y="4809352"/>
            <a:ext cx="2070054" cy="27699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Some rights reserved by TPapi</a:t>
            </a:r>
          </a:p>
        </p:txBody>
      </p:sp>
    </p:spTree>
    <p:extLst>
      <p:ext uri="{BB962C8B-B14F-4D97-AF65-F5344CB8AC3E}">
        <p14:creationId xmlns:p14="http://schemas.microsoft.com/office/powerpoint/2010/main" val="17441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48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1" y="4402783"/>
            <a:ext cx="441018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8" tIns="45719" rIns="91438" bIns="45719">
            <a:spAutoFit/>
          </a:bodyPr>
          <a:lstStyle/>
          <a:p>
            <a:r>
              <a:rPr lang="en-US" sz="2400" b="1" dirty="0">
                <a:hlinkClick r:id="rId3"/>
              </a:rPr>
              <a:t>http://youtu.be/c1DYgc0GF3k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76200" y="4476751"/>
            <a:ext cx="4572000" cy="311621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en-US" sz="1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Tambako The Jaguar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62400" y="285751"/>
            <a:ext cx="5181600" cy="1600199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glow rad="508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9975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r="16031" b="202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4648200" cy="3067050"/>
          </a:xfrm>
          <a:effectLst>
            <a:outerShdw blurRad="50800" dist="50800" dir="5400000" algn="ctr" rotWithShape="0">
              <a:schemeClr val="bg1">
                <a:lumMod val="20000"/>
                <a:lumOff val="80000"/>
              </a:scheme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 Use vs. </a:t>
            </a:r>
            <a:br>
              <a:rPr lang="en-US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</a:t>
            </a:r>
            <a:br>
              <a:rPr lang="en-US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3610266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r="16031" b="202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90551"/>
            <a:ext cx="3924300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b="1" dirty="0"/>
              <a:t>Monkeys can pick up things and use them.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3394" y="4519197"/>
            <a:ext cx="3026406" cy="3385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  <a:hlinkClick r:id="rId3" tooltip="Go to Tambako The Jaguar's photostream"/>
              </a:rPr>
              <a:t>Tambako The Jaguar</a:t>
            </a:r>
            <a:endParaRPr lang="en-US" sz="16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43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375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" y="3181350"/>
            <a:ext cx="9144000" cy="1962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648" y="4095750"/>
            <a:ext cx="9167648" cy="8572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only humans can create something entirely new.</a:t>
            </a:r>
          </a:p>
        </p:txBody>
      </p:sp>
    </p:spTree>
    <p:extLst>
      <p:ext uri="{BB962C8B-B14F-4D97-AF65-F5344CB8AC3E}">
        <p14:creationId xmlns:p14="http://schemas.microsoft.com/office/powerpoint/2010/main" val="3231470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reation of Adam">
      <a:dk1>
        <a:sysClr val="windowText" lastClr="000000"/>
      </a:dk1>
      <a:lt1>
        <a:srgbClr val="C7AE90"/>
      </a:lt1>
      <a:dk2>
        <a:srgbClr val="602C16"/>
      </a:dk2>
      <a:lt2>
        <a:srgbClr val="D0D1D3"/>
      </a:lt2>
      <a:accent1>
        <a:srgbClr val="457E9B"/>
      </a:accent1>
      <a:accent2>
        <a:srgbClr val="602C16"/>
      </a:accent2>
      <a:accent3>
        <a:srgbClr val="76A672"/>
      </a:accent3>
      <a:accent4>
        <a:srgbClr val="457E9B"/>
      </a:accent4>
      <a:accent5>
        <a:srgbClr val="602C16"/>
      </a:accent5>
      <a:accent6>
        <a:srgbClr val="76A672"/>
      </a:accent6>
      <a:hlink>
        <a:srgbClr val="457E9B"/>
      </a:hlink>
      <a:folHlink>
        <a:srgbClr val="602C16"/>
      </a:folHlink>
    </a:clrScheme>
    <a:fontScheme name="Footlight">
      <a:majorFont>
        <a:latin typeface="Footlight MT Ligh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reation of Adam">
    <a:dk1>
      <a:sysClr val="windowText" lastClr="000000"/>
    </a:dk1>
    <a:lt1>
      <a:srgbClr val="C7AE90"/>
    </a:lt1>
    <a:dk2>
      <a:srgbClr val="602C16"/>
    </a:dk2>
    <a:lt2>
      <a:srgbClr val="D0D1D3"/>
    </a:lt2>
    <a:accent1>
      <a:srgbClr val="457E9B"/>
    </a:accent1>
    <a:accent2>
      <a:srgbClr val="602C16"/>
    </a:accent2>
    <a:accent3>
      <a:srgbClr val="76A672"/>
    </a:accent3>
    <a:accent4>
      <a:srgbClr val="457E9B"/>
    </a:accent4>
    <a:accent5>
      <a:srgbClr val="602C16"/>
    </a:accent5>
    <a:accent6>
      <a:srgbClr val="76A672"/>
    </a:accent6>
    <a:hlink>
      <a:srgbClr val="457E9B"/>
    </a:hlink>
    <a:folHlink>
      <a:srgbClr val="602C16"/>
    </a:folHlink>
  </a:clrScheme>
</a:themeOverride>
</file>

<file path=ppt/theme/themeOverride2.xml><?xml version="1.0" encoding="utf-8"?>
<a:themeOverride xmlns:a="http://schemas.openxmlformats.org/drawingml/2006/main">
  <a:clrScheme name="Creation of Adam">
    <a:dk1>
      <a:sysClr val="windowText" lastClr="000000"/>
    </a:dk1>
    <a:lt1>
      <a:srgbClr val="C7AE90"/>
    </a:lt1>
    <a:dk2>
      <a:srgbClr val="602C16"/>
    </a:dk2>
    <a:lt2>
      <a:srgbClr val="D0D1D3"/>
    </a:lt2>
    <a:accent1>
      <a:srgbClr val="457E9B"/>
    </a:accent1>
    <a:accent2>
      <a:srgbClr val="602C16"/>
    </a:accent2>
    <a:accent3>
      <a:srgbClr val="76A672"/>
    </a:accent3>
    <a:accent4>
      <a:srgbClr val="457E9B"/>
    </a:accent4>
    <a:accent5>
      <a:srgbClr val="602C16"/>
    </a:accent5>
    <a:accent6>
      <a:srgbClr val="76A672"/>
    </a:accent6>
    <a:hlink>
      <a:srgbClr val="457E9B"/>
    </a:hlink>
    <a:folHlink>
      <a:srgbClr val="602C1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4870</TotalTime>
  <Words>502</Words>
  <Application>Microsoft Office PowerPoint</Application>
  <PresentationFormat>On-screen Show (16:9)</PresentationFormat>
  <Paragraphs>111</Paragraphs>
  <Slides>45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Footlight MT Light</vt:lpstr>
      <vt:lpstr>Gill Sans MT</vt:lpstr>
      <vt:lpstr>Bella Donna</vt:lpstr>
      <vt:lpstr>Calibri</vt:lpstr>
      <vt:lpstr>1_Office Theme</vt:lpstr>
      <vt:lpstr>3_Office Theme</vt:lpstr>
      <vt:lpstr>Humanity </vt:lpstr>
      <vt:lpstr>What does it  mean to be  human?</vt:lpstr>
      <vt:lpstr>PowerPoint Presentation</vt:lpstr>
      <vt:lpstr>The brain is not enough.</vt:lpstr>
      <vt:lpstr>PowerPoint Presentation</vt:lpstr>
      <vt:lpstr>Tools</vt:lpstr>
      <vt:lpstr>Tool Use vs.  Technology  Use</vt:lpstr>
      <vt:lpstr>PowerPoint Presentation</vt:lpstr>
      <vt:lpstr>But only humans can create something entirely new.</vt:lpstr>
      <vt:lpstr>PowerPoint Presentation</vt:lpstr>
      <vt:lpstr>PowerPoint Presentation</vt:lpstr>
      <vt:lpstr>What does it mean</vt:lpstr>
      <vt:lpstr>It’s more  than just biology.</vt:lpstr>
      <vt:lpstr>Humane</vt:lpstr>
      <vt:lpstr>PowerPoint Presentation</vt:lpstr>
      <vt:lpstr>Barbarian</vt:lpstr>
      <vt:lpstr>PowerPoint Presentation</vt:lpstr>
      <vt:lpstr>“Humanities”</vt:lpstr>
      <vt:lpstr>Humanities</vt:lpstr>
      <vt:lpstr>WHODUNIT?</vt:lpstr>
      <vt:lpstr>CHIMP!</vt:lpstr>
      <vt:lpstr>Congo  the Chimp</vt:lpstr>
      <vt:lpstr>PowerPoint Presentation</vt:lpstr>
      <vt:lpstr>A rabbit can’t cut its own hair…</vt:lpstr>
      <vt:lpstr>PowerPoint Presentation</vt:lpstr>
      <vt:lpstr>BELL RINGER</vt:lpstr>
      <vt:lpstr>Ideas Concerning Human Origins</vt:lpstr>
      <vt:lpstr>Michelangelo,  The Creation of Adam</vt:lpstr>
      <vt:lpstr>Darwinian Evolution</vt:lpstr>
      <vt:lpstr>“Theistic” Evolution</vt:lpstr>
      <vt:lpstr>What are the  RIGHTS…</vt:lpstr>
      <vt:lpstr>Natural Rights</vt:lpstr>
      <vt:lpstr>State of Nature</vt:lpstr>
      <vt:lpstr>Thomas Hobbes</vt:lpstr>
      <vt:lpstr>State of War</vt:lpstr>
      <vt:lpstr>Bellum Omnium Contra Omnes</vt:lpstr>
      <vt:lpstr>War of ALL  against ALL.</vt:lpstr>
      <vt:lpstr>We have only those rights we can DEFEND.</vt:lpstr>
      <vt:lpstr>Social Darwinism</vt:lpstr>
      <vt:lpstr>Survival of the Fittest</vt:lpstr>
      <vt:lpstr>COMPETITION</vt:lpstr>
      <vt:lpstr>SOCIAL CONTRACT</vt:lpstr>
      <vt:lpstr>We give up some natural rights…</vt:lpstr>
      <vt:lpstr>We give up some natural rights…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Humanity and Human Rights</dc:title>
  <dc:creator>Tom Richey</dc:creator>
  <cp:lastModifiedBy>Tom Richey</cp:lastModifiedBy>
  <cp:revision>142</cp:revision>
  <dcterms:created xsi:type="dcterms:W3CDTF">2012-08-02T11:11:51Z</dcterms:created>
  <dcterms:modified xsi:type="dcterms:W3CDTF">2016-08-31T17:35:02Z</dcterms:modified>
</cp:coreProperties>
</file>