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7"/>
  </p:notesMasterIdLst>
  <p:sldIdLst>
    <p:sldId id="256" r:id="rId4"/>
    <p:sldId id="274" r:id="rId5"/>
    <p:sldId id="279" r:id="rId6"/>
    <p:sldId id="282" r:id="rId7"/>
    <p:sldId id="283" r:id="rId8"/>
    <p:sldId id="280" r:id="rId9"/>
    <p:sldId id="281" r:id="rId10"/>
    <p:sldId id="284" r:id="rId11"/>
    <p:sldId id="302" r:id="rId12"/>
    <p:sldId id="303" r:id="rId13"/>
    <p:sldId id="285" r:id="rId14"/>
    <p:sldId id="299" r:id="rId15"/>
    <p:sldId id="287" r:id="rId16"/>
    <p:sldId id="301" r:id="rId17"/>
    <p:sldId id="286" r:id="rId18"/>
    <p:sldId id="260" r:id="rId19"/>
    <p:sldId id="305" r:id="rId20"/>
    <p:sldId id="261" r:id="rId21"/>
    <p:sldId id="288" r:id="rId22"/>
    <p:sldId id="264" r:id="rId23"/>
    <p:sldId id="262" r:id="rId24"/>
    <p:sldId id="304" r:id="rId25"/>
    <p:sldId id="265" r:id="rId26"/>
    <p:sldId id="266" r:id="rId27"/>
    <p:sldId id="277" r:id="rId28"/>
    <p:sldId id="306" r:id="rId29"/>
    <p:sldId id="290" r:id="rId30"/>
    <p:sldId id="267" r:id="rId31"/>
    <p:sldId id="289" r:id="rId32"/>
    <p:sldId id="291" r:id="rId33"/>
    <p:sldId id="292" r:id="rId34"/>
    <p:sldId id="294" r:id="rId35"/>
    <p:sldId id="293" r:id="rId36"/>
    <p:sldId id="275" r:id="rId37"/>
    <p:sldId id="269" r:id="rId38"/>
    <p:sldId id="307" r:id="rId39"/>
    <p:sldId id="295" r:id="rId40"/>
    <p:sldId id="308" r:id="rId41"/>
    <p:sldId id="317" r:id="rId42"/>
    <p:sldId id="316" r:id="rId43"/>
    <p:sldId id="309" r:id="rId44"/>
    <p:sldId id="318" r:id="rId45"/>
    <p:sldId id="271" r:id="rId46"/>
    <p:sldId id="297" r:id="rId47"/>
    <p:sldId id="310" r:id="rId48"/>
    <p:sldId id="298" r:id="rId49"/>
    <p:sldId id="313" r:id="rId50"/>
    <p:sldId id="311" r:id="rId51"/>
    <p:sldId id="314" r:id="rId52"/>
    <p:sldId id="312" r:id="rId53"/>
    <p:sldId id="315" r:id="rId54"/>
    <p:sldId id="272" r:id="rId55"/>
    <p:sldId id="296" r:id="rId56"/>
  </p:sldIdLst>
  <p:sldSz cx="9144000" cy="6858000" type="screen4x3"/>
  <p:notesSz cx="6858000" cy="9144000"/>
  <p:embeddedFontLst>
    <p:embeddedFont>
      <p:font typeface="Boopee" panose="020B0604020202020204" charset="0"/>
      <p:regular r:id="rId58"/>
      <p:bold r:id="rId59"/>
    </p:embeddedFont>
    <p:embeddedFont>
      <p:font typeface="Calibri" panose="020F0502020204030204" pitchFamily="34" charset="0"/>
      <p:regular r:id="rId60"/>
      <p:bold r:id="rId61"/>
      <p:italic r:id="rId62"/>
      <p:boldItalic r:id="rId63"/>
    </p:embeddedFont>
    <p:embeddedFont>
      <p:font typeface="Collegiateheavyoutline" panose="020B0604020202020204" charset="0"/>
      <p:regular r:id="rId64"/>
    </p:embeddedFont>
    <p:embeddedFont>
      <p:font typeface="Elephant" panose="02020904090505020303" pitchFamily="18" charset="0"/>
      <p:regular r:id="rId65"/>
      <p:italic r:id="rId66"/>
    </p:embeddedFont>
    <p:embeddedFont>
      <p:font typeface="Felix Titling" panose="04060505060202020A04" pitchFamily="82" charset="0"/>
      <p:regular r:id="rId67"/>
    </p:embeddedFont>
    <p:embeddedFont>
      <p:font typeface="Garamond" panose="02020404030301010803" pitchFamily="18" charset="0"/>
      <p:regular r:id="rId68"/>
      <p:bold r:id="rId69"/>
      <p:italic r:id="rId70"/>
    </p:embeddedFont>
    <p:embeddedFont>
      <p:font typeface="IM FELL Double Pica" panose="02000000000000000000" pitchFamily="2" charset="0"/>
      <p:regular r:id="rId71"/>
      <p:italic r:id="rId72"/>
    </p:embeddedFont>
    <p:embeddedFont>
      <p:font typeface="Monotype Corsiva" panose="03010101010201010101" pitchFamily="66" charset="0"/>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E9"/>
    <a:srgbClr val="CFD0D3"/>
    <a:srgbClr val="C1C3C7"/>
    <a:srgbClr val="E0E8DC"/>
    <a:srgbClr val="F3E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110" y="72"/>
      </p:cViewPr>
      <p:guideLst>
        <p:guide orient="horz" pos="2160"/>
        <p:guide pos="2880"/>
      </p:guideLst>
    </p:cSldViewPr>
  </p:slideViewPr>
  <p:notesTextViewPr>
    <p:cViewPr>
      <p:scale>
        <a:sx n="1" d="1"/>
        <a:sy n="1" d="1"/>
      </p:scale>
      <p:origin x="0" y="0"/>
    </p:cViewPr>
  </p:notesTextViewPr>
  <p:sorterViewPr>
    <p:cViewPr>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ax="2704" units="cm"/>
          <inkml:channel name="Y" type="integer" max="1671" units="cm"/>
          <inkml:channel name="T" type="integer" max="2.14748E9" units="dev"/>
        </inkml:traceFormat>
        <inkml:channelProperties>
          <inkml:channelProperty channel="X" name="resolution" value="57.04641" units="1/cm"/>
          <inkml:channelProperty channel="Y" name="resolution" value="56.4527" units="1/cm"/>
          <inkml:channelProperty channel="T" name="resolution" value="1" units="1/dev"/>
        </inkml:channelProperties>
      </inkml:inkSource>
      <inkml:timestamp xml:id="ts0" timeString="2018-01-26T20:00:49.571"/>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A57761B2-9867-48E1-B5F0-08258096DCBD}" emma:medium="tactile" emma:mode="ink">
          <msink:context xmlns:msink="http://schemas.microsoft.com/ink/2010/main" type="writingRegion" rotatedBoundingBox="12858,9445 13032,9445 13032,9580 12858,9580"/>
        </emma:interpretation>
      </emma:emma>
    </inkml:annotationXML>
    <inkml:traceGroup>
      <inkml:annotationXML>
        <emma:emma xmlns:emma="http://www.w3.org/2003/04/emma" version="1.0">
          <emma:interpretation id="{73CDBF9A-2D89-44F1-A674-5DA2D397E2E6}" emma:medium="tactile" emma:mode="ink">
            <msink:context xmlns:msink="http://schemas.microsoft.com/ink/2010/main" type="paragraph" rotatedBoundingBox="12858,9445 13032,9445 13032,9580 12858,9580" alignmentLevel="1"/>
          </emma:interpretation>
        </emma:emma>
      </inkml:annotationXML>
      <inkml:traceGroup>
        <inkml:annotationXML>
          <emma:emma xmlns:emma="http://www.w3.org/2003/04/emma" version="1.0">
            <emma:interpretation id="{EAB9E990-900D-430D-8B44-40D1F1377ACA}" emma:medium="tactile" emma:mode="ink">
              <msink:context xmlns:msink="http://schemas.microsoft.com/ink/2010/main" type="line" rotatedBoundingBox="12858,9445 13032,9445 13032,9580 12858,9580"/>
            </emma:interpretation>
          </emma:emma>
        </inkml:annotationXML>
        <inkml:traceGroup>
          <inkml:annotationXML>
            <emma:emma xmlns:emma="http://www.w3.org/2003/04/emma" version="1.0">
              <emma:interpretation id="{59E4A231-EC3E-440B-BF12-2966995E567C}" emma:medium="tactile" emma:mode="ink">
                <msink:context xmlns:msink="http://schemas.microsoft.com/ink/2010/main" type="inkWord" rotatedBoundingBox="12858,9445 13032,9445 13032,9580 12858,9580"/>
              </emma:interpretation>
              <emma:one-of disjunction-type="recognition" id="oneOf0">
                <emma:interpretation id="interp0" emma:lang="en-US" emma:confidence="1">
                  <emma:literal>:</emma:literal>
                </emma:interpretation>
                <emma:interpretation id="interp1" emma:lang="en-US" emma:confidence="0">
                  <emma:literal>i</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0 0 0</inkml:trace>
          <inkml:trace contextRef="#ctx0" brushRef="#br0" timeOffset="623.67">-159 120 0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2704" units="cm"/>
          <inkml:channel name="Y" type="integer" max="1671" units="cm"/>
          <inkml:channel name="T" type="integer" max="2.14748E9" units="dev"/>
        </inkml:traceFormat>
        <inkml:channelProperties>
          <inkml:channelProperty channel="X" name="resolution" value="57.04641" units="1/cm"/>
          <inkml:channelProperty channel="Y" name="resolution" value="56.4527" units="1/cm"/>
          <inkml:channelProperty channel="T" name="resolution" value="1" units="1/dev"/>
        </inkml:channelProperties>
      </inkml:inkSource>
      <inkml:timestamp xml:id="ts0" timeString="2018-01-26T20:00:51.406"/>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2E85DB4B-1E89-4911-8B33-1E30CC7BCDF0}" emma:medium="tactile" emma:mode="ink">
          <msink:context xmlns:msink="http://schemas.microsoft.com/ink/2010/main" type="writingRegion" rotatedBoundingBox="-1190,9168 -1175,9168 -1175,9183 -1190,9183"/>
        </emma:interpretation>
      </emma:emma>
    </inkml:annotationXML>
    <inkml:traceGroup>
      <inkml:annotationXML>
        <emma:emma xmlns:emma="http://www.w3.org/2003/04/emma" version="1.0">
          <emma:interpretation id="{CA4A0E86-633C-4136-BE05-2A394C25D108}" emma:medium="tactile" emma:mode="ink">
            <msink:context xmlns:msink="http://schemas.microsoft.com/ink/2010/main" type="paragraph" rotatedBoundingBox="-1190,9168 -1175,9168 -1175,9183 -1190,9183" alignmentLevel="1"/>
          </emma:interpretation>
        </emma:emma>
      </inkml:annotationXML>
      <inkml:traceGroup>
        <inkml:annotationXML>
          <emma:emma xmlns:emma="http://www.w3.org/2003/04/emma" version="1.0">
            <emma:interpretation id="{0CB31958-B62F-4507-8F5A-FDBEDC567D5B}" emma:medium="tactile" emma:mode="ink">
              <msink:context xmlns:msink="http://schemas.microsoft.com/ink/2010/main" type="line" rotatedBoundingBox="-1190,9168 -1175,9168 -1175,9183 -1190,9183"/>
            </emma:interpretation>
          </emma:emma>
        </inkml:annotationXML>
        <inkml:traceGroup>
          <inkml:annotationXML>
            <emma:emma xmlns:emma="http://www.w3.org/2003/04/emma" version="1.0">
              <emma:interpretation id="{5C989EE5-3231-463F-ACCC-3F19BBB5F3D2}" emma:medium="tactile" emma:mode="ink">
                <msink:context xmlns:msink="http://schemas.microsoft.com/ink/2010/main" type="inkWord" rotatedBoundingBox="-1190,9168 -1175,9168 -1175,9183 -1190,9183"/>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FB62EE-CC1A-4566-8A40-035EACDD6C9F}" type="datetimeFigureOut">
              <a:rPr lang="en-US" smtClean="0"/>
              <a:t>10/23/2022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DD2CD5-2A82-42A7-8B72-332AB1E53BDD}" type="slidenum">
              <a:rPr lang="en-US" smtClean="0"/>
              <a:t>‹#›</a:t>
            </a:fld>
            <a:endParaRPr lang="en-US"/>
          </a:p>
        </p:txBody>
      </p:sp>
    </p:spTree>
    <p:extLst>
      <p:ext uri="{BB962C8B-B14F-4D97-AF65-F5344CB8AC3E}">
        <p14:creationId xmlns:p14="http://schemas.microsoft.com/office/powerpoint/2010/main" val="122738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1D820C-75BA-4A7A-A24A-6EBCC786C2D8}"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26910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D820C-75BA-4A7A-A24A-6EBCC786C2D8}"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119223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D820C-75BA-4A7A-A24A-6EBCC786C2D8}"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1104403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3225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77145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851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70633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35541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6446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46981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9271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D820C-75BA-4A7A-A24A-6EBCC786C2D8}"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2580777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1117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4858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10/23/2022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9097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633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657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5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57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947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447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7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1D820C-75BA-4A7A-A24A-6EBCC786C2D8}"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221040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744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089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05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8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1D820C-75BA-4A7A-A24A-6EBCC786C2D8}"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161668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1D820C-75BA-4A7A-A24A-6EBCC786C2D8}"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70367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1D820C-75BA-4A7A-A24A-6EBCC786C2D8}"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396324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D820C-75BA-4A7A-A24A-6EBCC786C2D8}"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20322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1D820C-75BA-4A7A-A24A-6EBCC786C2D8}"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3679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1D820C-75BA-4A7A-A24A-6EBCC786C2D8}"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F232-D335-46D8-9748-56FBCC39197A}" type="slidenum">
              <a:rPr lang="en-US" smtClean="0"/>
              <a:t>‹#›</a:t>
            </a:fld>
            <a:endParaRPr lang="en-US"/>
          </a:p>
        </p:txBody>
      </p:sp>
    </p:spTree>
    <p:extLst>
      <p:ext uri="{BB962C8B-B14F-4D97-AF65-F5344CB8AC3E}">
        <p14:creationId xmlns:p14="http://schemas.microsoft.com/office/powerpoint/2010/main" val="49200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D820C-75BA-4A7A-A24A-6EBCC786C2D8}" type="datetimeFigureOut">
              <a:rPr lang="en-US" smtClean="0"/>
              <a:t>10/23/2022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1F232-D335-46D8-9748-56FBCC39197A}" type="slidenum">
              <a:rPr lang="en-US" smtClean="0"/>
              <a:t>‹#›</a:t>
            </a:fld>
            <a:endParaRPr lang="en-US"/>
          </a:p>
        </p:txBody>
      </p:sp>
    </p:spTree>
    <p:extLst>
      <p:ext uri="{BB962C8B-B14F-4D97-AF65-F5344CB8AC3E}">
        <p14:creationId xmlns:p14="http://schemas.microsoft.com/office/powerpoint/2010/main" val="3673411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sym typeface="Palatino" charset="0"/>
              </a:rPr>
              <a:pPr/>
              <a:t>10/23/2022</a:t>
            </a:fld>
            <a:endParaRPr lang="en-US">
              <a:solidFill>
                <a:srgbClr val="072F54">
                  <a:tint val="75000"/>
                </a:srgbClr>
              </a:solidFill>
              <a:sym typeface="Palatino" charset="0"/>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sym typeface="Palatino"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sym typeface="Palatino" charset="0"/>
              </a:rPr>
              <a:pPr/>
              <a:t>‹#›</a:t>
            </a:fld>
            <a:endParaRPr lang="en-US">
              <a:solidFill>
                <a:srgbClr val="072F54">
                  <a:tint val="75000"/>
                </a:srgbClr>
              </a:solidFill>
              <a:sym typeface="Palatino" charset="0"/>
            </a:endParaRPr>
          </a:p>
        </p:txBody>
      </p:sp>
    </p:spTree>
    <p:extLst>
      <p:ext uri="{BB962C8B-B14F-4D97-AF65-F5344CB8AC3E}">
        <p14:creationId xmlns:p14="http://schemas.microsoft.com/office/powerpoint/2010/main" val="220834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C364B-A886-40AB-983F-7C8D66679BCC}"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40FB-2265-4A22-B1C8-0E77711E64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18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hyperlink" Target="http://www.thenounproject.com/" TargetMode="External"/><Relationship Id="rId4" Type="http://schemas.openxmlformats.org/officeDocument/2006/relationships/hyperlink" Target="http://www.thenounproject.com/freevectormap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manyeyes.alphaworks.ibm.com/manyeyes/visualizations/slave-population-of-us-states-and-te" TargetMode="External"/><Relationship Id="rId2" Type="http://schemas.openxmlformats.org/officeDocument/2006/relationships/hyperlink" Target="http://www.infoplease.com/ipa/A0004986.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slide" Target="slide1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veganfeast/"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liz/"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customXml" Target="../ink/ink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liz/"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liz/"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imagesbywestfall/"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commons.wikimedia.org/wiki/User:Kelvinson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File:Benjamin_Franklin_nature_printed_55_dollar_front_1779.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onstitution.org/fed/federa43.htm" TargetMode="External"/><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onstitution.org/fed/federa43.htm" TargetMode="External"/><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hyperlink" Target="https://www.facebook.com/pages/Tom-Richey/14074617563" TargetMode="External"/><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9/9d/Scene_at_the_Signing_of_the_Constitution_of_the_United_States.jpg/1280px-Scene_at_the_Signing_of_the_Constitution_of_the_United_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0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6857999"/>
          </a:xfrm>
          <a:prstGeom prst="rect">
            <a:avLst/>
          </a:prstGeom>
          <a:gradFill flip="none" rotWithShape="1">
            <a:gsLst>
              <a:gs pos="0">
                <a:schemeClr val="tx1">
                  <a:alpha val="40000"/>
                </a:schemeClr>
              </a:gs>
              <a:gs pos="59000">
                <a:schemeClr val="tx1">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533400"/>
            <a:ext cx="6934200" cy="1752600"/>
          </a:xfrm>
        </p:spPr>
        <p:txBody>
          <a:bodyPr>
            <a:normAutofit/>
          </a:bodyPr>
          <a:lstStyle/>
          <a:p>
            <a:r>
              <a:rPr lang="en-US" sz="5400" dirty="0">
                <a:solidFill>
                  <a:schemeClr val="bg1"/>
                </a:solidFill>
                <a:effectLst>
                  <a:outerShdw blurRad="38100" dist="38100" dir="2700000" algn="tl">
                    <a:srgbClr val="000000">
                      <a:alpha val="43137"/>
                    </a:srgbClr>
                  </a:outerShdw>
                </a:effectLst>
                <a:latin typeface="Elephant" panose="02020904090505020303" pitchFamily="18" charset="0"/>
              </a:rPr>
              <a:t>The Constitutional Convention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622781"/>
            <a:ext cx="3657600" cy="1673469"/>
          </a:xfrm>
          <a:prstGeom prst="rect">
            <a:avLst/>
          </a:prstGeom>
          <a:effectLst>
            <a:glow rad="101600">
              <a:schemeClr val="tx1">
                <a:alpha val="60000"/>
              </a:schemeClr>
            </a:glow>
          </a:effectLst>
        </p:spPr>
      </p:pic>
      <p:sp>
        <p:nvSpPr>
          <p:cNvPr id="6" name="Rectangle 5"/>
          <p:cNvSpPr/>
          <p:nvPr/>
        </p:nvSpPr>
        <p:spPr>
          <a:xfrm>
            <a:off x="152400" y="6059269"/>
            <a:ext cx="4572000" cy="646331"/>
          </a:xfrm>
          <a:prstGeom prst="rect">
            <a:avLst/>
          </a:prstGeom>
        </p:spPr>
        <p:txBody>
          <a:bodyPr wrap="square">
            <a:spAutoFit/>
          </a:bodyPr>
          <a:lstStyle/>
          <a:p>
            <a:pPr algn="ctr"/>
            <a:r>
              <a:rPr lang="en-US" dirty="0">
                <a:solidFill>
                  <a:schemeClr val="bg1"/>
                </a:solidFill>
                <a:effectLst>
                  <a:outerShdw blurRad="38100" dist="38100" dir="2700000" algn="tl">
                    <a:srgbClr val="000000">
                      <a:alpha val="43137"/>
                    </a:srgbClr>
                  </a:outerShdw>
                </a:effectLst>
              </a:rPr>
              <a:t>Howard Chandler Christy, </a:t>
            </a:r>
            <a:r>
              <a:rPr lang="en-US" i="1" dirty="0">
                <a:solidFill>
                  <a:schemeClr val="bg1"/>
                </a:solidFill>
                <a:effectLst>
                  <a:outerShdw blurRad="38100" dist="38100" dir="2700000" algn="tl">
                    <a:srgbClr val="000000">
                      <a:alpha val="43137"/>
                    </a:srgbClr>
                  </a:outerShdw>
                </a:effectLst>
              </a:rPr>
              <a:t>Scene at the Signing of the Constitution of the United States </a:t>
            </a:r>
            <a:r>
              <a:rPr lang="en-US" dirty="0">
                <a:solidFill>
                  <a:schemeClr val="bg1"/>
                </a:solidFill>
                <a:effectLst>
                  <a:outerShdw blurRad="38100" dist="38100" dir="2700000" algn="tl">
                    <a:srgbClr val="000000">
                      <a:alpha val="43137"/>
                    </a:srgbClr>
                  </a:outerShdw>
                </a:effectLst>
              </a:rPr>
              <a:t>(1940)</a:t>
            </a:r>
          </a:p>
        </p:txBody>
      </p:sp>
    </p:spTree>
    <p:extLst>
      <p:ext uri="{BB962C8B-B14F-4D97-AF65-F5344CB8AC3E}">
        <p14:creationId xmlns:p14="http://schemas.microsoft.com/office/powerpoint/2010/main" val="337360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0" y="2590800"/>
            <a:ext cx="7848600" cy="3657600"/>
          </a:xfrm>
        </p:spPr>
        <p:txBody>
          <a:bodyPr anchor="t">
            <a:normAutofit/>
          </a:bodyPr>
          <a:lstStyle/>
          <a:p>
            <a:pPr algn="r">
              <a:lnSpc>
                <a:spcPct val="150000"/>
              </a:lnSpc>
              <a:spcAft>
                <a:spcPts val="1800"/>
              </a:spcAft>
            </a:pPr>
            <a:r>
              <a:rPr lang="en-US" sz="4800" b="1" dirty="0">
                <a:solidFill>
                  <a:schemeClr val="bg1"/>
                </a:solidFill>
                <a:effectLst>
                  <a:outerShdw blurRad="38100" dist="38100" dir="2700000" algn="tl">
                    <a:srgbClr val="000000">
                      <a:alpha val="43137"/>
                    </a:srgbClr>
                  </a:outerShdw>
                </a:effectLst>
              </a:rPr>
              <a:t>Let’s meet again.</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Next year.</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With more people.</a:t>
            </a:r>
            <a:endParaRPr lang="en-US" sz="4800" b="1" dirty="0">
              <a:solidFill>
                <a:schemeClr val="bg1"/>
              </a:solidFill>
              <a:effectLst>
                <a:outerShdw blurRad="38100" dist="38100" dir="2700000" algn="tl">
                  <a:srgbClr val="000000">
                    <a:alpha val="43137"/>
                  </a:srgbClr>
                </a:outerShdw>
              </a:effectLst>
              <a:latin typeface="+mn-lt"/>
            </a:endParaRPr>
          </a:p>
        </p:txBody>
      </p:sp>
      <p:sp>
        <p:nvSpPr>
          <p:cNvPr id="4" name="Rectangle 3"/>
          <p:cNvSpPr/>
          <p:nvPr/>
        </p:nvSpPr>
        <p:spPr>
          <a:xfrm>
            <a:off x="76200" y="6412468"/>
            <a:ext cx="1892378" cy="338554"/>
          </a:xfrm>
          <a:prstGeom prst="rect">
            <a:avLst/>
          </a:prstGeom>
        </p:spPr>
        <p:txBody>
          <a:bodyPr wrap="none">
            <a:spAutoFit/>
          </a:bodyPr>
          <a:lstStyle/>
          <a:p>
            <a:r>
              <a:rPr lang="en-US" sz="1600" b="1" dirty="0">
                <a:solidFill>
                  <a:schemeClr val="bg1"/>
                </a:solidFill>
              </a:rPr>
              <a:t>Photo by Ken Lund</a:t>
            </a:r>
            <a:endParaRPr lang="en-US" sz="1600" dirty="0">
              <a:solidFill>
                <a:schemeClr val="bg1"/>
              </a:solidFill>
            </a:endParaRPr>
          </a:p>
        </p:txBody>
      </p:sp>
    </p:spTree>
    <p:extLst>
      <p:ext uri="{BB962C8B-B14F-4D97-AF65-F5344CB8AC3E}">
        <p14:creationId xmlns:p14="http://schemas.microsoft.com/office/powerpoint/2010/main" val="28641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9/9d/Scene_at_the_Signing_of_the_Constitution_of_the_United_States.jpg/1280px-Scene_at_the_Signing_of_the_Constitution_of_the_United_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0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6857999"/>
          </a:xfrm>
          <a:prstGeom prst="rect">
            <a:avLst/>
          </a:prstGeom>
          <a:gradFill flip="none" rotWithShape="1">
            <a:gsLst>
              <a:gs pos="97000">
                <a:srgbClr val="000000">
                  <a:alpha val="60000"/>
                </a:srgbClr>
              </a:gs>
              <a:gs pos="0">
                <a:schemeClr val="tx1">
                  <a:alpha val="40000"/>
                </a:schemeClr>
              </a:gs>
              <a:gs pos="49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81000" y="533400"/>
            <a:ext cx="6705600" cy="2438400"/>
          </a:xfrm>
        </p:spPr>
        <p:txBody>
          <a:bodyPr>
            <a:normAutofit/>
          </a:bodyPr>
          <a:lstStyle/>
          <a:p>
            <a:pPr algn="l"/>
            <a:r>
              <a:rPr lang="en-US" sz="5400" dirty="0">
                <a:solidFill>
                  <a:schemeClr val="bg1"/>
                </a:solidFill>
                <a:effectLst>
                  <a:outerShdw blurRad="38100" dist="38100" dir="2700000" algn="tl">
                    <a:srgbClr val="000000">
                      <a:alpha val="43137"/>
                    </a:srgbClr>
                  </a:outerShdw>
                </a:effectLst>
                <a:latin typeface="Elephant" panose="02020904090505020303" pitchFamily="18" charset="0"/>
              </a:rPr>
              <a:t>The Philadelphia Convention   </a:t>
            </a:r>
            <a:br>
              <a:rPr lang="en-US" sz="5400" dirty="0">
                <a:solidFill>
                  <a:schemeClr val="bg1"/>
                </a:solidFill>
                <a:effectLst>
                  <a:outerShdw blurRad="38100" dist="38100" dir="2700000" algn="tl">
                    <a:srgbClr val="000000">
                      <a:alpha val="43137"/>
                    </a:srgbClr>
                  </a:outerShdw>
                </a:effectLst>
                <a:latin typeface="Elephant" panose="02020904090505020303" pitchFamily="18" charset="0"/>
              </a:rPr>
            </a:br>
            <a:r>
              <a:rPr lang="en-US" sz="4000" b="1" dirty="0">
                <a:solidFill>
                  <a:schemeClr val="bg1"/>
                </a:solidFill>
                <a:effectLst>
                  <a:outerShdw blurRad="38100" dist="38100" dir="2700000" algn="tl">
                    <a:srgbClr val="000000">
                      <a:alpha val="43137"/>
                    </a:srgbClr>
                  </a:outerShdw>
                </a:effectLst>
                <a:latin typeface="+mn-lt"/>
              </a:rPr>
              <a:t>1787</a:t>
            </a:r>
          </a:p>
        </p:txBody>
      </p:sp>
    </p:spTree>
    <p:extLst>
      <p:ext uri="{BB962C8B-B14F-4D97-AF65-F5344CB8AC3E}">
        <p14:creationId xmlns:p14="http://schemas.microsoft.com/office/powerpoint/2010/main" val="46719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9/9d/Scene_at_the_Signing_of_the_Constitution_of_the_United_States.jpg/1280px-Scene_at_the_Signing_of_the_Constitution_of_the_United_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0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6857999"/>
          </a:xfrm>
          <a:prstGeom prst="rect">
            <a:avLst/>
          </a:prstGeom>
          <a:gradFill flip="none" rotWithShape="1">
            <a:gsLst>
              <a:gs pos="97000">
                <a:srgbClr val="000000">
                  <a:alpha val="60000"/>
                </a:srgbClr>
              </a:gs>
              <a:gs pos="0">
                <a:schemeClr val="tx1">
                  <a:alpha val="40000"/>
                </a:schemeClr>
              </a:gs>
              <a:gs pos="49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81000" y="533400"/>
            <a:ext cx="6705600" cy="2438400"/>
          </a:xfrm>
        </p:spPr>
        <p:txBody>
          <a:bodyPr>
            <a:normAutofit/>
          </a:bodyPr>
          <a:lstStyle/>
          <a:p>
            <a:pPr algn="l"/>
            <a:r>
              <a:rPr lang="en-US" sz="5400" dirty="0">
                <a:solidFill>
                  <a:schemeClr val="bg1"/>
                </a:solidFill>
                <a:effectLst>
                  <a:outerShdw blurRad="38100" dist="38100" dir="2700000" algn="tl">
                    <a:srgbClr val="000000">
                      <a:alpha val="43137"/>
                    </a:srgbClr>
                  </a:outerShdw>
                </a:effectLst>
                <a:latin typeface="Elephant" panose="02020904090505020303" pitchFamily="18" charset="0"/>
              </a:rPr>
              <a:t>The Philadelphia Convention   </a:t>
            </a:r>
            <a:br>
              <a:rPr lang="en-US" sz="5400" dirty="0">
                <a:solidFill>
                  <a:schemeClr val="bg1"/>
                </a:solidFill>
                <a:effectLst>
                  <a:outerShdw blurRad="38100" dist="38100" dir="2700000" algn="tl">
                    <a:srgbClr val="000000">
                      <a:alpha val="43137"/>
                    </a:srgbClr>
                  </a:outerShdw>
                </a:effectLst>
                <a:latin typeface="Elephant" panose="02020904090505020303" pitchFamily="18" charset="0"/>
              </a:rPr>
            </a:br>
            <a:r>
              <a:rPr lang="en-US" sz="4000" b="1" dirty="0">
                <a:solidFill>
                  <a:schemeClr val="bg1"/>
                </a:solidFill>
                <a:effectLst>
                  <a:outerShdw blurRad="38100" dist="38100" dir="2700000" algn="tl">
                    <a:srgbClr val="000000">
                      <a:alpha val="43137"/>
                    </a:srgbClr>
                  </a:outerShdw>
                </a:effectLst>
                <a:latin typeface="+mn-lt"/>
              </a:rPr>
              <a:t>1787</a:t>
            </a:r>
          </a:p>
        </p:txBody>
      </p:sp>
      <p:sp>
        <p:nvSpPr>
          <p:cNvPr id="3" name="TextBox 2"/>
          <p:cNvSpPr txBox="1"/>
          <p:nvPr/>
        </p:nvSpPr>
        <p:spPr>
          <a:xfrm>
            <a:off x="-19050" y="4126736"/>
            <a:ext cx="9163050" cy="1969770"/>
          </a:xfrm>
          <a:prstGeom prst="rect">
            <a:avLst/>
          </a:prstGeom>
          <a:noFill/>
        </p:spPr>
        <p:txBody>
          <a:bodyPr wrap="square" rtlCol="0">
            <a:spAutoFit/>
          </a:bodyPr>
          <a:lstStyle/>
          <a:p>
            <a:pPr algn="ctr"/>
            <a:r>
              <a:rPr lang="en-US" sz="5400" b="1" dirty="0">
                <a:solidFill>
                  <a:schemeClr val="bg1"/>
                </a:solidFill>
                <a:effectLst>
                  <a:glow rad="101600">
                    <a:schemeClr val="tx1">
                      <a:alpha val="60000"/>
                    </a:schemeClr>
                  </a:glow>
                  <a:outerShdw blurRad="38100" dist="38100" dir="2700000" algn="tl">
                    <a:srgbClr val="000000">
                      <a:alpha val="43137"/>
                    </a:srgbClr>
                  </a:outerShdw>
                </a:effectLst>
                <a:latin typeface="+mj-lt"/>
              </a:rPr>
              <a:t>STATED PURPOSE:</a:t>
            </a:r>
          </a:p>
          <a:p>
            <a:pPr algn="ctr"/>
            <a:endParaRPr lang="en-US" sz="800" b="1" dirty="0">
              <a:solidFill>
                <a:schemeClr val="bg1"/>
              </a:solidFill>
              <a:effectLst>
                <a:glow rad="101600">
                  <a:schemeClr val="tx1">
                    <a:alpha val="60000"/>
                  </a:schemeClr>
                </a:glow>
                <a:outerShdw blurRad="38100" dist="38100" dir="2700000" algn="tl">
                  <a:srgbClr val="000000">
                    <a:alpha val="43137"/>
                  </a:srgbClr>
                </a:outerShdw>
              </a:effectLst>
            </a:endParaRPr>
          </a:p>
          <a:p>
            <a:pPr algn="ctr"/>
            <a:r>
              <a:rPr lang="en-US" sz="6000" b="1" dirty="0">
                <a:solidFill>
                  <a:schemeClr val="bg1"/>
                </a:solidFill>
                <a:effectLst>
                  <a:glow rad="101600">
                    <a:schemeClr val="tx1">
                      <a:alpha val="60000"/>
                    </a:schemeClr>
                  </a:glow>
                  <a:outerShdw blurRad="38100" dist="38100" dir="2700000" algn="tl">
                    <a:srgbClr val="000000">
                      <a:alpha val="43137"/>
                    </a:srgbClr>
                  </a:outerShdw>
                </a:effectLst>
              </a:rPr>
              <a:t>Amend the Articles</a:t>
            </a:r>
          </a:p>
        </p:txBody>
      </p:sp>
    </p:spTree>
    <p:extLst>
      <p:ext uri="{BB962C8B-B14F-4D97-AF65-F5344CB8AC3E}">
        <p14:creationId xmlns:p14="http://schemas.microsoft.com/office/powerpoint/2010/main" val="48575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9/9d/Scene_at_the_Signing_of_the_Constitution_of_the_United_States.jpg/1280px-Scene_at_the_Signing_of_the_Constitution_of_the_United_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42445" t="31676" r="21506" b="263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038600" y="762000"/>
            <a:ext cx="4419600" cy="2228850"/>
          </a:xfrm>
          <a:prstGeom prst="wedgeRoundRectCallout">
            <a:avLst>
              <a:gd name="adj1" fmla="val -61795"/>
              <a:gd name="adj2" fmla="val 82187"/>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0000"/>
              </a:lnSpc>
            </a:pPr>
            <a:r>
              <a:rPr lang="en-US" sz="11500" dirty="0">
                <a:effectLst>
                  <a:outerShdw blurRad="38100" dist="38100" dir="2700000" algn="tl">
                    <a:srgbClr val="000000">
                      <a:alpha val="43137"/>
                    </a:srgbClr>
                  </a:outerShdw>
                </a:effectLst>
                <a:latin typeface="+mj-lt"/>
              </a:rPr>
              <a:t>LOL</a:t>
            </a:r>
            <a:r>
              <a:rPr lang="en-US" sz="72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a:p>
            <a:pPr algn="ctr">
              <a:lnSpc>
                <a:spcPct val="80000"/>
              </a:lnSpc>
            </a:pPr>
            <a:r>
              <a:rPr lang="en-US" sz="3200" b="1" dirty="0">
                <a:effectLst>
                  <a:outerShdw blurRad="38100" dist="38100" dir="2700000" algn="tl">
                    <a:srgbClr val="000000">
                      <a:alpha val="43137"/>
                    </a:srgbClr>
                  </a:outerShdw>
                </a:effectLst>
              </a:rPr>
              <a:t>They have no idea.</a:t>
            </a:r>
          </a:p>
        </p:txBody>
      </p:sp>
    </p:spTree>
    <p:extLst>
      <p:ext uri="{BB962C8B-B14F-4D97-AF65-F5344CB8AC3E}">
        <p14:creationId xmlns:p14="http://schemas.microsoft.com/office/powerpoint/2010/main" val="220495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1133"/>
          <a:stretch/>
        </p:blipFill>
        <p:spPr>
          <a:xfrm>
            <a:off x="1" y="0"/>
            <a:ext cx="9144000" cy="6858000"/>
          </a:xfrm>
          <a:prstGeom prst="rect">
            <a:avLst/>
          </a:prstGeom>
        </p:spPr>
      </p:pic>
      <p:sp>
        <p:nvSpPr>
          <p:cNvPr id="2" name="Title 1"/>
          <p:cNvSpPr>
            <a:spLocks noGrp="1"/>
          </p:cNvSpPr>
          <p:nvPr>
            <p:ph type="title"/>
          </p:nvPr>
        </p:nvSpPr>
        <p:spPr>
          <a:xfrm>
            <a:off x="1143000" y="4267200"/>
            <a:ext cx="8001000" cy="1143000"/>
          </a:xfr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5400" b="1" dirty="0">
                <a:solidFill>
                  <a:schemeClr val="bg1"/>
                </a:solidFill>
                <a:effectLst>
                  <a:outerShdw blurRad="38100" dist="38100" dir="2700000" algn="tl">
                    <a:srgbClr val="000000">
                      <a:alpha val="43137"/>
                    </a:srgbClr>
                  </a:outerShdw>
                </a:effectLst>
                <a:latin typeface="+mj-lt"/>
              </a:rPr>
              <a:t>FROM SCRATCH</a:t>
            </a:r>
          </a:p>
        </p:txBody>
      </p:sp>
      <p:sp>
        <p:nvSpPr>
          <p:cNvPr id="4" name="Rectangle 3"/>
          <p:cNvSpPr/>
          <p:nvPr/>
        </p:nvSpPr>
        <p:spPr>
          <a:xfrm>
            <a:off x="7032821" y="6477000"/>
            <a:ext cx="2079095" cy="307777"/>
          </a:xfrm>
          <a:prstGeom prst="rect">
            <a:avLst/>
          </a:prstGeom>
        </p:spPr>
        <p:txBody>
          <a:bodyPr wrap="none">
            <a:spAutoFit/>
          </a:bodyPr>
          <a:lstStyle/>
          <a:p>
            <a:r>
              <a:rPr lang="en-US" sz="1400" b="1" dirty="0">
                <a:solidFill>
                  <a:schemeClr val="tx1">
                    <a:lumMod val="75000"/>
                    <a:lumOff val="25000"/>
                  </a:schemeClr>
                </a:solidFill>
              </a:rPr>
              <a:t>Photo by </a:t>
            </a:r>
            <a:r>
              <a:rPr lang="en-US" sz="1400" b="1" dirty="0" err="1">
                <a:solidFill>
                  <a:schemeClr val="tx1">
                    <a:lumMod val="75000"/>
                    <a:lumOff val="25000"/>
                  </a:schemeClr>
                </a:solidFill>
              </a:rPr>
              <a:t>photochem_PA</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32830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88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0" y="838200"/>
            <a:ext cx="4419600" cy="1143000"/>
          </a:xfrm>
        </p:spPr>
        <p:txBody>
          <a:bodyPr>
            <a:normAutofit fontScale="90000"/>
          </a:bodyPr>
          <a:lstStyle/>
          <a:p>
            <a:r>
              <a:rPr lang="en-US" dirty="0">
                <a:solidFill>
                  <a:schemeClr val="tx2"/>
                </a:solidFill>
              </a:rPr>
              <a:t>LARGE STATE</a:t>
            </a:r>
          </a:p>
        </p:txBody>
      </p:sp>
      <p:pic>
        <p:nvPicPr>
          <p:cNvPr id="4098" name="Picture 2"/>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0600" y="27432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6397823"/>
            <a:ext cx="5867400" cy="307777"/>
          </a:xfrm>
          <a:prstGeom prst="rect">
            <a:avLst/>
          </a:prstGeom>
        </p:spPr>
        <p:txBody>
          <a:bodyPr wrap="square">
            <a:spAutoFit/>
          </a:bodyPr>
          <a:lstStyle/>
          <a:p>
            <a:r>
              <a:rPr lang="en-US" sz="1400" dirty="0"/>
              <a:t>State icons designed by </a:t>
            </a:r>
            <a:r>
              <a:rPr lang="en-US" sz="1400" dirty="0">
                <a:hlinkClick r:id="rId4"/>
              </a:rPr>
              <a:t>Ted </a:t>
            </a:r>
            <a:r>
              <a:rPr lang="en-US" sz="1400" dirty="0" err="1">
                <a:hlinkClick r:id="rId4"/>
              </a:rPr>
              <a:t>Grajeda</a:t>
            </a:r>
            <a:r>
              <a:rPr lang="en-US" sz="1400" dirty="0"/>
              <a:t> from the </a:t>
            </a:r>
            <a:r>
              <a:rPr lang="en-US" sz="1400" dirty="0">
                <a:hlinkClick r:id="rId5"/>
              </a:rPr>
              <a:t>Noun Project</a:t>
            </a:r>
            <a:endParaRPr lang="en-US" sz="1400" dirty="0"/>
          </a:p>
        </p:txBody>
      </p:sp>
      <p:pic>
        <p:nvPicPr>
          <p:cNvPr id="4099" name="Picture 3"/>
          <p:cNvPicPr>
            <a:picLocks noChangeAspect="1" noChangeArrowheads="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t="16138" b="16000"/>
          <a:stretch/>
        </p:blipFill>
        <p:spPr bwMode="auto">
          <a:xfrm>
            <a:off x="287720" y="157655"/>
            <a:ext cx="3810000" cy="258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9800" y="41910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29400" y="2057400"/>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3543300" y="2389789"/>
            <a:ext cx="40767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4">
                    <a:lumMod val="75000"/>
                  </a:schemeClr>
                </a:solidFill>
              </a:rPr>
              <a:t>small state</a:t>
            </a:r>
          </a:p>
        </p:txBody>
      </p:sp>
      <p:sp>
        <p:nvSpPr>
          <p:cNvPr id="10" name="Title 1"/>
          <p:cNvSpPr txBox="1">
            <a:spLocks/>
          </p:cNvSpPr>
          <p:nvPr/>
        </p:nvSpPr>
        <p:spPr>
          <a:xfrm>
            <a:off x="228600" y="4135821"/>
            <a:ext cx="4792718"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2"/>
                </a:solidFill>
              </a:rPr>
              <a:t>Slave           State</a:t>
            </a:r>
          </a:p>
        </p:txBody>
      </p:sp>
      <p:sp>
        <p:nvSpPr>
          <p:cNvPr id="11" name="Title 1"/>
          <p:cNvSpPr txBox="1">
            <a:spLocks/>
          </p:cNvSpPr>
          <p:nvPr/>
        </p:nvSpPr>
        <p:spPr>
          <a:xfrm>
            <a:off x="3783724" y="5257800"/>
            <a:ext cx="376007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5">
                    <a:lumMod val="75000"/>
                  </a:schemeClr>
                </a:solidFill>
              </a:rPr>
              <a:t>Free State</a:t>
            </a:r>
          </a:p>
        </p:txBody>
      </p:sp>
    </p:spTree>
    <p:extLst>
      <p:ext uri="{BB962C8B-B14F-4D97-AF65-F5344CB8AC3E}">
        <p14:creationId xmlns:p14="http://schemas.microsoft.com/office/powerpoint/2010/main" val="346177569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75000"/>
              </a:schemeClr>
            </a:gs>
          </a:gsLst>
          <a:lin ang="13500000" scaled="1"/>
          <a:tileRect/>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1122538"/>
              </p:ext>
            </p:extLst>
          </p:nvPr>
        </p:nvGraphicFramePr>
        <p:xfrm>
          <a:off x="-1" y="228600"/>
          <a:ext cx="9144001" cy="5731402"/>
        </p:xfrm>
        <a:graphic>
          <a:graphicData uri="http://schemas.openxmlformats.org/drawingml/2006/table">
            <a:tbl>
              <a:tblPr firstRow="1" firstCol="1" bandRow="1">
                <a:tableStyleId>{5C22544A-7EE6-4342-B048-85BDC9FD1C3A}</a:tableStyleId>
              </a:tblPr>
              <a:tblGrid>
                <a:gridCol w="1880284">
                  <a:extLst>
                    <a:ext uri="{9D8B030D-6E8A-4147-A177-3AD203B41FA5}">
                      <a16:colId xmlns:a16="http://schemas.microsoft.com/office/drawing/2014/main" val="20000"/>
                    </a:ext>
                  </a:extLst>
                </a:gridCol>
                <a:gridCol w="972561">
                  <a:extLst>
                    <a:ext uri="{9D8B030D-6E8A-4147-A177-3AD203B41FA5}">
                      <a16:colId xmlns:a16="http://schemas.microsoft.com/office/drawing/2014/main" val="20001"/>
                    </a:ext>
                  </a:extLst>
                </a:gridCol>
                <a:gridCol w="972561">
                  <a:extLst>
                    <a:ext uri="{9D8B030D-6E8A-4147-A177-3AD203B41FA5}">
                      <a16:colId xmlns:a16="http://schemas.microsoft.com/office/drawing/2014/main" val="20002"/>
                    </a:ext>
                  </a:extLst>
                </a:gridCol>
                <a:gridCol w="1046044">
                  <a:extLst>
                    <a:ext uri="{9D8B030D-6E8A-4147-A177-3AD203B41FA5}">
                      <a16:colId xmlns:a16="http://schemas.microsoft.com/office/drawing/2014/main" val="20003"/>
                    </a:ext>
                  </a:extLst>
                </a:gridCol>
                <a:gridCol w="190678">
                  <a:extLst>
                    <a:ext uri="{9D8B030D-6E8A-4147-A177-3AD203B41FA5}">
                      <a16:colId xmlns:a16="http://schemas.microsoft.com/office/drawing/2014/main" val="20004"/>
                    </a:ext>
                  </a:extLst>
                </a:gridCol>
                <a:gridCol w="1795873">
                  <a:extLst>
                    <a:ext uri="{9D8B030D-6E8A-4147-A177-3AD203B41FA5}">
                      <a16:colId xmlns:a16="http://schemas.microsoft.com/office/drawing/2014/main" val="20005"/>
                    </a:ext>
                  </a:extLst>
                </a:gridCol>
                <a:gridCol w="1118927">
                  <a:extLst>
                    <a:ext uri="{9D8B030D-6E8A-4147-A177-3AD203B41FA5}">
                      <a16:colId xmlns:a16="http://schemas.microsoft.com/office/drawing/2014/main" val="20006"/>
                    </a:ext>
                  </a:extLst>
                </a:gridCol>
                <a:gridCol w="1167073">
                  <a:extLst>
                    <a:ext uri="{9D8B030D-6E8A-4147-A177-3AD203B41FA5}">
                      <a16:colId xmlns:a16="http://schemas.microsoft.com/office/drawing/2014/main" val="20007"/>
                    </a:ext>
                  </a:extLst>
                </a:gridCol>
              </a:tblGrid>
              <a:tr h="533400">
                <a:tc gridSpan="8">
                  <a:txBody>
                    <a:bodyPr/>
                    <a:lstStyle/>
                    <a:p>
                      <a:pPr marL="0" marR="0" algn="ctr">
                        <a:spcBef>
                          <a:spcPts val="0"/>
                        </a:spcBef>
                        <a:spcAft>
                          <a:spcPts val="0"/>
                        </a:spcAft>
                      </a:pPr>
                      <a:r>
                        <a:rPr lang="en-US" sz="3200" b="0" dirty="0">
                          <a:effectLst>
                            <a:outerShdw blurRad="38100" dist="38100" dir="2700000" algn="tl">
                              <a:srgbClr val="000000">
                                <a:alpha val="43137"/>
                              </a:srgbClr>
                            </a:outerShdw>
                          </a:effectLst>
                          <a:latin typeface="+mj-lt"/>
                        </a:rPr>
                        <a:t>Statistics From the 1790 Census</a:t>
                      </a:r>
                      <a:endParaRPr lang="en-US" sz="3200" b="0" dirty="0">
                        <a:effectLst>
                          <a:outerShdw blurRad="38100" dist="38100" dir="2700000" algn="tl">
                            <a:srgbClr val="000000">
                              <a:alpha val="43137"/>
                            </a:srgbClr>
                          </a:outerShdw>
                        </a:effectLst>
                        <a:latin typeface="+mj-lt"/>
                        <a:ea typeface="Calibri"/>
                        <a:cs typeface="Times New Roman"/>
                      </a:endParaRPr>
                    </a:p>
                  </a:txBody>
                  <a:tcPr marL="56575" marR="56575" marT="0" marB="0" anchor="ctr"/>
                </a:tc>
                <a:tc hMerge="1">
                  <a:txBody>
                    <a:bodyPr/>
                    <a:lstStyle/>
                    <a:p>
                      <a:endParaRPr lang="en-US"/>
                    </a:p>
                  </a:txBody>
                  <a:tcPr/>
                </a:tc>
                <a:tc hMerge="1">
                  <a:txBody>
                    <a:bodyPr/>
                    <a:lstStyle/>
                    <a:p>
                      <a:endParaRPr lang="en-US"/>
                    </a:p>
                  </a:txBody>
                  <a:tcPr/>
                </a:tc>
                <a:tc hMerge="1">
                  <a:txBody>
                    <a:bodyPr/>
                    <a:lstStyle/>
                    <a:p>
                      <a:endParaRPr lang="en-US" sz="900">
                        <a:effectLst/>
                        <a:latin typeface="Calibri"/>
                        <a:cs typeface="Times New Roman"/>
                      </a:endParaRPr>
                    </a:p>
                  </a:txBody>
                  <a:tcPr marL="56575" marR="56575" marT="0" marB="0"/>
                </a:tc>
                <a:tc hMerge="1">
                  <a:txBody>
                    <a:bodyPr/>
                    <a:lstStyle/>
                    <a:p>
                      <a:endParaRPr lang="en-US" sz="900">
                        <a:effectLst/>
                        <a:latin typeface="Calibri"/>
                        <a:cs typeface="Times New Roman"/>
                      </a:endParaRPr>
                    </a:p>
                  </a:txBody>
                  <a:tcPr marL="56575" marR="56575" marT="0" marB="0"/>
                </a:tc>
                <a:tc hMerge="1">
                  <a:txBody>
                    <a:bodyPr/>
                    <a:lstStyle/>
                    <a:p>
                      <a:pPr marL="0" marR="0">
                        <a:spcBef>
                          <a:spcPts val="0"/>
                        </a:spcBef>
                        <a:spcAft>
                          <a:spcPts val="0"/>
                        </a:spcAft>
                      </a:pPr>
                      <a:endParaRPr lang="en-US" sz="900" dirty="0">
                        <a:effectLst/>
                        <a:latin typeface="Calibri"/>
                        <a:ea typeface="Calibri"/>
                        <a:cs typeface="Times New Roman"/>
                      </a:endParaRPr>
                    </a:p>
                  </a:txBody>
                  <a:tcPr marL="56575" marR="5657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60">
                <a:tc>
                  <a:txBody>
                    <a:bodyPr/>
                    <a:lstStyle/>
                    <a:p>
                      <a:endParaRPr lang="en-US" sz="800">
                        <a:effectLst/>
                        <a:latin typeface="Calibri"/>
                        <a:cs typeface="Times New Roman"/>
                      </a:endParaRPr>
                    </a:p>
                  </a:txBody>
                  <a:tcPr marL="56575" marR="56575" marT="0" marB="0" anchor="b"/>
                </a:tc>
                <a:tc>
                  <a:txBody>
                    <a:bodyPr/>
                    <a:lstStyle/>
                    <a:p>
                      <a:pPr marL="0" marR="0" algn="ctr">
                        <a:spcBef>
                          <a:spcPts val="0"/>
                        </a:spcBef>
                        <a:spcAft>
                          <a:spcPts val="0"/>
                        </a:spcAft>
                      </a:pPr>
                      <a:r>
                        <a:rPr lang="en-US" sz="1200" dirty="0">
                          <a:effectLst/>
                        </a:rPr>
                        <a:t>State Population</a:t>
                      </a:r>
                      <a:endParaRPr lang="en-US" sz="1100" b="1" dirty="0">
                        <a:effectLst/>
                        <a:latin typeface="+mj-lt"/>
                        <a:ea typeface="Calibri"/>
                        <a:cs typeface="Times New Roman"/>
                      </a:endParaRPr>
                    </a:p>
                  </a:txBody>
                  <a:tcPr marL="56575" marR="56575" marT="0" marB="0" anchor="b"/>
                </a:tc>
                <a:tc>
                  <a:txBody>
                    <a:bodyPr/>
                    <a:lstStyle/>
                    <a:p>
                      <a:pPr marL="0" marR="0" algn="ctr">
                        <a:spcBef>
                          <a:spcPts val="0"/>
                        </a:spcBef>
                        <a:spcAft>
                          <a:spcPts val="0"/>
                        </a:spcAft>
                      </a:pPr>
                      <a:r>
                        <a:rPr lang="en-US" sz="1200" dirty="0">
                          <a:effectLst/>
                        </a:rPr>
                        <a:t>Percentage of Total</a:t>
                      </a:r>
                      <a:endParaRPr lang="en-US" sz="1100" b="1" dirty="0">
                        <a:effectLst/>
                        <a:latin typeface="+mj-lt"/>
                        <a:ea typeface="Calibri"/>
                        <a:cs typeface="Times New Roman"/>
                      </a:endParaRPr>
                    </a:p>
                  </a:txBody>
                  <a:tcPr marL="56575" marR="56575" marT="0" marB="0" anchor="b"/>
                </a:tc>
                <a:tc>
                  <a:txBody>
                    <a:bodyPr/>
                    <a:lstStyle/>
                    <a:p>
                      <a:pPr marL="0" marR="0" algn="ctr">
                        <a:spcBef>
                          <a:spcPts val="0"/>
                        </a:spcBef>
                        <a:spcAft>
                          <a:spcPts val="0"/>
                        </a:spcAft>
                      </a:pPr>
                      <a:r>
                        <a:rPr lang="en-US" sz="1200" dirty="0">
                          <a:effectLst/>
                        </a:rPr>
                        <a:t>Regional P</a:t>
                      </a:r>
                      <a:r>
                        <a:rPr lang="en-US" sz="1100" dirty="0">
                          <a:effectLst/>
                        </a:rPr>
                        <a:t>opulation</a:t>
                      </a:r>
                      <a:endParaRPr lang="en-US" sz="1100" b="1" dirty="0">
                        <a:effectLst/>
                        <a:latin typeface="+mj-lt"/>
                        <a:ea typeface="Calibri"/>
                        <a:cs typeface="Times New Roman"/>
                      </a:endParaRPr>
                    </a:p>
                  </a:txBody>
                  <a:tcPr marL="56575" marR="56575" marT="0" marB="0" anchor="b"/>
                </a:tc>
                <a:tc>
                  <a:txBody>
                    <a:bodyPr/>
                    <a:lstStyle/>
                    <a:p>
                      <a:endParaRPr lang="en-US" sz="1100" b="1">
                        <a:effectLst/>
                        <a:latin typeface="+mj-lt"/>
                        <a:cs typeface="Times New Roman"/>
                      </a:endParaRPr>
                    </a:p>
                  </a:txBody>
                  <a:tcPr marL="56575" marR="56575" marT="0" marB="0" anchor="b"/>
                </a:tc>
                <a:tc>
                  <a:txBody>
                    <a:bodyPr/>
                    <a:lstStyle/>
                    <a:p>
                      <a:endParaRPr lang="en-US" sz="1100" b="1" dirty="0">
                        <a:effectLst/>
                        <a:latin typeface="+mj-lt"/>
                        <a:cs typeface="Times New Roman"/>
                      </a:endParaRPr>
                    </a:p>
                  </a:txBody>
                  <a:tcPr marL="56575" marR="56575" marT="0" marB="0" anchor="b"/>
                </a:tc>
                <a:tc>
                  <a:txBody>
                    <a:bodyPr/>
                    <a:lstStyle/>
                    <a:p>
                      <a:pPr marL="0" marR="0" algn="ctr">
                        <a:spcBef>
                          <a:spcPts val="0"/>
                        </a:spcBef>
                        <a:spcAft>
                          <a:spcPts val="0"/>
                        </a:spcAft>
                      </a:pPr>
                      <a:r>
                        <a:rPr lang="en-US" sz="1200" dirty="0">
                          <a:effectLst/>
                        </a:rPr>
                        <a:t>Number of Slaves</a:t>
                      </a:r>
                      <a:endParaRPr lang="en-US" sz="1100" b="1" dirty="0">
                        <a:effectLst/>
                        <a:latin typeface="+mj-lt"/>
                        <a:ea typeface="Calibri"/>
                        <a:cs typeface="Times New Roman"/>
                      </a:endParaRPr>
                    </a:p>
                  </a:txBody>
                  <a:tcPr marL="56575" marR="56575" marT="0" marB="0" anchor="b"/>
                </a:tc>
                <a:tc>
                  <a:txBody>
                    <a:bodyPr/>
                    <a:lstStyle/>
                    <a:p>
                      <a:pPr marL="0" marR="0" algn="ctr">
                        <a:spcBef>
                          <a:spcPts val="0"/>
                        </a:spcBef>
                        <a:spcAft>
                          <a:spcPts val="0"/>
                        </a:spcAft>
                      </a:pPr>
                      <a:r>
                        <a:rPr lang="en-US" sz="1200" dirty="0">
                          <a:effectLst/>
                        </a:rPr>
                        <a:t>Percentage of Population</a:t>
                      </a:r>
                      <a:endParaRPr lang="en-US" sz="1100" b="1" dirty="0">
                        <a:effectLst/>
                        <a:latin typeface="+mj-lt"/>
                        <a:ea typeface="Calibri"/>
                        <a:cs typeface="Times New Roman"/>
                      </a:endParaRPr>
                    </a:p>
                  </a:txBody>
                  <a:tcPr marL="56575" marR="56575" marT="0" marB="0" anchor="b"/>
                </a:tc>
                <a:extLst>
                  <a:ext uri="{0D108BD9-81ED-4DB2-BD59-A6C34878D82A}">
                    <a16:rowId xmlns:a16="http://schemas.microsoft.com/office/drawing/2014/main" val="10001"/>
                  </a:ext>
                </a:extLst>
              </a:tr>
              <a:tr h="243840">
                <a:tc>
                  <a:txBody>
                    <a:bodyPr/>
                    <a:lstStyle/>
                    <a:p>
                      <a:pPr marL="0" marR="0">
                        <a:spcBef>
                          <a:spcPts val="0"/>
                        </a:spcBef>
                        <a:spcAft>
                          <a:spcPts val="0"/>
                        </a:spcAft>
                      </a:pPr>
                      <a:r>
                        <a:rPr lang="en-US" sz="1600" b="1" dirty="0">
                          <a:effectLst/>
                        </a:rPr>
                        <a:t>New Hampshire</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141,885</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4%</a:t>
                      </a:r>
                      <a:endParaRPr lang="en-US" sz="1050" b="1" dirty="0">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158</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0%</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2"/>
                  </a:ext>
                </a:extLst>
              </a:tr>
              <a:tr h="243840">
                <a:tc>
                  <a:txBody>
                    <a:bodyPr/>
                    <a:lstStyle/>
                    <a:p>
                      <a:pPr marL="0" marR="0">
                        <a:spcBef>
                          <a:spcPts val="0"/>
                        </a:spcBef>
                        <a:spcAft>
                          <a:spcPts val="0"/>
                        </a:spcAft>
                      </a:pPr>
                      <a:r>
                        <a:rPr lang="en-US" sz="1600" b="1" dirty="0">
                          <a:effectLst/>
                        </a:rPr>
                        <a:t>Massachusetts</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378,787</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10%</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algn="r">
                        <a:spcBef>
                          <a:spcPts val="0"/>
                        </a:spcBef>
                        <a:spcAft>
                          <a:spcPts val="0"/>
                        </a:spcAft>
                      </a:pPr>
                      <a:r>
                        <a:rPr lang="en-US" sz="1600">
                          <a:effectLst/>
                        </a:rPr>
                        <a:t>0</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0%</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3"/>
                  </a:ext>
                </a:extLst>
              </a:tr>
              <a:tr h="243840">
                <a:tc>
                  <a:txBody>
                    <a:bodyPr/>
                    <a:lstStyle/>
                    <a:p>
                      <a:pPr marL="0" marR="0">
                        <a:spcBef>
                          <a:spcPts val="0"/>
                        </a:spcBef>
                        <a:spcAft>
                          <a:spcPts val="0"/>
                        </a:spcAft>
                      </a:pPr>
                      <a:r>
                        <a:rPr lang="en-US" sz="1600" b="1" dirty="0">
                          <a:effectLst/>
                        </a:rPr>
                        <a:t>Connecticut</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237,946</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7%</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2,759</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1%</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4"/>
                  </a:ext>
                </a:extLst>
              </a:tr>
              <a:tr h="243840">
                <a:tc>
                  <a:txBody>
                    <a:bodyPr/>
                    <a:lstStyle/>
                    <a:p>
                      <a:pPr marL="0" marR="0">
                        <a:spcBef>
                          <a:spcPts val="0"/>
                        </a:spcBef>
                        <a:spcAft>
                          <a:spcPts val="0"/>
                        </a:spcAft>
                      </a:pPr>
                      <a:r>
                        <a:rPr lang="en-US" sz="1600" b="1" dirty="0">
                          <a:effectLst/>
                        </a:rPr>
                        <a:t>Rhode Island</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68,825</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algn="r">
                        <a:spcBef>
                          <a:spcPts val="0"/>
                        </a:spcBef>
                        <a:spcAft>
                          <a:spcPts val="0"/>
                        </a:spcAft>
                      </a:pPr>
                      <a:r>
                        <a:rPr lang="en-US" sz="1600">
                          <a:effectLst/>
                        </a:rPr>
                        <a:t>152</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0%</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5"/>
                  </a:ext>
                </a:extLst>
              </a:tr>
              <a:tr h="243840">
                <a:tc>
                  <a:txBody>
                    <a:bodyPr/>
                    <a:lstStyle/>
                    <a:p>
                      <a:pPr marL="0" marR="0">
                        <a:spcBef>
                          <a:spcPts val="0"/>
                        </a:spcBef>
                        <a:spcAft>
                          <a:spcPts val="0"/>
                        </a:spcAft>
                      </a:pPr>
                      <a:r>
                        <a:rPr lang="en-US" sz="1600" b="1" dirty="0">
                          <a:effectLst/>
                        </a:rPr>
                        <a:t>NEW ENGLAND</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23%</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827,443</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extLst>
                  <a:ext uri="{0D108BD9-81ED-4DB2-BD59-A6C34878D82A}">
                    <a16:rowId xmlns:a16="http://schemas.microsoft.com/office/drawing/2014/main" val="10006"/>
                  </a:ext>
                </a:extLst>
              </a:tr>
              <a:tr h="106680">
                <a:tc>
                  <a:txBody>
                    <a:bodyPr/>
                    <a:lstStyle/>
                    <a:p>
                      <a:endParaRPr lang="en-US" sz="500" b="1" dirty="0">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extLst>
                  <a:ext uri="{0D108BD9-81ED-4DB2-BD59-A6C34878D82A}">
                    <a16:rowId xmlns:a16="http://schemas.microsoft.com/office/drawing/2014/main" val="10007"/>
                  </a:ext>
                </a:extLst>
              </a:tr>
              <a:tr h="243840">
                <a:tc>
                  <a:txBody>
                    <a:bodyPr/>
                    <a:lstStyle/>
                    <a:p>
                      <a:pPr marL="0" marR="0">
                        <a:spcBef>
                          <a:spcPts val="0"/>
                        </a:spcBef>
                        <a:spcAft>
                          <a:spcPts val="0"/>
                        </a:spcAft>
                      </a:pPr>
                      <a:r>
                        <a:rPr lang="en-US" sz="1600" b="1" dirty="0">
                          <a:effectLst/>
                        </a:rPr>
                        <a:t>New Jersey</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184,139</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5%</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a:effectLst/>
                        </a:rPr>
                        <a:t>11,423</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6%</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8"/>
                  </a:ext>
                </a:extLst>
              </a:tr>
              <a:tr h="243840">
                <a:tc>
                  <a:txBody>
                    <a:bodyPr/>
                    <a:lstStyle/>
                    <a:p>
                      <a:pPr marL="0" marR="0">
                        <a:spcBef>
                          <a:spcPts val="0"/>
                        </a:spcBef>
                        <a:spcAft>
                          <a:spcPts val="0"/>
                        </a:spcAft>
                      </a:pPr>
                      <a:r>
                        <a:rPr lang="en-US" sz="1600" b="1" dirty="0">
                          <a:effectLst/>
                        </a:rPr>
                        <a:t>New York</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340,120</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9%</a:t>
                      </a:r>
                      <a:endParaRPr lang="en-US" sz="1050" b="1">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21,324</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6%</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09"/>
                  </a:ext>
                </a:extLst>
              </a:tr>
              <a:tr h="243840">
                <a:tc>
                  <a:txBody>
                    <a:bodyPr/>
                    <a:lstStyle/>
                    <a:p>
                      <a:pPr marL="0" marR="0">
                        <a:spcBef>
                          <a:spcPts val="0"/>
                        </a:spcBef>
                        <a:spcAft>
                          <a:spcPts val="0"/>
                        </a:spcAft>
                      </a:pPr>
                      <a:r>
                        <a:rPr lang="en-US" sz="1600" b="1" dirty="0">
                          <a:effectLst/>
                        </a:rPr>
                        <a:t>Pennsylvania</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434,373</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12%</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3,737</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0"/>
                  </a:ext>
                </a:extLst>
              </a:tr>
              <a:tr h="243840">
                <a:tc>
                  <a:txBody>
                    <a:bodyPr/>
                    <a:lstStyle/>
                    <a:p>
                      <a:pPr marL="0" marR="0">
                        <a:spcBef>
                          <a:spcPts val="0"/>
                        </a:spcBef>
                        <a:spcAft>
                          <a:spcPts val="0"/>
                        </a:spcAft>
                      </a:pPr>
                      <a:r>
                        <a:rPr lang="en-US" sz="1600" b="1" dirty="0">
                          <a:effectLst/>
                        </a:rPr>
                        <a:t>MIDDLE STATES</a:t>
                      </a:r>
                      <a:endParaRPr lang="en-US" sz="1050" b="1" dirty="0">
                        <a:effectLst/>
                        <a:latin typeface="Calibri"/>
                        <a:ea typeface="Calibri"/>
                        <a:cs typeface="Times New Roman"/>
                      </a:endParaRPr>
                    </a:p>
                  </a:txBody>
                  <a:tcPr marL="56575" marR="56575" marT="0" marB="0" anchor="b"/>
                </a:tc>
                <a:tc>
                  <a:txBody>
                    <a:bodyPr/>
                    <a:lstStyle/>
                    <a:p>
                      <a:endParaRPr lang="en-US" sz="800" b="1" dirty="0">
                        <a:effectLst/>
                        <a:latin typeface="Calibri"/>
                        <a:cs typeface="Times New Roman"/>
                      </a:endParaRPr>
                    </a:p>
                  </a:txBody>
                  <a:tcPr marL="56575" marR="56575" marT="0" marB="0" anchor="b"/>
                </a:tc>
                <a:tc>
                  <a:txBody>
                    <a:bodyPr/>
                    <a:lstStyle/>
                    <a:p>
                      <a:pPr algn="r"/>
                      <a:r>
                        <a:rPr lang="en-US" sz="1600" b="1" kern="1200" dirty="0">
                          <a:solidFill>
                            <a:schemeClr val="dk1"/>
                          </a:solidFill>
                          <a:effectLst/>
                          <a:latin typeface="+mn-lt"/>
                          <a:ea typeface="+mn-ea"/>
                          <a:cs typeface="+mn-cs"/>
                        </a:rPr>
                        <a:t>26%</a:t>
                      </a:r>
                    </a:p>
                  </a:txBody>
                  <a:tcPr marL="56575" marR="56575" marT="0" marB="0" anchor="b"/>
                </a:tc>
                <a:tc>
                  <a:txBody>
                    <a:bodyPr/>
                    <a:lstStyle/>
                    <a:p>
                      <a:pPr marL="0" marR="0" algn="r">
                        <a:spcBef>
                          <a:spcPts val="0"/>
                        </a:spcBef>
                        <a:spcAft>
                          <a:spcPts val="0"/>
                        </a:spcAft>
                      </a:pPr>
                      <a:r>
                        <a:rPr lang="en-US" sz="1600" b="1" dirty="0">
                          <a:effectLst/>
                        </a:rPr>
                        <a:t>958,632</a:t>
                      </a:r>
                      <a:endParaRPr lang="en-US" sz="1050" b="1" dirty="0">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extLst>
                  <a:ext uri="{0D108BD9-81ED-4DB2-BD59-A6C34878D82A}">
                    <a16:rowId xmlns:a16="http://schemas.microsoft.com/office/drawing/2014/main" val="10011"/>
                  </a:ext>
                </a:extLst>
              </a:tr>
              <a:tr h="350520">
                <a:tc gridSpan="2">
                  <a:txBody>
                    <a:bodyPr/>
                    <a:lstStyle/>
                    <a:p>
                      <a:pPr marL="0" marR="0">
                        <a:spcBef>
                          <a:spcPts val="0"/>
                        </a:spcBef>
                        <a:spcAft>
                          <a:spcPts val="0"/>
                        </a:spcAft>
                      </a:pPr>
                      <a:r>
                        <a:rPr lang="en-US" sz="1800" b="1" dirty="0">
                          <a:effectLst/>
                        </a:rPr>
                        <a:t>NORTH </a:t>
                      </a:r>
                      <a:r>
                        <a:rPr lang="en-US" sz="1400" b="1" dirty="0">
                          <a:effectLst/>
                        </a:rPr>
                        <a:t>OF MASON/DIXON</a:t>
                      </a:r>
                      <a:endParaRPr lang="en-US" sz="1000" b="1" dirty="0">
                        <a:effectLst/>
                        <a:latin typeface="Calibri"/>
                        <a:ea typeface="Calibri"/>
                        <a:cs typeface="Times New Roman"/>
                      </a:endParaRPr>
                    </a:p>
                  </a:txBody>
                  <a:tcPr marL="56575" marR="56575" marT="0" marB="0" anchor="b"/>
                </a:tc>
                <a:tc hMerge="1">
                  <a:txBody>
                    <a:bodyPr/>
                    <a:lstStyle/>
                    <a:p>
                      <a:endParaRPr lang="en-US"/>
                    </a:p>
                  </a:txBody>
                  <a:tcPr/>
                </a:tc>
                <a:tc>
                  <a:txBody>
                    <a:bodyPr/>
                    <a:lstStyle/>
                    <a:p>
                      <a:pPr marL="0" marR="0" algn="r">
                        <a:spcBef>
                          <a:spcPts val="0"/>
                        </a:spcBef>
                        <a:spcAft>
                          <a:spcPts val="0"/>
                        </a:spcAft>
                      </a:pPr>
                      <a:r>
                        <a:rPr lang="en-US" sz="1600" b="1" dirty="0">
                          <a:effectLst/>
                        </a:rPr>
                        <a:t>49%</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1,786,075</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Slaves (North)</a:t>
                      </a:r>
                      <a:endParaRPr kumimoji="0" lang="en-US" sz="1050" b="1" i="0" u="none" strike="noStrike" kern="1200" cap="none" spc="0" normalizeH="0" baseline="0" noProof="0" dirty="0">
                        <a:ln>
                          <a:noFill/>
                        </a:ln>
                        <a:solidFill>
                          <a:prstClr val="black"/>
                        </a:solidFill>
                        <a:effectLst/>
                        <a:uLnTx/>
                        <a:uFillTx/>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39,853</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6%</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2"/>
                  </a:ext>
                </a:extLst>
              </a:tr>
              <a:tr h="99641">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extLst>
                  <a:ext uri="{0D108BD9-81ED-4DB2-BD59-A6C34878D82A}">
                    <a16:rowId xmlns:a16="http://schemas.microsoft.com/office/drawing/2014/main" val="10013"/>
                  </a:ext>
                </a:extLst>
              </a:tr>
              <a:tr h="243840">
                <a:tc>
                  <a:txBody>
                    <a:bodyPr/>
                    <a:lstStyle/>
                    <a:p>
                      <a:pPr marL="0" marR="0">
                        <a:spcBef>
                          <a:spcPts val="0"/>
                        </a:spcBef>
                        <a:spcAft>
                          <a:spcPts val="0"/>
                        </a:spcAft>
                      </a:pPr>
                      <a:r>
                        <a:rPr lang="en-US" sz="1600" b="1" dirty="0">
                          <a:effectLst/>
                        </a:rPr>
                        <a:t>Delaware</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59,096</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2%</a:t>
                      </a:r>
                      <a:endParaRPr lang="en-US" sz="1050" b="1">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8,887</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15%</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4"/>
                  </a:ext>
                </a:extLst>
              </a:tr>
              <a:tr h="243840">
                <a:tc>
                  <a:txBody>
                    <a:bodyPr/>
                    <a:lstStyle/>
                    <a:p>
                      <a:pPr marL="0" marR="0">
                        <a:spcBef>
                          <a:spcPts val="0"/>
                        </a:spcBef>
                        <a:spcAft>
                          <a:spcPts val="0"/>
                        </a:spcAft>
                      </a:pPr>
                      <a:r>
                        <a:rPr lang="en-US" sz="1600" b="1" dirty="0">
                          <a:effectLst/>
                        </a:rPr>
                        <a:t>Maryland</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319,728</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9%</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103,036</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32%</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15"/>
                  </a:ext>
                </a:extLst>
              </a:tr>
              <a:tr h="243840">
                <a:tc>
                  <a:txBody>
                    <a:bodyPr/>
                    <a:lstStyle/>
                    <a:p>
                      <a:pPr marL="0" marR="0">
                        <a:spcBef>
                          <a:spcPts val="0"/>
                        </a:spcBef>
                        <a:spcAft>
                          <a:spcPts val="0"/>
                        </a:spcAft>
                      </a:pPr>
                      <a:r>
                        <a:rPr lang="en-US" sz="1600" b="1" dirty="0">
                          <a:effectLst/>
                        </a:rPr>
                        <a:t>Virginia</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747,610</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20%</a:t>
                      </a:r>
                      <a:endParaRPr lang="en-US" sz="1050" b="1" dirty="0">
                        <a:effectLst/>
                        <a:latin typeface="Calibri"/>
                        <a:ea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293,427</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39%</a:t>
                      </a:r>
                      <a:endParaRPr lang="en-US" sz="1050" b="1">
                        <a:effectLst/>
                        <a:latin typeface="Calibri"/>
                        <a:ea typeface="Calibri"/>
                        <a:cs typeface="Times New Roman"/>
                      </a:endParaRPr>
                    </a:p>
                  </a:txBody>
                  <a:tcPr marL="56575" marR="56575" marT="0" marB="0" anchor="b"/>
                </a:tc>
                <a:extLst>
                  <a:ext uri="{0D108BD9-81ED-4DB2-BD59-A6C34878D82A}">
                    <a16:rowId xmlns:a16="http://schemas.microsoft.com/office/drawing/2014/main" val="10016"/>
                  </a:ext>
                </a:extLst>
              </a:tr>
              <a:tr h="243840">
                <a:tc>
                  <a:txBody>
                    <a:bodyPr/>
                    <a:lstStyle/>
                    <a:p>
                      <a:pPr marL="0" marR="0">
                        <a:spcBef>
                          <a:spcPts val="0"/>
                        </a:spcBef>
                        <a:spcAft>
                          <a:spcPts val="0"/>
                        </a:spcAft>
                      </a:pPr>
                      <a:r>
                        <a:rPr lang="en-US" sz="1600" b="1" dirty="0">
                          <a:effectLst/>
                        </a:rPr>
                        <a:t>North Carolina</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393,751</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11%</a:t>
                      </a:r>
                      <a:endParaRPr lang="en-US" sz="1050" b="1">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100,572</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26%</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7"/>
                  </a:ext>
                </a:extLst>
              </a:tr>
              <a:tr h="243840">
                <a:tc>
                  <a:txBody>
                    <a:bodyPr/>
                    <a:lstStyle/>
                    <a:p>
                      <a:pPr marL="0" marR="0">
                        <a:spcBef>
                          <a:spcPts val="0"/>
                        </a:spcBef>
                        <a:spcAft>
                          <a:spcPts val="0"/>
                        </a:spcAft>
                      </a:pPr>
                      <a:r>
                        <a:rPr lang="en-US" sz="1600" b="1" dirty="0">
                          <a:effectLst/>
                        </a:rPr>
                        <a:t>South Carolina</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249,073</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7%</a:t>
                      </a:r>
                      <a:endParaRPr lang="en-US" sz="1050" b="1">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107,094</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43%</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8"/>
                  </a:ext>
                </a:extLst>
              </a:tr>
              <a:tr h="243840">
                <a:tc>
                  <a:txBody>
                    <a:bodyPr/>
                    <a:lstStyle/>
                    <a:p>
                      <a:pPr marL="0" marR="0">
                        <a:spcBef>
                          <a:spcPts val="0"/>
                        </a:spcBef>
                        <a:spcAft>
                          <a:spcPts val="0"/>
                        </a:spcAft>
                      </a:pPr>
                      <a:r>
                        <a:rPr lang="en-US" sz="1600" b="1" dirty="0">
                          <a:effectLst/>
                        </a:rPr>
                        <a:t>Georgia</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82,548</a:t>
                      </a:r>
                      <a:endParaRPr lang="en-US" sz="1050" b="1">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a:effectLst/>
                        </a:rPr>
                        <a:t>2%</a:t>
                      </a:r>
                      <a:endParaRPr lang="en-US" sz="1050" b="1">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29,264</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dirty="0">
                          <a:effectLst/>
                        </a:rPr>
                        <a:t>35%</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19"/>
                  </a:ext>
                </a:extLst>
              </a:tr>
              <a:tr h="274320">
                <a:tc gridSpan="2">
                  <a:txBody>
                    <a:bodyPr/>
                    <a:lstStyle/>
                    <a:p>
                      <a:pPr marL="0" marR="0">
                        <a:spcBef>
                          <a:spcPts val="0"/>
                        </a:spcBef>
                        <a:spcAft>
                          <a:spcPts val="0"/>
                        </a:spcAft>
                      </a:pPr>
                      <a:r>
                        <a:rPr lang="en-US" sz="1800" b="1" dirty="0">
                          <a:effectLst/>
                        </a:rPr>
                        <a:t>SOUTHERN STATES</a:t>
                      </a:r>
                      <a:endParaRPr lang="en-US" sz="1100" b="1" dirty="0">
                        <a:effectLst/>
                        <a:latin typeface="Calibri"/>
                        <a:ea typeface="Calibri"/>
                        <a:cs typeface="Times New Roman"/>
                      </a:endParaRPr>
                    </a:p>
                  </a:txBody>
                  <a:tcPr marL="56575" marR="56575" marT="0" marB="0" anchor="b"/>
                </a:tc>
                <a:tc hMerge="1">
                  <a:txBody>
                    <a:bodyPr/>
                    <a:lstStyle/>
                    <a:p>
                      <a:endParaRPr lang="en-US" sz="1050" b="1" dirty="0">
                        <a:effectLst/>
                        <a:latin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51%</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1,851,806</a:t>
                      </a:r>
                      <a:endParaRPr lang="en-US" sz="1050" b="1" dirty="0">
                        <a:effectLst/>
                        <a:latin typeface="Calibri"/>
                        <a:ea typeface="Calibri"/>
                        <a:cs typeface="Times New Roman"/>
                      </a:endParaRPr>
                    </a:p>
                  </a:txBody>
                  <a:tcPr marL="56575" marR="56575" marT="0" marB="0" anchor="b"/>
                </a:tc>
                <a:tc>
                  <a:txBody>
                    <a:bodyPr/>
                    <a:lstStyle/>
                    <a:p>
                      <a:endParaRPr lang="en-US" sz="1050" b="1">
                        <a:effectLst/>
                        <a:latin typeface="Calibri"/>
                        <a:cs typeface="Times New Roman"/>
                      </a:endParaRPr>
                    </a:p>
                  </a:txBody>
                  <a:tcPr marL="56575" marR="56575"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Slaves (South)</a:t>
                      </a:r>
                      <a:endParaRPr kumimoji="0" lang="en-US" sz="1050" b="1" i="0" u="none" strike="noStrike" kern="1200" cap="none" spc="0" normalizeH="0" baseline="0" noProof="0" dirty="0">
                        <a:ln>
                          <a:noFill/>
                        </a:ln>
                        <a:solidFill>
                          <a:prstClr val="black"/>
                        </a:solidFill>
                        <a:effectLst/>
                        <a:uLnTx/>
                        <a:uFillTx/>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642,280</a:t>
                      </a:r>
                      <a:endParaRPr lang="en-US" sz="1050" b="1" dirty="0">
                        <a:effectLst/>
                        <a:latin typeface="Calibri"/>
                        <a:ea typeface="Calibri"/>
                        <a:cs typeface="Times New Roman"/>
                      </a:endParaRPr>
                    </a:p>
                  </a:txBody>
                  <a:tcPr marL="56575" marR="56575" marT="0" marB="0" anchor="b"/>
                </a:tc>
                <a:tc>
                  <a:txBody>
                    <a:bodyPr/>
                    <a:lstStyle/>
                    <a:p>
                      <a:pPr marL="0" marR="0" algn="r">
                        <a:spcBef>
                          <a:spcPts val="0"/>
                        </a:spcBef>
                        <a:spcAft>
                          <a:spcPts val="0"/>
                        </a:spcAft>
                      </a:pPr>
                      <a:r>
                        <a:rPr lang="en-US" sz="1600" b="1" dirty="0">
                          <a:effectLst/>
                        </a:rPr>
                        <a:t>94%</a:t>
                      </a:r>
                      <a:endParaRPr lang="en-US" sz="1050" b="1" dirty="0">
                        <a:effectLst/>
                        <a:latin typeface="Calibri"/>
                        <a:ea typeface="Calibri"/>
                        <a:cs typeface="Times New Roman"/>
                      </a:endParaRPr>
                    </a:p>
                  </a:txBody>
                  <a:tcPr marL="56575" marR="56575" marT="0" marB="0" anchor="b"/>
                </a:tc>
                <a:extLst>
                  <a:ext uri="{0D108BD9-81ED-4DB2-BD59-A6C34878D82A}">
                    <a16:rowId xmlns:a16="http://schemas.microsoft.com/office/drawing/2014/main" val="10020"/>
                  </a:ext>
                </a:extLst>
              </a:tr>
              <a:tr h="99641">
                <a:tc>
                  <a:txBody>
                    <a:bodyPr/>
                    <a:lstStyle/>
                    <a:p>
                      <a:endParaRPr lang="en-US" sz="500" b="1" dirty="0">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tc>
                  <a:txBody>
                    <a:bodyPr/>
                    <a:lstStyle/>
                    <a:p>
                      <a:endParaRPr lang="en-US" sz="500" b="1" dirty="0">
                        <a:effectLst/>
                        <a:latin typeface="Calibri"/>
                        <a:cs typeface="Times New Roman"/>
                      </a:endParaRPr>
                    </a:p>
                  </a:txBody>
                  <a:tcPr marL="56575" marR="56575" marT="0" marB="0" anchor="b"/>
                </a:tc>
                <a:extLst>
                  <a:ext uri="{0D108BD9-81ED-4DB2-BD59-A6C34878D82A}">
                    <a16:rowId xmlns:a16="http://schemas.microsoft.com/office/drawing/2014/main" val="10021"/>
                  </a:ext>
                </a:extLst>
              </a:tr>
              <a:tr h="243840">
                <a:tc gridSpan="2">
                  <a:txBody>
                    <a:bodyPr/>
                    <a:lstStyle/>
                    <a:p>
                      <a:pPr marL="0" marR="0">
                        <a:spcBef>
                          <a:spcPts val="0"/>
                        </a:spcBef>
                        <a:spcAft>
                          <a:spcPts val="0"/>
                        </a:spcAft>
                      </a:pPr>
                      <a:r>
                        <a:rPr lang="en-US" sz="1600" b="1" dirty="0">
                          <a:effectLst/>
                        </a:rPr>
                        <a:t>TOTAL POPULATION</a:t>
                      </a:r>
                      <a:endParaRPr lang="en-US" sz="1050" b="1" dirty="0">
                        <a:effectLst/>
                        <a:latin typeface="Calibri"/>
                        <a:ea typeface="Calibri"/>
                        <a:cs typeface="Times New Roman"/>
                      </a:endParaRPr>
                    </a:p>
                  </a:txBody>
                  <a:tcPr marL="56575" marR="56575" marT="0" marB="0" anchor="ctr"/>
                </a:tc>
                <a:tc hMerge="1">
                  <a:txBody>
                    <a:bodyPr/>
                    <a:lstStyle/>
                    <a:p>
                      <a:endParaRPr lang="en-US"/>
                    </a:p>
                  </a:txBody>
                  <a:tcPr/>
                </a:tc>
                <a:tc>
                  <a:txBody>
                    <a:bodyPr/>
                    <a:lstStyle/>
                    <a:p>
                      <a:endParaRPr lang="en-US" sz="1050" b="1" dirty="0">
                        <a:effectLst/>
                        <a:latin typeface="Calibri"/>
                        <a:cs typeface="Times New Roman"/>
                      </a:endParaRPr>
                    </a:p>
                  </a:txBody>
                  <a:tcPr marL="56575" marR="56575" marT="0" marB="0" anchor="ctr"/>
                </a:tc>
                <a:tc>
                  <a:txBody>
                    <a:bodyPr/>
                    <a:lstStyle/>
                    <a:p>
                      <a:pPr marL="0" marR="0" algn="r">
                        <a:spcBef>
                          <a:spcPts val="0"/>
                        </a:spcBef>
                        <a:spcAft>
                          <a:spcPts val="0"/>
                        </a:spcAft>
                      </a:pPr>
                      <a:r>
                        <a:rPr lang="en-US" sz="1600" b="1" dirty="0">
                          <a:effectLst/>
                        </a:rPr>
                        <a:t>3,637,881</a:t>
                      </a:r>
                      <a:endParaRPr lang="en-US" sz="1050" b="1" dirty="0">
                        <a:effectLst/>
                        <a:latin typeface="Calibri"/>
                        <a:ea typeface="Calibri"/>
                        <a:cs typeface="Times New Roman"/>
                      </a:endParaRPr>
                    </a:p>
                  </a:txBody>
                  <a:tcPr marL="56575" marR="56575" marT="0" marB="0" anchor="ctr"/>
                </a:tc>
                <a:tc>
                  <a:txBody>
                    <a:bodyPr/>
                    <a:lstStyle/>
                    <a:p>
                      <a:endParaRPr lang="en-US" sz="1050" b="1" dirty="0">
                        <a:effectLst/>
                        <a:latin typeface="Calibri"/>
                        <a:cs typeface="Times New Roman"/>
                      </a:endParaRPr>
                    </a:p>
                  </a:txBody>
                  <a:tcPr marL="56575" marR="56575" marT="0" marB="0" anchor="ctr"/>
                </a:tc>
                <a:tc>
                  <a:txBody>
                    <a:bodyPr/>
                    <a:lstStyle/>
                    <a:p>
                      <a:pPr marL="0" marR="0" algn="ctr">
                        <a:spcBef>
                          <a:spcPts val="0"/>
                        </a:spcBef>
                        <a:spcAft>
                          <a:spcPts val="0"/>
                        </a:spcAft>
                      </a:pPr>
                      <a:r>
                        <a:rPr lang="en-US" sz="1200" b="1" dirty="0">
                          <a:effectLst/>
                        </a:rPr>
                        <a:t>SLAVE POPULATION</a:t>
                      </a:r>
                      <a:endParaRPr lang="en-US" sz="900" b="1" dirty="0">
                        <a:effectLst/>
                        <a:latin typeface="Calibri"/>
                        <a:ea typeface="Calibri"/>
                        <a:cs typeface="Times New Roman"/>
                      </a:endParaRPr>
                    </a:p>
                  </a:txBody>
                  <a:tcPr marL="56575" marR="56575" marT="0" marB="0" anchor="ctr"/>
                </a:tc>
                <a:tc>
                  <a:txBody>
                    <a:bodyPr/>
                    <a:lstStyle/>
                    <a:p>
                      <a:pPr marL="0" marR="0" algn="r">
                        <a:spcBef>
                          <a:spcPts val="0"/>
                        </a:spcBef>
                        <a:spcAft>
                          <a:spcPts val="0"/>
                        </a:spcAft>
                      </a:pPr>
                      <a:r>
                        <a:rPr lang="en-US" sz="1600" b="1" dirty="0">
                          <a:effectLst/>
                        </a:rPr>
                        <a:t>681,833</a:t>
                      </a:r>
                      <a:endParaRPr lang="en-US" sz="1050" b="1" dirty="0">
                        <a:effectLst/>
                        <a:latin typeface="Calibri"/>
                        <a:ea typeface="Calibri"/>
                        <a:cs typeface="Times New Roman"/>
                      </a:endParaRPr>
                    </a:p>
                  </a:txBody>
                  <a:tcPr marL="56575" marR="56575" marT="0" marB="0" anchor="ctr"/>
                </a:tc>
                <a:tc>
                  <a:txBody>
                    <a:bodyPr/>
                    <a:lstStyle/>
                    <a:p>
                      <a:pPr marL="0" marR="0" algn="r">
                        <a:spcBef>
                          <a:spcPts val="0"/>
                        </a:spcBef>
                        <a:spcAft>
                          <a:spcPts val="0"/>
                        </a:spcAft>
                      </a:pPr>
                      <a:r>
                        <a:rPr lang="en-US" sz="1600" b="1" dirty="0">
                          <a:effectLst/>
                        </a:rPr>
                        <a:t>15%</a:t>
                      </a:r>
                      <a:endParaRPr lang="en-US" sz="1050" b="1" dirty="0">
                        <a:effectLst/>
                        <a:latin typeface="Calibri"/>
                        <a:ea typeface="Calibri"/>
                        <a:cs typeface="Times New Roman"/>
                      </a:endParaRPr>
                    </a:p>
                  </a:txBody>
                  <a:tcPr marL="56575" marR="56575" marT="0" marB="0" anchor="ctr"/>
                </a:tc>
                <a:extLst>
                  <a:ext uri="{0D108BD9-81ED-4DB2-BD59-A6C34878D82A}">
                    <a16:rowId xmlns:a16="http://schemas.microsoft.com/office/drawing/2014/main" val="10022"/>
                  </a:ext>
                </a:extLst>
              </a:tr>
            </a:tbl>
          </a:graphicData>
        </a:graphic>
      </p:graphicFrame>
      <p:sp>
        <p:nvSpPr>
          <p:cNvPr id="5" name="Rectangle 4"/>
          <p:cNvSpPr/>
          <p:nvPr/>
        </p:nvSpPr>
        <p:spPr>
          <a:xfrm>
            <a:off x="1970567" y="6211668"/>
            <a:ext cx="7097233" cy="461665"/>
          </a:xfrm>
          <a:prstGeom prst="rect">
            <a:avLst/>
          </a:prstGeom>
        </p:spPr>
        <p:txBody>
          <a:bodyPr wrap="square">
            <a:spAutoFit/>
          </a:bodyPr>
          <a:lstStyle/>
          <a:p>
            <a:pPr marL="693738" indent="-693738"/>
            <a:r>
              <a:rPr lang="en-US" sz="1200" b="1" dirty="0">
                <a:ea typeface="Calibri"/>
                <a:cs typeface="Times New Roman"/>
              </a:rPr>
              <a:t>Sources:  </a:t>
            </a:r>
            <a:r>
              <a:rPr lang="en-US" sz="1200" dirty="0">
                <a:ea typeface="Calibri"/>
                <a:cs typeface="Times New Roman"/>
              </a:rPr>
              <a:t>	</a:t>
            </a:r>
            <a:r>
              <a:rPr lang="en-US" sz="1200" u="sng" dirty="0">
                <a:hlinkClick r:id="rId2"/>
              </a:rPr>
              <a:t>http://www.infoplease.com/ipa/A0004986.html</a:t>
            </a:r>
            <a:br>
              <a:rPr lang="en-US" sz="1200" u="sng" dirty="0"/>
            </a:br>
            <a:r>
              <a:rPr lang="en-US" sz="1200" u="sng" dirty="0">
                <a:hlinkClick r:id="rId3"/>
              </a:rPr>
              <a:t>http://manyeyes.alphaworks.ibm.com/manyeyes/visualizations/slave-population-of-us-states-and-te </a:t>
            </a:r>
            <a:endParaRPr lang="en-US" sz="1200" u="sng" dirty="0"/>
          </a:p>
        </p:txBody>
      </p:sp>
    </p:spTree>
    <p:extLst>
      <p:ext uri="{BB962C8B-B14F-4D97-AF65-F5344CB8AC3E}">
        <p14:creationId xmlns:p14="http://schemas.microsoft.com/office/powerpoint/2010/main" val="3264385601"/>
      </p:ext>
    </p:extLst>
  </p:cSld>
  <p:clrMapOvr>
    <a:masterClrMapping/>
  </p:clrMapOvr>
  <p:transition spd="med">
    <p:cut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thumb/6/6c/Constitution_of_the_United_States%2C_page_1.jpg/800px-Constitution_of_the_United_States%2C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2" t="3061" r="9629" b="4184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362200"/>
            <a:ext cx="9144000" cy="2590800"/>
          </a:xfrm>
        </p:spPr>
        <p:txBody>
          <a:bodyPr>
            <a:noAutofit/>
          </a:bodyPr>
          <a:lstStyle/>
          <a:p>
            <a:r>
              <a:rPr lang="en-US" sz="7600" b="1" dirty="0"/>
              <a:t>LEGISLATIVE BRANCH</a:t>
            </a:r>
          </a:p>
        </p:txBody>
      </p:sp>
    </p:spTree>
    <p:extLst>
      <p:ext uri="{BB962C8B-B14F-4D97-AF65-F5344CB8AC3E}">
        <p14:creationId xmlns:p14="http://schemas.microsoft.com/office/powerpoint/2010/main" val="426571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75000"/>
              </a:schemeClr>
            </a:gs>
          </a:gsLst>
          <a:lin ang="13500000" scaled="1"/>
          <a:tileRect/>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68118563"/>
              </p:ext>
            </p:extLst>
          </p:nvPr>
        </p:nvGraphicFramePr>
        <p:xfrm>
          <a:off x="4572000" y="152400"/>
          <a:ext cx="4572000" cy="5867401"/>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tblGrid>
              <a:tr h="1111369">
                <a:tc>
                  <a:txBody>
                    <a:bodyPr/>
                    <a:lstStyle/>
                    <a:p>
                      <a:pPr algn="ctr"/>
                      <a:r>
                        <a:rPr lang="en-US" sz="4000" dirty="0"/>
                        <a:t>new</a:t>
                      </a:r>
                      <a:r>
                        <a:rPr lang="en-US" sz="4000" baseline="0" dirty="0"/>
                        <a:t> jersey plan</a:t>
                      </a:r>
                      <a:endParaRPr lang="en-US" sz="4000" dirty="0"/>
                    </a:p>
                  </a:txBody>
                  <a:tcPr anchor="ctr">
                    <a:solidFill>
                      <a:schemeClr val="accent5">
                        <a:lumMod val="75000"/>
                      </a:schemeClr>
                    </a:solidFill>
                  </a:tcPr>
                </a:tc>
                <a:extLst>
                  <a:ext uri="{0D108BD9-81ED-4DB2-BD59-A6C34878D82A}">
                    <a16:rowId xmlns:a16="http://schemas.microsoft.com/office/drawing/2014/main" val="10000"/>
                  </a:ext>
                </a:extLst>
              </a:tr>
              <a:tr h="1667053">
                <a:tc>
                  <a:txBody>
                    <a:bodyPr/>
                    <a:lstStyle/>
                    <a:p>
                      <a:pPr marL="0" indent="0" algn="l"/>
                      <a:r>
                        <a:rPr lang="en-US" sz="4000" b="1" dirty="0"/>
                        <a:t>     </a:t>
                      </a:r>
                      <a:r>
                        <a:rPr lang="en-US" sz="1600" b="1" baseline="0" dirty="0"/>
                        <a:t> </a:t>
                      </a:r>
                      <a:endParaRPr lang="en-US" sz="3600" b="1" dirty="0"/>
                    </a:p>
                  </a:txBody>
                  <a:tcPr anchor="ctr"/>
                </a:tc>
                <a:extLst>
                  <a:ext uri="{0D108BD9-81ED-4DB2-BD59-A6C34878D82A}">
                    <a16:rowId xmlns:a16="http://schemas.microsoft.com/office/drawing/2014/main" val="10001"/>
                  </a:ext>
                </a:extLst>
              </a:tr>
              <a:tr h="1421926">
                <a:tc>
                  <a:txBody>
                    <a:bodyPr/>
                    <a:lstStyle/>
                    <a:p>
                      <a:pPr algn="ctr"/>
                      <a:endParaRPr lang="en-US" sz="4000" dirty="0"/>
                    </a:p>
                  </a:txBody>
                  <a:tcPr anchor="ctr"/>
                </a:tc>
                <a:extLst>
                  <a:ext uri="{0D108BD9-81ED-4DB2-BD59-A6C34878D82A}">
                    <a16:rowId xmlns:a16="http://schemas.microsoft.com/office/drawing/2014/main" val="10002"/>
                  </a:ext>
                </a:extLst>
              </a:tr>
              <a:tr h="1667053">
                <a:tc>
                  <a:txBody>
                    <a:bodyPr/>
                    <a:lstStyle/>
                    <a:p>
                      <a:pPr algn="ctr"/>
                      <a:endParaRPr lang="en-US" sz="4000" b="1" dirty="0"/>
                    </a:p>
                  </a:txBody>
                  <a:tcPr anchor="ct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98641246"/>
              </p:ext>
            </p:extLst>
          </p:nvPr>
        </p:nvGraphicFramePr>
        <p:xfrm>
          <a:off x="0" y="152400"/>
          <a:ext cx="4572000" cy="5867401"/>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tblGrid>
              <a:tr h="1111369">
                <a:tc>
                  <a:txBody>
                    <a:bodyPr/>
                    <a:lstStyle/>
                    <a:p>
                      <a:pPr algn="ctr"/>
                      <a:r>
                        <a:rPr lang="en-US" sz="4400" dirty="0"/>
                        <a:t>VIRGINIA</a:t>
                      </a:r>
                      <a:r>
                        <a:rPr lang="en-US" sz="4400" baseline="0" dirty="0"/>
                        <a:t> PLAN</a:t>
                      </a:r>
                      <a:endParaRPr lang="en-US" sz="4400" dirty="0"/>
                    </a:p>
                  </a:txBody>
                  <a:tcPr anchor="ctr"/>
                </a:tc>
                <a:extLst>
                  <a:ext uri="{0D108BD9-81ED-4DB2-BD59-A6C34878D82A}">
                    <a16:rowId xmlns:a16="http://schemas.microsoft.com/office/drawing/2014/main" val="10000"/>
                  </a:ext>
                </a:extLst>
              </a:tr>
              <a:tr h="1667053">
                <a:tc>
                  <a:txBody>
                    <a:bodyPr/>
                    <a:lstStyle/>
                    <a:p>
                      <a:pPr marL="1200150" indent="0" algn="ctr"/>
                      <a:endParaRPr lang="en-US" sz="4800" b="1" dirty="0"/>
                    </a:p>
                  </a:txBody>
                  <a:tcPr anchor="ctr"/>
                </a:tc>
                <a:extLst>
                  <a:ext uri="{0D108BD9-81ED-4DB2-BD59-A6C34878D82A}">
                    <a16:rowId xmlns:a16="http://schemas.microsoft.com/office/drawing/2014/main" val="10001"/>
                  </a:ext>
                </a:extLst>
              </a:tr>
              <a:tr h="1421926">
                <a:tc>
                  <a:txBody>
                    <a:bodyPr/>
                    <a:lstStyle/>
                    <a:p>
                      <a:pPr algn="ctr"/>
                      <a:endParaRPr lang="en-US" sz="4000" dirty="0"/>
                    </a:p>
                  </a:txBody>
                  <a:tcPr anchor="ctr"/>
                </a:tc>
                <a:extLst>
                  <a:ext uri="{0D108BD9-81ED-4DB2-BD59-A6C34878D82A}">
                    <a16:rowId xmlns:a16="http://schemas.microsoft.com/office/drawing/2014/main" val="10002"/>
                  </a:ext>
                </a:extLst>
              </a:tr>
              <a:tr h="1667053">
                <a:tc>
                  <a:txBody>
                    <a:bodyPr/>
                    <a:lstStyle/>
                    <a:p>
                      <a:pPr algn="ctr"/>
                      <a:endParaRPr lang="en-US" sz="4000" b="1" dirty="0"/>
                    </a:p>
                  </a:txBody>
                  <a:tcPr anchor="ctr"/>
                </a:tc>
                <a:extLst>
                  <a:ext uri="{0D108BD9-81ED-4DB2-BD59-A6C34878D82A}">
                    <a16:rowId xmlns:a16="http://schemas.microsoft.com/office/drawing/2014/main" val="10003"/>
                  </a:ext>
                </a:extLst>
              </a:tr>
            </a:tbl>
          </a:graphicData>
        </a:graphic>
      </p:graphicFrame>
      <p:pic>
        <p:nvPicPr>
          <p:cNvPr id="2050" name="Picture 2"/>
          <p:cNvPicPr>
            <a:picLocks noChangeAspect="1" noChangeArrowheads="1"/>
          </p:cNvPicPr>
          <p:nvPr/>
        </p:nvPicPr>
        <p:blipFill rotWithShape="1">
          <a:blip r:embed="rId3" cstate="print"/>
          <a:srcRect b="3634"/>
          <a:stretch/>
        </p:blipFill>
        <p:spPr bwMode="auto">
          <a:xfrm>
            <a:off x="1" y="1304026"/>
            <a:ext cx="1219199" cy="1603075"/>
          </a:xfrm>
          <a:prstGeom prst="rect">
            <a:avLst/>
          </a:prstGeom>
          <a:noFill/>
          <a:ln w="9525">
            <a:noFill/>
            <a:miter lim="800000"/>
            <a:headEnd/>
            <a:tailEnd/>
          </a:ln>
        </p:spPr>
      </p:pic>
      <p:pic>
        <p:nvPicPr>
          <p:cNvPr id="2051" name="Picture 3"/>
          <p:cNvPicPr>
            <a:picLocks noChangeAspect="1" noChangeArrowheads="1"/>
          </p:cNvPicPr>
          <p:nvPr/>
        </p:nvPicPr>
        <p:blipFill rotWithShape="1">
          <a:blip r:embed="rId4" cstate="print"/>
          <a:srcRect b="3634"/>
          <a:stretch/>
        </p:blipFill>
        <p:spPr bwMode="auto">
          <a:xfrm>
            <a:off x="7754725" y="1304027"/>
            <a:ext cx="1376080" cy="1603074"/>
          </a:xfrm>
          <a:prstGeom prst="rect">
            <a:avLst/>
          </a:prstGeom>
          <a:noFill/>
          <a:ln w="9525">
            <a:noFill/>
            <a:miter lim="800000"/>
            <a:headEnd/>
            <a:tailEnd/>
          </a:ln>
        </p:spPr>
      </p:pic>
      <p:sp>
        <p:nvSpPr>
          <p:cNvPr id="9" name="Rectangle 8">
            <a:hlinkClick r:id="rId5" action="ppaction://hlinksldjump"/>
          </p:cNvPr>
          <p:cNvSpPr/>
          <p:nvPr/>
        </p:nvSpPr>
        <p:spPr>
          <a:xfrm>
            <a:off x="5867400" y="6182380"/>
            <a:ext cx="3141859"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800" b="1" dirty="0"/>
              <a:t>View Census Data</a:t>
            </a:r>
          </a:p>
        </p:txBody>
      </p:sp>
      <p:sp>
        <p:nvSpPr>
          <p:cNvPr id="3" name="Rectangle 2"/>
          <p:cNvSpPr/>
          <p:nvPr/>
        </p:nvSpPr>
        <p:spPr>
          <a:xfrm>
            <a:off x="1219200" y="1366899"/>
            <a:ext cx="3352800" cy="1477328"/>
          </a:xfrm>
          <a:prstGeom prst="rect">
            <a:avLst/>
          </a:prstGeom>
        </p:spPr>
        <p:txBody>
          <a:bodyPr wrap="square">
            <a:spAutoFit/>
          </a:bodyPr>
          <a:lstStyle/>
          <a:p>
            <a:pPr marL="1588" lvl="0" algn="ctr"/>
            <a:r>
              <a:rPr lang="en-US" sz="5400" b="1" dirty="0">
                <a:solidFill>
                  <a:prstClr val="black"/>
                </a:solidFill>
              </a:rPr>
              <a:t>JAMES </a:t>
            </a:r>
            <a:r>
              <a:rPr lang="en-US" sz="3600" b="1" dirty="0">
                <a:solidFill>
                  <a:prstClr val="black"/>
                </a:solidFill>
              </a:rPr>
              <a:t>MADISON</a:t>
            </a:r>
            <a:endParaRPr lang="en-US" sz="4800" b="1" dirty="0">
              <a:solidFill>
                <a:prstClr val="black"/>
              </a:solidFill>
            </a:endParaRPr>
          </a:p>
        </p:txBody>
      </p:sp>
      <p:sp>
        <p:nvSpPr>
          <p:cNvPr id="4" name="Rectangle 3"/>
          <p:cNvSpPr/>
          <p:nvPr/>
        </p:nvSpPr>
        <p:spPr>
          <a:xfrm>
            <a:off x="0" y="2952162"/>
            <a:ext cx="4572000" cy="1384995"/>
          </a:xfrm>
          <a:prstGeom prst="rect">
            <a:avLst/>
          </a:prstGeom>
        </p:spPr>
        <p:txBody>
          <a:bodyPr>
            <a:spAutoFit/>
          </a:bodyPr>
          <a:lstStyle/>
          <a:p>
            <a:pPr lvl="0" algn="ctr"/>
            <a:r>
              <a:rPr lang="en-US" sz="4400" b="1" dirty="0">
                <a:solidFill>
                  <a:srgbClr val="722F30"/>
                </a:solidFill>
              </a:rPr>
              <a:t>BI</a:t>
            </a:r>
            <a:r>
              <a:rPr lang="en-US" sz="4400" b="1" dirty="0">
                <a:solidFill>
                  <a:prstClr val="black"/>
                </a:solidFill>
              </a:rPr>
              <a:t>CAMERAL</a:t>
            </a:r>
            <a:r>
              <a:rPr lang="en-US" sz="4400" dirty="0">
                <a:solidFill>
                  <a:prstClr val="black"/>
                </a:solidFill>
              </a:rPr>
              <a:t> </a:t>
            </a:r>
            <a:r>
              <a:rPr lang="en-US" sz="4000" dirty="0">
                <a:solidFill>
                  <a:prstClr val="black"/>
                </a:solidFill>
              </a:rPr>
              <a:t>Legislature</a:t>
            </a:r>
          </a:p>
        </p:txBody>
      </p:sp>
      <p:sp>
        <p:nvSpPr>
          <p:cNvPr id="6" name="Rectangle 5"/>
          <p:cNvSpPr/>
          <p:nvPr/>
        </p:nvSpPr>
        <p:spPr>
          <a:xfrm>
            <a:off x="0" y="4495800"/>
            <a:ext cx="4572000" cy="1384995"/>
          </a:xfrm>
          <a:prstGeom prst="rect">
            <a:avLst/>
          </a:prstGeom>
        </p:spPr>
        <p:txBody>
          <a:bodyPr>
            <a:spAutoFit/>
          </a:bodyPr>
          <a:lstStyle/>
          <a:p>
            <a:pPr lvl="0" algn="ctr"/>
            <a:r>
              <a:rPr lang="en-US" sz="4000" dirty="0">
                <a:solidFill>
                  <a:prstClr val="black"/>
                </a:solidFill>
              </a:rPr>
              <a:t>Based on </a:t>
            </a:r>
            <a:r>
              <a:rPr lang="en-US" sz="4400" b="1" dirty="0">
                <a:solidFill>
                  <a:prstClr val="black"/>
                </a:solidFill>
              </a:rPr>
              <a:t>POPULATION</a:t>
            </a:r>
            <a:endParaRPr lang="en-US" sz="4000" b="1" dirty="0">
              <a:solidFill>
                <a:prstClr val="black"/>
              </a:solidFill>
            </a:endParaRPr>
          </a:p>
        </p:txBody>
      </p:sp>
      <p:sp>
        <p:nvSpPr>
          <p:cNvPr id="7" name="Rectangle 6"/>
          <p:cNvSpPr/>
          <p:nvPr/>
        </p:nvSpPr>
        <p:spPr>
          <a:xfrm>
            <a:off x="4572000" y="1443842"/>
            <a:ext cx="3145344" cy="1323439"/>
          </a:xfrm>
          <a:prstGeom prst="rect">
            <a:avLst/>
          </a:prstGeom>
        </p:spPr>
        <p:txBody>
          <a:bodyPr wrap="square">
            <a:spAutoFit/>
          </a:bodyPr>
          <a:lstStyle/>
          <a:p>
            <a:pPr lvl="0" algn="ctr"/>
            <a:r>
              <a:rPr lang="en-US" sz="4400" b="1" dirty="0" err="1">
                <a:solidFill>
                  <a:prstClr val="black"/>
                </a:solidFill>
              </a:rPr>
              <a:t>william</a:t>
            </a:r>
            <a:r>
              <a:rPr lang="en-US" sz="4000" b="1" dirty="0">
                <a:solidFill>
                  <a:prstClr val="black"/>
                </a:solidFill>
              </a:rPr>
              <a:t> </a:t>
            </a:r>
            <a:r>
              <a:rPr lang="en-US" sz="3600" b="1" dirty="0" err="1">
                <a:solidFill>
                  <a:prstClr val="black"/>
                </a:solidFill>
              </a:rPr>
              <a:t>paterson</a:t>
            </a:r>
            <a:endParaRPr lang="en-US" sz="3600" b="1" dirty="0">
              <a:solidFill>
                <a:prstClr val="black"/>
              </a:solidFill>
            </a:endParaRPr>
          </a:p>
        </p:txBody>
      </p:sp>
      <p:sp>
        <p:nvSpPr>
          <p:cNvPr id="8" name="Rectangle 7"/>
          <p:cNvSpPr/>
          <p:nvPr/>
        </p:nvSpPr>
        <p:spPr>
          <a:xfrm>
            <a:off x="4558805" y="2982939"/>
            <a:ext cx="4572000" cy="1323439"/>
          </a:xfrm>
          <a:prstGeom prst="rect">
            <a:avLst/>
          </a:prstGeom>
        </p:spPr>
        <p:txBody>
          <a:bodyPr>
            <a:spAutoFit/>
          </a:bodyPr>
          <a:lstStyle/>
          <a:p>
            <a:pPr lvl="0" algn="ctr"/>
            <a:r>
              <a:rPr lang="en-US" sz="4000" b="1" dirty="0">
                <a:solidFill>
                  <a:srgbClr val="557048">
                    <a:lumMod val="75000"/>
                  </a:srgbClr>
                </a:solidFill>
              </a:rPr>
              <a:t>uni</a:t>
            </a:r>
            <a:r>
              <a:rPr lang="en-US" sz="4000" b="1" dirty="0">
                <a:solidFill>
                  <a:prstClr val="black"/>
                </a:solidFill>
              </a:rPr>
              <a:t>cameral </a:t>
            </a:r>
            <a:r>
              <a:rPr lang="en-US" sz="4000" dirty="0">
                <a:solidFill>
                  <a:prstClr val="black"/>
                </a:solidFill>
              </a:rPr>
              <a:t>legislature</a:t>
            </a:r>
          </a:p>
        </p:txBody>
      </p:sp>
      <p:sp>
        <p:nvSpPr>
          <p:cNvPr id="10" name="Rectangle 9"/>
          <p:cNvSpPr/>
          <p:nvPr/>
        </p:nvSpPr>
        <p:spPr>
          <a:xfrm>
            <a:off x="4577751" y="4526577"/>
            <a:ext cx="4572000" cy="1323439"/>
          </a:xfrm>
          <a:prstGeom prst="rect">
            <a:avLst/>
          </a:prstGeom>
        </p:spPr>
        <p:txBody>
          <a:bodyPr>
            <a:spAutoFit/>
          </a:bodyPr>
          <a:lstStyle/>
          <a:p>
            <a:pPr lvl="0" algn="ctr"/>
            <a:r>
              <a:rPr lang="en-US" sz="4000" b="1" dirty="0">
                <a:solidFill>
                  <a:prstClr val="black"/>
                </a:solidFill>
              </a:rPr>
              <a:t>one vote </a:t>
            </a:r>
          </a:p>
          <a:p>
            <a:pPr lvl="0" algn="ctr"/>
            <a:r>
              <a:rPr lang="en-US" sz="4000" b="1" dirty="0">
                <a:solidFill>
                  <a:prstClr val="black"/>
                </a:solidFill>
              </a:rPr>
              <a:t>per state</a:t>
            </a:r>
          </a:p>
        </p:txBody>
      </p:sp>
    </p:spTree>
    <p:extLst>
      <p:ext uri="{BB962C8B-B14F-4D97-AF65-F5344CB8AC3E}">
        <p14:creationId xmlns:p14="http://schemas.microsoft.com/office/powerpoint/2010/main" val="3860225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4419600"/>
            <a:ext cx="7696199" cy="914400"/>
          </a:xfrm>
          <a:gradFill>
            <a:gsLst>
              <a:gs pos="0">
                <a:schemeClr val="accent2">
                  <a:shade val="51000"/>
                  <a:satMod val="130000"/>
                  <a:alpha val="60000"/>
                </a:schemeClr>
              </a:gs>
              <a:gs pos="80000">
                <a:schemeClr val="accent2">
                  <a:shade val="93000"/>
                  <a:satMod val="130000"/>
                  <a:alpha val="60000"/>
                </a:schemeClr>
              </a:gs>
              <a:gs pos="100000">
                <a:schemeClr val="accent2">
                  <a:shade val="94000"/>
                  <a:satMod val="135000"/>
                  <a:alpha val="60000"/>
                </a:schemeClr>
              </a:gs>
            </a:gsLst>
          </a:gradFill>
        </p:spPr>
        <p:style>
          <a:lnRef idx="1">
            <a:schemeClr val="accent2"/>
          </a:lnRef>
          <a:fillRef idx="3">
            <a:schemeClr val="accent2"/>
          </a:fillRef>
          <a:effectRef idx="2">
            <a:schemeClr val="accent2"/>
          </a:effectRef>
          <a:fontRef idx="minor">
            <a:schemeClr val="lt1"/>
          </a:fontRef>
        </p:style>
        <p:txBody>
          <a:bodyPr>
            <a:noAutofit/>
          </a:bodyPr>
          <a:lstStyle/>
          <a:p>
            <a:r>
              <a:rPr lang="en-US" sz="6600" b="1" dirty="0">
                <a:effectLst>
                  <a:outerShdw blurRad="38100" dist="38100" dir="2700000" algn="tl">
                    <a:srgbClr val="000000">
                      <a:alpha val="43137"/>
                    </a:srgbClr>
                  </a:outerShdw>
                </a:effectLst>
              </a:rPr>
              <a:t>How do we share?</a:t>
            </a:r>
          </a:p>
        </p:txBody>
      </p:sp>
      <p:sp>
        <p:nvSpPr>
          <p:cNvPr id="4" name="Rectangle 3"/>
          <p:cNvSpPr/>
          <p:nvPr/>
        </p:nvSpPr>
        <p:spPr>
          <a:xfrm>
            <a:off x="76200" y="6504801"/>
            <a:ext cx="2499595" cy="307777"/>
          </a:xfrm>
          <a:prstGeom prst="rect">
            <a:avLst/>
          </a:prstGeom>
        </p:spPr>
        <p:txBody>
          <a:bodyPr wrap="none">
            <a:spAutoFit/>
          </a:bodyPr>
          <a:lstStyle/>
          <a:p>
            <a:r>
              <a:rPr lang="en-US" sz="1400" dirty="0"/>
              <a:t>Photo by </a:t>
            </a:r>
            <a:r>
              <a:rPr lang="en-US" sz="1400" b="1" dirty="0">
                <a:hlinkClick r:id="rId3" tooltip="Go to Vegan Feast Catering's photostream"/>
              </a:rPr>
              <a:t>Vegan Feast Catering</a:t>
            </a:r>
            <a:endParaRPr lang="en-US" sz="1400" dirty="0"/>
          </a:p>
        </p:txBody>
      </p:sp>
    </p:spTree>
    <p:extLst>
      <p:ext uri="{BB962C8B-B14F-4D97-AF65-F5344CB8AC3E}">
        <p14:creationId xmlns:p14="http://schemas.microsoft.com/office/powerpoint/2010/main" val="327714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9/9d/Scene_at_the_Signing_of_the_Constitution_of_the_United_States.jpg/1280px-Scene_at_the_Signing_of_the_Constitution_of_the_United_Stat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06"/>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6857999"/>
          </a:xfrm>
          <a:prstGeom prst="rect">
            <a:avLst/>
          </a:prstGeom>
          <a:gradFill flip="none" rotWithShape="1">
            <a:gsLst>
              <a:gs pos="0">
                <a:schemeClr val="tx1">
                  <a:alpha val="80000"/>
                </a:schemeClr>
              </a:gs>
              <a:gs pos="59000">
                <a:schemeClr val="tx1">
                  <a:alpha val="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276600"/>
            <a:ext cx="4876800" cy="1905000"/>
          </a:xfrm>
        </p:spPr>
        <p:txBody>
          <a:bodyPr>
            <a:noAutofit/>
          </a:bodyPr>
          <a:lstStyle/>
          <a:p>
            <a:r>
              <a:rPr lang="en-US" sz="6000" dirty="0">
                <a:solidFill>
                  <a:schemeClr val="bg1"/>
                </a:solidFill>
                <a:effectLst>
                  <a:outerShdw blurRad="38100" dist="38100" dir="2700000" algn="tl">
                    <a:srgbClr val="000000">
                      <a:alpha val="43137"/>
                    </a:srgbClr>
                  </a:outerShdw>
                </a:effectLst>
                <a:latin typeface="Elephant" panose="02020904090505020303" pitchFamily="18" charset="0"/>
              </a:rPr>
              <a:t>USHC 1.4</a:t>
            </a:r>
          </a:p>
        </p:txBody>
      </p:sp>
      <p:sp>
        <p:nvSpPr>
          <p:cNvPr id="3" name="Subtitle 2"/>
          <p:cNvSpPr>
            <a:spLocks noGrp="1"/>
          </p:cNvSpPr>
          <p:nvPr>
            <p:ph type="subTitle" idx="1"/>
          </p:nvPr>
        </p:nvSpPr>
        <p:spPr>
          <a:xfrm>
            <a:off x="1371600" y="4724400"/>
            <a:ext cx="7467600" cy="1752600"/>
          </a:xfrm>
        </p:spPr>
        <p:txBody>
          <a:bodyPr>
            <a:noAutofit/>
          </a:bodyPr>
          <a:lstStyle/>
          <a:p>
            <a:pPr algn="l">
              <a:spcBef>
                <a:spcPts val="0"/>
              </a:spcBef>
            </a:pPr>
            <a:r>
              <a:rPr lang="en-US" sz="2400" b="1" dirty="0">
                <a:solidFill>
                  <a:schemeClr val="bg1"/>
                </a:solidFill>
                <a:effectLst>
                  <a:outerShdw blurRad="38100" dist="38100" dir="2700000" algn="tl">
                    <a:srgbClr val="000000">
                      <a:alpha val="43137"/>
                    </a:srgbClr>
                  </a:outerShdw>
                </a:effectLst>
                <a:latin typeface="Garamond" panose="02020404030301010803" pitchFamily="18" charset="0"/>
              </a:rPr>
              <a:t>Analyze how dissatisfactions with the government under the Articles of Confederation were addressed with the writing of the Constitution of 1787, including the debates and compromises reached at the Philadelphia Convention and the ratification of the Constitution. </a:t>
            </a:r>
          </a:p>
        </p:txBody>
      </p:sp>
    </p:spTree>
    <p:extLst>
      <p:ext uri="{BB962C8B-B14F-4D97-AF65-F5344CB8AC3E}">
        <p14:creationId xmlns:p14="http://schemas.microsoft.com/office/powerpoint/2010/main" val="299157448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11790472"/>
              </p:ext>
            </p:extLst>
          </p:nvPr>
        </p:nvGraphicFramePr>
        <p:xfrm>
          <a:off x="0" y="0"/>
          <a:ext cx="9144000" cy="6841449"/>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228201">
                <a:tc gridSpan="2">
                  <a:txBody>
                    <a:bodyPr/>
                    <a:lstStyle/>
                    <a:p>
                      <a:pPr algn="ctr"/>
                      <a:r>
                        <a:rPr lang="en-US" sz="5600" dirty="0">
                          <a:effectLst>
                            <a:outerShdw blurRad="38100" dist="38100" dir="2700000" algn="tl">
                              <a:srgbClr val="000000">
                                <a:alpha val="43137"/>
                              </a:srgbClr>
                            </a:outerShdw>
                          </a:effectLst>
                        </a:rPr>
                        <a:t>“GREAT COMPROMISE”</a:t>
                      </a:r>
                    </a:p>
                  </a:txBody>
                  <a:tcPr anchor="ctr"/>
                </a:tc>
                <a:tc hMerge="1">
                  <a:txBody>
                    <a:bodyPr/>
                    <a:lstStyle/>
                    <a:p>
                      <a:pPr algn="ctr"/>
                      <a:endParaRPr lang="en-US" sz="4000" dirty="0"/>
                    </a:p>
                  </a:txBody>
                  <a:tcPr anchor="ctr"/>
                </a:tc>
                <a:extLst>
                  <a:ext uri="{0D108BD9-81ED-4DB2-BD59-A6C34878D82A}">
                    <a16:rowId xmlns:a16="http://schemas.microsoft.com/office/drawing/2014/main" val="10000"/>
                  </a:ext>
                </a:extLst>
              </a:tr>
              <a:tr h="1288280">
                <a:tc gridSpan="2">
                  <a:txBody>
                    <a:bodyPr/>
                    <a:lstStyle/>
                    <a:p>
                      <a:pPr marL="1085850" indent="0" algn="l"/>
                      <a:r>
                        <a:rPr lang="en-US" sz="4000" b="1" dirty="0"/>
                        <a:t>Roger Sherman (CT)</a:t>
                      </a:r>
                    </a:p>
                  </a:txBody>
                  <a:tcPr anchor="ctr"/>
                </a:tc>
                <a:tc hMerge="1">
                  <a:txBody>
                    <a:bodyPr/>
                    <a:lstStyle/>
                    <a:p>
                      <a:pPr marL="0" indent="0" algn="l"/>
                      <a:endParaRPr lang="en-US" sz="4000" b="1" dirty="0"/>
                    </a:p>
                  </a:txBody>
                  <a:tcPr anchor="ctr"/>
                </a:tc>
                <a:extLst>
                  <a:ext uri="{0D108BD9-81ED-4DB2-BD59-A6C34878D82A}">
                    <a16:rowId xmlns:a16="http://schemas.microsoft.com/office/drawing/2014/main" val="10001"/>
                  </a:ext>
                </a:extLst>
              </a:tr>
              <a:tr h="1696134">
                <a:tc>
                  <a:txBody>
                    <a:bodyPr/>
                    <a:lstStyle/>
                    <a:p>
                      <a:pPr algn="ctr"/>
                      <a:endParaRPr lang="en-US" sz="4000" i="1" dirty="0">
                        <a:solidFill>
                          <a:schemeClr val="tx1"/>
                        </a:solidFill>
                      </a:endParaRPr>
                    </a:p>
                  </a:txBody>
                  <a:tcPr anchor="ctr"/>
                </a:tc>
                <a:tc>
                  <a:txBody>
                    <a:bodyPr/>
                    <a:lstStyle/>
                    <a:p>
                      <a:pPr algn="ctr"/>
                      <a:endParaRPr lang="en-US" sz="3200" b="1" i="1" dirty="0">
                        <a:solidFill>
                          <a:schemeClr val="tx1"/>
                        </a:solidFill>
                      </a:endParaRPr>
                    </a:p>
                  </a:txBody>
                  <a:tcPr anchor="ctr"/>
                </a:tc>
                <a:extLst>
                  <a:ext uri="{0D108BD9-81ED-4DB2-BD59-A6C34878D82A}">
                    <a16:rowId xmlns:a16="http://schemas.microsoft.com/office/drawing/2014/main" val="10002"/>
                  </a:ext>
                </a:extLst>
              </a:tr>
              <a:tr h="1188720">
                <a:tc>
                  <a:txBody>
                    <a:bodyPr/>
                    <a:lstStyle/>
                    <a:p>
                      <a:pPr algn="ctr"/>
                      <a:endParaRPr lang="en-US" sz="3600" b="1" dirty="0"/>
                    </a:p>
                    <a:p>
                      <a:pPr algn="ctr"/>
                      <a:endParaRPr lang="en-US" sz="3600" b="1" dirty="0"/>
                    </a:p>
                  </a:txBody>
                  <a:tcPr anchor="ctr"/>
                </a:tc>
                <a:tc>
                  <a:txBody>
                    <a:bodyPr/>
                    <a:lstStyle/>
                    <a:p>
                      <a:pPr algn="ctr"/>
                      <a:endParaRPr lang="en-US" sz="3600" b="1" dirty="0"/>
                    </a:p>
                  </a:txBody>
                  <a:tcPr anchor="ctr"/>
                </a:tc>
                <a:extLst>
                  <a:ext uri="{0D108BD9-81ED-4DB2-BD59-A6C34878D82A}">
                    <a16:rowId xmlns:a16="http://schemas.microsoft.com/office/drawing/2014/main" val="10003"/>
                  </a:ext>
                </a:extLst>
              </a:tr>
              <a:tr h="1440114">
                <a:tc>
                  <a:txBody>
                    <a:bodyPr/>
                    <a:lstStyle/>
                    <a:p>
                      <a:pPr algn="ctr"/>
                      <a:endParaRPr lang="en-US" sz="2800" b="1" dirty="0"/>
                    </a:p>
                  </a:txBody>
                  <a:tcPr anchor="ctr"/>
                </a:tc>
                <a:tc>
                  <a:txBody>
                    <a:bodyPr/>
                    <a:lstStyle/>
                    <a:p>
                      <a:pPr algn="ctr"/>
                      <a:endParaRPr lang="en-US" sz="2800" b="1" dirty="0"/>
                    </a:p>
                  </a:txBody>
                  <a:tcPr anchor="ctr"/>
                </a:tc>
                <a:extLst>
                  <a:ext uri="{0D108BD9-81ED-4DB2-BD59-A6C34878D82A}">
                    <a16:rowId xmlns:a16="http://schemas.microsoft.com/office/drawing/2014/main" val="10004"/>
                  </a:ext>
                </a:extLst>
              </a:tr>
            </a:tbl>
          </a:graphicData>
        </a:graphic>
      </p:graphicFrame>
      <p:pic>
        <p:nvPicPr>
          <p:cNvPr id="3074" name="Picture 2"/>
          <p:cNvPicPr>
            <a:picLocks noChangeAspect="1" noChangeArrowheads="1"/>
          </p:cNvPicPr>
          <p:nvPr/>
        </p:nvPicPr>
        <p:blipFill>
          <a:blip r:embed="rId2" cstate="print"/>
          <a:srcRect/>
          <a:stretch>
            <a:fillRect/>
          </a:stretch>
        </p:blipFill>
        <p:spPr bwMode="auto">
          <a:xfrm>
            <a:off x="46159" y="1261732"/>
            <a:ext cx="836342" cy="1219200"/>
          </a:xfrm>
          <a:prstGeom prst="rect">
            <a:avLst/>
          </a:prstGeom>
          <a:noFill/>
          <a:ln w="9525">
            <a:noFill/>
            <a:miter lim="800000"/>
            <a:headEnd/>
            <a:tailEnd/>
          </a:ln>
        </p:spPr>
      </p:pic>
      <p:sp>
        <p:nvSpPr>
          <p:cNvPr id="8" name="Rectangle 7">
            <a:hlinkClick r:id="rId3" action="ppaction://hlinksldjump"/>
          </p:cNvPr>
          <p:cNvSpPr/>
          <p:nvPr/>
        </p:nvSpPr>
        <p:spPr>
          <a:xfrm>
            <a:off x="6290930" y="1720010"/>
            <a:ext cx="259080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000" b="1" dirty="0"/>
              <a:t>View Census Data</a:t>
            </a:r>
          </a:p>
        </p:txBody>
      </p:sp>
      <p:sp>
        <p:nvSpPr>
          <p:cNvPr id="2" name="Rectangle 1"/>
          <p:cNvSpPr/>
          <p:nvPr/>
        </p:nvSpPr>
        <p:spPr>
          <a:xfrm>
            <a:off x="0" y="2561553"/>
            <a:ext cx="4572000" cy="1631216"/>
          </a:xfrm>
          <a:prstGeom prst="rect">
            <a:avLst/>
          </a:prstGeom>
        </p:spPr>
        <p:txBody>
          <a:bodyPr>
            <a:spAutoFit/>
          </a:bodyPr>
          <a:lstStyle/>
          <a:p>
            <a:pPr lvl="0" algn="ctr"/>
            <a:r>
              <a:rPr lang="en-US" sz="3600" b="1" dirty="0">
                <a:solidFill>
                  <a:srgbClr val="C16A6C">
                    <a:lumMod val="75000"/>
                  </a:srgbClr>
                </a:solidFill>
              </a:rPr>
              <a:t>House of </a:t>
            </a:r>
            <a:r>
              <a:rPr lang="en-US" sz="3200" b="1" dirty="0">
                <a:solidFill>
                  <a:srgbClr val="C16A6C">
                    <a:lumMod val="75000"/>
                  </a:srgbClr>
                </a:solidFill>
              </a:rPr>
              <a:t>Representatives</a:t>
            </a:r>
            <a:endParaRPr lang="en-US" sz="3600" b="1" dirty="0">
              <a:solidFill>
                <a:srgbClr val="C16A6C">
                  <a:lumMod val="75000"/>
                </a:srgbClr>
              </a:solidFill>
            </a:endParaRPr>
          </a:p>
          <a:p>
            <a:pPr lvl="0" algn="ctr"/>
            <a:r>
              <a:rPr lang="en-US" sz="3200" b="1" i="1" dirty="0">
                <a:solidFill>
                  <a:prstClr val="black"/>
                </a:solidFill>
              </a:rPr>
              <a:t>Lower House</a:t>
            </a:r>
            <a:endParaRPr lang="en-US" sz="4000" i="1" dirty="0">
              <a:solidFill>
                <a:prstClr val="black"/>
              </a:solidFill>
            </a:endParaRPr>
          </a:p>
        </p:txBody>
      </p:sp>
      <p:sp>
        <p:nvSpPr>
          <p:cNvPr id="3" name="Rectangle 2"/>
          <p:cNvSpPr/>
          <p:nvPr/>
        </p:nvSpPr>
        <p:spPr>
          <a:xfrm>
            <a:off x="4572000" y="2584636"/>
            <a:ext cx="4572000" cy="1585049"/>
          </a:xfrm>
          <a:prstGeom prst="rect">
            <a:avLst/>
          </a:prstGeom>
        </p:spPr>
        <p:txBody>
          <a:bodyPr>
            <a:spAutoFit/>
          </a:bodyPr>
          <a:lstStyle/>
          <a:p>
            <a:pPr lvl="0" algn="ctr"/>
            <a:r>
              <a:rPr lang="en-US" sz="5400" b="1" dirty="0">
                <a:solidFill>
                  <a:srgbClr val="C16A6C">
                    <a:lumMod val="75000"/>
                  </a:srgbClr>
                </a:solidFill>
              </a:rPr>
              <a:t>Senate</a:t>
            </a:r>
            <a:endParaRPr lang="en-US" sz="3600" b="1" dirty="0">
              <a:solidFill>
                <a:srgbClr val="C16A6C">
                  <a:lumMod val="75000"/>
                </a:srgbClr>
              </a:solidFill>
            </a:endParaRPr>
          </a:p>
          <a:p>
            <a:pPr lvl="0" algn="ctr"/>
            <a:r>
              <a:rPr lang="en-US" sz="1100" b="1" dirty="0">
                <a:solidFill>
                  <a:srgbClr val="FF0000"/>
                </a:solidFill>
              </a:rPr>
              <a:t> </a:t>
            </a:r>
          </a:p>
          <a:p>
            <a:pPr lvl="0" algn="ctr">
              <a:defRPr/>
            </a:pPr>
            <a:r>
              <a:rPr lang="en-US" sz="3200" b="1" i="1" dirty="0">
                <a:solidFill>
                  <a:prstClr val="black"/>
                </a:solidFill>
              </a:rPr>
              <a:t>Upper House</a:t>
            </a:r>
          </a:p>
        </p:txBody>
      </p:sp>
      <p:sp>
        <p:nvSpPr>
          <p:cNvPr id="6" name="Rectangle 5"/>
          <p:cNvSpPr/>
          <p:nvPr/>
        </p:nvSpPr>
        <p:spPr>
          <a:xfrm>
            <a:off x="-3544" y="4214035"/>
            <a:ext cx="4572000" cy="1200329"/>
          </a:xfrm>
          <a:prstGeom prst="rect">
            <a:avLst/>
          </a:prstGeom>
        </p:spPr>
        <p:txBody>
          <a:bodyPr>
            <a:spAutoFit/>
          </a:bodyPr>
          <a:lstStyle/>
          <a:p>
            <a:pPr lvl="0" algn="ctr"/>
            <a:r>
              <a:rPr lang="en-US" sz="3600" dirty="0">
                <a:solidFill>
                  <a:prstClr val="black"/>
                </a:solidFill>
              </a:rPr>
              <a:t>Based on </a:t>
            </a:r>
            <a:r>
              <a:rPr lang="en-US" sz="3600" b="1" dirty="0">
                <a:solidFill>
                  <a:prstClr val="black"/>
                </a:solidFill>
              </a:rPr>
              <a:t>POPULATION</a:t>
            </a:r>
          </a:p>
        </p:txBody>
      </p:sp>
      <p:sp>
        <p:nvSpPr>
          <p:cNvPr id="7" name="Rectangle 6"/>
          <p:cNvSpPr/>
          <p:nvPr/>
        </p:nvSpPr>
        <p:spPr>
          <a:xfrm>
            <a:off x="4572000" y="4491033"/>
            <a:ext cx="4572000" cy="646331"/>
          </a:xfrm>
          <a:prstGeom prst="rect">
            <a:avLst/>
          </a:prstGeom>
        </p:spPr>
        <p:txBody>
          <a:bodyPr wrap="square">
            <a:spAutoFit/>
          </a:bodyPr>
          <a:lstStyle/>
          <a:p>
            <a:pPr lvl="0" algn="ctr"/>
            <a:r>
              <a:rPr lang="en-US" sz="3600" b="1" dirty="0">
                <a:solidFill>
                  <a:prstClr val="black"/>
                </a:solidFill>
              </a:rPr>
              <a:t>Two Votes Per State</a:t>
            </a:r>
          </a:p>
        </p:txBody>
      </p:sp>
      <p:sp>
        <p:nvSpPr>
          <p:cNvPr id="9" name="Rectangle 8"/>
          <p:cNvSpPr/>
          <p:nvPr/>
        </p:nvSpPr>
        <p:spPr>
          <a:xfrm>
            <a:off x="-3544" y="5562600"/>
            <a:ext cx="4572000" cy="1077218"/>
          </a:xfrm>
          <a:prstGeom prst="rect">
            <a:avLst/>
          </a:prstGeom>
        </p:spPr>
        <p:txBody>
          <a:bodyPr>
            <a:spAutoFit/>
          </a:bodyPr>
          <a:lstStyle/>
          <a:p>
            <a:pPr lvl="0" algn="ctr"/>
            <a:r>
              <a:rPr lang="en-US" sz="3600" b="1" dirty="0">
                <a:solidFill>
                  <a:prstClr val="black"/>
                </a:solidFill>
              </a:rPr>
              <a:t>Elected by Voters</a:t>
            </a:r>
          </a:p>
          <a:p>
            <a:pPr lvl="0" algn="ctr"/>
            <a:r>
              <a:rPr lang="en-US" sz="2800" b="1" dirty="0">
                <a:solidFill>
                  <a:prstClr val="black"/>
                </a:solidFill>
              </a:rPr>
              <a:t>(DIRECT)</a:t>
            </a:r>
          </a:p>
        </p:txBody>
      </p:sp>
      <p:sp>
        <p:nvSpPr>
          <p:cNvPr id="11" name="Rectangle 10"/>
          <p:cNvSpPr/>
          <p:nvPr/>
        </p:nvSpPr>
        <p:spPr>
          <a:xfrm>
            <a:off x="4591493" y="5429977"/>
            <a:ext cx="4572000" cy="1384995"/>
          </a:xfrm>
          <a:prstGeom prst="rect">
            <a:avLst/>
          </a:prstGeom>
        </p:spPr>
        <p:txBody>
          <a:bodyPr>
            <a:spAutoFit/>
          </a:bodyPr>
          <a:lstStyle/>
          <a:p>
            <a:pPr lvl="0" algn="ctr"/>
            <a:r>
              <a:rPr lang="en-US" sz="2800" b="1" dirty="0">
                <a:solidFill>
                  <a:prstClr val="black"/>
                </a:solidFill>
              </a:rPr>
              <a:t>Appointed by </a:t>
            </a:r>
          </a:p>
          <a:p>
            <a:pPr lvl="0" algn="ctr">
              <a:defRPr/>
            </a:pPr>
            <a:r>
              <a:rPr lang="en-US" sz="2800" b="1" dirty="0">
                <a:solidFill>
                  <a:prstClr val="black"/>
                </a:solidFill>
              </a:rPr>
              <a:t>State Legislatures</a:t>
            </a:r>
            <a:br>
              <a:rPr lang="en-US" sz="2800" b="1" dirty="0">
                <a:solidFill>
                  <a:prstClr val="black"/>
                </a:solidFill>
              </a:rPr>
            </a:br>
            <a:r>
              <a:rPr lang="en-US" sz="2800" b="1" dirty="0">
                <a:solidFill>
                  <a:prstClr val="black"/>
                </a:solidFill>
              </a:rPr>
              <a:t>(INDIRECT)</a:t>
            </a:r>
          </a:p>
        </p:txBody>
      </p:sp>
    </p:spTree>
    <p:extLst>
      <p:ext uri="{BB962C8B-B14F-4D97-AF65-F5344CB8AC3E}">
        <p14:creationId xmlns:p14="http://schemas.microsoft.com/office/powerpoint/2010/main" val="821386177"/>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upload.wikimedia.org/wikipedia/commons/thumb/0/05/Alexander_Hamilton_portrait_by_John_Trumbull_1806.jpg/800px-Alexander_Hamilton_portrait_by_John_Trumbull_180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425" r="14000" b="20626"/>
          <a:stretch/>
        </p:blipFill>
        <p:spPr bwMode="auto">
          <a:xfrm>
            <a:off x="2590800" y="2275"/>
            <a:ext cx="6553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799" y="2275"/>
            <a:ext cx="2133601"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2598" y="3124200"/>
            <a:ext cx="3258402" cy="325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381000"/>
            <a:ext cx="5881577" cy="1053406"/>
          </a:xfrm>
        </p:spPr>
        <p:txBody>
          <a:bodyPr>
            <a:normAutofit/>
          </a:bodyPr>
          <a:lstStyle/>
          <a:p>
            <a:r>
              <a:rPr lang="en-US" sz="5100" dirty="0">
                <a:solidFill>
                  <a:srgbClr val="F3EAE9"/>
                </a:solidFill>
                <a:effectLst>
                  <a:outerShdw blurRad="38100" dist="38100" dir="2700000" algn="tl">
                    <a:srgbClr val="000000">
                      <a:alpha val="43137"/>
                    </a:srgbClr>
                  </a:outerShdw>
                </a:effectLst>
              </a:rPr>
              <a:t>Hamilton’s Plan</a:t>
            </a:r>
          </a:p>
        </p:txBody>
      </p:sp>
      <p:sp>
        <p:nvSpPr>
          <p:cNvPr id="9" name="Rectangle 8"/>
          <p:cNvSpPr/>
          <p:nvPr/>
        </p:nvSpPr>
        <p:spPr>
          <a:xfrm>
            <a:off x="0" y="1219200"/>
            <a:ext cx="5867400" cy="584775"/>
          </a:xfrm>
          <a:prstGeom prst="rect">
            <a:avLst/>
          </a:prstGeom>
        </p:spPr>
        <p:txBody>
          <a:bodyPr wrap="square">
            <a:spAutoFit/>
          </a:bodyPr>
          <a:lstStyle/>
          <a:p>
            <a:pPr algn="ctr"/>
            <a:r>
              <a:rPr lang="en-US" sz="3200" b="1" dirty="0">
                <a:solidFill>
                  <a:srgbClr val="E0E8DC"/>
                </a:solidFill>
                <a:effectLst>
                  <a:outerShdw blurRad="38100" dist="38100" dir="2700000" algn="tl">
                    <a:srgbClr val="000000">
                      <a:alpha val="43137"/>
                    </a:srgbClr>
                  </a:outerShdw>
                </a:effectLst>
              </a:rPr>
              <a:t>for a </a:t>
            </a:r>
            <a:r>
              <a:rPr lang="en-US" sz="3200" b="1" i="1" dirty="0">
                <a:solidFill>
                  <a:srgbClr val="E0E8DC"/>
                </a:solidFill>
                <a:effectLst>
                  <a:outerShdw blurRad="38100" dist="38100" dir="2700000" algn="tl">
                    <a:srgbClr val="000000">
                      <a:alpha val="43137"/>
                    </a:srgbClr>
                  </a:outerShdw>
                </a:effectLst>
              </a:rPr>
              <a:t>national</a:t>
            </a:r>
            <a:r>
              <a:rPr lang="en-US" sz="3200" b="1" dirty="0">
                <a:solidFill>
                  <a:srgbClr val="E0E8DC"/>
                </a:solidFill>
                <a:effectLst>
                  <a:outerShdw blurRad="38100" dist="38100" dir="2700000" algn="tl">
                    <a:srgbClr val="000000">
                      <a:alpha val="43137"/>
                    </a:srgbClr>
                  </a:outerShdw>
                </a:effectLst>
              </a:rPr>
              <a:t>  government</a:t>
            </a:r>
          </a:p>
        </p:txBody>
      </p:sp>
      <p:sp>
        <p:nvSpPr>
          <p:cNvPr id="21" name="TextBox 20"/>
          <p:cNvSpPr txBox="1"/>
          <p:nvPr/>
        </p:nvSpPr>
        <p:spPr>
          <a:xfrm>
            <a:off x="103239" y="2106304"/>
            <a:ext cx="5410200" cy="830997"/>
          </a:xfrm>
          <a:prstGeom prst="rect">
            <a:avLst/>
          </a:prstGeom>
          <a:noFill/>
          <a:effectLst>
            <a:softEdge rad="1651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800" b="1" strike="sngStrike" dirty="0">
                <a:effectLst>
                  <a:outerShdw blurRad="38100" dist="38100" dir="2700000" algn="tl">
                    <a:srgbClr val="000000">
                      <a:alpha val="43137"/>
                    </a:srgbClr>
                  </a:outerShdw>
                </a:effectLst>
              </a:rPr>
              <a:t>State Sovereignty</a:t>
            </a:r>
          </a:p>
        </p:txBody>
      </p:sp>
      <p:sp>
        <p:nvSpPr>
          <p:cNvPr id="12" name="&quot;No&quot; Symbol 11"/>
          <p:cNvSpPr/>
          <p:nvPr/>
        </p:nvSpPr>
        <p:spPr>
          <a:xfrm>
            <a:off x="1077346" y="3309204"/>
            <a:ext cx="2971800" cy="2590800"/>
          </a:xfrm>
          <a:prstGeom prst="noSmoking">
            <a:avLst>
              <a:gd name="adj" fmla="val 6831"/>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322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anim calcmode="lin" valueType="num">
                                      <p:cBhvr>
                                        <p:cTn id="8" dur="1000" fill="hold"/>
                                        <p:tgtEl>
                                          <p:spTgt spid="21">
                                            <p:bg/>
                                          </p:spTgt>
                                        </p:tgtEl>
                                        <p:attrNameLst>
                                          <p:attrName>ppt_x</p:attrName>
                                        </p:attrNameLst>
                                      </p:cBhvr>
                                      <p:tavLst>
                                        <p:tav tm="0">
                                          <p:val>
                                            <p:strVal val="#ppt_x"/>
                                          </p:val>
                                        </p:tav>
                                        <p:tav tm="100000">
                                          <p:val>
                                            <p:strVal val="#ppt_x"/>
                                          </p:val>
                                        </p:tav>
                                      </p:tavLst>
                                    </p:anim>
                                    <p:anim calcmode="lin" valueType="num">
                                      <p:cBhvr>
                                        <p:cTn id="9" dur="1000" fill="hold"/>
                                        <p:tgtEl>
                                          <p:spTgt spid="21">
                                            <p:bg/>
                                          </p:spTgt>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http://upload.wikimedia.org/wikipedia/commons/thumb/0/05/Alexander_Hamilton_portrait_by_John_Trumbull_1806.jpg/800px-Alexander_Hamilton_portrait_by_John_Trumbull_180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425" r="14000" b="20626"/>
          <a:stretch/>
        </p:blipFill>
        <p:spPr bwMode="auto">
          <a:xfrm>
            <a:off x="2590800" y="2275"/>
            <a:ext cx="6553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590799" y="2275"/>
            <a:ext cx="2133601" cy="6858000"/>
          </a:xfrm>
          <a:prstGeom prst="rect">
            <a:avLst/>
          </a:prstGeom>
          <a:gradFill flip="none" rotWithShape="1">
            <a:gsLst>
              <a:gs pos="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1179255"/>
            <a:ext cx="4038600" cy="2554545"/>
          </a:xfrm>
          <a:prstGeom prst="rect">
            <a:avLst/>
          </a:prstGeo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sz="4400" b="1" strike="sngStrike">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4000" i="1" strike="noStrike" dirty="0">
                <a:effectLst>
                  <a:outerShdw blurRad="38100" dist="38100" dir="2700000" algn="tl">
                    <a:srgbClr val="000000">
                      <a:alpha val="43137"/>
                    </a:srgbClr>
                  </a:outerShdw>
                </a:effectLst>
              </a:rPr>
              <a:t>The convention heard Hamilton’s plan, but did not debate it.</a:t>
            </a:r>
          </a:p>
        </p:txBody>
      </p:sp>
    </p:spTree>
    <p:extLst>
      <p:ext uri="{BB962C8B-B14F-4D97-AF65-F5344CB8AC3E}">
        <p14:creationId xmlns:p14="http://schemas.microsoft.com/office/powerpoint/2010/main" val="26602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62950" cy="1143000"/>
          </a:xfrm>
        </p:spPr>
        <p:txBody>
          <a:bodyPr>
            <a:noAutofit/>
          </a:bodyPr>
          <a:lstStyle/>
          <a:p>
            <a:pPr algn="l"/>
            <a:r>
              <a:rPr lang="en-US" sz="7200" b="1" dirty="0">
                <a:solidFill>
                  <a:schemeClr val="bg1"/>
                </a:solidFill>
                <a:effectLst>
                  <a:outerShdw blurRad="38100" dist="38100" dir="2700000" algn="tl">
                    <a:srgbClr val="000000">
                      <a:alpha val="43137"/>
                    </a:srgbClr>
                  </a:outerShdw>
                </a:effectLst>
              </a:rPr>
              <a:t>QUESTION:</a:t>
            </a:r>
          </a:p>
        </p:txBody>
      </p:sp>
      <p:sp>
        <p:nvSpPr>
          <p:cNvPr id="3" name="Content Placeholder 2"/>
          <p:cNvSpPr>
            <a:spLocks noGrp="1"/>
          </p:cNvSpPr>
          <p:nvPr>
            <p:ph idx="1"/>
          </p:nvPr>
        </p:nvSpPr>
        <p:spPr>
          <a:xfrm>
            <a:off x="607629" y="1798637"/>
            <a:ext cx="4953000" cy="4525963"/>
          </a:xfrm>
        </p:spPr>
        <p:txBody>
          <a:bodyPr>
            <a:normAutofit/>
          </a:bodyPr>
          <a:lstStyle/>
          <a:p>
            <a:pPr marL="0" indent="0">
              <a:buNone/>
            </a:pPr>
            <a:r>
              <a:rPr lang="en-US" sz="4000" b="1" dirty="0">
                <a:solidFill>
                  <a:schemeClr val="bg1"/>
                </a:solidFill>
                <a:effectLst>
                  <a:outerShdw blurRad="38100" dist="38100" dir="2700000" algn="tl">
                    <a:srgbClr val="000000">
                      <a:alpha val="43137"/>
                    </a:srgbClr>
                  </a:outerShdw>
                </a:effectLst>
              </a:rPr>
              <a:t>Should </a:t>
            </a:r>
            <a:r>
              <a:rPr lang="en-US" sz="4000" b="1" i="1" dirty="0">
                <a:solidFill>
                  <a:schemeClr val="bg1"/>
                </a:solidFill>
                <a:effectLst>
                  <a:outerShdw blurRad="38100" dist="38100" dir="2700000" algn="tl">
                    <a:srgbClr val="000000">
                      <a:alpha val="43137"/>
                    </a:srgbClr>
                  </a:outerShdw>
                </a:effectLst>
              </a:rPr>
              <a:t>slaves </a:t>
            </a:r>
            <a:r>
              <a:rPr lang="en-US" sz="4000" b="1" dirty="0">
                <a:solidFill>
                  <a:schemeClr val="bg1"/>
                </a:solidFill>
                <a:effectLst>
                  <a:outerShdw blurRad="38100" dist="38100" dir="2700000" algn="tl">
                    <a:srgbClr val="000000">
                      <a:alpha val="43137"/>
                    </a:srgbClr>
                  </a:outerShdw>
                </a:effectLst>
              </a:rPr>
              <a:t>be counted for purposes of representation in the lower house of Congress?</a:t>
            </a:r>
          </a:p>
          <a:p>
            <a:endParaRPr lang="en-US" sz="1800" dirty="0">
              <a:solidFill>
                <a:schemeClr val="bg1"/>
              </a:solidFill>
            </a:endParaRPr>
          </a:p>
          <a:p>
            <a:pPr marL="0" indent="0">
              <a:buNone/>
            </a:pPr>
            <a:r>
              <a:rPr lang="en-US" sz="2400" b="1" i="1" dirty="0">
                <a:solidFill>
                  <a:schemeClr val="bg1"/>
                </a:solidFill>
                <a:effectLst>
                  <a:outerShdw blurRad="38100" dist="38100" dir="2700000" algn="tl">
                    <a:srgbClr val="000000">
                      <a:alpha val="43137"/>
                    </a:srgbClr>
                  </a:outerShdw>
                </a:effectLst>
              </a:rPr>
              <a:t>Consider the interests of your assigned state when answering.</a:t>
            </a:r>
            <a:endParaRPr lang="en-US" sz="2000" b="1" i="1" dirty="0">
              <a:solidFill>
                <a:schemeClr val="bg1"/>
              </a:solidFill>
              <a:effectLst>
                <a:outerShdw blurRad="38100" dist="38100" dir="2700000" algn="tl">
                  <a:srgbClr val="000000">
                    <a:alpha val="43137"/>
                  </a:srgbClr>
                </a:outerShdw>
              </a:effectLst>
            </a:endParaRPr>
          </a:p>
        </p:txBody>
      </p:sp>
      <p:sp>
        <p:nvSpPr>
          <p:cNvPr id="4" name="Rectangle 3">
            <a:hlinkClick r:id="rId3" action="ppaction://hlinksldjump"/>
          </p:cNvPr>
          <p:cNvSpPr/>
          <p:nvPr/>
        </p:nvSpPr>
        <p:spPr>
          <a:xfrm>
            <a:off x="5602091" y="5954598"/>
            <a:ext cx="3218059"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800" b="1" dirty="0"/>
              <a:t>View Census Data</a:t>
            </a:r>
          </a:p>
        </p:txBody>
      </p:sp>
      <p:pic>
        <p:nvPicPr>
          <p:cNvPr id="112642" name="Picture 2" descr="http://ajmacdonaldjr.files.wordpress.com/2011/11/slavery1.jpg"/>
          <p:cNvPicPr>
            <a:picLocks noChangeAspect="1" noChangeArrowheads="1"/>
          </p:cNvPicPr>
          <p:nvPr/>
        </p:nvPicPr>
        <p:blipFill>
          <a:blip r:embed="rId4" cstate="print"/>
          <a:srcRect/>
          <a:stretch>
            <a:fillRect/>
          </a:stretch>
        </p:blipFill>
        <p:spPr bwMode="auto">
          <a:xfrm>
            <a:off x="5666042" y="1770992"/>
            <a:ext cx="3173158" cy="3410607"/>
          </a:xfrm>
          <a:prstGeom prst="rect">
            <a:avLst/>
          </a:prstGeom>
          <a:noFill/>
        </p:spPr>
      </p:pic>
    </p:spTree>
    <p:extLst>
      <p:ext uri="{BB962C8B-B14F-4D97-AF65-F5344CB8AC3E}">
        <p14:creationId xmlns:p14="http://schemas.microsoft.com/office/powerpoint/2010/main" val="169938167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79313721"/>
              </p:ext>
            </p:extLst>
          </p:nvPr>
        </p:nvGraphicFramePr>
        <p:xfrm>
          <a:off x="0" y="800677"/>
          <a:ext cx="9125608" cy="4914323"/>
        </p:xfrm>
        <a:graphic>
          <a:graphicData uri="http://schemas.openxmlformats.org/drawingml/2006/table">
            <a:tbl>
              <a:tblPr firstRow="1" bandRow="1">
                <a:tableStyleId>{21E4AEA4-8DFA-4A89-87EB-49C32662AFE0}</a:tableStyleId>
              </a:tblPr>
              <a:tblGrid>
                <a:gridCol w="4562804">
                  <a:extLst>
                    <a:ext uri="{9D8B030D-6E8A-4147-A177-3AD203B41FA5}">
                      <a16:colId xmlns:a16="http://schemas.microsoft.com/office/drawing/2014/main" val="20000"/>
                    </a:ext>
                  </a:extLst>
                </a:gridCol>
                <a:gridCol w="4562804">
                  <a:extLst>
                    <a:ext uri="{9D8B030D-6E8A-4147-A177-3AD203B41FA5}">
                      <a16:colId xmlns:a16="http://schemas.microsoft.com/office/drawing/2014/main" val="20001"/>
                    </a:ext>
                  </a:extLst>
                </a:gridCol>
              </a:tblGrid>
              <a:tr h="1905000">
                <a:tc gridSpan="2">
                  <a:txBody>
                    <a:bodyPr/>
                    <a:lstStyle/>
                    <a:p>
                      <a:pPr algn="ctr"/>
                      <a:r>
                        <a:rPr lang="en-US" sz="5200" b="0" dirty="0">
                          <a:effectLst>
                            <a:outerShdw blurRad="38100" dist="38100" dir="2700000" algn="tl">
                              <a:srgbClr val="000000">
                                <a:alpha val="43137"/>
                              </a:srgbClr>
                            </a:outerShdw>
                          </a:effectLst>
                          <a:latin typeface="+mj-lt"/>
                        </a:rPr>
                        <a:t>The “Three-Fifths” Compromise</a:t>
                      </a:r>
                      <a:endParaRPr lang="en-US" sz="2800" i="1" dirty="0"/>
                    </a:p>
                  </a:txBody>
                  <a:tcPr anchor="ctr"/>
                </a:tc>
                <a:tc hMerge="1">
                  <a:txBody>
                    <a:bodyPr/>
                    <a:lstStyle/>
                    <a:p>
                      <a:endParaRPr lang="en-US" dirty="0"/>
                    </a:p>
                  </a:txBody>
                  <a:tcPr/>
                </a:tc>
                <a:extLst>
                  <a:ext uri="{0D108BD9-81ED-4DB2-BD59-A6C34878D82A}">
                    <a16:rowId xmlns:a16="http://schemas.microsoft.com/office/drawing/2014/main" val="10000"/>
                  </a:ext>
                </a:extLst>
              </a:tr>
              <a:tr h="698820">
                <a:tc>
                  <a:txBody>
                    <a:bodyPr/>
                    <a:lstStyle/>
                    <a:p>
                      <a:pPr algn="ctr"/>
                      <a:r>
                        <a:rPr lang="en-US" sz="3600" b="1" dirty="0"/>
                        <a:t>FOR THE SOUTH</a:t>
                      </a:r>
                    </a:p>
                  </a:txBody>
                  <a:tcPr anchor="ctr"/>
                </a:tc>
                <a:tc>
                  <a:txBody>
                    <a:bodyPr/>
                    <a:lstStyle/>
                    <a:p>
                      <a:pPr algn="ctr"/>
                      <a:r>
                        <a:rPr lang="en-US" sz="3600" b="1" dirty="0"/>
                        <a:t>FOR THE NORTH</a:t>
                      </a:r>
                    </a:p>
                  </a:txBody>
                  <a:tcPr anchor="ctr"/>
                </a:tc>
                <a:extLst>
                  <a:ext uri="{0D108BD9-81ED-4DB2-BD59-A6C34878D82A}">
                    <a16:rowId xmlns:a16="http://schemas.microsoft.com/office/drawing/2014/main" val="10001"/>
                  </a:ext>
                </a:extLst>
              </a:tr>
              <a:tr h="2310503">
                <a:tc>
                  <a:txBody>
                    <a:bodyPr/>
                    <a:lstStyle/>
                    <a:p>
                      <a:pPr marL="346075" marR="0" indent="0" algn="l" defTabSz="914400" rtl="0" eaLnBrk="1" fontAlgn="auto" latinLnBrk="0" hangingPunct="1">
                        <a:lnSpc>
                          <a:spcPct val="100000"/>
                        </a:lnSpc>
                        <a:spcBef>
                          <a:spcPts val="0"/>
                        </a:spcBef>
                        <a:spcAft>
                          <a:spcPts val="0"/>
                        </a:spcAft>
                        <a:buClrTx/>
                        <a:buSzTx/>
                        <a:buFontTx/>
                        <a:buNone/>
                        <a:tabLst/>
                        <a:defRPr/>
                      </a:pPr>
                      <a:r>
                        <a:rPr lang="en-US" sz="2800" b="1" dirty="0"/>
                        <a:t>For representation in Congress, slaves</a:t>
                      </a:r>
                      <a:br>
                        <a:rPr lang="en-US" sz="2800" b="1" dirty="0"/>
                      </a:br>
                      <a:r>
                        <a:rPr lang="en-US" sz="2800" b="1" dirty="0"/>
                        <a:t>counted as 3/5 </a:t>
                      </a:r>
                      <a:br>
                        <a:rPr lang="en-US" sz="2800" b="1" dirty="0"/>
                      </a:br>
                      <a:r>
                        <a:rPr lang="en-US" sz="2800" b="1" dirty="0"/>
                        <a:t>of a person.</a:t>
                      </a:r>
                    </a:p>
                  </a:txBody>
                  <a:tcPr anchor="ctr"/>
                </a:tc>
                <a:tc>
                  <a:txBody>
                    <a:bodyPr/>
                    <a:lstStyle/>
                    <a:p>
                      <a:pPr marL="236538" marR="0" indent="0" algn="l" defTabSz="914400" rtl="0" eaLnBrk="1" fontAlgn="auto" latinLnBrk="0" hangingPunct="1">
                        <a:lnSpc>
                          <a:spcPct val="100000"/>
                        </a:lnSpc>
                        <a:spcBef>
                          <a:spcPts val="0"/>
                        </a:spcBef>
                        <a:spcAft>
                          <a:spcPts val="0"/>
                        </a:spcAft>
                        <a:buClrTx/>
                        <a:buSzTx/>
                        <a:buFontTx/>
                        <a:buNone/>
                        <a:tabLst/>
                        <a:defRPr/>
                      </a:pPr>
                      <a:r>
                        <a:rPr lang="en-US" sz="2800" b="1" dirty="0"/>
                        <a:t>After 20 years, Congress </a:t>
                      </a:r>
                      <a:br>
                        <a:rPr lang="en-US" sz="2800" b="1" dirty="0"/>
                      </a:br>
                      <a:r>
                        <a:rPr lang="en-US" sz="2800" b="1" dirty="0"/>
                        <a:t>has the power </a:t>
                      </a:r>
                      <a:r>
                        <a:rPr lang="en-US" sz="2800" b="1" baseline="0" dirty="0"/>
                        <a:t>to regulate </a:t>
                      </a:r>
                      <a:br>
                        <a:rPr lang="en-US" sz="2800" b="1" baseline="0" dirty="0"/>
                      </a:br>
                      <a:r>
                        <a:rPr lang="en-US" sz="2800" b="1" baseline="0" dirty="0"/>
                        <a:t>(or outlaw) the </a:t>
                      </a:r>
                      <a:br>
                        <a:rPr lang="en-US" sz="2800" b="1" baseline="0" dirty="0"/>
                      </a:br>
                      <a:r>
                        <a:rPr lang="en-US" sz="2800" b="1" baseline="0" dirty="0"/>
                        <a:t>international slave trade.</a:t>
                      </a:r>
                      <a:endParaRPr lang="en-US" sz="2800" b="1" dirty="0"/>
                    </a:p>
                  </a:txBody>
                  <a:tcPr anchor="ctr"/>
                </a:tc>
                <a:extLst>
                  <a:ext uri="{0D108BD9-81ED-4DB2-BD59-A6C34878D82A}">
                    <a16:rowId xmlns:a16="http://schemas.microsoft.com/office/drawing/2014/main" val="10002"/>
                  </a:ext>
                </a:extLst>
              </a:tr>
            </a:tbl>
          </a:graphicData>
        </a:graphic>
      </p:graphicFrame>
      <p:sp>
        <p:nvSpPr>
          <p:cNvPr id="6" name="Rectangle 5"/>
          <p:cNvSpPr/>
          <p:nvPr/>
        </p:nvSpPr>
        <p:spPr>
          <a:xfrm>
            <a:off x="4663966" y="3483443"/>
            <a:ext cx="4343400" cy="20574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8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3/5</a:t>
            </a:r>
          </a:p>
        </p:txBody>
      </p:sp>
    </p:spTree>
    <p:extLst>
      <p:ext uri="{BB962C8B-B14F-4D97-AF65-F5344CB8AC3E}">
        <p14:creationId xmlns:p14="http://schemas.microsoft.com/office/powerpoint/2010/main" val="376391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2421175"/>
              </p:ext>
            </p:extLst>
          </p:nvPr>
        </p:nvGraphicFramePr>
        <p:xfrm>
          <a:off x="0" y="800677"/>
          <a:ext cx="9125608" cy="4914323"/>
        </p:xfrm>
        <a:graphic>
          <a:graphicData uri="http://schemas.openxmlformats.org/drawingml/2006/table">
            <a:tbl>
              <a:tblPr firstRow="1" bandRow="1">
                <a:tableStyleId>{21E4AEA4-8DFA-4A89-87EB-49C32662AFE0}</a:tableStyleId>
              </a:tblPr>
              <a:tblGrid>
                <a:gridCol w="4562804">
                  <a:extLst>
                    <a:ext uri="{9D8B030D-6E8A-4147-A177-3AD203B41FA5}">
                      <a16:colId xmlns:a16="http://schemas.microsoft.com/office/drawing/2014/main" val="20000"/>
                    </a:ext>
                  </a:extLst>
                </a:gridCol>
                <a:gridCol w="4562804">
                  <a:extLst>
                    <a:ext uri="{9D8B030D-6E8A-4147-A177-3AD203B41FA5}">
                      <a16:colId xmlns:a16="http://schemas.microsoft.com/office/drawing/2014/main" val="20001"/>
                    </a:ext>
                  </a:extLst>
                </a:gridCol>
              </a:tblGrid>
              <a:tr h="1905000">
                <a:tc gridSpan="2">
                  <a:txBody>
                    <a:bodyPr/>
                    <a:lstStyle/>
                    <a:p>
                      <a:pPr algn="ctr"/>
                      <a:r>
                        <a:rPr lang="en-US" sz="5200" b="0" dirty="0">
                          <a:effectLst>
                            <a:outerShdw blurRad="38100" dist="38100" dir="2700000" algn="tl">
                              <a:srgbClr val="000000">
                                <a:alpha val="43137"/>
                              </a:srgbClr>
                            </a:outerShdw>
                          </a:effectLst>
                          <a:latin typeface="+mj-lt"/>
                        </a:rPr>
                        <a:t>The “Three-Fifths” Compromise</a:t>
                      </a:r>
                      <a:endParaRPr lang="en-US" sz="2800" i="1" dirty="0"/>
                    </a:p>
                  </a:txBody>
                  <a:tcPr anchor="ctr"/>
                </a:tc>
                <a:tc hMerge="1">
                  <a:txBody>
                    <a:bodyPr/>
                    <a:lstStyle/>
                    <a:p>
                      <a:endParaRPr lang="en-US" dirty="0"/>
                    </a:p>
                  </a:txBody>
                  <a:tcPr/>
                </a:tc>
                <a:extLst>
                  <a:ext uri="{0D108BD9-81ED-4DB2-BD59-A6C34878D82A}">
                    <a16:rowId xmlns:a16="http://schemas.microsoft.com/office/drawing/2014/main" val="10000"/>
                  </a:ext>
                </a:extLst>
              </a:tr>
              <a:tr h="698820">
                <a:tc>
                  <a:txBody>
                    <a:bodyPr/>
                    <a:lstStyle/>
                    <a:p>
                      <a:pPr algn="ctr"/>
                      <a:r>
                        <a:rPr lang="en-US" sz="3600" b="1" dirty="0"/>
                        <a:t>FOR THE SOUTH</a:t>
                      </a:r>
                    </a:p>
                  </a:txBody>
                  <a:tcPr anchor="ctr"/>
                </a:tc>
                <a:tc>
                  <a:txBody>
                    <a:bodyPr/>
                    <a:lstStyle/>
                    <a:p>
                      <a:pPr algn="ctr"/>
                      <a:r>
                        <a:rPr lang="en-US" sz="3600" b="1" dirty="0"/>
                        <a:t>FOR THE NORTH</a:t>
                      </a:r>
                    </a:p>
                  </a:txBody>
                  <a:tcPr anchor="ctr"/>
                </a:tc>
                <a:extLst>
                  <a:ext uri="{0D108BD9-81ED-4DB2-BD59-A6C34878D82A}">
                    <a16:rowId xmlns:a16="http://schemas.microsoft.com/office/drawing/2014/main" val="10001"/>
                  </a:ext>
                </a:extLst>
              </a:tr>
              <a:tr h="2310503">
                <a:tc>
                  <a:txBody>
                    <a:bodyPr/>
                    <a:lstStyle/>
                    <a:p>
                      <a:pPr marL="346075" marR="0" indent="0" algn="l" defTabSz="914400" rtl="0" eaLnBrk="1" fontAlgn="auto" latinLnBrk="0" hangingPunct="1">
                        <a:lnSpc>
                          <a:spcPct val="100000"/>
                        </a:lnSpc>
                        <a:spcBef>
                          <a:spcPts val="0"/>
                        </a:spcBef>
                        <a:spcAft>
                          <a:spcPts val="0"/>
                        </a:spcAft>
                        <a:buClrTx/>
                        <a:buSzTx/>
                        <a:buFontTx/>
                        <a:buNone/>
                        <a:tabLst/>
                        <a:defRPr/>
                      </a:pPr>
                      <a:r>
                        <a:rPr lang="en-US" sz="2800" b="1" dirty="0"/>
                        <a:t>For representation in Congress, slaves</a:t>
                      </a:r>
                      <a:br>
                        <a:rPr lang="en-US" sz="2800" b="1" dirty="0"/>
                      </a:br>
                      <a:r>
                        <a:rPr lang="en-US" sz="2800" b="1" dirty="0"/>
                        <a:t>counted as 3/5 </a:t>
                      </a:r>
                      <a:br>
                        <a:rPr lang="en-US" sz="2800" b="1" dirty="0"/>
                      </a:br>
                      <a:r>
                        <a:rPr lang="en-US" sz="2800" b="1" dirty="0"/>
                        <a:t>of a person.</a:t>
                      </a:r>
                    </a:p>
                  </a:txBody>
                  <a:tcPr anchor="ctr"/>
                </a:tc>
                <a:tc>
                  <a:txBody>
                    <a:bodyPr/>
                    <a:lstStyle/>
                    <a:p>
                      <a:pPr marL="236538" marR="0" indent="0" algn="l" defTabSz="914400" rtl="0" eaLnBrk="1" fontAlgn="auto" latinLnBrk="0" hangingPunct="1">
                        <a:lnSpc>
                          <a:spcPct val="100000"/>
                        </a:lnSpc>
                        <a:spcBef>
                          <a:spcPts val="0"/>
                        </a:spcBef>
                        <a:spcAft>
                          <a:spcPts val="0"/>
                        </a:spcAft>
                        <a:buClrTx/>
                        <a:buSzTx/>
                        <a:buFontTx/>
                        <a:buNone/>
                        <a:tabLst/>
                        <a:defRPr/>
                      </a:pPr>
                      <a:r>
                        <a:rPr lang="en-US" sz="2800" b="1" dirty="0"/>
                        <a:t>After 20 years, Congress </a:t>
                      </a:r>
                      <a:br>
                        <a:rPr lang="en-US" sz="2800" b="1" dirty="0"/>
                      </a:br>
                      <a:r>
                        <a:rPr lang="en-US" sz="2800" b="1" dirty="0"/>
                        <a:t>has the power </a:t>
                      </a:r>
                      <a:r>
                        <a:rPr lang="en-US" sz="2800" b="1" baseline="0" dirty="0"/>
                        <a:t>to regulate </a:t>
                      </a:r>
                      <a:br>
                        <a:rPr lang="en-US" sz="2800" b="1" baseline="0" dirty="0"/>
                      </a:br>
                      <a:r>
                        <a:rPr lang="en-US" sz="2800" b="1" baseline="0" dirty="0"/>
                        <a:t>(or outlaw) the </a:t>
                      </a:r>
                      <a:br>
                        <a:rPr lang="en-US" sz="2800" b="1" baseline="0" dirty="0"/>
                      </a:br>
                      <a:r>
                        <a:rPr lang="en-US" sz="2800" b="1" baseline="0" dirty="0"/>
                        <a:t>international slave trade.</a:t>
                      </a:r>
                      <a:endParaRPr lang="en-US" sz="2800" b="1" dirty="0"/>
                    </a:p>
                  </a:txBody>
                  <a:tcPr anchor="ctr"/>
                </a:tc>
                <a:extLst>
                  <a:ext uri="{0D108BD9-81ED-4DB2-BD59-A6C34878D82A}">
                    <a16:rowId xmlns:a16="http://schemas.microsoft.com/office/drawing/2014/main" val="10002"/>
                  </a:ext>
                </a:extLst>
              </a:tr>
            </a:tbl>
          </a:graphicData>
        </a:graphic>
      </p:graphicFrame>
      <p:sp>
        <p:nvSpPr>
          <p:cNvPr id="6" name="Rectangle 5"/>
          <p:cNvSpPr/>
          <p:nvPr/>
        </p:nvSpPr>
        <p:spPr>
          <a:xfrm>
            <a:off x="120868" y="3483443"/>
            <a:ext cx="4343400" cy="20574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8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3/5</a:t>
            </a:r>
          </a:p>
        </p:txBody>
      </p:sp>
    </p:spTree>
    <p:extLst>
      <p:ext uri="{BB962C8B-B14F-4D97-AF65-F5344CB8AC3E}">
        <p14:creationId xmlns:p14="http://schemas.microsoft.com/office/powerpoint/2010/main" val="256513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thumb/6/6c/Constitution_of_the_United_States%2C_page_1.jpg/800px-Constitution_of_the_United_States%2C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2" t="3061" r="9629" b="4184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362200"/>
            <a:ext cx="9144000" cy="2590800"/>
          </a:xfrm>
        </p:spPr>
        <p:txBody>
          <a:bodyPr>
            <a:noAutofit/>
          </a:bodyPr>
          <a:lstStyle/>
          <a:p>
            <a:r>
              <a:rPr lang="en-US" sz="8000" b="1" dirty="0"/>
              <a:t>EXECUTIVE BRANCH</a:t>
            </a:r>
          </a:p>
        </p:txBody>
      </p:sp>
    </p:spTree>
    <p:extLst>
      <p:ext uri="{BB962C8B-B14F-4D97-AF65-F5344CB8AC3E}">
        <p14:creationId xmlns:p14="http://schemas.microsoft.com/office/powerpoint/2010/main" val="565053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3074" name="Picture 2" descr="http://upload.wikimedia.org/wikipedia/commons/thumb/3/36/Seal_of_the_President_of_the_United_States.svg/1024px-Seal_of_the_President_of_the_United_St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1"/>
            <a:ext cx="6400799"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357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tx2">
                <a:lumMod val="75000"/>
                <a:lumOff val="25000"/>
              </a:schemeClr>
            </a:gs>
          </a:gsLst>
          <a:lin ang="135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4678362"/>
          </a:xfrm>
        </p:spPr>
        <p:txBody>
          <a:bodyPr>
            <a:noAutofit/>
          </a:bodyPr>
          <a:lstStyle/>
          <a:p>
            <a:r>
              <a:rPr lang="en-US" sz="11500" dirty="0">
                <a:solidFill>
                  <a:schemeClr val="bg1"/>
                </a:solidFill>
                <a:effectLst>
                  <a:outerShdw blurRad="38100" dist="38100" dir="2700000" algn="tl">
                    <a:srgbClr val="000000">
                      <a:alpha val="43137"/>
                    </a:srgbClr>
                  </a:outerShdw>
                </a:effectLst>
                <a:latin typeface="Collegiateheavyoutline" panose="02000603060000020004" pitchFamily="2" charset="0"/>
              </a:rPr>
              <a:t>ELECTORAL</a:t>
            </a:r>
          </a:p>
        </p:txBody>
      </p:sp>
    </p:spTree>
    <p:extLst>
      <p:ext uri="{BB962C8B-B14F-4D97-AF65-F5344CB8AC3E}">
        <p14:creationId xmlns:p14="http://schemas.microsoft.com/office/powerpoint/2010/main" val="272193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69" t="11110"/>
          <a:stretch/>
        </p:blipFill>
        <p:spPr bwMode="auto">
          <a:xfrm>
            <a:off x="-1" y="0"/>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19400" y="228600"/>
            <a:ext cx="5981699" cy="2057400"/>
          </a:xfrm>
        </p:spPr>
        <p:txBody>
          <a:bodyPr>
            <a:noAutofit/>
          </a:bodyPr>
          <a:lstStyle/>
          <a:p>
            <a:r>
              <a:rPr lang="en-US" sz="5400" dirty="0">
                <a:solidFill>
                  <a:schemeClr val="bg1"/>
                </a:solidFill>
              </a:rPr>
              <a:t>ELECTORAL </a:t>
            </a:r>
            <a:br>
              <a:rPr lang="en-US" sz="5400" dirty="0">
                <a:solidFill>
                  <a:schemeClr val="bg1"/>
                </a:solidFill>
              </a:rPr>
            </a:br>
            <a:r>
              <a:rPr lang="en-US" sz="5400" dirty="0">
                <a:solidFill>
                  <a:schemeClr val="bg1"/>
                </a:solidFill>
              </a:rPr>
              <a:t>COLLEGE</a:t>
            </a:r>
          </a:p>
        </p:txBody>
      </p:sp>
      <p:sp>
        <p:nvSpPr>
          <p:cNvPr id="4" name="Rectangle 3"/>
          <p:cNvSpPr/>
          <p:nvPr/>
        </p:nvSpPr>
        <p:spPr>
          <a:xfrm>
            <a:off x="7288185" y="6400800"/>
            <a:ext cx="1703415"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dirty="0"/>
              <a:t>Photo by </a:t>
            </a:r>
            <a:r>
              <a:rPr lang="en-US" sz="1400" b="1" dirty="0">
                <a:hlinkClick r:id="rId3" tooltip="Go to Liz Lawley's photostream"/>
              </a:rPr>
              <a:t>Liz </a:t>
            </a:r>
            <a:r>
              <a:rPr lang="en-US" sz="1400" b="1" dirty="0" err="1">
                <a:hlinkClick r:id="rId3" tooltip="Go to Liz Lawley's photostream"/>
              </a:rPr>
              <a:t>Lawley</a:t>
            </a:r>
            <a:endParaRPr lang="en-US" sz="1400" dirty="0"/>
          </a:p>
        </p:txBody>
      </p:sp>
    </p:spTree>
    <p:extLst>
      <p:ext uri="{BB962C8B-B14F-4D97-AF65-F5344CB8AC3E}">
        <p14:creationId xmlns:p14="http://schemas.microsoft.com/office/powerpoint/2010/main" val="3689430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49"/>
          <a:stretch/>
        </p:blipFill>
        <p:spPr bwMode="auto">
          <a:xfrm>
            <a:off x="0" y="-2628"/>
            <a:ext cx="9141372" cy="685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28"/>
            <a:ext cx="9144000" cy="6860628"/>
          </a:xfrm>
          <a:prstGeom prst="rect">
            <a:avLst/>
          </a:prstGeom>
          <a:gradFill flip="none" rotWithShape="1">
            <a:gsLst>
              <a:gs pos="100000">
                <a:srgbClr val="000000">
                  <a:alpha val="40000"/>
                </a:srgbClr>
              </a:gs>
              <a:gs pos="0">
                <a:schemeClr val="tx1">
                  <a:alpha val="80000"/>
                </a:schemeClr>
              </a:gs>
              <a:gs pos="65000">
                <a:srgbClr val="000000">
                  <a:alpha val="0"/>
                </a:srgbClr>
              </a:gs>
              <a:gs pos="28000">
                <a:schemeClr val="tx1">
                  <a:alpha val="0"/>
                </a:schemeClr>
              </a:gs>
            </a:gsLst>
            <a:lin ang="15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5886" y="609600"/>
            <a:ext cx="8229600" cy="1143000"/>
          </a:xfrm>
        </p:spPr>
        <p:txBody>
          <a:bodyPr>
            <a:noAutofit/>
          </a:bodyPr>
          <a:lstStyle/>
          <a:p>
            <a:pPr algn="l"/>
            <a:r>
              <a:rPr lang="en-US" sz="7200" b="1" dirty="0">
                <a:solidFill>
                  <a:schemeClr val="bg1"/>
                </a:solidFill>
                <a:effectLst>
                  <a:outerShdw blurRad="38100" dist="38100" dir="2700000" algn="tl">
                    <a:srgbClr val="000000">
                      <a:alpha val="43137"/>
                    </a:srgbClr>
                  </a:outerShdw>
                </a:effectLst>
              </a:rPr>
              <a:t>Elite Consensus:</a:t>
            </a:r>
          </a:p>
        </p:txBody>
      </p:sp>
      <p:sp>
        <p:nvSpPr>
          <p:cNvPr id="3" name="Content Placeholder 2"/>
          <p:cNvSpPr>
            <a:spLocks noGrp="1"/>
          </p:cNvSpPr>
          <p:nvPr>
            <p:ph idx="1"/>
          </p:nvPr>
        </p:nvSpPr>
        <p:spPr>
          <a:xfrm>
            <a:off x="457200" y="4648200"/>
            <a:ext cx="8229600" cy="1325563"/>
          </a:xfrm>
        </p:spPr>
        <p:txBody>
          <a:bodyPr>
            <a:normAutofit/>
          </a:bodyPr>
          <a:lstStyle/>
          <a:p>
            <a:pPr marL="0" indent="0" algn="ctr">
              <a:buNone/>
            </a:pPr>
            <a:r>
              <a:rPr lang="en-US" sz="5100" b="1" dirty="0">
                <a:solidFill>
                  <a:schemeClr val="bg1"/>
                </a:solidFill>
                <a:effectLst>
                  <a:outerShdw blurRad="38100" dist="38100" dir="2700000" algn="tl">
                    <a:srgbClr val="000000">
                      <a:alpha val="43137"/>
                    </a:srgbClr>
                  </a:outerShdw>
                </a:effectLst>
              </a:rPr>
              <a:t>The Articles aren’t working.</a:t>
            </a:r>
          </a:p>
        </p:txBody>
      </p:sp>
      <p:sp>
        <p:nvSpPr>
          <p:cNvPr id="4" name="Rectangle 3"/>
          <p:cNvSpPr/>
          <p:nvPr/>
        </p:nvSpPr>
        <p:spPr>
          <a:xfrm>
            <a:off x="228600" y="6290846"/>
            <a:ext cx="1631088" cy="338554"/>
          </a:xfrm>
          <a:prstGeom prst="rect">
            <a:avLst/>
          </a:prstGeom>
        </p:spPr>
        <p:txBody>
          <a:bodyPr wrap="none">
            <a:spAutoFit/>
          </a:bodyPr>
          <a:lstStyle/>
          <a:p>
            <a:r>
              <a:rPr lang="en-US" sz="1600" dirty="0">
                <a:solidFill>
                  <a:schemeClr val="bg1"/>
                </a:solidFill>
              </a:rPr>
              <a:t>Photo by </a:t>
            </a:r>
            <a:r>
              <a:rPr lang="en-US" sz="1600" b="1" dirty="0">
                <a:solidFill>
                  <a:schemeClr val="bg1"/>
                </a:solidFill>
              </a:rPr>
              <a:t>Nesster</a:t>
            </a:r>
            <a:endParaRPr lang="en-US" sz="16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4629060" y="3400245"/>
              <a:ext cx="57600" cy="43560"/>
            </p14:xfrm>
          </p:contentPart>
        </mc:Choice>
        <mc:Fallback xmlns="">
          <p:pic>
            <p:nvPicPr>
              <p:cNvPr id="8" name="Ink 7"/>
              <p:cNvPicPr/>
              <p:nvPr/>
            </p:nvPicPr>
            <p:blipFill>
              <a:blip r:embed="rId4"/>
              <a:stretch>
                <a:fillRect/>
              </a:stretch>
            </p:blipFill>
            <p:spPr>
              <a:xfrm>
                <a:off x="4617180" y="3388365"/>
                <a:ext cx="8136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428580" y="3300525"/>
              <a:ext cx="360" cy="360"/>
            </p14:xfrm>
          </p:contentPart>
        </mc:Choice>
        <mc:Fallback xmlns="">
          <p:pic>
            <p:nvPicPr>
              <p:cNvPr id="10" name="Ink 9"/>
              <p:cNvPicPr/>
              <p:nvPr/>
            </p:nvPicPr>
            <p:blipFill>
              <a:blip r:embed="rId6"/>
              <a:stretch>
                <a:fillRect/>
              </a:stretch>
            </p:blipFill>
            <p:spPr>
              <a:xfrm>
                <a:off x="-440460" y="3288645"/>
                <a:ext cx="24120" cy="24120"/>
              </a:xfrm>
              <a:prstGeom prst="rect">
                <a:avLst/>
              </a:prstGeom>
            </p:spPr>
          </p:pic>
        </mc:Fallback>
      </mc:AlternateContent>
    </p:spTree>
    <p:extLst>
      <p:ext uri="{BB962C8B-B14F-4D97-AF65-F5344CB8AC3E}">
        <p14:creationId xmlns:p14="http://schemas.microsoft.com/office/powerpoint/2010/main" val="3966961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69" t="11110"/>
          <a:stretch/>
        </p:blipFill>
        <p:spPr bwMode="auto">
          <a:xfrm>
            <a:off x="-1" y="0"/>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3124200"/>
            <a:ext cx="9144001" cy="3733800"/>
          </a:xfrm>
          <a:prstGeom prst="rect">
            <a:avLst/>
          </a:prstGeom>
          <a:gradFill>
            <a:gsLst>
              <a:gs pos="0">
                <a:schemeClr val="tx1">
                  <a:alpha val="0"/>
                </a:schemeClr>
              </a:gs>
              <a:gs pos="64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9400" y="228600"/>
            <a:ext cx="5981699" cy="2057400"/>
          </a:xfrm>
        </p:spPr>
        <p:txBody>
          <a:bodyPr>
            <a:noAutofit/>
          </a:bodyPr>
          <a:lstStyle/>
          <a:p>
            <a:r>
              <a:rPr lang="en-US" sz="5400" dirty="0">
                <a:solidFill>
                  <a:schemeClr val="bg1"/>
                </a:solidFill>
              </a:rPr>
              <a:t>ELECTORAL </a:t>
            </a:r>
            <a:br>
              <a:rPr lang="en-US" sz="5400" dirty="0">
                <a:solidFill>
                  <a:schemeClr val="bg1"/>
                </a:solidFill>
              </a:rPr>
            </a:br>
            <a:r>
              <a:rPr lang="en-US" sz="5400" dirty="0">
                <a:solidFill>
                  <a:schemeClr val="bg1"/>
                </a:solidFill>
              </a:rPr>
              <a:t>COLLEGE</a:t>
            </a:r>
          </a:p>
        </p:txBody>
      </p:sp>
      <p:sp>
        <p:nvSpPr>
          <p:cNvPr id="4" name="Rectangle 3"/>
          <p:cNvSpPr/>
          <p:nvPr/>
        </p:nvSpPr>
        <p:spPr>
          <a:xfrm>
            <a:off x="7288185" y="6400800"/>
            <a:ext cx="1703415"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dirty="0"/>
              <a:t>Photo by </a:t>
            </a:r>
            <a:r>
              <a:rPr lang="en-US" sz="1400" b="1" dirty="0">
                <a:hlinkClick r:id="rId3" tooltip="Go to Liz Lawley's photostream"/>
              </a:rPr>
              <a:t>Liz </a:t>
            </a:r>
            <a:r>
              <a:rPr lang="en-US" sz="1400" b="1" dirty="0" err="1">
                <a:hlinkClick r:id="rId3" tooltip="Go to Liz Lawley's photostream"/>
              </a:rPr>
              <a:t>Lawley</a:t>
            </a:r>
            <a:endParaRPr lang="en-US" sz="1400" dirty="0"/>
          </a:p>
        </p:txBody>
      </p:sp>
      <p:sp>
        <p:nvSpPr>
          <p:cNvPr id="5" name="Rectangle 4"/>
          <p:cNvSpPr/>
          <p:nvPr/>
        </p:nvSpPr>
        <p:spPr>
          <a:xfrm>
            <a:off x="533400" y="4573250"/>
            <a:ext cx="7162800" cy="1446550"/>
          </a:xfrm>
          <a:prstGeom prst="rect">
            <a:avLst/>
          </a:prstGeo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4400" b="1" dirty="0">
                <a:effectLst>
                  <a:glow rad="101600">
                    <a:schemeClr val="tx1">
                      <a:alpha val="60000"/>
                    </a:schemeClr>
                  </a:glow>
                  <a:outerShdw blurRad="38100" dist="38100" dir="2700000" algn="tl">
                    <a:srgbClr val="000000">
                      <a:alpha val="43137"/>
                    </a:srgbClr>
                  </a:outerShdw>
                </a:effectLst>
              </a:rPr>
              <a:t>Each </a:t>
            </a:r>
            <a:r>
              <a:rPr lang="en-US" sz="4400" b="1" i="1" dirty="0">
                <a:effectLst>
                  <a:glow rad="101600">
                    <a:schemeClr val="tx1">
                      <a:alpha val="60000"/>
                    </a:schemeClr>
                  </a:glow>
                  <a:outerShdw blurRad="38100" dist="38100" dir="2700000" algn="tl">
                    <a:srgbClr val="000000">
                      <a:alpha val="43137"/>
                    </a:srgbClr>
                  </a:outerShdw>
                </a:effectLst>
              </a:rPr>
              <a:t>state </a:t>
            </a:r>
            <a:r>
              <a:rPr lang="en-US" sz="4400" b="1" dirty="0">
                <a:effectLst>
                  <a:glow rad="101600">
                    <a:schemeClr val="tx1">
                      <a:alpha val="60000"/>
                    </a:schemeClr>
                  </a:glow>
                  <a:outerShdw blurRad="38100" dist="38100" dir="2700000" algn="tl">
                    <a:srgbClr val="000000">
                      <a:alpha val="43137"/>
                    </a:srgbClr>
                  </a:outerShdw>
                </a:effectLst>
              </a:rPr>
              <a:t>will send </a:t>
            </a:r>
            <a:r>
              <a:rPr lang="en-US" sz="4400" b="1" dirty="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rPr>
              <a:t>electors</a:t>
            </a:r>
            <a:br>
              <a:rPr lang="en-US" sz="4400" b="1" dirty="0">
                <a:effectLst>
                  <a:glow rad="101600">
                    <a:schemeClr val="tx1">
                      <a:alpha val="60000"/>
                    </a:schemeClr>
                  </a:glow>
                  <a:outerShdw blurRad="38100" dist="38100" dir="2700000" algn="tl">
                    <a:srgbClr val="000000">
                      <a:alpha val="43137"/>
                    </a:srgbClr>
                  </a:outerShdw>
                </a:effectLst>
              </a:rPr>
            </a:br>
            <a:r>
              <a:rPr lang="en-US" sz="4400" b="1" dirty="0">
                <a:effectLst>
                  <a:glow rad="101600">
                    <a:schemeClr val="tx1">
                      <a:alpha val="60000"/>
                    </a:schemeClr>
                  </a:glow>
                  <a:outerShdw blurRad="38100" dist="38100" dir="2700000" algn="tl">
                    <a:srgbClr val="000000">
                      <a:alpha val="43137"/>
                    </a:srgbClr>
                  </a:outerShdw>
                </a:effectLst>
              </a:rPr>
              <a:t>to cast votes for President.</a:t>
            </a:r>
          </a:p>
        </p:txBody>
      </p:sp>
    </p:spTree>
    <p:extLst>
      <p:ext uri="{BB962C8B-B14F-4D97-AF65-F5344CB8AC3E}">
        <p14:creationId xmlns:p14="http://schemas.microsoft.com/office/powerpoint/2010/main" val="3593325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69" t="11110"/>
          <a:stretch/>
        </p:blipFill>
        <p:spPr bwMode="auto">
          <a:xfrm>
            <a:off x="-1" y="0"/>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3124200"/>
            <a:ext cx="9144001" cy="3733800"/>
          </a:xfrm>
          <a:prstGeom prst="rect">
            <a:avLst/>
          </a:prstGeom>
          <a:gradFill>
            <a:gsLst>
              <a:gs pos="0">
                <a:schemeClr val="tx1">
                  <a:alpha val="0"/>
                </a:schemeClr>
              </a:gs>
              <a:gs pos="64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9400" y="228600"/>
            <a:ext cx="5981699" cy="2057400"/>
          </a:xfrm>
        </p:spPr>
        <p:txBody>
          <a:bodyPr>
            <a:noAutofit/>
          </a:bodyPr>
          <a:lstStyle/>
          <a:p>
            <a:r>
              <a:rPr lang="en-US" sz="5400" dirty="0">
                <a:solidFill>
                  <a:schemeClr val="bg1"/>
                </a:solidFill>
              </a:rPr>
              <a:t>ELECTORAL </a:t>
            </a:r>
            <a:br>
              <a:rPr lang="en-US" sz="5400" dirty="0">
                <a:solidFill>
                  <a:schemeClr val="bg1"/>
                </a:solidFill>
              </a:rPr>
            </a:br>
            <a:r>
              <a:rPr lang="en-US" sz="5400" dirty="0">
                <a:solidFill>
                  <a:schemeClr val="bg1"/>
                </a:solidFill>
              </a:rPr>
              <a:t>COLLEGE</a:t>
            </a:r>
          </a:p>
        </p:txBody>
      </p:sp>
      <p:sp>
        <p:nvSpPr>
          <p:cNvPr id="4" name="Rectangle 3"/>
          <p:cNvSpPr/>
          <p:nvPr/>
        </p:nvSpPr>
        <p:spPr>
          <a:xfrm>
            <a:off x="7288185" y="6400800"/>
            <a:ext cx="1703415"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dirty="0"/>
              <a:t>Photo by </a:t>
            </a:r>
            <a:r>
              <a:rPr lang="en-US" sz="1400" b="1" dirty="0">
                <a:hlinkClick r:id="rId3" tooltip="Go to Liz Lawley's photostream"/>
              </a:rPr>
              <a:t>Liz </a:t>
            </a:r>
            <a:r>
              <a:rPr lang="en-US" sz="1400" b="1" dirty="0" err="1">
                <a:hlinkClick r:id="rId3" tooltip="Go to Liz Lawley's photostream"/>
              </a:rPr>
              <a:t>Lawley</a:t>
            </a:r>
            <a:endParaRPr lang="en-US" sz="1400" dirty="0"/>
          </a:p>
        </p:txBody>
      </p:sp>
      <p:sp>
        <p:nvSpPr>
          <p:cNvPr id="5" name="Rectangle 4"/>
          <p:cNvSpPr/>
          <p:nvPr/>
        </p:nvSpPr>
        <p:spPr>
          <a:xfrm>
            <a:off x="609600" y="4265474"/>
            <a:ext cx="7924800" cy="1754326"/>
          </a:xfrm>
          <a:prstGeom prst="rect">
            <a:avLst/>
          </a:prstGeo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5400" b="1" dirty="0">
                <a:effectLst>
                  <a:glow rad="101600">
                    <a:schemeClr val="tx1">
                      <a:alpha val="60000"/>
                    </a:schemeClr>
                  </a:glow>
                  <a:outerShdw blurRad="38100" dist="38100" dir="2700000" algn="tl">
                    <a:srgbClr val="000000">
                      <a:alpha val="43137"/>
                    </a:srgbClr>
                  </a:outerShdw>
                </a:effectLst>
              </a:rPr>
              <a:t># of ELECTORS = </a:t>
            </a:r>
          </a:p>
          <a:p>
            <a:r>
              <a:rPr lang="en-US" sz="5400" b="1" dirty="0">
                <a:effectLst>
                  <a:glow rad="101600">
                    <a:schemeClr val="tx1">
                      <a:alpha val="60000"/>
                    </a:schemeClr>
                  </a:glow>
                  <a:outerShdw blurRad="38100" dist="38100" dir="2700000" algn="tl">
                    <a:srgbClr val="000000">
                      <a:alpha val="43137"/>
                    </a:srgbClr>
                  </a:outerShdw>
                </a:effectLst>
              </a:rPr>
              <a:t>	  # of </a:t>
            </a:r>
            <a:r>
              <a:rPr lang="en-US" sz="5400" b="1" dirty="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rPr>
              <a:t>Senators</a:t>
            </a:r>
            <a:r>
              <a:rPr lang="en-US" sz="5400" b="1" dirty="0">
                <a:effectLst>
                  <a:glow rad="101600">
                    <a:schemeClr val="tx1">
                      <a:alpha val="60000"/>
                    </a:schemeClr>
                  </a:glow>
                  <a:outerShdw blurRad="38100" dist="38100" dir="2700000" algn="tl">
                    <a:srgbClr val="000000">
                      <a:alpha val="43137"/>
                    </a:srgbClr>
                  </a:outerShdw>
                </a:effectLst>
              </a:rPr>
              <a:t> + </a:t>
            </a:r>
            <a:r>
              <a:rPr lang="en-US" sz="5400" b="1" dirty="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rPr>
              <a:t>Reps</a:t>
            </a:r>
          </a:p>
        </p:txBody>
      </p:sp>
    </p:spTree>
    <p:extLst>
      <p:ext uri="{BB962C8B-B14F-4D97-AF65-F5344CB8AC3E}">
        <p14:creationId xmlns:p14="http://schemas.microsoft.com/office/powerpoint/2010/main" val="188248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765" t="11765"/>
          <a:stretch/>
        </p:blipFill>
        <p:spPr>
          <a:xfrm>
            <a:off x="0" y="0"/>
            <a:ext cx="9144000" cy="6858000"/>
          </a:xfrm>
          <a:prstGeom prst="rect">
            <a:avLst/>
          </a:prstGeom>
        </p:spPr>
      </p:pic>
      <p:sp>
        <p:nvSpPr>
          <p:cNvPr id="5" name="Rectangle 4"/>
          <p:cNvSpPr/>
          <p:nvPr/>
        </p:nvSpPr>
        <p:spPr>
          <a:xfrm>
            <a:off x="-1" y="5181600"/>
            <a:ext cx="9144001" cy="1676400"/>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0"/>
            <a:ext cx="8229600" cy="1371600"/>
          </a:xfrm>
        </p:spPr>
        <p:txBody>
          <a:bodyPr>
            <a:noAutofit/>
          </a:bodyPr>
          <a:lstStyle/>
          <a:p>
            <a:r>
              <a:rPr lang="en-US" dirty="0">
                <a:solidFill>
                  <a:schemeClr val="bg2"/>
                </a:solidFill>
                <a:effectLst>
                  <a:glow rad="101600">
                    <a:schemeClr val="tx1">
                      <a:alpha val="60000"/>
                    </a:schemeClr>
                  </a:glow>
                  <a:outerShdw blurRad="38100" dist="38100" dir="2700000" algn="tl">
                    <a:srgbClr val="000000">
                      <a:alpha val="43137"/>
                    </a:srgbClr>
                  </a:outerShdw>
                </a:effectLst>
              </a:rPr>
              <a:t>The LARGE STATES get more electoral votes.</a:t>
            </a:r>
          </a:p>
        </p:txBody>
      </p:sp>
      <p:sp>
        <p:nvSpPr>
          <p:cNvPr id="4" name="Rectangle 3"/>
          <p:cNvSpPr/>
          <p:nvPr/>
        </p:nvSpPr>
        <p:spPr>
          <a:xfrm>
            <a:off x="7162800" y="6400800"/>
            <a:ext cx="1828800" cy="307777"/>
          </a:xfrm>
          <a:prstGeom prst="rect">
            <a:avLst/>
          </a:prstGeom>
        </p:spPr>
        <p:txBody>
          <a:bodyPr wrap="square">
            <a:spAutoFit/>
          </a:bodyPr>
          <a:lstStyle/>
          <a:p>
            <a:pPr algn="r"/>
            <a:r>
              <a:rPr lang="en-US" sz="1400" b="1" dirty="0">
                <a:solidFill>
                  <a:schemeClr val="bg2"/>
                </a:solidFill>
              </a:rPr>
              <a:t>Photo by </a:t>
            </a:r>
            <a:r>
              <a:rPr lang="en-US" sz="1400" b="1" dirty="0" err="1">
                <a:solidFill>
                  <a:schemeClr val="bg2"/>
                </a:solidFill>
              </a:rPr>
              <a:t>DaPuglet</a:t>
            </a:r>
            <a:endParaRPr lang="en-US" sz="1400" dirty="0">
              <a:solidFill>
                <a:schemeClr val="bg2"/>
              </a:solidFill>
            </a:endParaRPr>
          </a:p>
        </p:txBody>
      </p:sp>
    </p:spTree>
    <p:extLst>
      <p:ext uri="{BB962C8B-B14F-4D97-AF65-F5344CB8AC3E}">
        <p14:creationId xmlns:p14="http://schemas.microsoft.com/office/powerpoint/2010/main" val="33099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65" r="4017"/>
          <a:stretch/>
        </p:blipFill>
        <p:spPr bwMode="auto">
          <a:xfrm>
            <a:off x="1" y="-19050"/>
            <a:ext cx="91440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09600" y="3170237"/>
            <a:ext cx="3733800" cy="3001963"/>
          </a:xfrm>
        </p:spPr>
        <p:txBody>
          <a:bodyPr>
            <a:noAutofit/>
          </a:bodyPr>
          <a:lstStyle/>
          <a:p>
            <a:pPr marL="0" indent="0">
              <a:buNone/>
            </a:pPr>
            <a:r>
              <a:rPr lang="en-US" sz="5400" b="1" dirty="0"/>
              <a:t>The small states get a head start.</a:t>
            </a:r>
          </a:p>
        </p:txBody>
      </p:sp>
      <p:sp>
        <p:nvSpPr>
          <p:cNvPr id="4" name="Rectangle 3"/>
          <p:cNvSpPr/>
          <p:nvPr/>
        </p:nvSpPr>
        <p:spPr>
          <a:xfrm>
            <a:off x="6894063" y="5879068"/>
            <a:ext cx="2173737" cy="369332"/>
          </a:xfrm>
          <a:prstGeom prst="rect">
            <a:avLst/>
          </a:prstGeom>
        </p:spPr>
        <p:txBody>
          <a:bodyPr wrap="none">
            <a:spAutoFit/>
          </a:bodyPr>
          <a:lstStyle/>
          <a:p>
            <a:r>
              <a:rPr lang="en-US" dirty="0"/>
              <a:t>Photo by </a:t>
            </a:r>
            <a:r>
              <a:rPr lang="en-US" dirty="0" err="1">
                <a:hlinkClick r:id="rId3" tooltip="Go to greg westfall's photostream"/>
              </a:rPr>
              <a:t>greg</a:t>
            </a:r>
            <a:r>
              <a:rPr lang="en-US" dirty="0">
                <a:hlinkClick r:id="rId3" tooltip="Go to greg westfall's photostream"/>
              </a:rPr>
              <a:t> </a:t>
            </a:r>
            <a:r>
              <a:rPr lang="en-US" dirty="0" err="1">
                <a:hlinkClick r:id="rId3" tooltip="Go to greg westfall's photostream"/>
              </a:rPr>
              <a:t>westfall</a:t>
            </a:r>
            <a:endParaRPr lang="en-US" dirty="0"/>
          </a:p>
        </p:txBody>
      </p:sp>
    </p:spTree>
    <p:extLst>
      <p:ext uri="{BB962C8B-B14F-4D97-AF65-F5344CB8AC3E}">
        <p14:creationId xmlns:p14="http://schemas.microsoft.com/office/powerpoint/2010/main" val="3761308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CFD0D3"/>
            </a:gs>
            <a:gs pos="100000">
              <a:srgbClr val="E7E7E9"/>
            </a:gs>
          </a:gsLst>
          <a:lin ang="5400000" scaled="0"/>
        </a:gradFill>
        <a:effectLst/>
      </p:bgPr>
    </p:bg>
    <p:spTree>
      <p:nvGrpSpPr>
        <p:cNvPr id="1" name=""/>
        <p:cNvGrpSpPr/>
        <p:nvPr/>
      </p:nvGrpSpPr>
      <p:grpSpPr>
        <a:xfrm>
          <a:off x="0" y="0"/>
          <a:ext cx="0" cy="0"/>
          <a:chOff x="0" y="0"/>
          <a:chExt cx="0" cy="0"/>
        </a:xfrm>
      </p:grpSpPr>
      <p:pic>
        <p:nvPicPr>
          <p:cNvPr id="1026" name="Picture 2" descr="http://upload.wikimedia.org/wikipedia/commons/thumb/4/44/ElectoralCollege2012.svg/1024px-ElectoralCollege201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255036"/>
            <a:ext cx="8759825" cy="5089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8382000" cy="1143000"/>
          </a:xfrm>
        </p:spPr>
        <p:txBody>
          <a:bodyPr>
            <a:noAutofit/>
          </a:bodyPr>
          <a:lstStyle/>
          <a:p>
            <a:pPr algn="l"/>
            <a:r>
              <a:rPr lang="en-US" dirty="0"/>
              <a:t>2012 Presidential Election</a:t>
            </a:r>
          </a:p>
        </p:txBody>
      </p:sp>
    </p:spTree>
    <p:extLst>
      <p:ext uri="{BB962C8B-B14F-4D97-AF65-F5344CB8AC3E}">
        <p14:creationId xmlns:p14="http://schemas.microsoft.com/office/powerpoint/2010/main" val="404004046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FD0D3"/>
            </a:gs>
            <a:gs pos="100000">
              <a:srgbClr val="E7E7E9"/>
            </a:gs>
          </a:gsLst>
          <a:lin ang="5400000" scaled="0"/>
        </a:gradFill>
        <a:effectLst/>
      </p:bgPr>
    </p:bg>
    <p:spTree>
      <p:nvGrpSpPr>
        <p:cNvPr id="1" name=""/>
        <p:cNvGrpSpPr/>
        <p:nvPr/>
      </p:nvGrpSpPr>
      <p:grpSpPr>
        <a:xfrm>
          <a:off x="0" y="0"/>
          <a:ext cx="0" cy="0"/>
          <a:chOff x="0" y="0"/>
          <a:chExt cx="0" cy="0"/>
        </a:xfrm>
      </p:grpSpPr>
      <p:pic>
        <p:nvPicPr>
          <p:cNvPr id="4098" name="Picture 2" descr="http://upload.wikimedia.org/wikipedia/commons/thumb/0/0d/Cartogram%E2%80%942012_Electoral_Vote.svg/1272px-Cartogram%E2%80%942012_Electoral_Vote.svg.pn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5800" y="232554"/>
            <a:ext cx="8120547" cy="63968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39000" y="6400800"/>
            <a:ext cx="1855829" cy="307777"/>
          </a:xfrm>
          <a:prstGeom prst="rect">
            <a:avLst/>
          </a:prstGeom>
        </p:spPr>
        <p:txBody>
          <a:bodyPr wrap="none">
            <a:spAutoFit/>
          </a:bodyPr>
          <a:lstStyle/>
          <a:p>
            <a:r>
              <a:rPr lang="en-US" sz="1400" dirty="0"/>
              <a:t>Map Credit: </a:t>
            </a:r>
            <a:r>
              <a:rPr lang="en-US" sz="1400" dirty="0" err="1">
                <a:hlinkClick r:id="rId4" tooltip="User:Kelvinsong"/>
              </a:rPr>
              <a:t>Kelvinsong</a:t>
            </a:r>
            <a:endParaRPr lang="en-US" sz="1400" dirty="0"/>
          </a:p>
        </p:txBody>
      </p:sp>
      <p:sp useBgFill="1">
        <p:nvSpPr>
          <p:cNvPr id="2" name="Title 1"/>
          <p:cNvSpPr>
            <a:spLocks noGrp="1"/>
          </p:cNvSpPr>
          <p:nvPr>
            <p:ph type="title"/>
          </p:nvPr>
        </p:nvSpPr>
        <p:spPr>
          <a:xfrm>
            <a:off x="228600" y="350838"/>
            <a:ext cx="6400800" cy="792162"/>
          </a:xfrm>
        </p:spPr>
        <p:txBody>
          <a:bodyPr/>
          <a:lstStyle/>
          <a:p>
            <a:r>
              <a:rPr lang="en-US" dirty="0"/>
              <a:t>2012 Electoral Vote</a:t>
            </a:r>
          </a:p>
        </p:txBody>
      </p:sp>
    </p:spTree>
    <p:extLst>
      <p:ext uri="{BB962C8B-B14F-4D97-AF65-F5344CB8AC3E}">
        <p14:creationId xmlns:p14="http://schemas.microsoft.com/office/powerpoint/2010/main" val="2548172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thumb/6/6c/Constitution_of_the_United_States%2C_page_1.jpg/800px-Constitution_of_the_United_States%2C_page_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2" t="3061" r="9629" b="4184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362200"/>
            <a:ext cx="9144000" cy="2590800"/>
          </a:xfrm>
        </p:spPr>
        <p:txBody>
          <a:bodyPr>
            <a:noAutofit/>
          </a:bodyPr>
          <a:lstStyle/>
          <a:p>
            <a:r>
              <a:rPr lang="en-US" sz="8800" b="1" dirty="0"/>
              <a:t>JUDICIAL BRANCH</a:t>
            </a:r>
          </a:p>
        </p:txBody>
      </p:sp>
    </p:spTree>
    <p:extLst>
      <p:ext uri="{BB962C8B-B14F-4D97-AF65-F5344CB8AC3E}">
        <p14:creationId xmlns:p14="http://schemas.microsoft.com/office/powerpoint/2010/main" val="1246198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122" name="Picture 2" descr="http://upload.wikimedia.org/wikipedia/commons/thumb/f/f3/Seal_of_the_United_States_Supreme_Court.svg/720px-Seal_of_the_United_States_Supreme_Cour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599"/>
            <a:ext cx="6477000" cy="64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3295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96" r="16743"/>
          <a:stretch/>
        </p:blipFill>
        <p:spPr>
          <a:xfrm>
            <a:off x="0" y="0"/>
            <a:ext cx="9144000" cy="6858000"/>
          </a:xfrm>
          <a:prstGeom prst="rect">
            <a:avLst/>
          </a:prstGeom>
        </p:spPr>
      </p:pic>
      <p:sp>
        <p:nvSpPr>
          <p:cNvPr id="2" name="Title 1"/>
          <p:cNvSpPr>
            <a:spLocks noGrp="1"/>
          </p:cNvSpPr>
          <p:nvPr>
            <p:ph type="title"/>
          </p:nvPr>
        </p:nvSpPr>
        <p:spPr>
          <a:xfrm>
            <a:off x="3810000" y="5435008"/>
            <a:ext cx="4572000" cy="1219200"/>
          </a:xfrm>
        </p:spPr>
        <p:txBody>
          <a:bodyPr>
            <a:noAutofit/>
          </a:bodyPr>
          <a:lstStyle/>
          <a:p>
            <a:r>
              <a:rPr lang="en-US" sz="4000" dirty="0"/>
              <a:t>ARTICLE III</a:t>
            </a:r>
          </a:p>
        </p:txBody>
      </p:sp>
      <p:sp>
        <p:nvSpPr>
          <p:cNvPr id="3" name="Content Placeholder 2"/>
          <p:cNvSpPr>
            <a:spLocks noGrp="1"/>
          </p:cNvSpPr>
          <p:nvPr>
            <p:ph idx="1"/>
          </p:nvPr>
        </p:nvSpPr>
        <p:spPr>
          <a:xfrm>
            <a:off x="457200" y="990600"/>
            <a:ext cx="7924800" cy="4541874"/>
          </a:xfrm>
        </p:spPr>
        <p:txBody>
          <a:bodyPr>
            <a:normAutofit fontScale="77500" lnSpcReduction="20000"/>
          </a:bodyPr>
          <a:lstStyle/>
          <a:p>
            <a:pPr marL="0" indent="0">
              <a:lnSpc>
                <a:spcPct val="120000"/>
              </a:lnSpc>
              <a:buNone/>
            </a:pPr>
            <a:r>
              <a:rPr lang="en-US" sz="4000" b="1" dirty="0"/>
              <a:t>The judicial Power of the United States, shall be vested in one supreme Court, and in such inferior Courts as the Congress may from time to time ordain and establish. The Judges, both of the supreme and inferior Courts, shall hold their Offices during good Behavior, and shall, at stated Times, receive for their Services a Compensation which shall not be diminished during their Continuance in Office.</a:t>
            </a:r>
          </a:p>
        </p:txBody>
      </p:sp>
    </p:spTree>
    <p:extLst>
      <p:ext uri="{BB962C8B-B14F-4D97-AF65-F5344CB8AC3E}">
        <p14:creationId xmlns:p14="http://schemas.microsoft.com/office/powerpoint/2010/main" val="2765232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555" t="10377" r="62" b="4717"/>
          <a:stretch/>
        </p:blipFill>
        <p:spPr>
          <a:xfrm>
            <a:off x="0" y="0"/>
            <a:ext cx="9158733" cy="6858000"/>
          </a:xfrm>
        </p:spPr>
      </p:pic>
      <p:sp>
        <p:nvSpPr>
          <p:cNvPr id="2" name="Title 1"/>
          <p:cNvSpPr>
            <a:spLocks noGrp="1"/>
          </p:cNvSpPr>
          <p:nvPr>
            <p:ph type="title"/>
          </p:nvPr>
        </p:nvSpPr>
        <p:spPr>
          <a:xfrm>
            <a:off x="0" y="3352800"/>
            <a:ext cx="9144000" cy="1143000"/>
          </a:xfrm>
          <a:gradFill>
            <a:gsLst>
              <a:gs pos="0">
                <a:schemeClr val="accent6">
                  <a:tint val="50000"/>
                  <a:satMod val="300000"/>
                  <a:alpha val="80000"/>
                </a:schemeClr>
              </a:gs>
              <a:gs pos="35000">
                <a:schemeClr val="accent6">
                  <a:tint val="37000"/>
                  <a:satMod val="300000"/>
                  <a:alpha val="80000"/>
                </a:schemeClr>
              </a:gs>
              <a:gs pos="100000">
                <a:schemeClr val="accent6">
                  <a:tint val="15000"/>
                  <a:satMod val="350000"/>
                  <a:alpha val="80000"/>
                </a:schemeClr>
              </a:gs>
            </a:gsLst>
          </a:gradFill>
          <a:ln>
            <a:noFill/>
          </a:ln>
        </p:spPr>
        <p:style>
          <a:lnRef idx="1">
            <a:schemeClr val="accent6"/>
          </a:lnRef>
          <a:fillRef idx="2">
            <a:schemeClr val="accent6"/>
          </a:fillRef>
          <a:effectRef idx="1">
            <a:schemeClr val="accent6"/>
          </a:effectRef>
          <a:fontRef idx="minor">
            <a:schemeClr val="dk1"/>
          </a:fontRef>
        </p:style>
        <p:txBody>
          <a:bodyPr>
            <a:noAutofit/>
          </a:bodyPr>
          <a:lstStyle/>
          <a:p>
            <a:r>
              <a:rPr lang="en-US" sz="6600" dirty="0">
                <a:latin typeface="+mj-lt"/>
              </a:rPr>
              <a:t>Commerce Clause</a:t>
            </a:r>
          </a:p>
        </p:txBody>
      </p:sp>
      <p:sp>
        <p:nvSpPr>
          <p:cNvPr id="5" name="Rectangle 4"/>
          <p:cNvSpPr/>
          <p:nvPr/>
        </p:nvSpPr>
        <p:spPr>
          <a:xfrm>
            <a:off x="7239000" y="6477000"/>
            <a:ext cx="1870256" cy="307777"/>
          </a:xfrm>
          <a:prstGeom prst="rect">
            <a:avLst/>
          </a:prstGeom>
        </p:spPr>
        <p:txBody>
          <a:bodyPr wrap="none">
            <a:spAutoFit/>
          </a:bodyPr>
          <a:lstStyle/>
          <a:p>
            <a:r>
              <a:rPr lang="en-US" sz="1400" dirty="0">
                <a:solidFill>
                  <a:schemeClr val="bg1"/>
                </a:solidFill>
                <a:effectLst>
                  <a:outerShdw blurRad="38100" dist="38100" dir="2700000" algn="tl">
                    <a:srgbClr val="000000">
                      <a:alpha val="43137"/>
                    </a:srgbClr>
                  </a:outerShdw>
                </a:effectLst>
              </a:rPr>
              <a:t>Photo by Randy </a:t>
            </a:r>
            <a:r>
              <a:rPr lang="en-US" sz="1400" dirty="0" err="1">
                <a:solidFill>
                  <a:schemeClr val="bg1"/>
                </a:solidFill>
                <a:effectLst>
                  <a:outerShdw blurRad="38100" dist="38100" dir="2700000" algn="tl">
                    <a:srgbClr val="000000">
                      <a:alpha val="43137"/>
                    </a:srgbClr>
                  </a:outerShdw>
                </a:effectLst>
              </a:rPr>
              <a:t>Heinitz</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274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upload.wikimedia.org/wikipedia/commons/thumb/0/08/Benjamin_Franklin_nature_printed_55_dollar_front_1779.jpg/974px-Benjamin_Franklin_nature_printed_55_dollar_front_17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28"/>
            <a:ext cx="9144000" cy="69096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32463"/>
            <a:ext cx="8121556" cy="1524000"/>
          </a:xfrm>
          <a:solidFill>
            <a:schemeClr val="tx1">
              <a:lumMod val="50000"/>
              <a:alpha val="8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p>
            <a:r>
              <a:rPr lang="en-US" sz="8000" dirty="0">
                <a:solidFill>
                  <a:schemeClr val="bg2"/>
                </a:solidFill>
                <a:latin typeface="+mj-lt"/>
              </a:rPr>
              <a:t>Bad Economy</a:t>
            </a:r>
          </a:p>
        </p:txBody>
      </p:sp>
      <p:sp>
        <p:nvSpPr>
          <p:cNvPr id="3" name="Content Placeholder 2"/>
          <p:cNvSpPr>
            <a:spLocks noGrp="1"/>
          </p:cNvSpPr>
          <p:nvPr>
            <p:ph idx="1"/>
          </p:nvPr>
        </p:nvSpPr>
        <p:spPr>
          <a:xfrm>
            <a:off x="2590800" y="5334000"/>
            <a:ext cx="6096000" cy="792163"/>
          </a:xfrm>
        </p:spPr>
        <p:txBody>
          <a:bodyPr/>
          <a:lstStyle/>
          <a:p>
            <a:endParaRPr lang="en-US" dirty="0"/>
          </a:p>
        </p:txBody>
      </p:sp>
      <p:sp>
        <p:nvSpPr>
          <p:cNvPr id="4" name="Rectangle 3"/>
          <p:cNvSpPr/>
          <p:nvPr/>
        </p:nvSpPr>
        <p:spPr>
          <a:xfrm>
            <a:off x="7162800" y="6557639"/>
            <a:ext cx="1917513" cy="276999"/>
          </a:xfrm>
          <a:prstGeom prst="rect">
            <a:avLst/>
          </a:prstGeom>
          <a:solidFill>
            <a:schemeClr val="bg2"/>
          </a:solidFill>
        </p:spPr>
        <p:txBody>
          <a:bodyPr wrap="none">
            <a:spAutoFit/>
          </a:bodyPr>
          <a:lstStyle/>
          <a:p>
            <a:r>
              <a:rPr lang="en-US" sz="1200" dirty="0">
                <a:solidFill>
                  <a:srgbClr val="867E6B"/>
                </a:solidFill>
              </a:rPr>
              <a:t>Image by </a:t>
            </a:r>
            <a:r>
              <a:rPr lang="en-US" sz="1200" dirty="0">
                <a:solidFill>
                  <a:srgbClr val="867E6B"/>
                </a:solidFill>
                <a:hlinkClick r:id="rId3"/>
              </a:rPr>
              <a:t>Beyond My Ken</a:t>
            </a:r>
            <a:endParaRPr lang="en-US" sz="1200" dirty="0">
              <a:solidFill>
                <a:srgbClr val="867E6B"/>
              </a:solidFill>
            </a:endParaRPr>
          </a:p>
        </p:txBody>
      </p:sp>
    </p:spTree>
    <p:extLst>
      <p:ext uri="{BB962C8B-B14F-4D97-AF65-F5344CB8AC3E}">
        <p14:creationId xmlns:p14="http://schemas.microsoft.com/office/powerpoint/2010/main" val="233167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96" r="16743"/>
          <a:stretch/>
        </p:blipFill>
        <p:spPr>
          <a:xfrm>
            <a:off x="0" y="0"/>
            <a:ext cx="9144000" cy="6858000"/>
          </a:xfrm>
          <a:prstGeom prst="rect">
            <a:avLst/>
          </a:prstGeom>
        </p:spPr>
      </p:pic>
      <p:sp>
        <p:nvSpPr>
          <p:cNvPr id="2" name="Title 1"/>
          <p:cNvSpPr>
            <a:spLocks noGrp="1"/>
          </p:cNvSpPr>
          <p:nvPr>
            <p:ph type="title"/>
          </p:nvPr>
        </p:nvSpPr>
        <p:spPr>
          <a:xfrm>
            <a:off x="0" y="1295400"/>
            <a:ext cx="9144000" cy="1219200"/>
          </a:xfrm>
        </p:spPr>
        <p:txBody>
          <a:bodyPr>
            <a:noAutofit/>
          </a:bodyPr>
          <a:lstStyle/>
          <a:p>
            <a:r>
              <a:rPr lang="en-US" sz="5400" dirty="0"/>
              <a:t>COMMERCE CLAUSE</a:t>
            </a:r>
          </a:p>
        </p:txBody>
      </p:sp>
      <p:sp>
        <p:nvSpPr>
          <p:cNvPr id="3" name="Content Placeholder 2"/>
          <p:cNvSpPr>
            <a:spLocks noGrp="1"/>
          </p:cNvSpPr>
          <p:nvPr>
            <p:ph idx="1"/>
          </p:nvPr>
        </p:nvSpPr>
        <p:spPr>
          <a:xfrm>
            <a:off x="609599" y="2895600"/>
            <a:ext cx="7924800" cy="3001963"/>
          </a:xfrm>
        </p:spPr>
        <p:txBody>
          <a:bodyPr>
            <a:normAutofit/>
          </a:bodyPr>
          <a:lstStyle/>
          <a:p>
            <a:pPr marL="0" indent="0">
              <a:buNone/>
            </a:pPr>
            <a:r>
              <a:rPr lang="en-US" sz="4000" b="1" dirty="0"/>
              <a:t>[The Congress shall have Power] To regulate Commerce with foreign Nations, and among the several States, and with the Indian Tribes;</a:t>
            </a:r>
          </a:p>
        </p:txBody>
      </p:sp>
    </p:spTree>
    <p:extLst>
      <p:ext uri="{BB962C8B-B14F-4D97-AF65-F5344CB8AC3E}">
        <p14:creationId xmlns:p14="http://schemas.microsoft.com/office/powerpoint/2010/main" val="2591953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96" r="16743"/>
          <a:stretch/>
        </p:blipFill>
        <p:spPr>
          <a:xfrm>
            <a:off x="0" y="0"/>
            <a:ext cx="9144000" cy="6858000"/>
          </a:xfrm>
          <a:prstGeom prst="rect">
            <a:avLst/>
          </a:prstGeom>
        </p:spPr>
      </p:pic>
      <p:sp>
        <p:nvSpPr>
          <p:cNvPr id="2" name="Title 1"/>
          <p:cNvSpPr>
            <a:spLocks noGrp="1"/>
          </p:cNvSpPr>
          <p:nvPr>
            <p:ph type="title"/>
          </p:nvPr>
        </p:nvSpPr>
        <p:spPr>
          <a:xfrm>
            <a:off x="0" y="1295400"/>
            <a:ext cx="9144000" cy="1219200"/>
          </a:xfrm>
        </p:spPr>
        <p:txBody>
          <a:bodyPr>
            <a:noAutofit/>
          </a:bodyPr>
          <a:lstStyle/>
          <a:p>
            <a:r>
              <a:rPr lang="en-US" sz="5400" dirty="0"/>
              <a:t>COMMERCE CLAUSE</a:t>
            </a:r>
          </a:p>
        </p:txBody>
      </p:sp>
      <p:sp>
        <p:nvSpPr>
          <p:cNvPr id="3" name="Content Placeholder 2"/>
          <p:cNvSpPr>
            <a:spLocks noGrp="1"/>
          </p:cNvSpPr>
          <p:nvPr>
            <p:ph idx="1"/>
          </p:nvPr>
        </p:nvSpPr>
        <p:spPr>
          <a:xfrm>
            <a:off x="609599" y="2819400"/>
            <a:ext cx="7924800" cy="3078163"/>
          </a:xfrm>
        </p:spPr>
        <p:txBody>
          <a:bodyPr>
            <a:normAutofit lnSpcReduction="10000"/>
          </a:bodyPr>
          <a:lstStyle/>
          <a:p>
            <a:pPr marL="0" indent="0" algn="ctr">
              <a:buNone/>
            </a:pPr>
            <a:r>
              <a:rPr lang="en-US" sz="5400" b="1" dirty="0"/>
              <a:t>Congress will control</a:t>
            </a:r>
          </a:p>
          <a:p>
            <a:pPr marL="0" indent="0" algn="ctr">
              <a:buNone/>
            </a:pPr>
            <a:r>
              <a:rPr lang="en-US" sz="6600" b="1" dirty="0"/>
              <a:t>INTERSTATE</a:t>
            </a:r>
            <a:endParaRPr lang="en-US" sz="5400" b="1" dirty="0"/>
          </a:p>
          <a:p>
            <a:pPr marL="0" indent="0" algn="ctr">
              <a:buNone/>
            </a:pPr>
            <a:r>
              <a:rPr lang="en-US" sz="5400" b="1" dirty="0"/>
              <a:t>commerce.</a:t>
            </a:r>
          </a:p>
        </p:txBody>
      </p:sp>
    </p:spTree>
    <p:extLst>
      <p:ext uri="{BB962C8B-B14F-4D97-AF65-F5344CB8AC3E}">
        <p14:creationId xmlns:p14="http://schemas.microsoft.com/office/powerpoint/2010/main" val="3146791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96" r="16743"/>
          <a:stretch/>
        </p:blipFill>
        <p:spPr>
          <a:xfrm>
            <a:off x="0" y="0"/>
            <a:ext cx="9144000" cy="6858000"/>
          </a:xfrm>
          <a:prstGeom prst="rect">
            <a:avLst/>
          </a:prstGeom>
        </p:spPr>
      </p:pic>
      <p:sp>
        <p:nvSpPr>
          <p:cNvPr id="2" name="Title 1"/>
          <p:cNvSpPr>
            <a:spLocks noGrp="1"/>
          </p:cNvSpPr>
          <p:nvPr>
            <p:ph type="title"/>
          </p:nvPr>
        </p:nvSpPr>
        <p:spPr>
          <a:xfrm>
            <a:off x="0" y="1295400"/>
            <a:ext cx="9144000" cy="1219200"/>
          </a:xfrm>
        </p:spPr>
        <p:txBody>
          <a:bodyPr>
            <a:noAutofit/>
          </a:bodyPr>
          <a:lstStyle/>
          <a:p>
            <a:r>
              <a:rPr lang="en-US" sz="5400" dirty="0"/>
              <a:t>COMMERCE CLAUSE</a:t>
            </a:r>
          </a:p>
        </p:txBody>
      </p:sp>
      <p:sp>
        <p:nvSpPr>
          <p:cNvPr id="3" name="Content Placeholder 2"/>
          <p:cNvSpPr>
            <a:spLocks noGrp="1"/>
          </p:cNvSpPr>
          <p:nvPr>
            <p:ph idx="1"/>
          </p:nvPr>
        </p:nvSpPr>
        <p:spPr>
          <a:xfrm>
            <a:off x="609599" y="2819400"/>
            <a:ext cx="7924800" cy="3078163"/>
          </a:xfrm>
        </p:spPr>
        <p:txBody>
          <a:bodyPr>
            <a:normAutofit fontScale="92500" lnSpcReduction="10000"/>
          </a:bodyPr>
          <a:lstStyle/>
          <a:p>
            <a:pPr marL="0" indent="0" algn="ctr">
              <a:buNone/>
            </a:pPr>
            <a:r>
              <a:rPr lang="en-US" sz="5400" b="1" dirty="0"/>
              <a:t>The states will continue to control commerce </a:t>
            </a:r>
            <a:r>
              <a:rPr lang="en-US" sz="5400" b="1" i="1" dirty="0"/>
              <a:t>within</a:t>
            </a:r>
            <a:r>
              <a:rPr lang="en-US" sz="5400" b="1" dirty="0"/>
              <a:t> their states.</a:t>
            </a:r>
          </a:p>
          <a:p>
            <a:pPr marL="0" indent="0" algn="ctr">
              <a:buNone/>
            </a:pPr>
            <a:r>
              <a:rPr lang="en-US" sz="4300" b="1" dirty="0"/>
              <a:t>(intrastate commerce)</a:t>
            </a:r>
          </a:p>
        </p:txBody>
      </p:sp>
    </p:spTree>
    <p:extLst>
      <p:ext uri="{BB962C8B-B14F-4D97-AF65-F5344CB8AC3E}">
        <p14:creationId xmlns:p14="http://schemas.microsoft.com/office/powerpoint/2010/main" val="1853639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pic>
        <p:nvPicPr>
          <p:cNvPr id="4098" name="Picture 2" descr="http://upload.wikimedia.org/wikipedia/commons/thumb/4/4f/US_Capitol_west_side.JPG/1920px-US_Capitol_west_si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96" r="3517"/>
          <a:stretch/>
        </p:blipFill>
        <p:spPr bwMode="auto">
          <a:xfrm>
            <a:off x="225650" y="2111101"/>
            <a:ext cx="3965350" cy="22220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2133600"/>
          </a:xfrm>
          <a:noFill/>
          <a:effectLst>
            <a:softEdge rad="317500"/>
          </a:effectLst>
        </p:spPr>
        <p:txBody>
          <a:bodyPr>
            <a:noAutofit/>
          </a:bodyPr>
          <a:lstStyle/>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AMENDING THE CONSTITUTION</a:t>
            </a:r>
          </a:p>
        </p:txBody>
      </p:sp>
      <p:sp>
        <p:nvSpPr>
          <p:cNvPr id="7" name="Plus 6"/>
          <p:cNvSpPr/>
          <p:nvPr/>
        </p:nvSpPr>
        <p:spPr>
          <a:xfrm>
            <a:off x="3733800" y="4430518"/>
            <a:ext cx="1981200" cy="2133600"/>
          </a:xfrm>
          <a:prstGeom prst="mathPl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8" name="Minus 7"/>
          <p:cNvSpPr/>
          <p:nvPr/>
        </p:nvSpPr>
        <p:spPr>
          <a:xfrm rot="18232348">
            <a:off x="5796453" y="5045545"/>
            <a:ext cx="2438400" cy="762000"/>
          </a:xfrm>
          <a:prstGeom prst="mathMin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9" name="Minus 8"/>
          <p:cNvSpPr/>
          <p:nvPr/>
        </p:nvSpPr>
        <p:spPr>
          <a:xfrm rot="18232348">
            <a:off x="843454" y="5121745"/>
            <a:ext cx="2438400" cy="762000"/>
          </a:xfrm>
          <a:prstGeom prst="mathMin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14400" y="4735318"/>
            <a:ext cx="2438400"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8000" b="1" spc="150" dirty="0">
                <a:ln w="11430"/>
                <a:solidFill>
                  <a:srgbClr val="F8F8F8"/>
                </a:solidFill>
                <a:effectLst>
                  <a:outerShdw blurRad="25400" algn="tl" rotWithShape="0">
                    <a:srgbClr val="000000">
                      <a:alpha val="43000"/>
                    </a:srgbClr>
                  </a:outerShdw>
                </a:effectLst>
              </a:rPr>
              <a:t>2    3</a:t>
            </a:r>
          </a:p>
        </p:txBody>
      </p:sp>
      <p:sp>
        <p:nvSpPr>
          <p:cNvPr id="3" name="Rectangle 2"/>
          <p:cNvSpPr/>
          <p:nvPr/>
        </p:nvSpPr>
        <p:spPr>
          <a:xfrm>
            <a:off x="2079588" y="4048029"/>
            <a:ext cx="2111412" cy="307777"/>
          </a:xfrm>
          <a:prstGeom prst="rect">
            <a:avLst/>
          </a:prstGeom>
        </p:spPr>
        <p:txBody>
          <a:bodyPr wrap="none">
            <a:spAutoFit/>
          </a:bodyPr>
          <a:lstStyle/>
          <a:p>
            <a:r>
              <a:rPr lang="en-US" sz="1400" dirty="0">
                <a:solidFill>
                  <a:schemeClr val="bg2"/>
                </a:solidFill>
              </a:rPr>
              <a:t>Photo by Martin Falbisoner</a:t>
            </a:r>
          </a:p>
        </p:txBody>
      </p:sp>
      <p:pic>
        <p:nvPicPr>
          <p:cNvPr id="4104" name="Picture 8" descr="File:Map of USA with state names 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242" y="2101736"/>
            <a:ext cx="3650315" cy="22540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827844" y="4114800"/>
            <a:ext cx="1161408" cy="276999"/>
          </a:xfrm>
          <a:prstGeom prst="rect">
            <a:avLst/>
          </a:prstGeom>
        </p:spPr>
        <p:txBody>
          <a:bodyPr wrap="none">
            <a:spAutoFit/>
          </a:bodyPr>
          <a:lstStyle/>
          <a:p>
            <a:r>
              <a:rPr lang="en-US" sz="1200" dirty="0"/>
              <a:t>Map by </a:t>
            </a:r>
            <a:r>
              <a:rPr lang="en-US" sz="1200" dirty="0" err="1"/>
              <a:t>ZooFari</a:t>
            </a:r>
            <a:endParaRPr lang="en-US" sz="1200" dirty="0"/>
          </a:p>
        </p:txBody>
      </p:sp>
    </p:spTree>
    <p:extLst>
      <p:ext uri="{BB962C8B-B14F-4D97-AF65-F5344CB8AC3E}">
        <p14:creationId xmlns:p14="http://schemas.microsoft.com/office/powerpoint/2010/main" val="17149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9" r="3794"/>
          <a:stretch/>
        </p:blipFill>
        <p:spPr bwMode="auto">
          <a:xfrm>
            <a:off x="0" y="0"/>
            <a:ext cx="9144000" cy="686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4007068"/>
            <a:ext cx="9144000" cy="838200"/>
          </a:xfrm>
        </p:spPr>
        <p:txBody>
          <a:bodyPr>
            <a:noAutofit/>
          </a:bodyPr>
          <a:lstStyle/>
          <a:p>
            <a:pPr marL="0" indent="0" algn="ctr">
              <a:buNone/>
            </a:pPr>
            <a:r>
              <a:rPr lang="en-US" sz="4800" dirty="0">
                <a:solidFill>
                  <a:schemeClr val="bg2"/>
                </a:solidFill>
                <a:effectLst>
                  <a:outerShdw blurRad="38100" dist="38100" dir="2700000" algn="tl">
                    <a:srgbClr val="000000">
                      <a:alpha val="43137"/>
                    </a:srgbClr>
                  </a:outerShdw>
                </a:effectLst>
                <a:latin typeface="+mj-lt"/>
              </a:rPr>
              <a:t>CONGRESS</a:t>
            </a:r>
            <a:r>
              <a:rPr lang="en-US" sz="4800" b="1" dirty="0">
                <a:solidFill>
                  <a:schemeClr val="bg2"/>
                </a:solidFill>
                <a:effectLst>
                  <a:outerShdw blurRad="38100" dist="38100" dir="2700000" algn="tl">
                    <a:srgbClr val="000000">
                      <a:alpha val="43137"/>
                    </a:srgbClr>
                  </a:outerShdw>
                </a:effectLst>
                <a:latin typeface="+mj-lt"/>
              </a:rPr>
              <a:t>  </a:t>
            </a:r>
            <a:r>
              <a:rPr lang="en-US" sz="5400" b="1" dirty="0">
                <a:solidFill>
                  <a:schemeClr val="bg2"/>
                </a:solidFill>
                <a:effectLst>
                  <a:outerShdw blurRad="38100" dist="38100" dir="2700000" algn="tl">
                    <a:srgbClr val="000000">
                      <a:alpha val="43137"/>
                    </a:srgbClr>
                  </a:outerShdw>
                </a:effectLst>
              </a:rPr>
              <a:t>PROPOSES</a:t>
            </a:r>
          </a:p>
        </p:txBody>
      </p:sp>
      <p:sp>
        <p:nvSpPr>
          <p:cNvPr id="6" name="Rectangle 5"/>
          <p:cNvSpPr/>
          <p:nvPr/>
        </p:nvSpPr>
        <p:spPr>
          <a:xfrm>
            <a:off x="4438650" y="6424196"/>
            <a:ext cx="4572000" cy="338554"/>
          </a:xfrm>
          <a:prstGeom prst="rect">
            <a:avLst/>
          </a:prstGeom>
        </p:spPr>
        <p:txBody>
          <a:bodyPr>
            <a:spAutoFit/>
          </a:bodyPr>
          <a:lstStyle/>
          <a:p>
            <a:pPr algn="r"/>
            <a:r>
              <a:rPr lang="en-US" sz="1600" b="1" dirty="0">
                <a:solidFill>
                  <a:schemeClr val="bg2"/>
                </a:solidFill>
              </a:rPr>
              <a:t>Photo by Andrew Higgins</a:t>
            </a:r>
            <a:endParaRPr lang="en-US" sz="1600" dirty="0">
              <a:solidFill>
                <a:schemeClr val="bg2"/>
              </a:solidFill>
            </a:endParaRPr>
          </a:p>
        </p:txBody>
      </p:sp>
    </p:spTree>
    <p:extLst>
      <p:ext uri="{BB962C8B-B14F-4D97-AF65-F5344CB8AC3E}">
        <p14:creationId xmlns:p14="http://schemas.microsoft.com/office/powerpoint/2010/main" val="277461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pic>
        <p:nvPicPr>
          <p:cNvPr id="4098" name="Picture 2" descr="http://upload.wikimedia.org/wikipedia/commons/thumb/4/4f/US_Capitol_west_side.JPG/1920px-US_Capitol_west_si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96" r="3517"/>
          <a:stretch/>
        </p:blipFill>
        <p:spPr bwMode="auto">
          <a:xfrm>
            <a:off x="225650" y="2111101"/>
            <a:ext cx="3965350" cy="22220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2133600"/>
          </a:xfrm>
          <a:noFill/>
          <a:effectLst>
            <a:softEdge rad="317500"/>
          </a:effectLst>
        </p:spPr>
        <p:txBody>
          <a:bodyPr>
            <a:noAutofit/>
          </a:bodyPr>
          <a:lstStyle/>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AMENDING THE CONSTITUTION</a:t>
            </a:r>
          </a:p>
        </p:txBody>
      </p:sp>
      <p:sp>
        <p:nvSpPr>
          <p:cNvPr id="7" name="Plus 6"/>
          <p:cNvSpPr/>
          <p:nvPr/>
        </p:nvSpPr>
        <p:spPr>
          <a:xfrm>
            <a:off x="3733800" y="4430518"/>
            <a:ext cx="1981200" cy="2133600"/>
          </a:xfrm>
          <a:prstGeom prst="mathPl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8" name="Minus 7"/>
          <p:cNvSpPr/>
          <p:nvPr/>
        </p:nvSpPr>
        <p:spPr>
          <a:xfrm rot="18232348">
            <a:off x="5796453" y="5045545"/>
            <a:ext cx="2438400" cy="762000"/>
          </a:xfrm>
          <a:prstGeom prst="mathMin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9" name="Minus 8"/>
          <p:cNvSpPr/>
          <p:nvPr/>
        </p:nvSpPr>
        <p:spPr>
          <a:xfrm rot="18232348">
            <a:off x="843454" y="5121745"/>
            <a:ext cx="2438400" cy="762000"/>
          </a:xfrm>
          <a:prstGeom prst="mathMinu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14400" y="4735318"/>
            <a:ext cx="2438400"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8000" b="1" spc="150" dirty="0">
                <a:ln w="11430"/>
                <a:solidFill>
                  <a:srgbClr val="F8F8F8"/>
                </a:solidFill>
                <a:effectLst>
                  <a:outerShdw blurRad="25400" algn="tl" rotWithShape="0">
                    <a:srgbClr val="000000">
                      <a:alpha val="43000"/>
                    </a:srgbClr>
                  </a:outerShdw>
                </a:effectLst>
              </a:rPr>
              <a:t>2    3</a:t>
            </a:r>
          </a:p>
        </p:txBody>
      </p:sp>
      <p:sp>
        <p:nvSpPr>
          <p:cNvPr id="14" name="TextBox 13"/>
          <p:cNvSpPr txBox="1"/>
          <p:nvPr/>
        </p:nvSpPr>
        <p:spPr>
          <a:xfrm>
            <a:off x="5791200" y="4735318"/>
            <a:ext cx="2438400"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8000" b="1" spc="150" dirty="0">
                <a:ln w="11430"/>
                <a:solidFill>
                  <a:srgbClr val="F8F8F8"/>
                </a:solidFill>
                <a:effectLst>
                  <a:outerShdw blurRad="25400" algn="tl" rotWithShape="0">
                    <a:srgbClr val="000000">
                      <a:alpha val="43000"/>
                    </a:srgbClr>
                  </a:outerShdw>
                </a:effectLst>
              </a:rPr>
              <a:t>3    4</a:t>
            </a:r>
          </a:p>
        </p:txBody>
      </p:sp>
      <p:sp>
        <p:nvSpPr>
          <p:cNvPr id="3" name="Rectangle 2"/>
          <p:cNvSpPr/>
          <p:nvPr/>
        </p:nvSpPr>
        <p:spPr>
          <a:xfrm>
            <a:off x="2079588" y="4048029"/>
            <a:ext cx="2111412" cy="307777"/>
          </a:xfrm>
          <a:prstGeom prst="rect">
            <a:avLst/>
          </a:prstGeom>
        </p:spPr>
        <p:txBody>
          <a:bodyPr wrap="none">
            <a:spAutoFit/>
          </a:bodyPr>
          <a:lstStyle/>
          <a:p>
            <a:r>
              <a:rPr lang="en-US" sz="1400" dirty="0">
                <a:solidFill>
                  <a:schemeClr val="bg2"/>
                </a:solidFill>
              </a:rPr>
              <a:t>Photo by Martin Falbisoner</a:t>
            </a:r>
          </a:p>
        </p:txBody>
      </p:sp>
      <p:pic>
        <p:nvPicPr>
          <p:cNvPr id="4104" name="Picture 8" descr="File:Map of USA with state names 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242" y="2101736"/>
            <a:ext cx="3650315" cy="22540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827844" y="4114800"/>
            <a:ext cx="1161408" cy="276999"/>
          </a:xfrm>
          <a:prstGeom prst="rect">
            <a:avLst/>
          </a:prstGeom>
        </p:spPr>
        <p:txBody>
          <a:bodyPr wrap="none">
            <a:spAutoFit/>
          </a:bodyPr>
          <a:lstStyle/>
          <a:p>
            <a:r>
              <a:rPr lang="en-US" sz="1200" dirty="0"/>
              <a:t>Map by </a:t>
            </a:r>
            <a:r>
              <a:rPr lang="en-US" sz="1200" dirty="0" err="1"/>
              <a:t>ZooFari</a:t>
            </a:r>
            <a:endParaRPr lang="en-US" sz="1200" dirty="0"/>
          </a:p>
        </p:txBody>
      </p:sp>
    </p:spTree>
    <p:extLst>
      <p:ext uri="{BB962C8B-B14F-4D97-AF65-F5344CB8AC3E}">
        <p14:creationId xmlns:p14="http://schemas.microsoft.com/office/powerpoint/2010/main" val="19821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9" r="3794"/>
          <a:stretch/>
        </p:blipFill>
        <p:spPr bwMode="auto">
          <a:xfrm>
            <a:off x="0" y="0"/>
            <a:ext cx="9144000" cy="686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38650" y="6424196"/>
            <a:ext cx="4572000" cy="338554"/>
          </a:xfrm>
          <a:prstGeom prst="rect">
            <a:avLst/>
          </a:prstGeom>
        </p:spPr>
        <p:txBody>
          <a:bodyPr>
            <a:spAutoFit/>
          </a:bodyPr>
          <a:lstStyle/>
          <a:p>
            <a:pPr algn="r"/>
            <a:r>
              <a:rPr lang="en-US" sz="1600" b="1" dirty="0">
                <a:solidFill>
                  <a:schemeClr val="bg2"/>
                </a:solidFill>
              </a:rPr>
              <a:t>Photo by Andrew Higgins</a:t>
            </a:r>
            <a:endParaRPr lang="en-US" sz="1600" dirty="0">
              <a:solidFill>
                <a:schemeClr val="bg2"/>
              </a:solidFill>
            </a:endParaRPr>
          </a:p>
        </p:txBody>
      </p:sp>
      <p:sp>
        <p:nvSpPr>
          <p:cNvPr id="7" name="Content Placeholder 2"/>
          <p:cNvSpPr>
            <a:spLocks noGrp="1"/>
          </p:cNvSpPr>
          <p:nvPr>
            <p:ph idx="1"/>
          </p:nvPr>
        </p:nvSpPr>
        <p:spPr>
          <a:xfrm>
            <a:off x="0" y="4007068"/>
            <a:ext cx="9144000" cy="838200"/>
          </a:xfrm>
        </p:spPr>
        <p:txBody>
          <a:bodyPr>
            <a:noAutofit/>
          </a:bodyPr>
          <a:lstStyle/>
          <a:p>
            <a:pPr marL="0" indent="0" algn="ctr">
              <a:buNone/>
            </a:pPr>
            <a:r>
              <a:rPr lang="en-US" sz="4800" dirty="0">
                <a:solidFill>
                  <a:schemeClr val="bg2"/>
                </a:solidFill>
                <a:effectLst>
                  <a:outerShdw blurRad="38100" dist="38100" dir="2700000" algn="tl">
                    <a:srgbClr val="000000">
                      <a:alpha val="43137"/>
                    </a:srgbClr>
                  </a:outerShdw>
                </a:effectLst>
                <a:latin typeface="+mj-lt"/>
              </a:rPr>
              <a:t>THE STATES </a:t>
            </a:r>
            <a:r>
              <a:rPr lang="en-US" sz="5400" b="1" dirty="0">
                <a:solidFill>
                  <a:schemeClr val="bg2"/>
                </a:solidFill>
                <a:effectLst>
                  <a:outerShdw blurRad="38100" dist="38100" dir="2700000" algn="tl">
                    <a:srgbClr val="000000">
                      <a:alpha val="43137"/>
                    </a:srgbClr>
                  </a:outerShdw>
                </a:effectLst>
              </a:rPr>
              <a:t>RATIFY</a:t>
            </a:r>
          </a:p>
        </p:txBody>
      </p:sp>
      <p:sp>
        <p:nvSpPr>
          <p:cNvPr id="2" name="TextBox 1"/>
          <p:cNvSpPr txBox="1"/>
          <p:nvPr/>
        </p:nvSpPr>
        <p:spPr>
          <a:xfrm rot="21276649">
            <a:off x="6583549" y="4783508"/>
            <a:ext cx="2914650" cy="707886"/>
          </a:xfrm>
          <a:prstGeom prst="rect">
            <a:avLst/>
          </a:prstGeom>
          <a:noFill/>
        </p:spPr>
        <p:txBody>
          <a:bodyPr wrap="square" rtlCol="0">
            <a:spAutoFit/>
          </a:bodyPr>
          <a:lstStyle/>
          <a:p>
            <a:r>
              <a:rPr lang="en-US" sz="4000" dirty="0">
                <a:solidFill>
                  <a:schemeClr val="bg2">
                    <a:lumMod val="25000"/>
                  </a:schemeClr>
                </a:solidFill>
                <a:latin typeface="Boopee" panose="02000506020000020003" pitchFamily="2" charset="0"/>
              </a:rPr>
              <a:t>OR REJECT</a:t>
            </a:r>
          </a:p>
        </p:txBody>
      </p:sp>
    </p:spTree>
    <p:extLst>
      <p:ext uri="{BB962C8B-B14F-4D97-AF65-F5344CB8AC3E}">
        <p14:creationId xmlns:p14="http://schemas.microsoft.com/office/powerpoint/2010/main" val="2873484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1/1d/James_Madison.jpg/841px-James_Madis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54864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7600" y="0"/>
            <a:ext cx="2362200" cy="6858000"/>
          </a:xfrm>
          <a:prstGeom prst="rect">
            <a:avLst/>
          </a:prstGeom>
          <a:gradFill flip="none" rotWithShape="1">
            <a:gsLst>
              <a:gs pos="0">
                <a:schemeClr val="tx1">
                  <a:alpha val="0"/>
                </a:schemeClr>
              </a:gs>
              <a:gs pos="47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1"/>
              </a:solidFill>
            </a:endParaRPr>
          </a:p>
        </p:txBody>
      </p:sp>
      <p:sp>
        <p:nvSpPr>
          <p:cNvPr id="6" name="Content Placeholder 2"/>
          <p:cNvSpPr txBox="1">
            <a:spLocks/>
          </p:cNvSpPr>
          <p:nvPr/>
        </p:nvSpPr>
        <p:spPr>
          <a:xfrm>
            <a:off x="3598460" y="838200"/>
            <a:ext cx="5240740" cy="5181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None/>
              <a:defRPr/>
            </a:pPr>
            <a:r>
              <a:rPr lang="en-US" sz="3600" dirty="0">
                <a:solidFill>
                  <a:srgbClr val="F8FBF3"/>
                </a:solidFill>
                <a:latin typeface="IM FELL Double Pica"/>
              </a:rPr>
              <a:t>“[The amendment process] guards equally against that extreme facility which would render the Constitution too mutable; and that extreme difficulty which might perpetuate its discovered faults.”</a:t>
            </a:r>
            <a:br>
              <a:rPr lang="en-US" sz="3600" dirty="0">
                <a:solidFill>
                  <a:srgbClr val="F8FBF3"/>
                </a:solidFill>
                <a:latin typeface="IM FELL Double Pica"/>
              </a:rPr>
            </a:br>
            <a:endParaRPr lang="en-US" sz="1600" dirty="0">
              <a:solidFill>
                <a:srgbClr val="F8FBF3"/>
              </a:solidFill>
              <a:latin typeface="IM FELL Double Pica"/>
            </a:endParaRPr>
          </a:p>
          <a:p>
            <a:pPr marL="231775" indent="-231775">
              <a:buFont typeface="Arial" pitchFamily="34" charset="0"/>
              <a:buNone/>
              <a:defRPr/>
            </a:pPr>
            <a:r>
              <a:rPr lang="en-US" sz="2800" dirty="0">
                <a:solidFill>
                  <a:srgbClr val="F8FBF3"/>
                </a:solidFill>
                <a:latin typeface="IM FELL Double Pica"/>
              </a:rPr>
              <a:t>		   -- 	James Madison</a:t>
            </a:r>
          </a:p>
          <a:p>
            <a:pPr marL="231775" indent="-231775">
              <a:buFont typeface="Arial" pitchFamily="34" charset="0"/>
              <a:buNone/>
              <a:defRPr/>
            </a:pPr>
            <a:r>
              <a:rPr lang="en-US" sz="2800" dirty="0">
                <a:solidFill>
                  <a:srgbClr val="F8FBF3"/>
                </a:solidFill>
                <a:latin typeface="IM FELL Double Pica"/>
              </a:rPr>
              <a:t>			Federalist No. 43</a:t>
            </a:r>
          </a:p>
        </p:txBody>
      </p:sp>
      <p:sp>
        <p:nvSpPr>
          <p:cNvPr id="4" name="Rectangle 3"/>
          <p:cNvSpPr/>
          <p:nvPr/>
        </p:nvSpPr>
        <p:spPr>
          <a:xfrm>
            <a:off x="3422176" y="6254234"/>
            <a:ext cx="5721824" cy="369332"/>
          </a:xfrm>
          <a:prstGeom prst="rect">
            <a:avLst/>
          </a:prstGeom>
        </p:spPr>
        <p:txBody>
          <a:bodyPr wrap="square">
            <a:spAutoFit/>
          </a:bodyPr>
          <a:lstStyle/>
          <a:p>
            <a:pPr algn="ctr"/>
            <a:r>
              <a:rPr lang="en-US" dirty="0">
                <a:solidFill>
                  <a:srgbClr val="FDF3DF"/>
                </a:solidFill>
                <a:effectLst>
                  <a:outerShdw blurRad="38100" dist="38100" dir="2700000" algn="tl">
                    <a:srgbClr val="000000">
                      <a:alpha val="43137"/>
                    </a:srgbClr>
                  </a:outerShdw>
                </a:effectLst>
              </a:rPr>
              <a:t>Source:  </a:t>
            </a:r>
            <a:r>
              <a:rPr lang="en-US" dirty="0">
                <a:solidFill>
                  <a:srgbClr val="FDF3DF"/>
                </a:solidFill>
                <a:effectLst>
                  <a:outerShdw blurRad="38100" dist="38100" dir="2700000" algn="tl">
                    <a:srgbClr val="000000">
                      <a:alpha val="43137"/>
                    </a:srgbClr>
                  </a:outerShdw>
                </a:effectLst>
                <a:hlinkClick r:id="rId3"/>
              </a:rPr>
              <a:t>http://www.constitution.org/fed/federa43.htm</a:t>
            </a:r>
            <a:r>
              <a:rPr lang="en-US" dirty="0">
                <a:solidFill>
                  <a:srgbClr val="FDF3D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178268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24" y="-297"/>
            <a:ext cx="9224047" cy="6858594"/>
          </a:xfrm>
          <a:prstGeom prst="rect">
            <a:avLst/>
          </a:prstGeom>
        </p:spPr>
      </p:pic>
      <p:sp>
        <p:nvSpPr>
          <p:cNvPr id="2" name="Title 1"/>
          <p:cNvSpPr>
            <a:spLocks noGrp="1"/>
          </p:cNvSpPr>
          <p:nvPr>
            <p:ph type="title"/>
          </p:nvPr>
        </p:nvSpPr>
        <p:spPr>
          <a:xfrm>
            <a:off x="0" y="990600"/>
            <a:ext cx="9144000" cy="1143000"/>
          </a:xfrm>
        </p:spPr>
        <p:txBody>
          <a:bodyPr>
            <a:normAutofit/>
          </a:bodyPr>
          <a:lstStyle/>
          <a:p>
            <a:r>
              <a:rPr lang="en-US" sz="6400" dirty="0"/>
              <a:t>Convention of States</a:t>
            </a:r>
          </a:p>
        </p:txBody>
      </p:sp>
      <p:sp>
        <p:nvSpPr>
          <p:cNvPr id="3" name="Content Placeholder 2"/>
          <p:cNvSpPr>
            <a:spLocks noGrp="1"/>
          </p:cNvSpPr>
          <p:nvPr>
            <p:ph idx="1"/>
          </p:nvPr>
        </p:nvSpPr>
        <p:spPr>
          <a:xfrm>
            <a:off x="685800" y="2438400"/>
            <a:ext cx="7924800" cy="3840163"/>
          </a:xfrm>
        </p:spPr>
        <p:txBody>
          <a:bodyPr>
            <a:normAutofit/>
          </a:bodyPr>
          <a:lstStyle/>
          <a:p>
            <a:pPr marL="0" indent="0">
              <a:buNone/>
            </a:pPr>
            <a:r>
              <a:rPr lang="en-US" sz="2800" dirty="0"/>
              <a:t>The Congress, whenever two thirds of both Houses shall deem it necessary, shall propose Amendments to this Constitution, </a:t>
            </a:r>
            <a:r>
              <a:rPr lang="en-US" sz="2800" b="1" dirty="0"/>
              <a:t>or, on the Application of the Legislatures of two thirds of the several States, shall call a Convention for proposing Amendments,</a:t>
            </a:r>
            <a:r>
              <a:rPr lang="en-US" sz="2800" dirty="0"/>
              <a:t> which, in either Case, shall be valid to all Intents and Purposes, as part of this Constitution, when ratified by… three fourths of the several States.</a:t>
            </a:r>
          </a:p>
        </p:txBody>
      </p:sp>
    </p:spTree>
    <p:extLst>
      <p:ext uri="{BB962C8B-B14F-4D97-AF65-F5344CB8AC3E}">
        <p14:creationId xmlns:p14="http://schemas.microsoft.com/office/powerpoint/2010/main" val="628960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1/1d/James_Madison.jpg/841px-James_Madis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54864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7600" y="0"/>
            <a:ext cx="2362200" cy="6858000"/>
          </a:xfrm>
          <a:prstGeom prst="rect">
            <a:avLst/>
          </a:prstGeom>
          <a:gradFill flip="none" rotWithShape="1">
            <a:gsLst>
              <a:gs pos="0">
                <a:schemeClr val="tx1">
                  <a:alpha val="0"/>
                </a:schemeClr>
              </a:gs>
              <a:gs pos="47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1"/>
              </a:solidFill>
            </a:endParaRPr>
          </a:p>
        </p:txBody>
      </p:sp>
      <p:sp>
        <p:nvSpPr>
          <p:cNvPr id="6" name="Content Placeholder 2"/>
          <p:cNvSpPr txBox="1">
            <a:spLocks/>
          </p:cNvSpPr>
          <p:nvPr/>
        </p:nvSpPr>
        <p:spPr>
          <a:xfrm>
            <a:off x="3598460" y="838200"/>
            <a:ext cx="5240740" cy="5181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None/>
              <a:defRPr/>
            </a:pPr>
            <a:r>
              <a:rPr lang="en-US" sz="3600" dirty="0">
                <a:solidFill>
                  <a:srgbClr val="F8FBF3"/>
                </a:solidFill>
                <a:latin typeface="IM FELL Double Pica"/>
              </a:rPr>
              <a:t>“[The amendment process] … equally enables the General and the State Governments to originate the amendment of errors, as they may be pointed out by the experience on one side, or on the other.”</a:t>
            </a:r>
            <a:br>
              <a:rPr lang="en-US" sz="3600" dirty="0">
                <a:solidFill>
                  <a:srgbClr val="F8FBF3"/>
                </a:solidFill>
                <a:latin typeface="IM FELL Double Pica"/>
              </a:rPr>
            </a:br>
            <a:endParaRPr lang="en-US" sz="1600" dirty="0">
              <a:solidFill>
                <a:srgbClr val="F8FBF3"/>
              </a:solidFill>
              <a:latin typeface="IM FELL Double Pica"/>
            </a:endParaRPr>
          </a:p>
          <a:p>
            <a:pPr marL="231775" indent="-231775">
              <a:buFont typeface="Arial" pitchFamily="34" charset="0"/>
              <a:buNone/>
              <a:defRPr/>
            </a:pPr>
            <a:r>
              <a:rPr lang="en-US" sz="2800" dirty="0">
                <a:solidFill>
                  <a:srgbClr val="F8FBF3"/>
                </a:solidFill>
                <a:latin typeface="IM FELL Double Pica"/>
              </a:rPr>
              <a:t>		   -- 	James Madison</a:t>
            </a:r>
          </a:p>
          <a:p>
            <a:pPr marL="231775" indent="-231775">
              <a:buFont typeface="Arial" pitchFamily="34" charset="0"/>
              <a:buNone/>
              <a:defRPr/>
            </a:pPr>
            <a:r>
              <a:rPr lang="en-US" sz="2800" dirty="0">
                <a:solidFill>
                  <a:srgbClr val="F8FBF3"/>
                </a:solidFill>
                <a:latin typeface="IM FELL Double Pica"/>
              </a:rPr>
              <a:t>			Federalist No. 43</a:t>
            </a:r>
          </a:p>
        </p:txBody>
      </p:sp>
      <p:sp>
        <p:nvSpPr>
          <p:cNvPr id="4" name="Rectangle 3"/>
          <p:cNvSpPr/>
          <p:nvPr/>
        </p:nvSpPr>
        <p:spPr>
          <a:xfrm>
            <a:off x="3422176" y="6254234"/>
            <a:ext cx="5721824" cy="369332"/>
          </a:xfrm>
          <a:prstGeom prst="rect">
            <a:avLst/>
          </a:prstGeom>
        </p:spPr>
        <p:txBody>
          <a:bodyPr wrap="square">
            <a:spAutoFit/>
          </a:bodyPr>
          <a:lstStyle/>
          <a:p>
            <a:pPr algn="ctr"/>
            <a:r>
              <a:rPr lang="en-US" dirty="0">
                <a:solidFill>
                  <a:srgbClr val="FDF3DF"/>
                </a:solidFill>
                <a:effectLst>
                  <a:outerShdw blurRad="38100" dist="38100" dir="2700000" algn="tl">
                    <a:srgbClr val="000000">
                      <a:alpha val="43137"/>
                    </a:srgbClr>
                  </a:outerShdw>
                </a:effectLst>
              </a:rPr>
              <a:t>Source:  </a:t>
            </a:r>
            <a:r>
              <a:rPr lang="en-US" dirty="0">
                <a:solidFill>
                  <a:srgbClr val="FDF3DF"/>
                </a:solidFill>
                <a:effectLst>
                  <a:outerShdw blurRad="38100" dist="38100" dir="2700000" algn="tl">
                    <a:srgbClr val="000000">
                      <a:alpha val="43137"/>
                    </a:srgbClr>
                  </a:outerShdw>
                </a:effectLst>
                <a:hlinkClick r:id="rId3"/>
              </a:rPr>
              <a:t>http://www.constitution.org/fed/federa43.htm</a:t>
            </a:r>
            <a:r>
              <a:rPr lang="en-US" dirty="0">
                <a:solidFill>
                  <a:srgbClr val="FDF3DF"/>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589110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Daniel Shays and Job Shattuck.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94" y="0"/>
            <a:ext cx="91538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3810000"/>
            <a:ext cx="7772400" cy="1524000"/>
          </a:xfrm>
          <a:ln/>
        </p:spPr>
        <p:style>
          <a:lnRef idx="1">
            <a:schemeClr val="accent2"/>
          </a:lnRef>
          <a:fillRef idx="3">
            <a:schemeClr val="accent2"/>
          </a:fillRef>
          <a:effectRef idx="2">
            <a:schemeClr val="accent2"/>
          </a:effectRef>
          <a:fontRef idx="minor">
            <a:schemeClr val="lt1"/>
          </a:fontRef>
        </p:style>
        <p:txBody>
          <a:bodyPr anchor="ctr">
            <a:noAutofit/>
          </a:bodyPr>
          <a:lstStyle/>
          <a:p>
            <a:r>
              <a:rPr lang="en-US" sz="6600" dirty="0">
                <a:solidFill>
                  <a:schemeClr val="bg2"/>
                </a:solidFill>
                <a:latin typeface="+mj-lt"/>
              </a:rPr>
              <a:t>Shays’ Rebellion</a:t>
            </a:r>
            <a:endParaRPr lang="en-US" dirty="0">
              <a:solidFill>
                <a:schemeClr val="bg2"/>
              </a:solidFill>
              <a:latin typeface="+mj-lt"/>
            </a:endParaRPr>
          </a:p>
        </p:txBody>
      </p:sp>
    </p:spTree>
    <p:extLst>
      <p:ext uri="{BB962C8B-B14F-4D97-AF65-F5344CB8AC3E}">
        <p14:creationId xmlns:p14="http://schemas.microsoft.com/office/powerpoint/2010/main" val="3179821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4">
                <a:lumMod val="75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143000"/>
          </a:xfrm>
        </p:spPr>
        <p:txBody>
          <a:bodyPr>
            <a:normAutofit/>
          </a:bodyPr>
          <a:lstStyle/>
          <a:p>
            <a:r>
              <a:rPr lang="en-US" sz="6400" dirty="0">
                <a:solidFill>
                  <a:schemeClr val="bg1"/>
                </a:solidFill>
                <a:effectLst>
                  <a:outerShdw blurRad="38100" dist="38100" dir="2700000" algn="tl">
                    <a:srgbClr val="000000">
                      <a:alpha val="43137"/>
                    </a:srgbClr>
                  </a:outerShdw>
                </a:effectLst>
              </a:rPr>
              <a:t>Convention of States</a:t>
            </a:r>
          </a:p>
        </p:txBody>
      </p:sp>
      <p:sp>
        <p:nvSpPr>
          <p:cNvPr id="3" name="Content Placeholder 2"/>
          <p:cNvSpPr>
            <a:spLocks noGrp="1"/>
          </p:cNvSpPr>
          <p:nvPr>
            <p:ph idx="1"/>
          </p:nvPr>
        </p:nvSpPr>
        <p:spPr>
          <a:xfrm>
            <a:off x="685800" y="2667000"/>
            <a:ext cx="7924800" cy="3505200"/>
          </a:xfrm>
        </p:spPr>
        <p:txBody>
          <a:bodyPr>
            <a:noAutofit/>
          </a:bodyPr>
          <a:lstStyle/>
          <a:p>
            <a:pPr marL="0" indent="0" algn="ctr">
              <a:buNone/>
            </a:pPr>
            <a:r>
              <a:rPr lang="en-US" sz="4800" b="1" dirty="0">
                <a:solidFill>
                  <a:schemeClr val="bg1"/>
                </a:solidFill>
                <a:effectLst>
                  <a:outerShdw blurRad="38100" dist="38100" dir="2700000" algn="tl">
                    <a:srgbClr val="000000">
                      <a:alpha val="43137"/>
                    </a:srgbClr>
                  </a:outerShdw>
                </a:effectLst>
              </a:rPr>
              <a:t>A Convention of states has NEVER been called…</a:t>
            </a:r>
            <a:br>
              <a:rPr lang="en-US" sz="4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  </a:t>
            </a:r>
            <a:br>
              <a:rPr lang="en-US" sz="28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but maybe it’s about time?</a:t>
            </a:r>
          </a:p>
        </p:txBody>
      </p:sp>
    </p:spTree>
    <p:extLst>
      <p:ext uri="{BB962C8B-B14F-4D97-AF65-F5344CB8AC3E}">
        <p14:creationId xmlns:p14="http://schemas.microsoft.com/office/powerpoint/2010/main" val="7631456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4/4f/US_Capitol_west_si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52399"/>
            <a:ext cx="92964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886200"/>
            <a:ext cx="9296400" cy="1143000"/>
          </a:xfrm>
          <a:gradFill>
            <a:gsLst>
              <a:gs pos="0">
                <a:schemeClr val="accent2">
                  <a:shade val="51000"/>
                  <a:satMod val="130000"/>
                  <a:alpha val="60000"/>
                </a:schemeClr>
              </a:gs>
              <a:gs pos="80000">
                <a:schemeClr val="accent2">
                  <a:shade val="93000"/>
                  <a:satMod val="130000"/>
                  <a:alpha val="60000"/>
                </a:schemeClr>
              </a:gs>
              <a:gs pos="100000">
                <a:schemeClr val="accent2">
                  <a:shade val="94000"/>
                  <a:satMod val="135000"/>
                  <a:alpha val="60000"/>
                </a:schemeClr>
              </a:gs>
            </a:gsLst>
          </a:gradFill>
          <a:ln>
            <a:noFill/>
          </a:ln>
        </p:spPr>
        <p:style>
          <a:lnRef idx="1">
            <a:schemeClr val="accent2"/>
          </a:lnRef>
          <a:fillRef idx="3">
            <a:schemeClr val="accent2"/>
          </a:fillRef>
          <a:effectRef idx="2">
            <a:schemeClr val="accent2"/>
          </a:effectRef>
          <a:fontRef idx="minor">
            <a:schemeClr val="lt1"/>
          </a:fontRef>
        </p:style>
        <p:txBody>
          <a:bodyPr/>
          <a:lstStyle/>
          <a:p>
            <a:r>
              <a:rPr lang="en-US" dirty="0">
                <a:effectLst>
                  <a:outerShdw blurRad="38100" dist="38100" dir="2700000" algn="tl">
                    <a:srgbClr val="000000">
                      <a:alpha val="43137"/>
                    </a:srgbClr>
                  </a:outerShdw>
                </a:effectLst>
                <a:latin typeface="+mj-lt"/>
              </a:rPr>
              <a:t>Congressional Term Limits?</a:t>
            </a:r>
          </a:p>
        </p:txBody>
      </p:sp>
      <p:sp>
        <p:nvSpPr>
          <p:cNvPr id="4" name="Rectangle 3"/>
          <p:cNvSpPr/>
          <p:nvPr/>
        </p:nvSpPr>
        <p:spPr>
          <a:xfrm>
            <a:off x="6705600" y="6487617"/>
            <a:ext cx="2514600" cy="307777"/>
          </a:xfrm>
          <a:prstGeom prst="rect">
            <a:avLst/>
          </a:prstGeom>
        </p:spPr>
        <p:txBody>
          <a:bodyPr wrap="square">
            <a:spAutoFit/>
          </a:bodyPr>
          <a:lstStyle/>
          <a:p>
            <a:pPr algn="r"/>
            <a:r>
              <a:rPr lang="en-US" sz="1400" dirty="0">
                <a:solidFill>
                  <a:schemeClr val="bg1"/>
                </a:solidFill>
              </a:rPr>
              <a:t>Photo by Martin </a:t>
            </a:r>
            <a:r>
              <a:rPr lang="en-US" sz="1400" dirty="0" err="1">
                <a:solidFill>
                  <a:schemeClr val="bg1"/>
                </a:solidFill>
              </a:rPr>
              <a:t>Falbisoner</a:t>
            </a:r>
            <a:endParaRPr lang="en-US" sz="1400" dirty="0">
              <a:solidFill>
                <a:schemeClr val="bg1"/>
              </a:solidFill>
            </a:endParaRPr>
          </a:p>
        </p:txBody>
      </p:sp>
    </p:spTree>
    <p:extLst>
      <p:ext uri="{BB962C8B-B14F-4D97-AF65-F5344CB8AC3E}">
        <p14:creationId xmlns:p14="http://schemas.microsoft.com/office/powerpoint/2010/main" val="2405673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17607257"/>
              </p:ext>
            </p:extLst>
          </p:nvPr>
        </p:nvGraphicFramePr>
        <p:xfrm>
          <a:off x="0" y="-4"/>
          <a:ext cx="3048000" cy="6858003"/>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20000"/>
                    </a:ext>
                  </a:extLst>
                </a:gridCol>
              </a:tblGrid>
              <a:tr h="9977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effectLst>
                            <a:outerShdw blurRad="38100" dist="38100" dir="2700000" algn="tl">
                              <a:srgbClr val="000000">
                                <a:alpha val="43137"/>
                              </a:srgbClr>
                            </a:outerShdw>
                          </a:effectLst>
                        </a:rPr>
                        <a:t>Articles</a:t>
                      </a:r>
                      <a:endParaRPr lang="en-US" sz="3600" dirty="0">
                        <a:effectLst>
                          <a:outerShdw blurRad="38100" dist="38100" dir="2700000" algn="tl">
                            <a:srgbClr val="000000">
                              <a:alpha val="43137"/>
                            </a:srgbClr>
                          </a:outerShdw>
                        </a:effectLst>
                        <a:latin typeface="Calibri" pitchFamily="34" charset="0"/>
                        <a:cs typeface="Calibri" pitchFamily="34" charset="0"/>
                      </a:endParaRPr>
                    </a:p>
                  </a:txBody>
                  <a:tcPr anchor="ctr"/>
                </a:tc>
                <a:extLst>
                  <a:ext uri="{0D108BD9-81ED-4DB2-BD59-A6C34878D82A}">
                    <a16:rowId xmlns:a16="http://schemas.microsoft.com/office/drawing/2014/main" val="10000"/>
                  </a:ext>
                </a:extLst>
              </a:tr>
              <a:tr h="716590">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670812">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670812">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3"/>
                  </a:ext>
                </a:extLst>
              </a:tr>
              <a:tr h="970821">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4"/>
                  </a:ext>
                </a:extLst>
              </a:tr>
              <a:tr h="864602">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968950">
                <a:tc>
                  <a:txBody>
                    <a:bodyPr/>
                    <a:lstStyle/>
                    <a:p>
                      <a:pPr algn="ctr"/>
                      <a:endParaRPr lang="en-US" sz="3600" b="1" i="1" dirty="0">
                        <a:latin typeface="Calibri" pitchFamily="34" charset="0"/>
                        <a:cs typeface="Calibri" pitchFamily="34" charset="0"/>
                      </a:endParaRPr>
                    </a:p>
                  </a:txBody>
                  <a:tcPr anchor="ctr"/>
                </a:tc>
                <a:extLst>
                  <a:ext uri="{0D108BD9-81ED-4DB2-BD59-A6C34878D82A}">
                    <a16:rowId xmlns:a16="http://schemas.microsoft.com/office/drawing/2014/main" val="10006"/>
                  </a:ext>
                </a:extLst>
              </a:tr>
              <a:tr h="997708">
                <a:tc>
                  <a:txBody>
                    <a:bodyPr/>
                    <a:lstStyle/>
                    <a:p>
                      <a:pPr algn="ctr"/>
                      <a:endParaRPr lang="en-US" sz="2800" b="1" i="1" dirty="0">
                        <a:latin typeface="Calibri" pitchFamily="34" charset="0"/>
                        <a:cs typeface="Calibri" pitchFamily="34" charset="0"/>
                      </a:endParaRPr>
                    </a:p>
                  </a:txBody>
                  <a:tcPr anchor="ct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84554688"/>
              </p:ext>
            </p:extLst>
          </p:nvPr>
        </p:nvGraphicFramePr>
        <p:xfrm>
          <a:off x="6096000" y="0"/>
          <a:ext cx="3048000" cy="685800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tblGrid>
              <a:tr h="997708">
                <a:tc>
                  <a:txBody>
                    <a:bodyPr/>
                    <a:lstStyle/>
                    <a:p>
                      <a:pPr algn="ctr"/>
                      <a:r>
                        <a:rPr lang="en-US" sz="3600" dirty="0">
                          <a:effectLst>
                            <a:outerShdw blurRad="38100" dist="38100" dir="2700000" algn="tl">
                              <a:srgbClr val="000000">
                                <a:alpha val="43137"/>
                              </a:srgbClr>
                            </a:outerShdw>
                          </a:effectLst>
                        </a:rPr>
                        <a:t>Constitution</a:t>
                      </a:r>
                      <a:endParaRPr lang="en-US" sz="2800" dirty="0">
                        <a:effectLst>
                          <a:outerShdw blurRad="38100" dist="38100" dir="2700000" algn="tl">
                            <a:srgbClr val="000000">
                              <a:alpha val="43137"/>
                            </a:srgbClr>
                          </a:outerShdw>
                        </a:effectLst>
                        <a:latin typeface="Calibri" pitchFamily="34" charset="0"/>
                        <a:cs typeface="Calibri" pitchFamily="34" charset="0"/>
                      </a:endParaRPr>
                    </a:p>
                  </a:txBody>
                  <a:tcPr anchor="ctr"/>
                </a:tc>
                <a:extLst>
                  <a:ext uri="{0D108BD9-81ED-4DB2-BD59-A6C34878D82A}">
                    <a16:rowId xmlns:a16="http://schemas.microsoft.com/office/drawing/2014/main" val="10000"/>
                  </a:ext>
                </a:extLst>
              </a:tr>
              <a:tr h="716590">
                <a:tc>
                  <a:txBody>
                    <a:bodyPr/>
                    <a:lstStyle/>
                    <a:p>
                      <a:pPr algn="ctr"/>
                      <a:endParaRPr lang="en-US" sz="2800" b="1" i="1" u="none"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670812">
                <a:tc>
                  <a:txBody>
                    <a:bodyPr/>
                    <a:lstStyle/>
                    <a:p>
                      <a:pPr algn="ctr"/>
                      <a:endParaRPr lang="en-US" sz="2800" b="1" i="1" u="none"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670812">
                <a:tc>
                  <a:txBody>
                    <a:bodyPr/>
                    <a:lstStyle/>
                    <a:p>
                      <a:pPr algn="ctr"/>
                      <a:endParaRPr kumimoji="1" lang="en-US" sz="2800" b="1" i="1" u="none"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3"/>
                  </a:ext>
                </a:extLst>
              </a:tr>
              <a:tr h="970821">
                <a:tc>
                  <a:txBody>
                    <a:bodyPr/>
                    <a:lstStyle/>
                    <a:p>
                      <a:pPr algn="ctr"/>
                      <a:endParaRPr lang="en-US" sz="2800" b="1" i="1" u="none" dirty="0">
                        <a:latin typeface="Calibri" pitchFamily="34" charset="0"/>
                        <a:cs typeface="Calibri" pitchFamily="34" charset="0"/>
                      </a:endParaRPr>
                    </a:p>
                  </a:txBody>
                  <a:tcPr anchor="ctr"/>
                </a:tc>
                <a:extLst>
                  <a:ext uri="{0D108BD9-81ED-4DB2-BD59-A6C34878D82A}">
                    <a16:rowId xmlns:a16="http://schemas.microsoft.com/office/drawing/2014/main" val="10004"/>
                  </a:ext>
                </a:extLst>
              </a:tr>
              <a:tr h="864602">
                <a:tc>
                  <a:txBody>
                    <a:bodyPr/>
                    <a:lstStyle/>
                    <a:p>
                      <a:pPr algn="ctr"/>
                      <a:endParaRPr lang="en-US" sz="2400" b="1" i="0" u="none"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968950">
                <a:tc>
                  <a:txBody>
                    <a:bodyPr/>
                    <a:lstStyle/>
                    <a:p>
                      <a:pPr algn="ctr"/>
                      <a:endParaRPr lang="en-US" sz="2400" b="1" i="1" u="none" dirty="0">
                        <a:latin typeface="Calibri" pitchFamily="34" charset="0"/>
                        <a:cs typeface="Calibri" pitchFamily="34" charset="0"/>
                      </a:endParaRPr>
                    </a:p>
                  </a:txBody>
                  <a:tcPr anchor="ctr"/>
                </a:tc>
                <a:extLst>
                  <a:ext uri="{0D108BD9-81ED-4DB2-BD59-A6C34878D82A}">
                    <a16:rowId xmlns:a16="http://schemas.microsoft.com/office/drawing/2014/main" val="10006"/>
                  </a:ext>
                </a:extLst>
              </a:tr>
              <a:tr h="997708">
                <a:tc>
                  <a:txBody>
                    <a:bodyPr/>
                    <a:lstStyle/>
                    <a:p>
                      <a:pPr algn="ctr"/>
                      <a:endParaRPr lang="en-US" sz="3600" b="1" i="1" u="none" dirty="0">
                        <a:latin typeface="Calibri" pitchFamily="34" charset="0"/>
                        <a:cs typeface="Calibri" pitchFamily="34" charset="0"/>
                      </a:endParaRPr>
                    </a:p>
                  </a:txBody>
                  <a:tcPr anchor="ct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25532653"/>
              </p:ext>
            </p:extLst>
          </p:nvPr>
        </p:nvGraphicFramePr>
        <p:xfrm>
          <a:off x="3048000" y="0"/>
          <a:ext cx="3048000" cy="6858003"/>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val="20000"/>
                    </a:ext>
                  </a:extLst>
                </a:gridCol>
              </a:tblGrid>
              <a:tr h="997708">
                <a:tc>
                  <a:txBody>
                    <a:bodyPr/>
                    <a:lstStyle/>
                    <a:p>
                      <a:pPr algn="ctr"/>
                      <a:r>
                        <a:rPr lang="en-US" sz="2800" dirty="0">
                          <a:effectLst>
                            <a:outerShdw blurRad="38100" dist="38100" dir="2700000" algn="tl">
                              <a:srgbClr val="000000">
                                <a:alpha val="43137"/>
                              </a:srgbClr>
                            </a:outerShdw>
                          </a:effectLst>
                        </a:rPr>
                        <a:t>A COMPARISON</a:t>
                      </a:r>
                      <a:endParaRPr lang="en-US" sz="2800" i="1" dirty="0">
                        <a:effectLst>
                          <a:outerShdw blurRad="38100" dist="38100" dir="2700000" algn="tl">
                            <a:srgbClr val="000000">
                              <a:alpha val="43137"/>
                            </a:srgbClr>
                          </a:outerShdw>
                        </a:effectLst>
                        <a:latin typeface="Calibri" pitchFamily="34" charset="0"/>
                        <a:cs typeface="Calibri" pitchFamily="34" charset="0"/>
                      </a:endParaRPr>
                    </a:p>
                  </a:txBody>
                  <a:tcPr anchor="ctr"/>
                </a:tc>
                <a:extLst>
                  <a:ext uri="{0D108BD9-81ED-4DB2-BD59-A6C34878D82A}">
                    <a16:rowId xmlns:a16="http://schemas.microsoft.com/office/drawing/2014/main" val="10000"/>
                  </a:ext>
                </a:extLst>
              </a:tr>
              <a:tr h="716590">
                <a:tc>
                  <a:txBody>
                    <a:bodyPr/>
                    <a:lstStyle/>
                    <a:p>
                      <a:pPr algn="ctr"/>
                      <a:r>
                        <a:rPr lang="en-US" sz="2400" dirty="0">
                          <a:latin typeface="+mj-lt"/>
                        </a:rPr>
                        <a:t>Sovereignty?</a:t>
                      </a:r>
                      <a:endParaRPr lang="en-US" sz="2400" b="1" dirty="0">
                        <a:latin typeface="+mj-lt"/>
                        <a:cs typeface="Calibri" pitchFamily="34" charset="0"/>
                      </a:endParaRPr>
                    </a:p>
                  </a:txBody>
                  <a:tcPr anchor="ctr"/>
                </a:tc>
                <a:extLst>
                  <a:ext uri="{0D108BD9-81ED-4DB2-BD59-A6C34878D82A}">
                    <a16:rowId xmlns:a16="http://schemas.microsoft.com/office/drawing/2014/main" val="10001"/>
                  </a:ext>
                </a:extLst>
              </a:tr>
              <a:tr h="670812">
                <a:tc>
                  <a:txBody>
                    <a:bodyPr/>
                    <a:lstStyle/>
                    <a:p>
                      <a:pPr algn="ctr"/>
                      <a:r>
                        <a:rPr lang="en-US" sz="2200" dirty="0">
                          <a:latin typeface="+mj-lt"/>
                        </a:rPr>
                        <a:t>Foreign</a:t>
                      </a:r>
                      <a:r>
                        <a:rPr lang="en-US" sz="2200" baseline="0" dirty="0">
                          <a:latin typeface="+mj-lt"/>
                        </a:rPr>
                        <a:t> Relations?</a:t>
                      </a:r>
                      <a:endParaRPr lang="en-US" sz="2200" b="1" dirty="0">
                        <a:latin typeface="+mj-lt"/>
                        <a:cs typeface="Calibri" pitchFamily="34" charset="0"/>
                      </a:endParaRPr>
                    </a:p>
                  </a:txBody>
                  <a:tcPr anchor="ctr"/>
                </a:tc>
                <a:extLst>
                  <a:ext uri="{0D108BD9-81ED-4DB2-BD59-A6C34878D82A}">
                    <a16:rowId xmlns:a16="http://schemas.microsoft.com/office/drawing/2014/main" val="10002"/>
                  </a:ext>
                </a:extLst>
              </a:tr>
              <a:tr h="670812">
                <a:tc>
                  <a:txBody>
                    <a:bodyPr/>
                    <a:lstStyle/>
                    <a:p>
                      <a:pPr algn="ctr"/>
                      <a:r>
                        <a:rPr lang="en-US" sz="2400" dirty="0">
                          <a:latin typeface="+mj-lt"/>
                        </a:rPr>
                        <a:t>Taxation?</a:t>
                      </a:r>
                      <a:endParaRPr lang="en-US" sz="2400" b="1" dirty="0">
                        <a:latin typeface="+mj-lt"/>
                        <a:cs typeface="Calibri" pitchFamily="34" charset="0"/>
                      </a:endParaRPr>
                    </a:p>
                  </a:txBody>
                  <a:tcPr anchor="ctr"/>
                </a:tc>
                <a:extLst>
                  <a:ext uri="{0D108BD9-81ED-4DB2-BD59-A6C34878D82A}">
                    <a16:rowId xmlns:a16="http://schemas.microsoft.com/office/drawing/2014/main" val="10003"/>
                  </a:ext>
                </a:extLst>
              </a:tr>
              <a:tr h="970821">
                <a:tc>
                  <a:txBody>
                    <a:bodyPr/>
                    <a:lstStyle/>
                    <a:p>
                      <a:pPr algn="ctr"/>
                      <a:r>
                        <a:rPr lang="en-US" sz="2400" dirty="0">
                          <a:latin typeface="+mj-lt"/>
                        </a:rPr>
                        <a:t>Commerce</a:t>
                      </a:r>
                      <a:r>
                        <a:rPr lang="en-US" sz="2400" baseline="0" dirty="0">
                          <a:latin typeface="+mj-lt"/>
                        </a:rPr>
                        <a:t> </a:t>
                      </a:r>
                      <a:br>
                        <a:rPr lang="en-US" sz="2400" baseline="0" dirty="0">
                          <a:latin typeface="+mj-lt"/>
                        </a:rPr>
                      </a:br>
                      <a:r>
                        <a:rPr lang="en-US" sz="2400" baseline="0" dirty="0">
                          <a:latin typeface="+mj-lt"/>
                        </a:rPr>
                        <a:t>&amp; Trade?</a:t>
                      </a:r>
                      <a:endParaRPr lang="en-US" sz="2400" b="1" dirty="0">
                        <a:latin typeface="+mj-lt"/>
                        <a:cs typeface="Calibri" pitchFamily="34" charset="0"/>
                      </a:endParaRPr>
                    </a:p>
                  </a:txBody>
                  <a:tcPr anchor="ctr"/>
                </a:tc>
                <a:extLst>
                  <a:ext uri="{0D108BD9-81ED-4DB2-BD59-A6C34878D82A}">
                    <a16:rowId xmlns:a16="http://schemas.microsoft.com/office/drawing/2014/main" val="10004"/>
                  </a:ext>
                </a:extLst>
              </a:tr>
              <a:tr h="864602">
                <a:tc>
                  <a:txBody>
                    <a:bodyPr/>
                    <a:lstStyle/>
                    <a:p>
                      <a:pPr algn="ctr"/>
                      <a:r>
                        <a:rPr lang="en-US" sz="2400" dirty="0">
                          <a:latin typeface="+mj-lt"/>
                        </a:rPr>
                        <a:t>Representation?</a:t>
                      </a:r>
                      <a:endParaRPr lang="en-US" sz="2400" b="1" dirty="0">
                        <a:latin typeface="+mj-lt"/>
                        <a:cs typeface="Calibri" pitchFamily="34" charset="0"/>
                      </a:endParaRPr>
                    </a:p>
                  </a:txBody>
                  <a:tcPr anchor="ctr"/>
                </a:tc>
                <a:extLst>
                  <a:ext uri="{0D108BD9-81ED-4DB2-BD59-A6C34878D82A}">
                    <a16:rowId xmlns:a16="http://schemas.microsoft.com/office/drawing/2014/main" val="10005"/>
                  </a:ext>
                </a:extLst>
              </a:tr>
              <a:tr h="968950">
                <a:tc>
                  <a:txBody>
                    <a:bodyPr/>
                    <a:lstStyle/>
                    <a:p>
                      <a:pPr algn="ctr"/>
                      <a:r>
                        <a:rPr lang="en-US" sz="2400" dirty="0">
                          <a:latin typeface="+mj-lt"/>
                        </a:rPr>
                        <a:t>To Legislate?</a:t>
                      </a:r>
                      <a:endParaRPr lang="en-US" sz="2400" b="1" dirty="0">
                        <a:latin typeface="+mj-lt"/>
                        <a:cs typeface="Calibri" pitchFamily="34" charset="0"/>
                      </a:endParaRPr>
                    </a:p>
                  </a:txBody>
                  <a:tcPr anchor="ctr"/>
                </a:tc>
                <a:extLst>
                  <a:ext uri="{0D108BD9-81ED-4DB2-BD59-A6C34878D82A}">
                    <a16:rowId xmlns:a16="http://schemas.microsoft.com/office/drawing/2014/main" val="10006"/>
                  </a:ext>
                </a:extLst>
              </a:tr>
              <a:tr h="997708">
                <a:tc>
                  <a:txBody>
                    <a:bodyPr/>
                    <a:lstStyle/>
                    <a:p>
                      <a:pPr algn="ctr"/>
                      <a:r>
                        <a:rPr lang="en-US" sz="2400" dirty="0">
                          <a:latin typeface="+mj-lt"/>
                        </a:rPr>
                        <a:t>To Amend?</a:t>
                      </a:r>
                      <a:endParaRPr lang="en-US" sz="2400" b="1" dirty="0">
                        <a:latin typeface="+mj-lt"/>
                        <a:cs typeface="Calibri" pitchFamily="34" charset="0"/>
                      </a:endParaRPr>
                    </a:p>
                  </a:txBody>
                  <a:tcPr anchor="ctr"/>
                </a:tc>
                <a:extLst>
                  <a:ext uri="{0D108BD9-81ED-4DB2-BD59-A6C34878D82A}">
                    <a16:rowId xmlns:a16="http://schemas.microsoft.com/office/drawing/2014/main" val="10007"/>
                  </a:ext>
                </a:extLst>
              </a:tr>
            </a:tbl>
          </a:graphicData>
        </a:graphic>
      </p:graphicFrame>
      <p:sp>
        <p:nvSpPr>
          <p:cNvPr id="2" name="Rectangle 1"/>
          <p:cNvSpPr/>
          <p:nvPr/>
        </p:nvSpPr>
        <p:spPr>
          <a:xfrm>
            <a:off x="0" y="1022132"/>
            <a:ext cx="3048000" cy="646331"/>
          </a:xfrm>
          <a:prstGeom prst="rect">
            <a:avLst/>
          </a:prstGeom>
        </p:spPr>
        <p:txBody>
          <a:bodyPr wrap="square">
            <a:spAutoFit/>
          </a:bodyPr>
          <a:lstStyle/>
          <a:p>
            <a:pPr algn="ctr"/>
            <a:r>
              <a:rPr lang="en-US" sz="3600" b="1" dirty="0">
                <a:solidFill>
                  <a:prstClr val="black"/>
                </a:solidFill>
              </a:rPr>
              <a:t>States</a:t>
            </a:r>
            <a:endParaRPr lang="en-US" sz="2400" dirty="0"/>
          </a:p>
        </p:txBody>
      </p:sp>
      <p:sp>
        <p:nvSpPr>
          <p:cNvPr id="20" name="Rectangle 19"/>
          <p:cNvSpPr/>
          <p:nvPr/>
        </p:nvSpPr>
        <p:spPr>
          <a:xfrm>
            <a:off x="-21021" y="1771051"/>
            <a:ext cx="3048000" cy="584775"/>
          </a:xfrm>
          <a:prstGeom prst="rect">
            <a:avLst/>
          </a:prstGeom>
        </p:spPr>
        <p:txBody>
          <a:bodyPr wrap="square">
            <a:spAutoFit/>
          </a:bodyPr>
          <a:lstStyle/>
          <a:p>
            <a:pPr algn="ctr"/>
            <a:r>
              <a:rPr lang="en-US" sz="3200" b="1" dirty="0">
                <a:solidFill>
                  <a:prstClr val="black"/>
                </a:solidFill>
              </a:rPr>
              <a:t>Federal</a:t>
            </a:r>
            <a:endParaRPr lang="en-US" sz="2400" dirty="0"/>
          </a:p>
        </p:txBody>
      </p:sp>
      <p:sp>
        <p:nvSpPr>
          <p:cNvPr id="21" name="Rectangle 20"/>
          <p:cNvSpPr/>
          <p:nvPr/>
        </p:nvSpPr>
        <p:spPr>
          <a:xfrm>
            <a:off x="-21021" y="2393732"/>
            <a:ext cx="3048000" cy="646331"/>
          </a:xfrm>
          <a:prstGeom prst="rect">
            <a:avLst/>
          </a:prstGeom>
        </p:spPr>
        <p:txBody>
          <a:bodyPr wrap="square">
            <a:spAutoFit/>
          </a:bodyPr>
          <a:lstStyle/>
          <a:p>
            <a:pPr algn="ctr"/>
            <a:r>
              <a:rPr lang="en-US" sz="3600" b="1" dirty="0">
                <a:solidFill>
                  <a:prstClr val="black"/>
                </a:solidFill>
              </a:rPr>
              <a:t>States</a:t>
            </a:r>
            <a:endParaRPr lang="en-US" sz="2400" dirty="0"/>
          </a:p>
        </p:txBody>
      </p:sp>
      <p:sp>
        <p:nvSpPr>
          <p:cNvPr id="22" name="Rectangle 21"/>
          <p:cNvSpPr/>
          <p:nvPr/>
        </p:nvSpPr>
        <p:spPr>
          <a:xfrm>
            <a:off x="-21021" y="3224103"/>
            <a:ext cx="3048000" cy="646331"/>
          </a:xfrm>
          <a:prstGeom prst="rect">
            <a:avLst/>
          </a:prstGeom>
        </p:spPr>
        <p:txBody>
          <a:bodyPr wrap="square">
            <a:spAutoFit/>
          </a:bodyPr>
          <a:lstStyle/>
          <a:p>
            <a:pPr algn="ctr"/>
            <a:r>
              <a:rPr lang="en-US" sz="3600" b="1" dirty="0">
                <a:solidFill>
                  <a:prstClr val="black"/>
                </a:solidFill>
              </a:rPr>
              <a:t>States</a:t>
            </a:r>
            <a:endParaRPr lang="en-US" sz="2400" dirty="0"/>
          </a:p>
        </p:txBody>
      </p:sp>
      <p:sp>
        <p:nvSpPr>
          <p:cNvPr id="3" name="Rectangle 2"/>
          <p:cNvSpPr/>
          <p:nvPr/>
        </p:nvSpPr>
        <p:spPr>
          <a:xfrm>
            <a:off x="7883" y="4191000"/>
            <a:ext cx="3019096" cy="523220"/>
          </a:xfrm>
          <a:prstGeom prst="rect">
            <a:avLst/>
          </a:prstGeom>
        </p:spPr>
        <p:txBody>
          <a:bodyPr wrap="square">
            <a:spAutoFit/>
          </a:bodyPr>
          <a:lstStyle/>
          <a:p>
            <a:pPr lvl="0" algn="ctr"/>
            <a:r>
              <a:rPr lang="en-US" sz="2800" b="1" dirty="0">
                <a:solidFill>
                  <a:prstClr val="black"/>
                </a:solidFill>
              </a:rPr>
              <a:t>1 Vote Per State</a:t>
            </a:r>
            <a:endParaRPr lang="en-US" sz="2800" b="1" i="1" dirty="0">
              <a:solidFill>
                <a:prstClr val="black"/>
              </a:solidFill>
              <a:latin typeface="Calibri" pitchFamily="34" charset="0"/>
              <a:cs typeface="Calibri" pitchFamily="34" charset="0"/>
            </a:endParaRPr>
          </a:p>
        </p:txBody>
      </p:sp>
      <p:sp>
        <p:nvSpPr>
          <p:cNvPr id="4" name="Rectangle 3"/>
          <p:cNvSpPr/>
          <p:nvPr/>
        </p:nvSpPr>
        <p:spPr>
          <a:xfrm>
            <a:off x="-1" y="5029200"/>
            <a:ext cx="3026979" cy="707886"/>
          </a:xfrm>
          <a:prstGeom prst="rect">
            <a:avLst/>
          </a:prstGeom>
        </p:spPr>
        <p:txBody>
          <a:bodyPr wrap="square">
            <a:spAutoFit/>
          </a:bodyPr>
          <a:lstStyle/>
          <a:p>
            <a:pPr lvl="0" algn="ctr"/>
            <a:r>
              <a:rPr lang="en-US" sz="4000" b="1" dirty="0">
                <a:solidFill>
                  <a:prstClr val="black"/>
                </a:solidFill>
              </a:rPr>
              <a:t>2/3</a:t>
            </a:r>
            <a:endParaRPr lang="en-US" sz="4000" b="1" i="1" dirty="0">
              <a:solidFill>
                <a:prstClr val="black"/>
              </a:solidFill>
              <a:latin typeface="Calibri" pitchFamily="34" charset="0"/>
              <a:cs typeface="Calibri" pitchFamily="34" charset="0"/>
            </a:endParaRPr>
          </a:p>
        </p:txBody>
      </p:sp>
      <p:sp>
        <p:nvSpPr>
          <p:cNvPr id="15" name="Rectangle 14"/>
          <p:cNvSpPr/>
          <p:nvPr/>
        </p:nvSpPr>
        <p:spPr>
          <a:xfrm>
            <a:off x="7882" y="6096000"/>
            <a:ext cx="3019095" cy="584775"/>
          </a:xfrm>
          <a:prstGeom prst="rect">
            <a:avLst/>
          </a:prstGeom>
        </p:spPr>
        <p:txBody>
          <a:bodyPr wrap="square">
            <a:spAutoFit/>
          </a:bodyPr>
          <a:lstStyle/>
          <a:p>
            <a:pPr algn="ctr"/>
            <a:r>
              <a:rPr lang="en-US" sz="3200" b="1" dirty="0">
                <a:solidFill>
                  <a:prstClr val="black"/>
                </a:solidFill>
              </a:rPr>
              <a:t>UNANIMOUS</a:t>
            </a:r>
            <a:endParaRPr lang="en-US" sz="3000" dirty="0"/>
          </a:p>
        </p:txBody>
      </p:sp>
      <p:sp>
        <p:nvSpPr>
          <p:cNvPr id="26" name="Rectangle 25"/>
          <p:cNvSpPr/>
          <p:nvPr/>
        </p:nvSpPr>
        <p:spPr>
          <a:xfrm>
            <a:off x="6111766" y="1052156"/>
            <a:ext cx="3048000" cy="646331"/>
          </a:xfrm>
          <a:prstGeom prst="rect">
            <a:avLst/>
          </a:prstGeom>
        </p:spPr>
        <p:txBody>
          <a:bodyPr wrap="square">
            <a:spAutoFit/>
          </a:bodyPr>
          <a:lstStyle/>
          <a:p>
            <a:pPr algn="ctr"/>
            <a:r>
              <a:rPr lang="en-US" sz="3600" b="1" dirty="0">
                <a:solidFill>
                  <a:prstClr val="black"/>
                </a:solidFill>
              </a:rPr>
              <a:t>SHARED</a:t>
            </a:r>
            <a:endParaRPr lang="en-US" sz="2400" dirty="0"/>
          </a:p>
        </p:txBody>
      </p:sp>
      <p:sp>
        <p:nvSpPr>
          <p:cNvPr id="27" name="Rectangle 26"/>
          <p:cNvSpPr/>
          <p:nvPr/>
        </p:nvSpPr>
        <p:spPr>
          <a:xfrm>
            <a:off x="6090745" y="1771050"/>
            <a:ext cx="3048000" cy="584775"/>
          </a:xfrm>
          <a:prstGeom prst="rect">
            <a:avLst/>
          </a:prstGeom>
        </p:spPr>
        <p:txBody>
          <a:bodyPr wrap="square">
            <a:spAutoFit/>
          </a:bodyPr>
          <a:lstStyle/>
          <a:p>
            <a:pPr algn="ctr"/>
            <a:r>
              <a:rPr lang="en-US" sz="3200" b="1" dirty="0">
                <a:solidFill>
                  <a:prstClr val="black"/>
                </a:solidFill>
              </a:rPr>
              <a:t>Federal</a:t>
            </a:r>
            <a:endParaRPr lang="en-US" sz="2400" dirty="0"/>
          </a:p>
        </p:txBody>
      </p:sp>
      <p:sp>
        <p:nvSpPr>
          <p:cNvPr id="16" name="Rectangle 15"/>
          <p:cNvSpPr/>
          <p:nvPr/>
        </p:nvSpPr>
        <p:spPr>
          <a:xfrm>
            <a:off x="6111766" y="2455287"/>
            <a:ext cx="3026979" cy="523220"/>
          </a:xfrm>
          <a:prstGeom prst="rect">
            <a:avLst/>
          </a:prstGeom>
        </p:spPr>
        <p:txBody>
          <a:bodyPr wrap="square">
            <a:spAutoFit/>
          </a:bodyPr>
          <a:lstStyle/>
          <a:p>
            <a:pPr lvl="0" algn="ctr"/>
            <a:r>
              <a:rPr kumimoji="1" lang="en-US" sz="2800" b="1" dirty="0">
                <a:solidFill>
                  <a:prstClr val="black"/>
                </a:solidFill>
              </a:rPr>
              <a:t>Federal &amp; State</a:t>
            </a:r>
            <a:endParaRPr kumimoji="1" lang="en-US" sz="2800" b="1" i="1" dirty="0">
              <a:solidFill>
                <a:prstClr val="black"/>
              </a:solidFill>
              <a:latin typeface="Calibri" pitchFamily="34" charset="0"/>
              <a:cs typeface="Calibri" pitchFamily="34" charset="0"/>
            </a:endParaRPr>
          </a:p>
        </p:txBody>
      </p:sp>
      <p:sp>
        <p:nvSpPr>
          <p:cNvPr id="17" name="Rectangle 16"/>
          <p:cNvSpPr/>
          <p:nvPr/>
        </p:nvSpPr>
        <p:spPr>
          <a:xfrm>
            <a:off x="6111765" y="3071595"/>
            <a:ext cx="3026979" cy="954107"/>
          </a:xfrm>
          <a:prstGeom prst="rect">
            <a:avLst/>
          </a:prstGeom>
        </p:spPr>
        <p:txBody>
          <a:bodyPr wrap="square">
            <a:spAutoFit/>
          </a:bodyPr>
          <a:lstStyle/>
          <a:p>
            <a:pPr lvl="0" algn="ctr"/>
            <a:r>
              <a:rPr lang="en-US" sz="2800" b="1" dirty="0">
                <a:solidFill>
                  <a:prstClr val="black"/>
                </a:solidFill>
              </a:rPr>
              <a:t>Federal</a:t>
            </a:r>
            <a:r>
              <a:rPr lang="en-US" sz="2800" dirty="0">
                <a:solidFill>
                  <a:prstClr val="black"/>
                </a:solidFill>
              </a:rPr>
              <a:t> (</a:t>
            </a:r>
            <a:r>
              <a:rPr lang="en-US" sz="2800" i="1" dirty="0">
                <a:solidFill>
                  <a:prstClr val="black"/>
                </a:solidFill>
              </a:rPr>
              <a:t>Interstate</a:t>
            </a:r>
            <a:r>
              <a:rPr lang="en-US" sz="2800" dirty="0">
                <a:solidFill>
                  <a:prstClr val="black"/>
                </a:solidFill>
              </a:rPr>
              <a:t>)</a:t>
            </a:r>
            <a:br>
              <a:rPr lang="en-US" sz="2800" dirty="0">
                <a:solidFill>
                  <a:prstClr val="black"/>
                </a:solidFill>
              </a:rPr>
            </a:br>
            <a:r>
              <a:rPr lang="en-US" sz="2800" b="1" dirty="0">
                <a:solidFill>
                  <a:prstClr val="black"/>
                </a:solidFill>
              </a:rPr>
              <a:t>State</a:t>
            </a:r>
            <a:r>
              <a:rPr lang="en-US" sz="2800" dirty="0">
                <a:solidFill>
                  <a:prstClr val="black"/>
                </a:solidFill>
              </a:rPr>
              <a:t> (</a:t>
            </a:r>
            <a:r>
              <a:rPr lang="en-US" sz="2800" i="1" dirty="0">
                <a:solidFill>
                  <a:prstClr val="black"/>
                </a:solidFill>
              </a:rPr>
              <a:t>Intrastate</a:t>
            </a:r>
            <a:r>
              <a:rPr lang="en-US" sz="2800" dirty="0">
                <a:solidFill>
                  <a:prstClr val="black"/>
                </a:solidFill>
              </a:rPr>
              <a:t>)</a:t>
            </a:r>
            <a:endParaRPr lang="en-US" sz="2800" b="1" i="1" dirty="0">
              <a:solidFill>
                <a:prstClr val="black"/>
              </a:solidFill>
              <a:latin typeface="Calibri" pitchFamily="34" charset="0"/>
              <a:cs typeface="Calibri" pitchFamily="34" charset="0"/>
            </a:endParaRPr>
          </a:p>
        </p:txBody>
      </p:sp>
      <p:sp>
        <p:nvSpPr>
          <p:cNvPr id="18" name="Rectangle 17"/>
          <p:cNvSpPr/>
          <p:nvPr/>
        </p:nvSpPr>
        <p:spPr>
          <a:xfrm>
            <a:off x="6111766" y="4037111"/>
            <a:ext cx="3026978" cy="830997"/>
          </a:xfrm>
          <a:prstGeom prst="rect">
            <a:avLst/>
          </a:prstGeom>
        </p:spPr>
        <p:txBody>
          <a:bodyPr wrap="square">
            <a:spAutoFit/>
          </a:bodyPr>
          <a:lstStyle/>
          <a:p>
            <a:pPr lvl="0" algn="ctr"/>
            <a:r>
              <a:rPr lang="en-US" sz="2400" b="1" dirty="0">
                <a:solidFill>
                  <a:prstClr val="black"/>
                </a:solidFill>
              </a:rPr>
              <a:t>Proportional</a:t>
            </a:r>
            <a:r>
              <a:rPr lang="en-US" sz="2400" dirty="0">
                <a:solidFill>
                  <a:prstClr val="black"/>
                </a:solidFill>
              </a:rPr>
              <a:t> (</a:t>
            </a:r>
            <a:r>
              <a:rPr lang="en-US" sz="2400" i="1" dirty="0">
                <a:solidFill>
                  <a:prstClr val="black"/>
                </a:solidFill>
              </a:rPr>
              <a:t>House</a:t>
            </a:r>
            <a:r>
              <a:rPr lang="en-US" sz="2400" dirty="0">
                <a:solidFill>
                  <a:prstClr val="black"/>
                </a:solidFill>
              </a:rPr>
              <a:t>)</a:t>
            </a:r>
          </a:p>
          <a:p>
            <a:pPr lvl="0" algn="ctr"/>
            <a:r>
              <a:rPr lang="en-US" sz="2400" b="1" dirty="0">
                <a:solidFill>
                  <a:prstClr val="black"/>
                </a:solidFill>
              </a:rPr>
              <a:t>Two Each </a:t>
            </a:r>
            <a:r>
              <a:rPr lang="en-US" sz="2400" dirty="0">
                <a:solidFill>
                  <a:prstClr val="black"/>
                </a:solidFill>
              </a:rPr>
              <a:t>(</a:t>
            </a:r>
            <a:r>
              <a:rPr lang="en-US" sz="2400" i="1" dirty="0">
                <a:solidFill>
                  <a:prstClr val="black"/>
                </a:solidFill>
              </a:rPr>
              <a:t>Senate</a:t>
            </a:r>
            <a:r>
              <a:rPr lang="en-US" sz="2400" dirty="0">
                <a:solidFill>
                  <a:prstClr val="black"/>
                </a:solidFill>
              </a:rPr>
              <a:t>)</a:t>
            </a:r>
            <a:endParaRPr lang="en-US" sz="2400" b="1" dirty="0">
              <a:solidFill>
                <a:prstClr val="black"/>
              </a:solidFill>
              <a:latin typeface="Calibri" pitchFamily="34" charset="0"/>
              <a:cs typeface="Calibri" pitchFamily="34" charset="0"/>
            </a:endParaRPr>
          </a:p>
        </p:txBody>
      </p:sp>
      <p:sp>
        <p:nvSpPr>
          <p:cNvPr id="19" name="Rectangle 18"/>
          <p:cNvSpPr/>
          <p:nvPr/>
        </p:nvSpPr>
        <p:spPr>
          <a:xfrm>
            <a:off x="6111766" y="4967644"/>
            <a:ext cx="3048000" cy="830997"/>
          </a:xfrm>
          <a:prstGeom prst="rect">
            <a:avLst/>
          </a:prstGeom>
        </p:spPr>
        <p:txBody>
          <a:bodyPr wrap="square">
            <a:spAutoFit/>
          </a:bodyPr>
          <a:lstStyle/>
          <a:p>
            <a:pPr lvl="0" algn="ctr"/>
            <a:r>
              <a:rPr lang="en-US" sz="2400" dirty="0">
                <a:solidFill>
                  <a:prstClr val="black"/>
                </a:solidFill>
              </a:rPr>
              <a:t>Concurrent Majority + President’s Signature</a:t>
            </a:r>
            <a:endParaRPr lang="en-US" sz="2400" b="1" i="1" dirty="0">
              <a:solidFill>
                <a:prstClr val="black"/>
              </a:solidFill>
              <a:latin typeface="Calibri" pitchFamily="34" charset="0"/>
              <a:cs typeface="Calibri" pitchFamily="34" charset="0"/>
            </a:endParaRPr>
          </a:p>
        </p:txBody>
      </p:sp>
      <p:sp>
        <p:nvSpPr>
          <p:cNvPr id="23" name="Rectangle 22"/>
          <p:cNvSpPr/>
          <p:nvPr/>
        </p:nvSpPr>
        <p:spPr>
          <a:xfrm>
            <a:off x="6111766" y="6034444"/>
            <a:ext cx="2998075" cy="584775"/>
          </a:xfrm>
          <a:prstGeom prst="rect">
            <a:avLst/>
          </a:prstGeom>
        </p:spPr>
        <p:txBody>
          <a:bodyPr wrap="square">
            <a:spAutoFit/>
          </a:bodyPr>
          <a:lstStyle/>
          <a:p>
            <a:pPr lvl="0" algn="ctr"/>
            <a:r>
              <a:rPr lang="en-US" sz="3200" b="1" dirty="0">
                <a:solidFill>
                  <a:prstClr val="black"/>
                </a:solidFill>
              </a:rPr>
              <a:t>2/3 + 3/4</a:t>
            </a:r>
            <a:endParaRPr lang="en-US" sz="3200" b="1" i="1"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2256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3" grpId="0"/>
      <p:bldP spid="4" grpId="0"/>
      <p:bldP spid="15" grpId="0"/>
      <p:bldP spid="26" grpId="0"/>
      <p:bldP spid="27" grpId="0"/>
      <p:bldP spid="16" grpId="0"/>
      <p:bldP spid="17" grpId="0"/>
      <p:bldP spid="18" grpId="0"/>
      <p:bldP spid="19"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30"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1" y="5562601"/>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1"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1" y="4032371"/>
            <a:ext cx="5206435" cy="1530229"/>
          </a:xfrm>
          <a:prstGeom prst="rect">
            <a:avLst/>
          </a:prstGeom>
        </p:spPr>
      </p:pic>
    </p:spTree>
    <p:extLst>
      <p:ext uri="{BB962C8B-B14F-4D97-AF65-F5344CB8AC3E}">
        <p14:creationId xmlns:p14="http://schemas.microsoft.com/office/powerpoint/2010/main" val="3556234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44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88859"/>
          <a:stretch/>
        </p:blipFill>
        <p:spPr bwMode="auto">
          <a:xfrm>
            <a:off x="0" y="5754414"/>
            <a:ext cx="9144000" cy="110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038600"/>
            <a:ext cx="7162800" cy="1143000"/>
          </a:xfrm>
        </p:spPr>
        <p:style>
          <a:lnRef idx="1">
            <a:schemeClr val="accent5"/>
          </a:lnRef>
          <a:fillRef idx="3">
            <a:schemeClr val="accent5"/>
          </a:fillRef>
          <a:effectRef idx="2">
            <a:schemeClr val="accent5"/>
          </a:effectRef>
          <a:fontRef idx="minor">
            <a:schemeClr val="lt1"/>
          </a:fontRef>
        </p:style>
        <p:txBody>
          <a:bodyPr>
            <a:normAutofit/>
          </a:bodyPr>
          <a:lstStyle/>
          <a:p>
            <a:r>
              <a:rPr lang="en-US" sz="4600" b="1" dirty="0">
                <a:solidFill>
                  <a:schemeClr val="bg1"/>
                </a:solidFill>
                <a:effectLst>
                  <a:outerShdw blurRad="38100" dist="38100" dir="2700000" algn="tl">
                    <a:srgbClr val="000000">
                      <a:alpha val="43137"/>
                    </a:srgbClr>
                  </a:outerShdw>
                </a:effectLst>
                <a:latin typeface="+mj-lt"/>
              </a:rPr>
              <a:t>TRADE BARRIERS</a:t>
            </a:r>
          </a:p>
        </p:txBody>
      </p:sp>
      <p:sp>
        <p:nvSpPr>
          <p:cNvPr id="4" name="Rectangle 3"/>
          <p:cNvSpPr/>
          <p:nvPr/>
        </p:nvSpPr>
        <p:spPr>
          <a:xfrm>
            <a:off x="304800" y="6327507"/>
            <a:ext cx="2572820"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rPr>
              <a:t>Photo by Eddy Van 3000</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62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4724400"/>
            <a:ext cx="7848600" cy="1447800"/>
          </a:xfrm>
        </p:spPr>
        <p:txBody>
          <a:bodyPr>
            <a:normAutofit/>
          </a:bodyPr>
          <a:lstStyle/>
          <a:p>
            <a:pPr algn="r"/>
            <a:r>
              <a:rPr lang="en-US" b="1" dirty="0">
                <a:solidFill>
                  <a:schemeClr val="bg1"/>
                </a:solidFill>
                <a:effectLst>
                  <a:outerShdw blurRad="38100" dist="38100" dir="2700000" algn="tl">
                    <a:srgbClr val="000000">
                      <a:alpha val="43137"/>
                    </a:srgbClr>
                  </a:outerShdw>
                </a:effectLst>
              </a:rPr>
              <a:t>The Annapolis Convention</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latin typeface="+mn-lt"/>
              </a:rPr>
              <a:t>1786</a:t>
            </a:r>
          </a:p>
        </p:txBody>
      </p:sp>
      <p:sp>
        <p:nvSpPr>
          <p:cNvPr id="4" name="Rectangle 3"/>
          <p:cNvSpPr/>
          <p:nvPr/>
        </p:nvSpPr>
        <p:spPr>
          <a:xfrm>
            <a:off x="76200" y="6412468"/>
            <a:ext cx="1892378" cy="338554"/>
          </a:xfrm>
          <a:prstGeom prst="rect">
            <a:avLst/>
          </a:prstGeom>
        </p:spPr>
        <p:txBody>
          <a:bodyPr wrap="none">
            <a:spAutoFit/>
          </a:bodyPr>
          <a:lstStyle/>
          <a:p>
            <a:r>
              <a:rPr lang="en-US" sz="1600" b="1" dirty="0">
                <a:solidFill>
                  <a:schemeClr val="bg1"/>
                </a:solidFill>
              </a:rPr>
              <a:t>Photo by Ken Lund</a:t>
            </a:r>
            <a:endParaRPr lang="en-US" sz="1600" dirty="0">
              <a:solidFill>
                <a:schemeClr val="bg1"/>
              </a:solidFill>
            </a:endParaRPr>
          </a:p>
        </p:txBody>
      </p:sp>
    </p:spTree>
    <p:extLst>
      <p:ext uri="{BB962C8B-B14F-4D97-AF65-F5344CB8AC3E}">
        <p14:creationId xmlns:p14="http://schemas.microsoft.com/office/powerpoint/2010/main" val="183604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0" y="2590800"/>
            <a:ext cx="7848600" cy="3657600"/>
          </a:xfrm>
        </p:spPr>
        <p:txBody>
          <a:bodyPr anchor="t">
            <a:normAutofit/>
          </a:bodyPr>
          <a:lstStyle/>
          <a:p>
            <a:pPr algn="r">
              <a:lnSpc>
                <a:spcPct val="150000"/>
              </a:lnSpc>
              <a:spcAft>
                <a:spcPts val="1800"/>
              </a:spcAft>
            </a:pPr>
            <a:r>
              <a:rPr lang="en-US" sz="4800" b="1" dirty="0">
                <a:solidFill>
                  <a:schemeClr val="bg1"/>
                </a:solidFill>
                <a:effectLst>
                  <a:outerShdw blurRad="38100" dist="38100" dir="2700000" algn="tl">
                    <a:srgbClr val="000000">
                      <a:alpha val="43137"/>
                    </a:srgbClr>
                  </a:outerShdw>
                </a:effectLst>
              </a:rPr>
              <a:t>Let’s meet again.</a:t>
            </a:r>
            <a:br>
              <a:rPr lang="en-US" sz="4800" b="1" dirty="0">
                <a:solidFill>
                  <a:schemeClr val="bg1"/>
                </a:solidFill>
                <a:effectLst>
                  <a:outerShdw blurRad="38100" dist="38100" dir="2700000" algn="tl">
                    <a:srgbClr val="000000">
                      <a:alpha val="43137"/>
                    </a:srgbClr>
                  </a:outerShdw>
                </a:effectLst>
              </a:rPr>
            </a:br>
            <a:endParaRPr lang="en-US" sz="4800" b="1" dirty="0">
              <a:solidFill>
                <a:schemeClr val="bg1"/>
              </a:solidFill>
              <a:effectLst>
                <a:outerShdw blurRad="38100" dist="38100" dir="2700000" algn="tl">
                  <a:srgbClr val="000000">
                    <a:alpha val="43137"/>
                  </a:srgbClr>
                </a:outerShdw>
              </a:effectLst>
              <a:latin typeface="+mn-lt"/>
            </a:endParaRPr>
          </a:p>
        </p:txBody>
      </p:sp>
      <p:sp>
        <p:nvSpPr>
          <p:cNvPr id="4" name="Rectangle 3"/>
          <p:cNvSpPr/>
          <p:nvPr/>
        </p:nvSpPr>
        <p:spPr>
          <a:xfrm>
            <a:off x="76200" y="6412468"/>
            <a:ext cx="1892378" cy="338554"/>
          </a:xfrm>
          <a:prstGeom prst="rect">
            <a:avLst/>
          </a:prstGeom>
        </p:spPr>
        <p:txBody>
          <a:bodyPr wrap="none">
            <a:spAutoFit/>
          </a:bodyPr>
          <a:lstStyle/>
          <a:p>
            <a:r>
              <a:rPr lang="en-US" sz="1600" b="1" dirty="0">
                <a:solidFill>
                  <a:schemeClr val="bg1"/>
                </a:solidFill>
              </a:rPr>
              <a:t>Photo by Ken Lund</a:t>
            </a:r>
            <a:endParaRPr lang="en-US" sz="1600" dirty="0">
              <a:solidFill>
                <a:schemeClr val="bg1"/>
              </a:solidFill>
            </a:endParaRPr>
          </a:p>
        </p:txBody>
      </p:sp>
    </p:spTree>
    <p:extLst>
      <p:ext uri="{BB962C8B-B14F-4D97-AF65-F5344CB8AC3E}">
        <p14:creationId xmlns:p14="http://schemas.microsoft.com/office/powerpoint/2010/main" val="388621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0" y="2590800"/>
            <a:ext cx="7848600" cy="3657600"/>
          </a:xfrm>
        </p:spPr>
        <p:txBody>
          <a:bodyPr anchor="t">
            <a:normAutofit/>
          </a:bodyPr>
          <a:lstStyle/>
          <a:p>
            <a:pPr algn="r">
              <a:lnSpc>
                <a:spcPct val="150000"/>
              </a:lnSpc>
              <a:spcAft>
                <a:spcPts val="1800"/>
              </a:spcAft>
            </a:pPr>
            <a:r>
              <a:rPr lang="en-US" sz="4800" b="1" dirty="0">
                <a:solidFill>
                  <a:schemeClr val="bg1"/>
                </a:solidFill>
                <a:effectLst>
                  <a:outerShdw blurRad="38100" dist="38100" dir="2700000" algn="tl">
                    <a:srgbClr val="000000">
                      <a:alpha val="43137"/>
                    </a:srgbClr>
                  </a:outerShdw>
                </a:effectLst>
              </a:rPr>
              <a:t>Let’s meet again.</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Next year.</a:t>
            </a:r>
            <a:br>
              <a:rPr lang="en-US" sz="4800" b="1" dirty="0">
                <a:solidFill>
                  <a:schemeClr val="bg1"/>
                </a:solidFill>
                <a:effectLst>
                  <a:outerShdw blurRad="38100" dist="38100" dir="2700000" algn="tl">
                    <a:srgbClr val="000000">
                      <a:alpha val="43137"/>
                    </a:srgbClr>
                  </a:outerShdw>
                </a:effectLst>
              </a:rPr>
            </a:br>
            <a:endParaRPr lang="en-US" sz="4800" b="1" dirty="0">
              <a:solidFill>
                <a:schemeClr val="bg1"/>
              </a:solidFill>
              <a:effectLst>
                <a:outerShdw blurRad="38100" dist="38100" dir="2700000" algn="tl">
                  <a:srgbClr val="000000">
                    <a:alpha val="43137"/>
                  </a:srgbClr>
                </a:outerShdw>
              </a:effectLst>
              <a:latin typeface="+mn-lt"/>
            </a:endParaRPr>
          </a:p>
        </p:txBody>
      </p:sp>
      <p:sp>
        <p:nvSpPr>
          <p:cNvPr id="4" name="Rectangle 3"/>
          <p:cNvSpPr/>
          <p:nvPr/>
        </p:nvSpPr>
        <p:spPr>
          <a:xfrm>
            <a:off x="76200" y="6412468"/>
            <a:ext cx="1892378" cy="338554"/>
          </a:xfrm>
          <a:prstGeom prst="rect">
            <a:avLst/>
          </a:prstGeom>
        </p:spPr>
        <p:txBody>
          <a:bodyPr wrap="none">
            <a:spAutoFit/>
          </a:bodyPr>
          <a:lstStyle/>
          <a:p>
            <a:r>
              <a:rPr lang="en-US" sz="1600" b="1" dirty="0">
                <a:solidFill>
                  <a:schemeClr val="bg1"/>
                </a:solidFill>
              </a:rPr>
              <a:t>Photo by Ken Lund</a:t>
            </a:r>
            <a:endParaRPr lang="en-US" sz="1600" dirty="0">
              <a:solidFill>
                <a:schemeClr val="bg1"/>
              </a:solidFill>
            </a:endParaRPr>
          </a:p>
        </p:txBody>
      </p:sp>
    </p:spTree>
    <p:extLst>
      <p:ext uri="{BB962C8B-B14F-4D97-AF65-F5344CB8AC3E}">
        <p14:creationId xmlns:p14="http://schemas.microsoft.com/office/powerpoint/2010/main" val="418370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fontScheme name="Elephant">
      <a:majorFont>
        <a:latin typeface="Elephant"/>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LittleJimmy">
      <a:dk1>
        <a:srgbClr val="0A0001"/>
      </a:dk1>
      <a:lt1>
        <a:srgbClr val="FFFFF1"/>
      </a:lt1>
      <a:dk2>
        <a:srgbClr val="260403"/>
      </a:dk2>
      <a:lt2>
        <a:srgbClr val="E7B28A"/>
      </a:lt2>
      <a:accent1>
        <a:srgbClr val="FFFFF1"/>
      </a:accent1>
      <a:accent2>
        <a:srgbClr val="E7B28A"/>
      </a:accent2>
      <a:accent3>
        <a:srgbClr val="7B2C25"/>
      </a:accent3>
      <a:accent4>
        <a:srgbClr val="FFFFF1"/>
      </a:accent4>
      <a:accent5>
        <a:srgbClr val="E7B28A"/>
      </a:accent5>
      <a:accent6>
        <a:srgbClr val="7B2C25"/>
      </a:accent6>
      <a:hlink>
        <a:srgbClr val="E7B28A"/>
      </a:hlink>
      <a:folHlink>
        <a:srgbClr val="7B2C25"/>
      </a:folHlink>
    </a:clrScheme>
    <a:fontScheme name="FELIX Monotype">
      <a:majorFont>
        <a:latin typeface="Felix Titling"/>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ppt/theme/themeOverride2.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ppt/theme/themeOverride3.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ppt/theme/themeOverride4.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ppt/theme/themeOverride5.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ppt/theme/themeOverride6.xml><?xml version="1.0" encoding="utf-8"?>
<a:themeOverride xmlns:a="http://schemas.openxmlformats.org/drawingml/2006/main">
  <a:clrScheme name="Philadelphia">
    <a:dk1>
      <a:sysClr val="windowText" lastClr="000000"/>
    </a:dk1>
    <a:lt1>
      <a:sysClr val="window" lastClr="FFFFFF"/>
    </a:lt1>
    <a:dk2>
      <a:srgbClr val="222D41"/>
    </a:dk2>
    <a:lt2>
      <a:srgbClr val="EDE1DF"/>
    </a:lt2>
    <a:accent1>
      <a:srgbClr val="222D41"/>
    </a:accent1>
    <a:accent2>
      <a:srgbClr val="722F30"/>
    </a:accent2>
    <a:accent3>
      <a:srgbClr val="729660"/>
    </a:accent3>
    <a:accent4>
      <a:srgbClr val="C16A6C"/>
    </a:accent4>
    <a:accent5>
      <a:srgbClr val="557048"/>
    </a:accent5>
    <a:accent6>
      <a:srgbClr val="788EB8"/>
    </a:accent6>
    <a:hlink>
      <a:srgbClr val="234C54"/>
    </a:hlink>
    <a:folHlink>
      <a:srgbClr val="722F30"/>
    </a:folHlink>
  </a:clrScheme>
</a:themeOverride>
</file>

<file path=docProps/app.xml><?xml version="1.0" encoding="utf-8"?>
<Properties xmlns="http://schemas.openxmlformats.org/officeDocument/2006/extended-properties" xmlns:vt="http://schemas.openxmlformats.org/officeDocument/2006/docPropsVTypes">
  <Template/>
  <TotalTime>4354</TotalTime>
  <Words>1166</Words>
  <Application>Microsoft Office PowerPoint</Application>
  <PresentationFormat>On-screen Show (4:3)</PresentationFormat>
  <Paragraphs>263</Paragraphs>
  <Slides>53</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Calibri</vt:lpstr>
      <vt:lpstr>Elephant</vt:lpstr>
      <vt:lpstr>Arial</vt:lpstr>
      <vt:lpstr>Monotype Corsiva</vt:lpstr>
      <vt:lpstr>Collegiateheavyoutline</vt:lpstr>
      <vt:lpstr>Garamond</vt:lpstr>
      <vt:lpstr>Felix Titling</vt:lpstr>
      <vt:lpstr>Boopee</vt:lpstr>
      <vt:lpstr>IM FELL Double Pica</vt:lpstr>
      <vt:lpstr>Office Theme</vt:lpstr>
      <vt:lpstr>1_Office Theme</vt:lpstr>
      <vt:lpstr>2_Office Theme</vt:lpstr>
      <vt:lpstr>The Constitutional Convention</vt:lpstr>
      <vt:lpstr>USHC 1.4</vt:lpstr>
      <vt:lpstr>Elite Consensus:</vt:lpstr>
      <vt:lpstr>Bad Economy</vt:lpstr>
      <vt:lpstr>Shays’ Rebellion</vt:lpstr>
      <vt:lpstr>TRADE BARRIERS</vt:lpstr>
      <vt:lpstr>The Annapolis Convention 1786</vt:lpstr>
      <vt:lpstr>Let’s meet again. </vt:lpstr>
      <vt:lpstr>Let’s meet again. Next year. </vt:lpstr>
      <vt:lpstr>Let’s meet again. Next year. With more people.</vt:lpstr>
      <vt:lpstr>The Philadelphia Convention    1787</vt:lpstr>
      <vt:lpstr>The Philadelphia Convention    1787</vt:lpstr>
      <vt:lpstr>PowerPoint Presentation</vt:lpstr>
      <vt:lpstr>FROM SCRATCH</vt:lpstr>
      <vt:lpstr>LARGE STATE</vt:lpstr>
      <vt:lpstr>PowerPoint Presentation</vt:lpstr>
      <vt:lpstr>LEGISLATIVE BRANCH</vt:lpstr>
      <vt:lpstr>PowerPoint Presentation</vt:lpstr>
      <vt:lpstr>How do we share?</vt:lpstr>
      <vt:lpstr>PowerPoint Presentation</vt:lpstr>
      <vt:lpstr>Hamilton’s Plan</vt:lpstr>
      <vt:lpstr>PowerPoint Presentation</vt:lpstr>
      <vt:lpstr>QUESTION:</vt:lpstr>
      <vt:lpstr>PowerPoint Presentation</vt:lpstr>
      <vt:lpstr>PowerPoint Presentation</vt:lpstr>
      <vt:lpstr>EXECUTIVE BRANCH</vt:lpstr>
      <vt:lpstr>PowerPoint Presentation</vt:lpstr>
      <vt:lpstr>ELECTORAL</vt:lpstr>
      <vt:lpstr>ELECTORAL  COLLEGE</vt:lpstr>
      <vt:lpstr>ELECTORAL  COLLEGE</vt:lpstr>
      <vt:lpstr>ELECTORAL  COLLEGE</vt:lpstr>
      <vt:lpstr>The LARGE STATES get more electoral votes.</vt:lpstr>
      <vt:lpstr>PowerPoint Presentation</vt:lpstr>
      <vt:lpstr>2012 Presidential Election</vt:lpstr>
      <vt:lpstr>2012 Electoral Vote</vt:lpstr>
      <vt:lpstr>JUDICIAL BRANCH</vt:lpstr>
      <vt:lpstr>PowerPoint Presentation</vt:lpstr>
      <vt:lpstr>ARTICLE III</vt:lpstr>
      <vt:lpstr>Commerce Clause</vt:lpstr>
      <vt:lpstr>COMMERCE CLAUSE</vt:lpstr>
      <vt:lpstr>COMMERCE CLAUSE</vt:lpstr>
      <vt:lpstr>COMMERCE CLAUSE</vt:lpstr>
      <vt:lpstr>AMENDING THE CONSTITUTION</vt:lpstr>
      <vt:lpstr>PowerPoint Presentation</vt:lpstr>
      <vt:lpstr>AMENDING THE CONSTITUTION</vt:lpstr>
      <vt:lpstr>PowerPoint Presentation</vt:lpstr>
      <vt:lpstr>PowerPoint Presentation</vt:lpstr>
      <vt:lpstr>Convention of States</vt:lpstr>
      <vt:lpstr>PowerPoint Presentation</vt:lpstr>
      <vt:lpstr>Convention of States</vt:lpstr>
      <vt:lpstr>Congressional Term Limits?</vt:lpstr>
      <vt:lpstr>PowerPoint Presentation</vt:lpstr>
      <vt:lpstr>PowerPoint Presentation</vt:lpstr>
    </vt:vector>
  </TitlesOfParts>
  <Company>SDOC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Philadelphia Convention</dc:title>
  <dc:creator>Tom Richey</dc:creator>
  <cp:lastModifiedBy>Tom Richey</cp:lastModifiedBy>
  <cp:revision>79</cp:revision>
  <dcterms:created xsi:type="dcterms:W3CDTF">2014-10-09T17:07:05Z</dcterms:created>
  <dcterms:modified xsi:type="dcterms:W3CDTF">2022-10-23T21:06:58Z</dcterms:modified>
</cp:coreProperties>
</file>