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Lst>
  <p:sldIdLst>
    <p:sldId id="256" r:id="rId6"/>
    <p:sldId id="257" r:id="rId7"/>
    <p:sldId id="273" r:id="rId8"/>
    <p:sldId id="274" r:id="rId9"/>
    <p:sldId id="260" r:id="rId10"/>
    <p:sldId id="261" r:id="rId11"/>
    <p:sldId id="262" r:id="rId12"/>
    <p:sldId id="263" r:id="rId13"/>
    <p:sldId id="264" r:id="rId14"/>
    <p:sldId id="265" r:id="rId15"/>
    <p:sldId id="266" r:id="rId16"/>
    <p:sldId id="267" r:id="rId17"/>
    <p:sldId id="258" r:id="rId18"/>
    <p:sldId id="269" r:id="rId19"/>
    <p:sldId id="271" r:id="rId20"/>
    <p:sldId id="268" r:id="rId21"/>
    <p:sldId id="277" r:id="rId22"/>
    <p:sldId id="272" r:id="rId23"/>
    <p:sldId id="276" r:id="rId24"/>
    <p:sldId id="279" r:id="rId25"/>
    <p:sldId id="280" r:id="rId26"/>
    <p:sldId id="281" r:id="rId27"/>
    <p:sldId id="278" r:id="rId28"/>
    <p:sldId id="283" r:id="rId29"/>
    <p:sldId id="284" r:id="rId30"/>
    <p:sldId id="285"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p:cViewPr>
        <p:scale>
          <a:sx n="50" d="100"/>
          <a:sy n="50" d="100"/>
        </p:scale>
        <p:origin x="-996"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B900C3-828F-4C17-A74D-6901492E336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900C3-828F-4C17-A74D-6901492E336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900C3-828F-4C17-A74D-6901492E336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B900C3-828F-4C17-A74D-6901492E336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3/10/2015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3/10/2015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B900C3-828F-4C17-A74D-6901492E336D}" type="datetimeFigureOut">
              <a:rPr lang="en-US" smtClean="0"/>
              <a:pPr/>
              <a:t>3/10/2015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3/10/2015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3/10/2015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B900C3-828F-4C17-A74D-6901492E336D}"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3/10/2015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3/10/2015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B900C3-828F-4C17-A74D-6901492E336D}" type="datetimeFigureOut">
              <a:rPr lang="en-US" smtClean="0"/>
              <a:pPr/>
              <a:t>3/10/2015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B900C3-828F-4C17-A74D-6901492E336D}" type="datetimeFigureOut">
              <a:rPr lang="en-US" smtClean="0"/>
              <a:pPr/>
              <a:t>3/10/2015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900C3-828F-4C17-A74D-6901492E336D}" type="datetimeFigureOut">
              <a:rPr lang="en-US" smtClean="0"/>
              <a:pPr/>
              <a:t>3/10/2015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900C3-828F-4C17-A74D-6901492E336D}"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B900C3-828F-4C17-A74D-6901492E336D}" type="datetimeFigureOut">
              <a:rPr lang="en-US" smtClean="0"/>
              <a:pPr/>
              <a:t>3/10/2015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035A2-53AE-4C21-9CF3-498A9F58A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900C3-828F-4C17-A74D-6901492E336D}" type="datetimeFigureOut">
              <a:rPr lang="en-US" smtClean="0"/>
              <a:pPr/>
              <a:t>3/10/2015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035A2-53AE-4C21-9CF3-498A9F58A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C364B-A886-40AB-983F-7C8D66679BCC}" type="datetimeFigureOut">
              <a:rPr lang="en-US" smtClean="0">
                <a:solidFill>
                  <a:prstClr val="black">
                    <a:tint val="75000"/>
                  </a:prstClr>
                </a:solidFill>
              </a:rPr>
              <a:pPr/>
              <a:t>3/10/2015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840FB-2265-4A22-B1C8-0E77711E6456}"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C396DEB-91A8-4244-89B8-40C8C1082613}" type="datetimeFigureOut">
              <a:rPr lang="en-US" smtClean="0">
                <a:solidFill>
                  <a:prstClr val="black">
                    <a:tint val="95000"/>
                  </a:prstClr>
                </a:solidFill>
              </a:rPr>
              <a:pPr/>
              <a:t>3/10/2015</a:t>
            </a:fld>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tomrichey.ne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hyperlink" Target="http://en.wikipedia.org/wiki/Judicial_review_in_the_United_States" TargetMode="External"/><Relationship Id="rId3" Type="http://schemas.openxmlformats.org/officeDocument/2006/relationships/image" Target="../media/image20.png"/><Relationship Id="rId7" Type="http://schemas.openxmlformats.org/officeDocument/2006/relationships/slide" Target="slide2.xml"/><Relationship Id="rId12" Type="http://schemas.openxmlformats.org/officeDocument/2006/relationships/hyperlink" Target="http://www.box.com/shared/zpd1g4p5d4"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wmf"/><Relationship Id="rId11" Type="http://schemas.openxmlformats.org/officeDocument/2006/relationships/hyperlink" Target="http://www.law.cornell.edu/supct/html/historics/USSC_CR_0005_0137_ZS.html" TargetMode="External"/><Relationship Id="rId5" Type="http://schemas.openxmlformats.org/officeDocument/2006/relationships/image" Target="../media/image22.png"/><Relationship Id="rId10" Type="http://schemas.openxmlformats.org/officeDocument/2006/relationships/hyperlink" Target="http://www.streetlaw.org/en/landmark/cases/marbury_v_madison" TargetMode="External"/><Relationship Id="rId4" Type="http://schemas.openxmlformats.org/officeDocument/2006/relationships/image" Target="../media/image21.png"/><Relationship Id="rId9" Type="http://schemas.openxmlformats.org/officeDocument/2006/relationships/hyperlink" Target="http://en.wikipedia.org/wiki/Marbury_v._Madison" TargetMode="Externa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8" Type="http://schemas.openxmlformats.org/officeDocument/2006/relationships/hyperlink" Target="http://www.law.cornell.edu/supct/html/historics/USSC_CR_0017_0316_ZO.html" TargetMode="External"/><Relationship Id="rId13" Type="http://schemas.openxmlformats.org/officeDocument/2006/relationships/hyperlink" Target="http://en.wikipedia.org/wiki/Federalism_in_the_United_States" TargetMode="External"/><Relationship Id="rId3" Type="http://schemas.openxmlformats.org/officeDocument/2006/relationships/image" Target="../media/image21.png"/><Relationship Id="rId7" Type="http://schemas.openxmlformats.org/officeDocument/2006/relationships/hyperlink" Target="http://www.streetlaw.org/en/landmark/cases/mcculloch_v_maryland" TargetMode="External"/><Relationship Id="rId12" Type="http://schemas.openxmlformats.org/officeDocument/2006/relationships/hyperlink" Target="http://en.wikipedia.org/wiki/Elastic_clause"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en.wikipedia.org/wiki/McCulloch_v._Maryland" TargetMode="External"/><Relationship Id="rId11" Type="http://schemas.openxmlformats.org/officeDocument/2006/relationships/image" Target="../media/image27.wmf"/><Relationship Id="rId5" Type="http://schemas.openxmlformats.org/officeDocument/2006/relationships/slide" Target="slide14.xml"/><Relationship Id="rId10" Type="http://schemas.openxmlformats.org/officeDocument/2006/relationships/image" Target="../media/image24.png"/><Relationship Id="rId4" Type="http://schemas.openxmlformats.org/officeDocument/2006/relationships/slide" Target="slide2.xml"/><Relationship Id="rId9" Type="http://schemas.openxmlformats.org/officeDocument/2006/relationships/hyperlink" Target="http://en.wikipedia.org/wiki/Supremacy_Clause" TargetMode="External"/><Relationship Id="rId14" Type="http://schemas.openxmlformats.org/officeDocument/2006/relationships/hyperlink" Target="http://en.wikipedia.org/wiki/Implied_powe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Commerce_Clause"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9.png"/><Relationship Id="rId4" Type="http://schemas.openxmlformats.org/officeDocument/2006/relationships/hyperlink" Target="http://en.wikipedia.org/wiki/Federalism_in_the_United_State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en.wikipedia.org/wiki/Commerce_Clause" TargetMode="External"/><Relationship Id="rId3" Type="http://schemas.openxmlformats.org/officeDocument/2006/relationships/image" Target="../media/image21.png"/><Relationship Id="rId7" Type="http://schemas.openxmlformats.org/officeDocument/2006/relationships/hyperlink" Target="http://www.law.cornell.edu/supct/html/historics/USSC_CR_0022_0001_ZS.html" TargetMode="External"/><Relationship Id="rId12"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www.streetlaw.org/en/landmark/cases/gibbons_v_ogden" TargetMode="External"/><Relationship Id="rId11" Type="http://schemas.openxmlformats.org/officeDocument/2006/relationships/slide" Target="slide17.xml"/><Relationship Id="rId5" Type="http://schemas.openxmlformats.org/officeDocument/2006/relationships/hyperlink" Target="http://en.wikipedia.org/wiki/Gibbons_v._Ogden" TargetMode="External"/><Relationship Id="rId10" Type="http://schemas.openxmlformats.org/officeDocument/2006/relationships/image" Target="../media/image31.png"/><Relationship Id="rId4" Type="http://schemas.openxmlformats.org/officeDocument/2006/relationships/slide" Target="slide2.xml"/><Relationship Id="rId9" Type="http://schemas.openxmlformats.org/officeDocument/2006/relationships/hyperlink" Target="http://www.youtube.com/watch?v=BBgghnQF6E4" TargetMode="External"/><Relationship Id="rId14" Type="http://schemas.openxmlformats.org/officeDocument/2006/relationships/hyperlink" Target="http://en.wikipedia.org/wiki/Federalism_in_the_United_States"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Miranda_v._Arizona" TargetMode="External"/><Relationship Id="rId3" Type="http://schemas.openxmlformats.org/officeDocument/2006/relationships/image" Target="../media/image34.jpeg"/><Relationship Id="rId7" Type="http://schemas.openxmlformats.org/officeDocument/2006/relationships/hyperlink" Target="http://en.wikipedia.org/wiki/Sixth_Amendment_to_the_United_States_Constitution"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http://www.law.cornell.edu/supct/html/historics/USSC_CR_0384_0436_ZS.html" TargetMode="External"/><Relationship Id="rId5" Type="http://schemas.openxmlformats.org/officeDocument/2006/relationships/image" Target="../media/image24.png"/><Relationship Id="rId10" Type="http://schemas.openxmlformats.org/officeDocument/2006/relationships/hyperlink" Target="http://www.streetlaw.org/en/landmark/cases/miranda_v_arizona" TargetMode="External"/><Relationship Id="rId4" Type="http://schemas.openxmlformats.org/officeDocument/2006/relationships/slide" Target="slide2.xml"/><Relationship Id="rId9" Type="http://schemas.openxmlformats.org/officeDocument/2006/relationships/hyperlink" Target="http://en.wikipedia.org/wiki/Fifth_Amendment_to_the_United_States_Constitution"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6.xml"/><Relationship Id="rId7" Type="http://schemas.openxmlformats.org/officeDocument/2006/relationships/hyperlink" Target="http://www.streetlaw.org/en/landmark/legal_concepts" TargetMode="Externa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slide" Target="slide19.xml"/><Relationship Id="rId10" Type="http://schemas.openxmlformats.org/officeDocument/2006/relationships/slide" Target="slide4.xml"/><Relationship Id="rId4" Type="http://schemas.openxmlformats.org/officeDocument/2006/relationships/slide" Target="slide18.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Voting_Rights_Act"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www.law.cornell.edu/supct/html/historics/USSC_CR_0369_0186_ZS.html" TargetMode="External"/><Relationship Id="rId3" Type="http://schemas.openxmlformats.org/officeDocument/2006/relationships/slide" Target="slide2.xml"/><Relationship Id="rId7" Type="http://schemas.openxmlformats.org/officeDocument/2006/relationships/slide" Target="slide20.xml"/><Relationship Id="rId12" Type="http://schemas.openxmlformats.org/officeDocument/2006/relationships/hyperlink" Target="http://en.wikipedia.org/wiki/Baker_v._Carr" TargetMode="Externa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http://en.wikipedia.org/wiki/Miranda_v._Arizona" TargetMode="External"/><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slide" Target="slide21.xml"/><Relationship Id="rId4" Type="http://schemas.openxmlformats.org/officeDocument/2006/relationships/image" Target="../media/image24.png"/><Relationship Id="rId9" Type="http://schemas.openxmlformats.org/officeDocument/2006/relationships/image" Target="../media/image41.wmf"/><Relationship Id="rId14" Type="http://schemas.openxmlformats.org/officeDocument/2006/relationships/hyperlink" Target="http://www.oyez.org/cases/1960-1969/1960/1960_6"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Gideon_v._Wainwright" TargetMode="External"/><Relationship Id="rId13" Type="http://schemas.openxmlformats.org/officeDocument/2006/relationships/image" Target="../media/image24.png"/><Relationship Id="rId3" Type="http://schemas.openxmlformats.org/officeDocument/2006/relationships/image" Target="../media/image43.wmf"/><Relationship Id="rId7" Type="http://schemas.openxmlformats.org/officeDocument/2006/relationships/slide" Target="slide3.xml"/><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hyperlink" Target="http://www.oyez.org/cases/1960-1969/1962/1962_155" TargetMode="External"/><Relationship Id="rId5" Type="http://schemas.openxmlformats.org/officeDocument/2006/relationships/image" Target="../media/image44.png"/><Relationship Id="rId15" Type="http://schemas.openxmlformats.org/officeDocument/2006/relationships/image" Target="../media/image46.png"/><Relationship Id="rId10" Type="http://schemas.openxmlformats.org/officeDocument/2006/relationships/hyperlink" Target="http://www.law.cornell.edu/supct/html/historics/USSC_CR_0372_0335_ZS.html" TargetMode="External"/><Relationship Id="rId4" Type="http://schemas.openxmlformats.org/officeDocument/2006/relationships/image" Target="../media/image35.png"/><Relationship Id="rId9" Type="http://schemas.openxmlformats.org/officeDocument/2006/relationships/hyperlink" Target="http://www.streetlaw.org/en/landmark/cases/gideon_v_wainwright" TargetMode="External"/><Relationship Id="rId14" Type="http://schemas.openxmlformats.org/officeDocument/2006/relationships/hyperlink" Target="http://youtu.be/g-IZKpMpPck" TargetMode="Externa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hyperlink" Target="http://en.wikipedia.org/wiki/Symbolic_speech" TargetMode="External"/><Relationship Id="rId3" Type="http://schemas.openxmlformats.org/officeDocument/2006/relationships/hyperlink" Target="http://en.wikipedia.org/wiki/Tinker_v._Des_Moines_Independent_Community_School_District" TargetMode="External"/><Relationship Id="rId7" Type="http://schemas.openxmlformats.org/officeDocument/2006/relationships/hyperlink" Target="http://www.oyez.org/cases/1960-1969/1968/1968_21" TargetMode="External"/><Relationship Id="rId12" Type="http://schemas.openxmlformats.org/officeDocument/2006/relationships/hyperlink" Target="http://en.wikipedia.org/wiki/First_Amendment_to_the_United_States_Constitution"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hyperlink" Target="http://www.law.cornell.edu/supct/html/historics/USSC_CR_0393_0503_ZS.html" TargetMode="External"/><Relationship Id="rId11" Type="http://schemas.openxmlformats.org/officeDocument/2006/relationships/hyperlink" Target="http://en.wikipedia.org/wiki/Fifth_Amendment_to_the_United_States_Constitution" TargetMode="External"/><Relationship Id="rId5" Type="http://schemas.openxmlformats.org/officeDocument/2006/relationships/hyperlink" Target="http://www.streetlaw.org/en/landmark/cases/tinker_v_des_moines" TargetMode="External"/><Relationship Id="rId15" Type="http://schemas.openxmlformats.org/officeDocument/2006/relationships/image" Target="../media/image48.png"/><Relationship Id="rId10" Type="http://schemas.openxmlformats.org/officeDocument/2006/relationships/image" Target="../media/image47.png"/><Relationship Id="rId4" Type="http://schemas.openxmlformats.org/officeDocument/2006/relationships/slide" Target="slide4.xml"/><Relationship Id="rId9" Type="http://schemas.openxmlformats.org/officeDocument/2006/relationships/image" Target="../media/image24.png"/><Relationship Id="rId14" Type="http://schemas.openxmlformats.org/officeDocument/2006/relationships/hyperlink" Target="http://www.aclu.org/key-issue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hyperlink" Target="http://www.law.cornell.edu/supct/html/historics/USSC_CR_0370_0421_ZS.html" TargetMode="External"/><Relationship Id="rId3" Type="http://schemas.openxmlformats.org/officeDocument/2006/relationships/hyperlink" Target="http://en.wikipedia.org/wiki/Tinker_v._Des_Moines_Independent_Community_School_District" TargetMode="External"/><Relationship Id="rId7" Type="http://schemas.openxmlformats.org/officeDocument/2006/relationships/image" Target="../media/image49.jpeg"/><Relationship Id="rId12" Type="http://schemas.openxmlformats.org/officeDocument/2006/relationships/hyperlink" Target="http://en.wikipedia.org/wiki/Engel_v._Vitale" TargetMode="External"/><Relationship Id="rId17" Type="http://schemas.openxmlformats.org/officeDocument/2006/relationships/hyperlink" Target="http://en.wikipedia.org/wiki/Incorporation_of_the_Bill_of_Rights" TargetMode="External"/><Relationship Id="rId2" Type="http://schemas.openxmlformats.org/officeDocument/2006/relationships/image" Target="../media/image35.png"/><Relationship Id="rId16" Type="http://schemas.openxmlformats.org/officeDocument/2006/relationships/hyperlink" Target="http://en.wikipedia.org/wiki/Establishment_Clause" TargetMode="External"/><Relationship Id="rId1" Type="http://schemas.openxmlformats.org/officeDocument/2006/relationships/slideLayout" Target="../slideLayouts/slideLayout2.xml"/><Relationship Id="rId6" Type="http://schemas.openxmlformats.org/officeDocument/2006/relationships/hyperlink" Target="http://en.wikipedia.org/wiki/Symbolic_speech" TargetMode="External"/><Relationship Id="rId11" Type="http://schemas.openxmlformats.org/officeDocument/2006/relationships/image" Target="../media/image46.png"/><Relationship Id="rId5" Type="http://schemas.openxmlformats.org/officeDocument/2006/relationships/image" Target="../media/image24.png"/><Relationship Id="rId15" Type="http://schemas.openxmlformats.org/officeDocument/2006/relationships/hyperlink" Target="http://en.wikipedia.org/wiki/Fifth_Amendment_to_the_United_States_Constitution" TargetMode="External"/><Relationship Id="rId10" Type="http://schemas.openxmlformats.org/officeDocument/2006/relationships/hyperlink" Target="http://www.youtube.com/watch?v=3XJE5lOhUeA" TargetMode="External"/><Relationship Id="rId4" Type="http://schemas.openxmlformats.org/officeDocument/2006/relationships/slide" Target="slide2.xml"/><Relationship Id="rId9" Type="http://schemas.openxmlformats.org/officeDocument/2006/relationships/slide" Target="slide4.xml"/><Relationship Id="rId14" Type="http://schemas.openxmlformats.org/officeDocument/2006/relationships/hyperlink" Target="http://www.oyez.org/cases/1960-1969/1961/1961_46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oyez.org/cases/1970-1979/1970/1970_89" TargetMode="External"/><Relationship Id="rId3" Type="http://schemas.openxmlformats.org/officeDocument/2006/relationships/slide" Target="slide2.xml"/><Relationship Id="rId7" Type="http://schemas.openxmlformats.org/officeDocument/2006/relationships/hyperlink" Target="http://www.law.cornell.edu/supct/html/historics/USSC_CR_0403_0602_ZS.html" TargetMode="External"/><Relationship Id="rId12" Type="http://schemas.openxmlformats.org/officeDocument/2006/relationships/image" Target="../media/image55.wmf"/><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en.wikipedia.org/wiki/Lemon_v._Kurtzman" TargetMode="External"/><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image" Target="../media/image53.jpeg"/><Relationship Id="rId4" Type="http://schemas.openxmlformats.org/officeDocument/2006/relationships/image" Target="../media/image24.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New_York_Times_v._Sullivan" TargetMode="External"/><Relationship Id="rId13" Type="http://schemas.openxmlformats.org/officeDocument/2006/relationships/slide" Target="slide2.xml"/><Relationship Id="rId3" Type="http://schemas.openxmlformats.org/officeDocument/2006/relationships/slide" Target="slide24.xml"/><Relationship Id="rId7" Type="http://schemas.openxmlformats.org/officeDocument/2006/relationships/hyperlink" Target="http://en.wikipedia.org/wiki/Mapp_v._Ohio" TargetMode="External"/><Relationship Id="rId12" Type="http://schemas.openxmlformats.org/officeDocument/2006/relationships/hyperlink" Target="http://www.streetlaw.org/en/landmark/legal_concepts" TargetMode="Externa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hyperlink" Target="http://en.wikipedia.org/wiki/Korematsu_v._United_States" TargetMode="External"/><Relationship Id="rId11" Type="http://schemas.openxmlformats.org/officeDocument/2006/relationships/image" Target="../media/image7.wmf"/><Relationship Id="rId5" Type="http://schemas.openxmlformats.org/officeDocument/2006/relationships/hyperlink" Target="http://en.wikipedia.org/wiki/Griswold_v._Connecticut" TargetMode="External"/><Relationship Id="rId15" Type="http://schemas.openxmlformats.org/officeDocument/2006/relationships/slide" Target="slide4.xml"/><Relationship Id="rId10" Type="http://schemas.openxmlformats.org/officeDocument/2006/relationships/hyperlink" Target="http://en.wikipedia.org/wiki/Sweatt_v._Painter" TargetMode="External"/><Relationship Id="rId4" Type="http://schemas.openxmlformats.org/officeDocument/2006/relationships/hyperlink" Target="http://en.wikipedia.org/wiki/Gitlow_v._New_York" TargetMode="External"/><Relationship Id="rId9" Type="http://schemas.openxmlformats.org/officeDocument/2006/relationships/hyperlink" Target="http://en.wikipedia.org/wiki/Shaw_v._Reno" TargetMode="External"/><Relationship Id="rId1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Texas_v._Johnson" TargetMode="External"/><Relationship Id="rId13" Type="http://schemas.openxmlformats.org/officeDocument/2006/relationships/hyperlink" Target="http://www.streetlaw.org/en/landmark/legal_concepts" TargetMode="External"/><Relationship Id="rId3" Type="http://schemas.openxmlformats.org/officeDocument/2006/relationships/hyperlink" Target="http://en.wikipedia.org/wiki/Heart_of_Atlanta_Motel_v._United_States" TargetMode="External"/><Relationship Id="rId7" Type="http://schemas.openxmlformats.org/officeDocument/2006/relationships/hyperlink" Target="http://en.wikipedia.org/wiki/Schenck_v._United_States" TargetMode="External"/><Relationship Id="rId12" Type="http://schemas.openxmlformats.org/officeDocument/2006/relationships/image" Target="../media/image7.wmf"/><Relationship Id="rId2" Type="http://schemas.openxmlformats.org/officeDocument/2006/relationships/hyperlink" Target="http://en.wikipedia.org/wiki/Schechter_Poultry_Corp._v._United_States" TargetMode="External"/><Relationship Id="rId16"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hyperlink" Target="http://en.wikipedia.org/wiki/Hustler_Magazine_v._Falwell" TargetMode="External"/><Relationship Id="rId11" Type="http://schemas.openxmlformats.org/officeDocument/2006/relationships/hyperlink" Target="http://en.wikipedia.org/wiki/Regents_of_the_University_of_California_v._Bakke" TargetMode="External"/><Relationship Id="rId5" Type="http://schemas.openxmlformats.org/officeDocument/2006/relationships/hyperlink" Target="http://en.wikipedia.org/wiki/Miller_v._california" TargetMode="External"/><Relationship Id="rId15" Type="http://schemas.openxmlformats.org/officeDocument/2006/relationships/slide" Target="slide3.xml"/><Relationship Id="rId10" Type="http://schemas.openxmlformats.org/officeDocument/2006/relationships/slide" Target="slide27.xml"/><Relationship Id="rId4" Type="http://schemas.openxmlformats.org/officeDocument/2006/relationships/slide" Target="slide25.xml"/><Relationship Id="rId9" Type="http://schemas.openxmlformats.org/officeDocument/2006/relationships/slide" Target="slide26.xml"/><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nationalatlas.gov/wallmaps.html" TargetMode="External"/><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hyperlink" Target="http://en.wikipedia.org/wiki/United_States_presidential_election,_1800" TargetMode="External"/><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gif"/><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Doomsday_Clock"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819399"/>
          </a:xfrm>
        </p:spPr>
        <p:txBody>
          <a:bodyPr>
            <a:noAutofit/>
          </a:bodyPr>
          <a:lstStyle/>
          <a:p>
            <a:r>
              <a:rPr lang="en-US" sz="6600" b="1" dirty="0" smtClean="0"/>
              <a:t>Landmark </a:t>
            </a:r>
            <a:br>
              <a:rPr lang="en-US" sz="6600" b="1" dirty="0" smtClean="0"/>
            </a:br>
            <a:r>
              <a:rPr lang="en-US" sz="6600" b="1" dirty="0" smtClean="0"/>
              <a:t>Supreme Court </a:t>
            </a:r>
            <a:br>
              <a:rPr lang="en-US" sz="6600" b="1" dirty="0" smtClean="0"/>
            </a:br>
            <a:r>
              <a:rPr lang="en-US" sz="6600" b="1" dirty="0" smtClean="0"/>
              <a:t>Cases</a:t>
            </a:r>
            <a:endParaRPr lang="en-US" sz="6600" b="1"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3105149" y="5257800"/>
            <a:ext cx="2944837" cy="1219200"/>
          </a:xfrm>
          <a:prstGeom prst="rect">
            <a:avLst/>
          </a:prstGeom>
          <a:noFill/>
          <a:ln w="9525">
            <a:noFill/>
            <a:miter lim="800000"/>
            <a:headEnd/>
            <a:tailEnd/>
          </a:ln>
          <a:effectLst>
            <a:glow rad="101600">
              <a:schemeClr val="accent6">
                <a:satMod val="175000"/>
                <a:alpha val="40000"/>
              </a:schemeClr>
            </a:glow>
            <a:softEdge rad="31750"/>
          </a:effectLst>
        </p:spPr>
      </p:pic>
      <p:pic>
        <p:nvPicPr>
          <p:cNvPr id="2050" name="Picture 2" descr="C:\Users\Tom\AppData\Local\Microsoft\Windows\Temporary Internet Files\Content.IE5\DQRHCO83\MP900305711[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41492" y="3352800"/>
            <a:ext cx="3090926" cy="3276600"/>
          </a:xfrm>
          <a:prstGeom prst="rect">
            <a:avLst/>
          </a:prstGeom>
          <a:noFill/>
        </p:spPr>
      </p:pic>
      <p:pic>
        <p:nvPicPr>
          <p:cNvPr id="2051" name="Picture 3" descr="C:\Users\Tom\AppData\Local\Microsoft\Windows\Temporary Internet Files\Content.IE5\OIJICIE5\MP900401087[1].jpg"/>
          <p:cNvPicPr>
            <a:picLocks noChangeAspect="1" noChangeArrowheads="1"/>
          </p:cNvPicPr>
          <p:nvPr/>
        </p:nvPicPr>
        <p:blipFill>
          <a:blip r:embed="rId5" cstate="print"/>
          <a:srcRect l="25029" b="16667"/>
          <a:stretch>
            <a:fillRect/>
          </a:stretch>
        </p:blipFill>
        <p:spPr bwMode="auto">
          <a:xfrm>
            <a:off x="6366510" y="0"/>
            <a:ext cx="2777490" cy="2057400"/>
          </a:xfrm>
          <a:prstGeom prst="rect">
            <a:avLst/>
          </a:prstGeom>
          <a:noFill/>
          <a:effectLst>
            <a:softEdge rad="317500"/>
          </a:effectLst>
        </p:spPr>
      </p:pic>
      <p:pic>
        <p:nvPicPr>
          <p:cNvPr id="2053" name="Picture 5" descr="C:\Users\Tom\AppData\Local\Microsoft\Windows\Temporary Internet Files\Content.IE5\DQRHCO83\MC900434879[1].png"/>
          <p:cNvPicPr>
            <a:picLocks noChangeAspect="1" noChangeArrowheads="1"/>
          </p:cNvPicPr>
          <p:nvPr/>
        </p:nvPicPr>
        <p:blipFill>
          <a:blip r:embed="rId6" cstate="print"/>
          <a:srcRect/>
          <a:stretch>
            <a:fillRect/>
          </a:stretch>
        </p:blipFill>
        <p:spPr bwMode="auto">
          <a:xfrm>
            <a:off x="0" y="0"/>
            <a:ext cx="1981200" cy="1981200"/>
          </a:xfrm>
          <a:prstGeom prst="rect">
            <a:avLst/>
          </a:prstGeom>
          <a:noFill/>
        </p:spPr>
      </p:pic>
      <p:pic>
        <p:nvPicPr>
          <p:cNvPr id="2055" name="Picture 7"/>
          <p:cNvPicPr>
            <a:picLocks noChangeAspect="1" noChangeArrowheads="1"/>
          </p:cNvPicPr>
          <p:nvPr/>
        </p:nvPicPr>
        <p:blipFill>
          <a:blip r:embed="rId7" cstate="print"/>
          <a:srcRect r="20222" b="23930"/>
          <a:stretch>
            <a:fillRect/>
          </a:stretch>
        </p:blipFill>
        <p:spPr bwMode="auto">
          <a:xfrm>
            <a:off x="76200" y="3810000"/>
            <a:ext cx="2509520" cy="28956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John Marshall</a:t>
            </a:r>
            <a:endParaRPr lang="en-US" b="1" dirty="0"/>
          </a:p>
        </p:txBody>
      </p:sp>
      <p:sp>
        <p:nvSpPr>
          <p:cNvPr id="3" name="Content Placeholder 2"/>
          <p:cNvSpPr>
            <a:spLocks noGrp="1"/>
          </p:cNvSpPr>
          <p:nvPr>
            <p:ph idx="1"/>
          </p:nvPr>
        </p:nvSpPr>
        <p:spPr>
          <a:xfrm>
            <a:off x="4038600" y="1600200"/>
            <a:ext cx="4648200" cy="4525963"/>
          </a:xfrm>
        </p:spPr>
        <p:txBody>
          <a:bodyPr>
            <a:normAutofit/>
          </a:bodyPr>
          <a:lstStyle/>
          <a:p>
            <a:r>
              <a:rPr lang="en-US" sz="3600" b="1" dirty="0" smtClean="0"/>
              <a:t>Federalist</a:t>
            </a:r>
          </a:p>
          <a:p>
            <a:r>
              <a:rPr lang="en-US" sz="3600" b="1" dirty="0" smtClean="0"/>
              <a:t>Secretary of State </a:t>
            </a:r>
            <a:r>
              <a:rPr lang="en-US" sz="2800" b="1" dirty="0" smtClean="0"/>
              <a:t>(Adams Administration)</a:t>
            </a:r>
            <a:endParaRPr lang="en-US" b="1" dirty="0" smtClean="0"/>
          </a:p>
          <a:p>
            <a:endParaRPr lang="en-US" sz="3600" b="1" dirty="0"/>
          </a:p>
          <a:p>
            <a:r>
              <a:rPr lang="en-US" sz="3600" b="1" dirty="0" smtClean="0"/>
              <a:t>Chief Justice	</a:t>
            </a:r>
          </a:p>
          <a:p>
            <a:pPr>
              <a:buNone/>
            </a:pPr>
            <a:r>
              <a:rPr lang="en-US" sz="3600" b="1" dirty="0" smtClean="0"/>
              <a:t>	</a:t>
            </a:r>
            <a:r>
              <a:rPr lang="en-US" sz="2800" b="1" dirty="0" smtClean="0"/>
              <a:t>of the Supreme Court</a:t>
            </a:r>
          </a:p>
          <a:p>
            <a:pPr>
              <a:buNone/>
            </a:pPr>
            <a:r>
              <a:rPr lang="en-US" sz="2800" b="1" i="1" dirty="0" smtClean="0"/>
              <a:t>	“Midnight” Appointment</a:t>
            </a:r>
            <a:endParaRPr lang="en-US" sz="3600" b="1" i="1" dirty="0"/>
          </a:p>
        </p:txBody>
      </p:sp>
      <p:pic>
        <p:nvPicPr>
          <p:cNvPr id="4" name="Picture 2"/>
          <p:cNvPicPr>
            <a:picLocks noChangeAspect="1" noChangeArrowheads="1"/>
          </p:cNvPicPr>
          <p:nvPr/>
        </p:nvPicPr>
        <p:blipFill>
          <a:blip r:embed="rId2" cstate="email"/>
          <a:srcRect/>
          <a:stretch>
            <a:fillRect/>
          </a:stretch>
        </p:blipFill>
        <p:spPr bwMode="auto">
          <a:xfrm>
            <a:off x="533400" y="1600200"/>
            <a:ext cx="2981325" cy="4010726"/>
          </a:xfrm>
          <a:prstGeom prst="rect">
            <a:avLst/>
          </a:prstGeom>
          <a:noFill/>
          <a:ln w="9525">
            <a:noFill/>
            <a:miter lim="800000"/>
            <a:headEnd/>
            <a:tailEnd/>
          </a:ln>
          <a:effectLst/>
        </p:spPr>
      </p:pic>
      <p:sp>
        <p:nvSpPr>
          <p:cNvPr id="5" name="Rectangle 4"/>
          <p:cNvSpPr/>
          <p:nvPr/>
        </p:nvSpPr>
        <p:spPr>
          <a:xfrm>
            <a:off x="533400" y="5715000"/>
            <a:ext cx="2971800" cy="800219"/>
          </a:xfrm>
          <a:prstGeom prst="rect">
            <a:avLst/>
          </a:prstGeom>
        </p:spPr>
        <p:txBody>
          <a:bodyPr wrap="square">
            <a:spAutoFit/>
          </a:bodyPr>
          <a:lstStyle/>
          <a:p>
            <a:pPr algn="ctr"/>
            <a:r>
              <a:rPr lang="en-US" sz="2800" b="1" dirty="0" smtClean="0">
                <a:solidFill>
                  <a:prstClr val="black"/>
                </a:solidFill>
              </a:rPr>
              <a:t>John Marshall </a:t>
            </a:r>
          </a:p>
          <a:p>
            <a:pPr algn="ctr"/>
            <a:r>
              <a:rPr lang="en-US" b="1" dirty="0" smtClean="0">
                <a:solidFill>
                  <a:prstClr val="black"/>
                </a:solidFill>
              </a:rPr>
              <a:t>Chief Justice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err="1" smtClean="0"/>
              <a:t>Marbury</a:t>
            </a:r>
            <a:r>
              <a:rPr lang="en-US" sz="4800" b="1" i="1" dirty="0" smtClean="0"/>
              <a:t> v. Madison</a:t>
            </a:r>
            <a:endParaRPr lang="en-US" sz="4800" b="1" i="1" dirty="0"/>
          </a:p>
        </p:txBody>
      </p:sp>
      <p:sp>
        <p:nvSpPr>
          <p:cNvPr id="3" name="Content Placeholder 2"/>
          <p:cNvSpPr>
            <a:spLocks noGrp="1"/>
          </p:cNvSpPr>
          <p:nvPr>
            <p:ph idx="1"/>
          </p:nvPr>
        </p:nvSpPr>
        <p:spPr>
          <a:xfrm>
            <a:off x="3962400" y="1524000"/>
            <a:ext cx="4800600" cy="5181600"/>
          </a:xfrm>
        </p:spPr>
        <p:txBody>
          <a:bodyPr>
            <a:normAutofit/>
          </a:bodyPr>
          <a:lstStyle/>
          <a:p>
            <a:pPr algn="ctr">
              <a:buNone/>
            </a:pPr>
            <a:r>
              <a:rPr lang="en-US" sz="3600" b="1" dirty="0" smtClean="0"/>
              <a:t>William </a:t>
            </a:r>
            <a:r>
              <a:rPr lang="en-US" sz="3600" b="1" dirty="0" err="1" smtClean="0"/>
              <a:t>Marbury</a:t>
            </a:r>
            <a:r>
              <a:rPr lang="en-US" sz="3600" b="1" dirty="0" smtClean="0"/>
              <a:t> </a:t>
            </a:r>
          </a:p>
          <a:p>
            <a:pPr algn="ctr">
              <a:buNone/>
            </a:pPr>
            <a:r>
              <a:rPr lang="en-US" sz="2800" b="1" dirty="0" smtClean="0"/>
              <a:t>(Midnight Judge) </a:t>
            </a:r>
          </a:p>
          <a:p>
            <a:pPr algn="ctr">
              <a:buNone/>
            </a:pPr>
            <a:r>
              <a:rPr lang="en-US" sz="3600" b="1" dirty="0" smtClean="0"/>
              <a:t>vs. </a:t>
            </a:r>
          </a:p>
          <a:p>
            <a:pPr algn="ctr">
              <a:buNone/>
            </a:pPr>
            <a:r>
              <a:rPr lang="en-US" sz="3600" b="1" dirty="0" smtClean="0"/>
              <a:t>James Madison </a:t>
            </a:r>
          </a:p>
          <a:p>
            <a:pPr algn="ctr">
              <a:buNone/>
            </a:pPr>
            <a:r>
              <a:rPr lang="en-US" sz="2800" b="1" dirty="0" smtClean="0"/>
              <a:t>(Secretary of State)</a:t>
            </a:r>
          </a:p>
          <a:p>
            <a:endParaRPr lang="en-US" b="1" dirty="0"/>
          </a:p>
          <a:p>
            <a:r>
              <a:rPr lang="en-US" b="1" dirty="0" smtClean="0"/>
              <a:t>Judiciary Act of 1791</a:t>
            </a:r>
          </a:p>
          <a:p>
            <a:pPr lvl="1"/>
            <a:r>
              <a:rPr lang="en-US" b="1" dirty="0" smtClean="0"/>
              <a:t>Writ of </a:t>
            </a:r>
            <a:r>
              <a:rPr lang="en-US" b="1" i="1" dirty="0" smtClean="0"/>
              <a:t>Mandamus</a:t>
            </a:r>
          </a:p>
          <a:p>
            <a:endParaRPr lang="en-US" b="1" i="1" dirty="0"/>
          </a:p>
          <a:p>
            <a:r>
              <a:rPr lang="en-US" b="1" dirty="0" smtClean="0"/>
              <a:t>Judicial Review</a:t>
            </a:r>
            <a:endParaRPr lang="en-US" b="1" dirty="0"/>
          </a:p>
        </p:txBody>
      </p:sp>
      <p:pic>
        <p:nvPicPr>
          <p:cNvPr id="3074" name="Picture 2"/>
          <p:cNvPicPr>
            <a:picLocks noChangeAspect="1" noChangeArrowheads="1"/>
          </p:cNvPicPr>
          <p:nvPr/>
        </p:nvPicPr>
        <p:blipFill>
          <a:blip r:embed="rId2" cstate="email"/>
          <a:srcRect/>
          <a:stretch>
            <a:fillRect/>
          </a:stretch>
        </p:blipFill>
        <p:spPr bwMode="auto">
          <a:xfrm>
            <a:off x="533400" y="1905000"/>
            <a:ext cx="2981325" cy="4010726"/>
          </a:xfrm>
          <a:prstGeom prst="rect">
            <a:avLst/>
          </a:prstGeom>
          <a:noFill/>
          <a:ln w="9525">
            <a:noFill/>
            <a:miter lim="800000"/>
            <a:headEnd/>
            <a:tailEnd/>
          </a:ln>
          <a:effectLst/>
        </p:spPr>
      </p:pic>
      <p:sp>
        <p:nvSpPr>
          <p:cNvPr id="5" name="Rectangle 4"/>
          <p:cNvSpPr/>
          <p:nvPr/>
        </p:nvSpPr>
        <p:spPr>
          <a:xfrm>
            <a:off x="533400" y="6019800"/>
            <a:ext cx="2971800" cy="800219"/>
          </a:xfrm>
          <a:prstGeom prst="rect">
            <a:avLst/>
          </a:prstGeom>
        </p:spPr>
        <p:txBody>
          <a:bodyPr wrap="square">
            <a:spAutoFit/>
          </a:bodyPr>
          <a:lstStyle/>
          <a:p>
            <a:pPr algn="ctr"/>
            <a:r>
              <a:rPr lang="en-US" sz="2800" b="1" dirty="0" smtClean="0">
                <a:solidFill>
                  <a:prstClr val="black"/>
                </a:solidFill>
              </a:rPr>
              <a:t>John Marshall </a:t>
            </a:r>
          </a:p>
          <a:p>
            <a:pPr algn="ctr"/>
            <a:r>
              <a:rPr lang="en-US" b="1" dirty="0" smtClean="0">
                <a:solidFill>
                  <a:prstClr val="black"/>
                </a:solidFill>
              </a:rPr>
              <a:t>Chief Justice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err="1" smtClean="0"/>
              <a:t>Marbury</a:t>
            </a:r>
            <a:r>
              <a:rPr lang="en-US" sz="4800" b="1" i="1" dirty="0" smtClean="0"/>
              <a:t> v. Madison</a:t>
            </a:r>
            <a:endParaRPr lang="en-US" sz="4800" b="1" i="1" dirty="0"/>
          </a:p>
        </p:txBody>
      </p:sp>
      <p:sp>
        <p:nvSpPr>
          <p:cNvPr id="3" name="Content Placeholder 2"/>
          <p:cNvSpPr>
            <a:spLocks noGrp="1"/>
          </p:cNvSpPr>
          <p:nvPr>
            <p:ph idx="1"/>
          </p:nvPr>
        </p:nvSpPr>
        <p:spPr>
          <a:xfrm>
            <a:off x="3962400" y="1524000"/>
            <a:ext cx="4800600" cy="5181600"/>
          </a:xfrm>
        </p:spPr>
        <p:txBody>
          <a:bodyPr>
            <a:normAutofit/>
          </a:bodyPr>
          <a:lstStyle/>
          <a:p>
            <a:pPr>
              <a:buNone/>
            </a:pPr>
            <a:r>
              <a:rPr lang="en-US" sz="4000" b="1" dirty="0" smtClean="0"/>
              <a:t>Judicial Review</a:t>
            </a:r>
          </a:p>
          <a:p>
            <a:endParaRPr lang="en-US" b="1" dirty="0" smtClean="0"/>
          </a:p>
          <a:p>
            <a:r>
              <a:rPr lang="en-US" b="1" dirty="0" smtClean="0"/>
              <a:t>Marshall:</a:t>
            </a:r>
          </a:p>
          <a:p>
            <a:pPr>
              <a:buNone/>
            </a:pPr>
            <a:r>
              <a:rPr lang="en-US" b="1" dirty="0" smtClean="0"/>
              <a:t>	</a:t>
            </a:r>
            <a:r>
              <a:rPr lang="en-US" b="1" i="1" dirty="0" smtClean="0"/>
              <a:t>The Supreme Court can declare laws to be </a:t>
            </a:r>
            <a:r>
              <a:rPr lang="en-US" sz="3600" b="1" i="1" u="sng" dirty="0" smtClean="0"/>
              <a:t>unconstitutional</a:t>
            </a:r>
            <a:r>
              <a:rPr lang="en-US" b="1" i="1" dirty="0" smtClean="0"/>
              <a:t>.</a:t>
            </a:r>
          </a:p>
          <a:p>
            <a:pPr lvl="1"/>
            <a:r>
              <a:rPr lang="en-US" b="1" dirty="0" smtClean="0"/>
              <a:t>(in this case, a federal law passed by Congress)</a:t>
            </a:r>
            <a:endParaRPr lang="en-US" b="1" dirty="0"/>
          </a:p>
        </p:txBody>
      </p:sp>
      <p:pic>
        <p:nvPicPr>
          <p:cNvPr id="3074" name="Picture 2"/>
          <p:cNvPicPr>
            <a:picLocks noChangeAspect="1" noChangeArrowheads="1"/>
          </p:cNvPicPr>
          <p:nvPr/>
        </p:nvPicPr>
        <p:blipFill>
          <a:blip r:embed="rId2" cstate="email"/>
          <a:srcRect/>
          <a:stretch>
            <a:fillRect/>
          </a:stretch>
        </p:blipFill>
        <p:spPr bwMode="auto">
          <a:xfrm>
            <a:off x="533400" y="1905000"/>
            <a:ext cx="2981325" cy="4010726"/>
          </a:xfrm>
          <a:prstGeom prst="rect">
            <a:avLst/>
          </a:prstGeom>
          <a:noFill/>
          <a:ln w="9525">
            <a:noFill/>
            <a:miter lim="800000"/>
            <a:headEnd/>
            <a:tailEnd/>
          </a:ln>
          <a:effectLst/>
        </p:spPr>
      </p:pic>
      <p:sp>
        <p:nvSpPr>
          <p:cNvPr id="5" name="Rectangle 4"/>
          <p:cNvSpPr/>
          <p:nvPr/>
        </p:nvSpPr>
        <p:spPr>
          <a:xfrm>
            <a:off x="533400" y="6019800"/>
            <a:ext cx="2971800" cy="800219"/>
          </a:xfrm>
          <a:prstGeom prst="rect">
            <a:avLst/>
          </a:prstGeom>
        </p:spPr>
        <p:txBody>
          <a:bodyPr wrap="square">
            <a:spAutoFit/>
          </a:bodyPr>
          <a:lstStyle/>
          <a:p>
            <a:pPr algn="ctr"/>
            <a:r>
              <a:rPr lang="en-US" sz="2800" b="1" dirty="0" smtClean="0">
                <a:solidFill>
                  <a:prstClr val="black"/>
                </a:solidFill>
              </a:rPr>
              <a:t>John Marshall </a:t>
            </a:r>
          </a:p>
          <a:p>
            <a:pPr algn="ctr"/>
            <a:r>
              <a:rPr lang="en-US" b="1" dirty="0" smtClean="0">
                <a:solidFill>
                  <a:prstClr val="black"/>
                </a:solidFill>
              </a:rPr>
              <a:t>Chief Justice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Autofit/>
          </a:bodyPr>
          <a:lstStyle/>
          <a:p>
            <a:r>
              <a:rPr lang="en-US" sz="5400" b="1" i="1" dirty="0" smtClean="0"/>
              <a:t>Marbury v. Madison </a:t>
            </a:r>
            <a:br>
              <a:rPr lang="en-US" sz="5400" b="1" i="1" dirty="0" smtClean="0"/>
            </a:br>
            <a:r>
              <a:rPr lang="en-US" sz="5400" b="1" dirty="0" smtClean="0"/>
              <a:t>(1803)</a:t>
            </a:r>
            <a:endParaRPr lang="en-US" sz="5400" b="1" i="1" dirty="0"/>
          </a:p>
        </p:txBody>
      </p:sp>
      <p:pic>
        <p:nvPicPr>
          <p:cNvPr id="3074" name="Picture 2"/>
          <p:cNvPicPr>
            <a:picLocks noChangeAspect="1" noChangeArrowheads="1"/>
          </p:cNvPicPr>
          <p:nvPr/>
        </p:nvPicPr>
        <p:blipFill>
          <a:blip r:embed="rId2" cstate="print"/>
          <a:srcRect/>
          <a:stretch>
            <a:fillRect/>
          </a:stretch>
        </p:blipFill>
        <p:spPr bwMode="auto">
          <a:xfrm>
            <a:off x="457199" y="990600"/>
            <a:ext cx="2057401" cy="265984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5116"/>
          <a:stretch>
            <a:fillRect/>
          </a:stretch>
        </p:blipFill>
        <p:spPr bwMode="auto">
          <a:xfrm>
            <a:off x="6629400" y="990600"/>
            <a:ext cx="2057400" cy="2667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124200" y="1752600"/>
            <a:ext cx="2888996" cy="3581400"/>
          </a:xfrm>
          <a:prstGeom prst="rect">
            <a:avLst/>
          </a:prstGeom>
          <a:noFill/>
          <a:ln w="9525">
            <a:noFill/>
            <a:miter lim="800000"/>
            <a:headEnd/>
            <a:tailEnd/>
          </a:ln>
        </p:spPr>
      </p:pic>
      <p:sp>
        <p:nvSpPr>
          <p:cNvPr id="8" name="TextBox 7"/>
          <p:cNvSpPr txBox="1"/>
          <p:nvPr/>
        </p:nvSpPr>
        <p:spPr>
          <a:xfrm>
            <a:off x="304800" y="3657600"/>
            <a:ext cx="2362200" cy="769441"/>
          </a:xfrm>
          <a:prstGeom prst="rect">
            <a:avLst/>
          </a:prstGeom>
          <a:noFill/>
        </p:spPr>
        <p:txBody>
          <a:bodyPr wrap="square" rtlCol="0">
            <a:spAutoFit/>
          </a:bodyPr>
          <a:lstStyle/>
          <a:p>
            <a:pPr algn="ctr"/>
            <a:r>
              <a:rPr lang="en-US" sz="2400" b="1" dirty="0" smtClean="0"/>
              <a:t>William </a:t>
            </a:r>
            <a:r>
              <a:rPr lang="en-US" sz="2400" b="1" dirty="0" err="1" smtClean="0"/>
              <a:t>Marbury</a:t>
            </a:r>
            <a:endParaRPr lang="en-US" sz="2400" b="1" dirty="0" smtClean="0"/>
          </a:p>
          <a:p>
            <a:pPr algn="ctr"/>
            <a:r>
              <a:rPr lang="en-US" sz="2000" b="1" i="1" dirty="0" smtClean="0"/>
              <a:t>Midnight Judge</a:t>
            </a:r>
            <a:endParaRPr lang="en-US" b="1" i="1" dirty="0"/>
          </a:p>
        </p:txBody>
      </p:sp>
      <p:sp>
        <p:nvSpPr>
          <p:cNvPr id="9" name="TextBox 8"/>
          <p:cNvSpPr txBox="1"/>
          <p:nvPr/>
        </p:nvSpPr>
        <p:spPr>
          <a:xfrm>
            <a:off x="6477000" y="3657600"/>
            <a:ext cx="2362200" cy="769441"/>
          </a:xfrm>
          <a:prstGeom prst="rect">
            <a:avLst/>
          </a:prstGeom>
          <a:noFill/>
        </p:spPr>
        <p:txBody>
          <a:bodyPr wrap="square" rtlCol="0">
            <a:spAutoFit/>
          </a:bodyPr>
          <a:lstStyle/>
          <a:p>
            <a:pPr algn="ctr"/>
            <a:r>
              <a:rPr lang="en-US" sz="2400" b="1" dirty="0" smtClean="0"/>
              <a:t>James Madison</a:t>
            </a:r>
          </a:p>
          <a:p>
            <a:pPr algn="ctr"/>
            <a:r>
              <a:rPr lang="en-US" sz="2000" b="1" i="1" dirty="0" smtClean="0"/>
              <a:t>Secretary of State</a:t>
            </a:r>
            <a:endParaRPr lang="en-US" b="1" i="1" dirty="0"/>
          </a:p>
        </p:txBody>
      </p:sp>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John Marshall</a:t>
            </a:r>
          </a:p>
          <a:p>
            <a:pPr algn="ctr"/>
            <a:r>
              <a:rPr lang="en-US" sz="2000" b="1" i="1" dirty="0" smtClean="0"/>
              <a:t>Chief Justice</a:t>
            </a:r>
            <a:endParaRPr lang="en-US" sz="2000" b="1" i="1" dirty="0"/>
          </a:p>
        </p:txBody>
      </p:sp>
      <p:pic>
        <p:nvPicPr>
          <p:cNvPr id="1027" name="Picture 3" descr="C:\Users\Tom\AppData\Local\Microsoft\Windows\Temporary Internet Files\Content.IE5\51PNCNAR\MC900434864[1].png"/>
          <p:cNvPicPr>
            <a:picLocks noChangeAspect="1" noChangeArrowheads="1"/>
          </p:cNvPicPr>
          <p:nvPr/>
        </p:nvPicPr>
        <p:blipFill>
          <a:blip r:embed="rId5" cstate="print"/>
          <a:srcRect/>
          <a:stretch>
            <a:fillRect/>
          </a:stretch>
        </p:blipFill>
        <p:spPr bwMode="auto">
          <a:xfrm>
            <a:off x="0" y="0"/>
            <a:ext cx="990600" cy="990600"/>
          </a:xfrm>
          <a:prstGeom prst="rect">
            <a:avLst/>
          </a:prstGeom>
          <a:noFill/>
        </p:spPr>
      </p:pic>
      <p:pic>
        <p:nvPicPr>
          <p:cNvPr id="1028" name="Picture 4" descr="C:\Program Files (x86)\Microsoft Office\MEDIA\CAGCAT10\j0305493.wmf"/>
          <p:cNvPicPr>
            <a:picLocks noChangeAspect="1" noChangeArrowheads="1"/>
          </p:cNvPicPr>
          <p:nvPr/>
        </p:nvPicPr>
        <p:blipFill>
          <a:blip r:embed="rId6" cstate="print"/>
          <a:srcRect/>
          <a:stretch>
            <a:fillRect/>
          </a:stretch>
        </p:blipFill>
        <p:spPr bwMode="auto">
          <a:xfrm>
            <a:off x="8001000" y="1"/>
            <a:ext cx="1143000" cy="938068"/>
          </a:xfrm>
          <a:prstGeom prst="rect">
            <a:avLst/>
          </a:prstGeom>
          <a:noFill/>
        </p:spPr>
      </p:pic>
      <p:sp>
        <p:nvSpPr>
          <p:cNvPr id="17" name="Rectangle 16">
            <a:hlinkClick r:id="rId7"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4724400"/>
            <a:ext cx="2438400" cy="685800"/>
          </a:xfrm>
          <a:effectLst>
            <a:glow rad="139700">
              <a:schemeClr val="accent1">
                <a:satMod val="175000"/>
                <a:alpha val="40000"/>
              </a:schemeClr>
            </a:glow>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en-US" sz="2800" b="1" dirty="0" smtClean="0">
                <a:hlinkClick r:id="rId8" action="ppaction://hlinksldjump"/>
              </a:rPr>
              <a:t>BACKGROUND</a:t>
            </a:r>
            <a:endParaRPr lang="en-US" sz="3500" b="1" i="1" dirty="0" smtClean="0">
              <a:hlinkClick r:id="rId8" action="ppaction://hlinksldjump"/>
            </a:endParaRPr>
          </a:p>
        </p:txBody>
      </p:sp>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9"/>
                        </a:rPr>
                        <a:t>Wikipedia</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10"/>
                        </a:rPr>
                        <a:t>Street Law</a:t>
                      </a: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11"/>
                        </a:rPr>
                        <a:t>Cornell</a:t>
                      </a:r>
                      <a:r>
                        <a:rPr lang="en-US" sz="2400" b="1" baseline="0" dirty="0" smtClean="0">
                          <a:hlinkClick r:id="rId11"/>
                        </a:rPr>
                        <a:t> LII</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12"/>
                        </a:rPr>
                        <a:t>Rehnquist, Chapter</a:t>
                      </a:r>
                      <a:r>
                        <a:rPr lang="en-US" sz="2400" b="1" baseline="0" dirty="0" smtClean="0">
                          <a:hlinkClick r:id="rId12"/>
                        </a:rPr>
                        <a:t> 1</a:t>
                      </a:r>
                      <a:endParaRPr lang="en-US" sz="2400" b="1" dirty="0"/>
                    </a:p>
                  </a:txBody>
                  <a:tcPr>
                    <a:solidFill>
                      <a:schemeClr val="accent2">
                        <a:lumMod val="20000"/>
                        <a:lumOff val="80000"/>
                      </a:schemeClr>
                    </a:solidFill>
                  </a:tcPr>
                </a:tc>
              </a:tr>
            </a:tbl>
          </a:graphicData>
        </a:graphic>
      </p:graphicFrame>
      <p:sp>
        <p:nvSpPr>
          <p:cNvPr id="15" name="Rectangle 14">
            <a:hlinkClick r:id="rId13"/>
          </p:cNvPr>
          <p:cNvSpPr/>
          <p:nvPr/>
        </p:nvSpPr>
        <p:spPr>
          <a:xfrm>
            <a:off x="6553200" y="4514671"/>
            <a:ext cx="2286000" cy="1200329"/>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b="1" dirty="0" smtClean="0"/>
              <a:t>JUDICIAL REVIEW </a:t>
            </a:r>
            <a:endParaRPr lang="en-US" sz="3600" dirty="0"/>
          </a:p>
        </p:txBody>
      </p:sp>
      <p:pic>
        <p:nvPicPr>
          <p:cNvPr id="16" name="Picture 2">
            <a:hlinkClick r:id="rId7" action="ppaction://hlinksldjump"/>
          </p:cNvPr>
          <p:cNvPicPr>
            <a:picLocks noChangeAspect="1" noChangeArrowheads="1"/>
          </p:cNvPicPr>
          <p:nvPr/>
        </p:nvPicPr>
        <p:blipFill>
          <a:blip r:embed="rId14" cstate="print"/>
          <a:srcRect/>
          <a:stretch>
            <a:fillRect/>
          </a:stretch>
        </p:blipFill>
        <p:spPr bwMode="auto">
          <a:xfrm>
            <a:off x="7924800" y="5943600"/>
            <a:ext cx="942975" cy="7120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i="1" dirty="0" smtClean="0"/>
              <a:t>McCulloch v. Maryland</a:t>
            </a:r>
            <a:endParaRPr lang="en-US" sz="5400" i="1" dirty="0"/>
          </a:p>
        </p:txBody>
      </p:sp>
      <p:sp>
        <p:nvSpPr>
          <p:cNvPr id="3" name="Content Placeholder 2"/>
          <p:cNvSpPr>
            <a:spLocks noGrp="1"/>
          </p:cNvSpPr>
          <p:nvPr>
            <p:ph idx="4294967295"/>
          </p:nvPr>
        </p:nvSpPr>
        <p:spPr>
          <a:xfrm>
            <a:off x="3733800" y="1828800"/>
            <a:ext cx="5410200" cy="3581400"/>
          </a:xfrm>
        </p:spPr>
        <p:txBody>
          <a:bodyPr>
            <a:normAutofit/>
          </a:bodyPr>
          <a:lstStyle/>
          <a:p>
            <a:r>
              <a:rPr lang="en-US" b="1" dirty="0" smtClean="0"/>
              <a:t>Second BUS v. Maryland</a:t>
            </a:r>
          </a:p>
          <a:p>
            <a:endParaRPr lang="en-US" b="1" dirty="0" smtClean="0"/>
          </a:p>
          <a:p>
            <a:r>
              <a:rPr lang="en-US" b="1" dirty="0" smtClean="0"/>
              <a:t>Maryland had placed a tax on the Bank of the United States.  The  B.U.S. sued Maryland in protest.</a:t>
            </a:r>
            <a:endParaRPr lang="en-US" b="1" dirty="0"/>
          </a:p>
        </p:txBody>
      </p:sp>
      <p:pic>
        <p:nvPicPr>
          <p:cNvPr id="3074" name="Picture 2"/>
          <p:cNvPicPr>
            <a:picLocks noChangeAspect="1" noChangeArrowheads="1"/>
          </p:cNvPicPr>
          <p:nvPr/>
        </p:nvPicPr>
        <p:blipFill>
          <a:blip r:embed="rId2" cstate="email"/>
          <a:srcRect/>
          <a:stretch>
            <a:fillRect/>
          </a:stretch>
        </p:blipFill>
        <p:spPr bwMode="auto">
          <a:xfrm>
            <a:off x="533400" y="1905000"/>
            <a:ext cx="2981325" cy="4010726"/>
          </a:xfrm>
          <a:prstGeom prst="rect">
            <a:avLst/>
          </a:prstGeom>
          <a:noFill/>
          <a:ln w="9525">
            <a:noFill/>
            <a:miter lim="800000"/>
            <a:headEnd/>
            <a:tailEnd/>
          </a:ln>
          <a:effectLst/>
        </p:spPr>
      </p:pic>
      <p:sp>
        <p:nvSpPr>
          <p:cNvPr id="5" name="Rectangle 4"/>
          <p:cNvSpPr/>
          <p:nvPr/>
        </p:nvSpPr>
        <p:spPr>
          <a:xfrm>
            <a:off x="533400" y="6019800"/>
            <a:ext cx="2971800" cy="800219"/>
          </a:xfrm>
          <a:prstGeom prst="rect">
            <a:avLst/>
          </a:prstGeom>
        </p:spPr>
        <p:txBody>
          <a:bodyPr wrap="square">
            <a:spAutoFit/>
          </a:bodyPr>
          <a:lstStyle/>
          <a:p>
            <a:pPr algn="ctr"/>
            <a:r>
              <a:rPr lang="en-US" sz="2800" b="1" dirty="0" smtClean="0">
                <a:solidFill>
                  <a:prstClr val="black"/>
                </a:solidFill>
              </a:rPr>
              <a:t>John Marshall </a:t>
            </a:r>
          </a:p>
          <a:p>
            <a:pPr algn="ctr"/>
            <a:r>
              <a:rPr lang="en-US" b="1" dirty="0" smtClean="0">
                <a:solidFill>
                  <a:prstClr val="black"/>
                </a:solidFill>
              </a:rPr>
              <a:t>Chief Justice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1828800"/>
            <a:ext cx="4876800" cy="5029200"/>
          </a:xfrm>
        </p:spPr>
        <p:txBody>
          <a:bodyPr>
            <a:normAutofit/>
          </a:bodyPr>
          <a:lstStyle/>
          <a:p>
            <a:r>
              <a:rPr lang="en-US" b="1" dirty="0" smtClean="0"/>
              <a:t>DECISION:</a:t>
            </a:r>
          </a:p>
          <a:p>
            <a:pPr lvl="1"/>
            <a:r>
              <a:rPr lang="en-US" b="1" dirty="0" smtClean="0"/>
              <a:t>Bank GOOD</a:t>
            </a:r>
          </a:p>
          <a:p>
            <a:pPr lvl="1"/>
            <a:r>
              <a:rPr lang="en-US" b="1" dirty="0" smtClean="0"/>
              <a:t>Supremacy Clause</a:t>
            </a:r>
          </a:p>
          <a:p>
            <a:pPr lvl="2"/>
            <a:r>
              <a:rPr lang="en-US" sz="2800" b="1" dirty="0" smtClean="0"/>
              <a:t>Fed Gov SUPREME </a:t>
            </a:r>
            <a:r>
              <a:rPr lang="en-US" b="1" i="1" dirty="0" smtClean="0"/>
              <a:t>when acting within the scope of its delegated powers</a:t>
            </a:r>
            <a:endParaRPr lang="en-US" sz="2800" b="1" i="1" dirty="0" smtClean="0"/>
          </a:p>
          <a:p>
            <a:pPr lvl="1"/>
            <a:r>
              <a:rPr lang="en-US" b="1" dirty="0" smtClean="0"/>
              <a:t>Elastic Clause</a:t>
            </a:r>
          </a:p>
          <a:p>
            <a:pPr lvl="2"/>
            <a:r>
              <a:rPr lang="en-US" b="1" dirty="0" smtClean="0"/>
              <a:t>With the “Elastic Clause” liberally applied, this can be just about anything!</a:t>
            </a:r>
            <a:endParaRPr lang="en-US" b="1" dirty="0"/>
          </a:p>
        </p:txBody>
      </p:sp>
      <p:pic>
        <p:nvPicPr>
          <p:cNvPr id="3074" name="Picture 2"/>
          <p:cNvPicPr>
            <a:picLocks noChangeAspect="1" noChangeArrowheads="1"/>
          </p:cNvPicPr>
          <p:nvPr/>
        </p:nvPicPr>
        <p:blipFill>
          <a:blip r:embed="rId2" cstate="email"/>
          <a:srcRect/>
          <a:stretch>
            <a:fillRect/>
          </a:stretch>
        </p:blipFill>
        <p:spPr bwMode="auto">
          <a:xfrm>
            <a:off x="533400" y="1905000"/>
            <a:ext cx="2981325" cy="4010726"/>
          </a:xfrm>
          <a:prstGeom prst="rect">
            <a:avLst/>
          </a:prstGeom>
          <a:noFill/>
          <a:ln w="9525">
            <a:noFill/>
            <a:miter lim="800000"/>
            <a:headEnd/>
            <a:tailEnd/>
          </a:ln>
          <a:effectLst/>
        </p:spPr>
      </p:pic>
      <p:sp>
        <p:nvSpPr>
          <p:cNvPr id="5" name="Rectangle 4"/>
          <p:cNvSpPr/>
          <p:nvPr/>
        </p:nvSpPr>
        <p:spPr>
          <a:xfrm>
            <a:off x="533400" y="6019800"/>
            <a:ext cx="2971800" cy="800219"/>
          </a:xfrm>
          <a:prstGeom prst="rect">
            <a:avLst/>
          </a:prstGeom>
        </p:spPr>
        <p:txBody>
          <a:bodyPr wrap="square">
            <a:spAutoFit/>
          </a:bodyPr>
          <a:lstStyle/>
          <a:p>
            <a:pPr algn="ctr"/>
            <a:r>
              <a:rPr lang="en-US" sz="2800" b="1" dirty="0" smtClean="0">
                <a:solidFill>
                  <a:prstClr val="black"/>
                </a:solidFill>
              </a:rPr>
              <a:t>John Marshall </a:t>
            </a:r>
          </a:p>
          <a:p>
            <a:pPr algn="ctr"/>
            <a:r>
              <a:rPr lang="en-US" b="1" dirty="0" smtClean="0">
                <a:solidFill>
                  <a:prstClr val="black"/>
                </a:solidFill>
              </a:rPr>
              <a:t>Chief Justice</a:t>
            </a:r>
          </a:p>
        </p:txBody>
      </p:sp>
      <p:pic>
        <p:nvPicPr>
          <p:cNvPr id="31746" name="Picture 2" descr="http://www.fotosearch.com/bthumb/CSP/CSP106/k1065551.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rot="543890">
            <a:off x="7037983" y="4352106"/>
            <a:ext cx="2158854" cy="1435004"/>
          </a:xfrm>
          <a:prstGeom prst="rect">
            <a:avLst/>
          </a:prstGeom>
          <a:noFill/>
        </p:spPr>
      </p:pic>
      <p:sp>
        <p:nvSpPr>
          <p:cNvPr id="8" name="Title 6"/>
          <p:cNvSpPr>
            <a:spLocks noGrp="1"/>
          </p:cNvSpPr>
          <p:nvPr>
            <p:ph type="title"/>
          </p:nvPr>
        </p:nvSpPr>
        <p:spPr>
          <a:xfrm>
            <a:off x="457200" y="152400"/>
            <a:ext cx="8229600" cy="1251062"/>
          </a:xfrm>
        </p:spPr>
        <p:txBody>
          <a:bodyPr>
            <a:normAutofit/>
          </a:bodyPr>
          <a:lstStyle/>
          <a:p>
            <a:r>
              <a:rPr lang="en-US" sz="5400" i="1" dirty="0" smtClean="0"/>
              <a:t>McCulloch v. Maryland</a:t>
            </a:r>
            <a:endParaRPr lang="en-US" sz="54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7" presetClass="entr" presetSubtype="10" fill="hold" nodeType="afterEffect">
                                  <p:stCondLst>
                                    <p:cond delay="0"/>
                                  </p:stCondLst>
                                  <p:childTnLst>
                                    <p:set>
                                      <p:cBhvr>
                                        <p:cTn id="37" dur="1" fill="hold">
                                          <p:stCondLst>
                                            <p:cond delay="0"/>
                                          </p:stCondLst>
                                        </p:cTn>
                                        <p:tgtEl>
                                          <p:spTgt spid="31746"/>
                                        </p:tgtEl>
                                        <p:attrNameLst>
                                          <p:attrName>style.visibility</p:attrName>
                                        </p:attrNameLst>
                                      </p:cBhvr>
                                      <p:to>
                                        <p:strVal val="visible"/>
                                      </p:to>
                                    </p:set>
                                    <p:anim calcmode="lin" valueType="num">
                                      <p:cBhvr>
                                        <p:cTn id="38" dur="500" fill="hold"/>
                                        <p:tgtEl>
                                          <p:spTgt spid="31746"/>
                                        </p:tgtEl>
                                        <p:attrNameLst>
                                          <p:attrName>ppt_w</p:attrName>
                                        </p:attrNameLst>
                                      </p:cBhvr>
                                      <p:tavLst>
                                        <p:tav tm="0">
                                          <p:val>
                                            <p:fltVal val="0"/>
                                          </p:val>
                                        </p:tav>
                                        <p:tav tm="100000">
                                          <p:val>
                                            <p:strVal val="#ppt_w"/>
                                          </p:val>
                                        </p:tav>
                                      </p:tavLst>
                                    </p:anim>
                                    <p:anim calcmode="lin" valueType="num">
                                      <p:cBhvr>
                                        <p:cTn id="39" dur="500" fill="hold"/>
                                        <p:tgtEl>
                                          <p:spTgt spid="31746"/>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1746"/>
                    </p:tgtEl>
                  </p:cond>
                </p:stCondLst>
                <p:endSync evt="end" delay="0">
                  <p:rtn val="all"/>
                </p:endSync>
                <p:childTnLst>
                  <p:par>
                    <p:cTn id="47" fill="hold">
                      <p:stCondLst>
                        <p:cond delay="0"/>
                      </p:stCondLst>
                      <p:childTnLst>
                        <p:par>
                          <p:cTn id="48" fill="hold">
                            <p:stCondLst>
                              <p:cond delay="0"/>
                            </p:stCondLst>
                            <p:childTnLst>
                              <p:par>
                                <p:cTn id="49" presetID="6" presetClass="emph" presetSubtype="0" autoRev="1" fill="hold" nodeType="clickEffect">
                                  <p:stCondLst>
                                    <p:cond delay="0"/>
                                  </p:stCondLst>
                                  <p:childTnLst>
                                    <p:animScale>
                                      <p:cBhvr>
                                        <p:cTn id="50" dur="1000" fill="hold"/>
                                        <p:tgtEl>
                                          <p:spTgt spid="31746"/>
                                        </p:tgtEl>
                                      </p:cBhvr>
                                      <p:by x="125000" y="125000"/>
                                    </p:animScale>
                                  </p:childTnLst>
                                </p:cTn>
                              </p:par>
                            </p:childTnLst>
                          </p:cTn>
                        </p:par>
                      </p:childTnLst>
                    </p:cTn>
                  </p:par>
                </p:childTnLst>
              </p:cTn>
              <p:nextCondLst>
                <p:cond evt="onClick" delay="0">
                  <p:tgtEl>
                    <p:spTgt spid="31746"/>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228600" y="4953000"/>
            <a:ext cx="2667000" cy="1631216"/>
          </a:xfrm>
          <a:prstGeom prst="rect">
            <a:avLst/>
          </a:prstGeom>
          <a:noFill/>
        </p:spPr>
        <p:txBody>
          <a:bodyPr wrap="square" rtlCol="0">
            <a:spAutoFit/>
          </a:bodyPr>
          <a:lstStyle/>
          <a:p>
            <a:pPr algn="ctr"/>
            <a:r>
              <a:rPr lang="en-US" sz="2000" b="1" dirty="0" smtClean="0"/>
              <a:t>The </a:t>
            </a:r>
            <a:r>
              <a:rPr lang="en-US" sz="2000" b="1" i="1" dirty="0" smtClean="0"/>
              <a:t>McCulloch v. Maryland </a:t>
            </a:r>
            <a:r>
              <a:rPr lang="en-US" sz="2000" b="1" dirty="0" smtClean="0"/>
              <a:t>decision typifies the </a:t>
            </a:r>
            <a:r>
              <a:rPr lang="en-US" sz="2000" b="1" u="sng" dirty="0" smtClean="0"/>
              <a:t>loose construction</a:t>
            </a:r>
            <a:r>
              <a:rPr lang="en-US" sz="2000" b="1" dirty="0" smtClean="0"/>
              <a:t> of the Marshall Court.</a:t>
            </a:r>
            <a:endParaRPr lang="en-US" sz="2000" b="1" dirty="0"/>
          </a:p>
        </p:txBody>
      </p:sp>
      <p:grpSp>
        <p:nvGrpSpPr>
          <p:cNvPr id="21" name="Group 20"/>
          <p:cNvGrpSpPr/>
          <p:nvPr/>
        </p:nvGrpSpPr>
        <p:grpSpPr>
          <a:xfrm>
            <a:off x="0" y="762000"/>
            <a:ext cx="3048000" cy="3128665"/>
            <a:chOff x="0" y="838200"/>
            <a:chExt cx="3048000" cy="3128665"/>
          </a:xfrm>
        </p:grpSpPr>
        <p:sp>
          <p:nvSpPr>
            <p:cNvPr id="8" name="TextBox 7"/>
            <p:cNvSpPr txBox="1"/>
            <p:nvPr/>
          </p:nvSpPr>
          <p:spPr>
            <a:xfrm>
              <a:off x="228600" y="3505200"/>
              <a:ext cx="2667000" cy="461665"/>
            </a:xfrm>
            <a:prstGeom prst="rect">
              <a:avLst/>
            </a:prstGeom>
            <a:noFill/>
          </p:spPr>
          <p:txBody>
            <a:bodyPr wrap="square" rtlCol="0">
              <a:spAutoFit/>
            </a:bodyPr>
            <a:lstStyle/>
            <a:p>
              <a:pPr algn="ctr"/>
              <a:r>
                <a:rPr lang="en-US" sz="2400" b="1" dirty="0" smtClean="0"/>
                <a:t>The National Bank</a:t>
              </a:r>
            </a:p>
          </p:txBody>
        </p:sp>
        <p:pic>
          <p:nvPicPr>
            <p:cNvPr id="4" name="Picture 2" descr="C:\Users\Tom\AppData\Local\Microsoft\Windows\Temporary Internet Files\Content.IE5\OIJICIE5\MC900440380[1].png"/>
            <p:cNvPicPr>
              <a:picLocks noChangeAspect="1" noChangeArrowheads="1"/>
            </p:cNvPicPr>
            <p:nvPr/>
          </p:nvPicPr>
          <p:blipFill>
            <a:blip r:embed="rId2" cstate="print"/>
            <a:srcRect b="10000"/>
            <a:stretch>
              <a:fillRect/>
            </a:stretch>
          </p:blipFill>
          <p:spPr bwMode="auto">
            <a:xfrm>
              <a:off x="0" y="838200"/>
              <a:ext cx="3048000" cy="2743200"/>
            </a:xfrm>
            <a:prstGeom prst="rect">
              <a:avLst/>
            </a:prstGeom>
            <a:noFill/>
          </p:spPr>
        </p:pic>
      </p:grpSp>
      <p:sp>
        <p:nvSpPr>
          <p:cNvPr id="2" name="Title 1"/>
          <p:cNvSpPr>
            <a:spLocks noGrp="1"/>
          </p:cNvSpPr>
          <p:nvPr>
            <p:ph type="title"/>
          </p:nvPr>
        </p:nvSpPr>
        <p:spPr>
          <a:xfrm>
            <a:off x="0" y="0"/>
            <a:ext cx="9144000" cy="1828800"/>
          </a:xfrm>
        </p:spPr>
        <p:txBody>
          <a:bodyPr>
            <a:noAutofit/>
          </a:bodyPr>
          <a:lstStyle/>
          <a:p>
            <a:r>
              <a:rPr lang="en-US" sz="5400" b="1" i="1" dirty="0" smtClean="0"/>
              <a:t>McCulloch v. Maryland</a:t>
            </a:r>
            <a:br>
              <a:rPr lang="en-US" sz="5400" b="1" i="1" dirty="0" smtClean="0"/>
            </a:br>
            <a:r>
              <a:rPr lang="en-US" sz="5400" b="1" dirty="0" smtClean="0"/>
              <a:t>(1819)</a:t>
            </a:r>
            <a:endParaRPr lang="en-US" sz="5400" b="1" i="1" dirty="0"/>
          </a:p>
        </p:txBody>
      </p:sp>
      <p:pic>
        <p:nvPicPr>
          <p:cNvPr id="3076" name="Picture 4"/>
          <p:cNvPicPr>
            <a:picLocks noChangeAspect="1" noChangeArrowheads="1"/>
          </p:cNvPicPr>
          <p:nvPr/>
        </p:nvPicPr>
        <p:blipFill>
          <a:blip r:embed="rId3" cstate="print"/>
          <a:srcRect/>
          <a:stretch>
            <a:fillRect/>
          </a:stretch>
        </p:blipFill>
        <p:spPr bwMode="auto">
          <a:xfrm>
            <a:off x="3124200" y="1752600"/>
            <a:ext cx="2888996" cy="3581400"/>
          </a:xfrm>
          <a:prstGeom prst="rect">
            <a:avLst/>
          </a:prstGeom>
          <a:noFill/>
          <a:ln w="9525">
            <a:noFill/>
            <a:miter lim="800000"/>
            <a:headEnd/>
            <a:tailEnd/>
          </a:ln>
        </p:spPr>
      </p:pic>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John Marshall</a:t>
            </a:r>
          </a:p>
          <a:p>
            <a:pPr algn="ctr"/>
            <a:r>
              <a:rPr lang="en-US" sz="2000" b="1" i="1" dirty="0" smtClean="0"/>
              <a:t>Chief Justice</a:t>
            </a:r>
            <a:endParaRPr lang="en-US" sz="2000" b="1" i="1" dirty="0"/>
          </a:p>
        </p:txBody>
      </p:sp>
      <p:sp>
        <p:nvSpPr>
          <p:cNvPr id="17" name="Rectangle 16">
            <a:hlinkClick r:id="rId4"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4114800"/>
            <a:ext cx="2438400" cy="685800"/>
          </a:xfrm>
          <a:effectLst>
            <a:glow rad="139700">
              <a:schemeClr val="accent1">
                <a:satMod val="175000"/>
                <a:alpha val="40000"/>
              </a:schemeClr>
            </a:glow>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ctr">
              <a:buNone/>
            </a:pPr>
            <a:r>
              <a:rPr lang="en-US" sz="2800" b="1" dirty="0" smtClean="0">
                <a:hlinkClick r:id="rId5" action="ppaction://hlinksldjump"/>
              </a:rPr>
              <a:t>BACKGROUND</a:t>
            </a:r>
            <a:endParaRPr lang="en-US" sz="3500" b="1" i="1" dirty="0" smtClean="0">
              <a:hlinkClick r:id="rId5" action="ppaction://hlinksldjump"/>
            </a:endParaRPr>
          </a:p>
        </p:txBody>
      </p:sp>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6"/>
                        </a:rPr>
                        <a:t>Wikipedia</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7"/>
                        </a:rPr>
                        <a:t>Street Law</a:t>
                      </a: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8"/>
                        </a:rPr>
                        <a:t>Cornell</a:t>
                      </a:r>
                      <a:r>
                        <a:rPr lang="en-US" sz="2400" b="1" baseline="0" dirty="0" smtClean="0">
                          <a:hlinkClick r:id="rId8"/>
                        </a:rPr>
                        <a:t> LII</a:t>
                      </a:r>
                      <a:endParaRPr lang="en-US" sz="2400" b="1" dirty="0"/>
                    </a:p>
                  </a:txBody>
                  <a:tcPr>
                    <a:solidFill>
                      <a:schemeClr val="accent2">
                        <a:lumMod val="40000"/>
                        <a:lumOff val="60000"/>
                      </a:schemeClr>
                    </a:solidFill>
                  </a:tcPr>
                </a:tc>
              </a:tr>
              <a:tr h="370840">
                <a:tc>
                  <a:txBody>
                    <a:bodyPr/>
                    <a:lstStyle/>
                    <a:p>
                      <a:pPr algn="ctr"/>
                      <a:endParaRPr lang="en-US" sz="2400" b="1" dirty="0"/>
                    </a:p>
                  </a:txBody>
                  <a:tcPr>
                    <a:solidFill>
                      <a:schemeClr val="accent2">
                        <a:lumMod val="20000"/>
                        <a:lumOff val="80000"/>
                      </a:schemeClr>
                    </a:solidFill>
                  </a:tcPr>
                </a:tc>
              </a:tr>
            </a:tbl>
          </a:graphicData>
        </a:graphic>
      </p:graphicFrame>
      <p:sp>
        <p:nvSpPr>
          <p:cNvPr id="15" name="Rectangle 14">
            <a:hlinkClick r:id="rId9"/>
          </p:cNvPr>
          <p:cNvSpPr/>
          <p:nvPr/>
        </p:nvSpPr>
        <p:spPr>
          <a:xfrm>
            <a:off x="6477000" y="3156228"/>
            <a:ext cx="2286000" cy="892552"/>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SUPREMACY </a:t>
            </a:r>
            <a:r>
              <a:rPr lang="en-US" sz="2400" b="1" dirty="0" smtClean="0"/>
              <a:t>CLAUSE</a:t>
            </a:r>
            <a:endParaRPr lang="en-US" sz="2800" dirty="0"/>
          </a:p>
        </p:txBody>
      </p:sp>
      <p:pic>
        <p:nvPicPr>
          <p:cNvPr id="16" name="Picture 2">
            <a:hlinkClick r:id="rId4" action="ppaction://hlinksldjump"/>
          </p:cNvPr>
          <p:cNvPicPr>
            <a:picLocks noChangeAspect="1" noChangeArrowheads="1"/>
          </p:cNvPicPr>
          <p:nvPr/>
        </p:nvPicPr>
        <p:blipFill>
          <a:blip r:embed="rId10" cstate="print"/>
          <a:srcRect/>
          <a:stretch>
            <a:fillRect/>
          </a:stretch>
        </p:blipFill>
        <p:spPr bwMode="auto">
          <a:xfrm>
            <a:off x="7924800" y="5943600"/>
            <a:ext cx="942975" cy="712042"/>
          </a:xfrm>
          <a:prstGeom prst="rect">
            <a:avLst/>
          </a:prstGeom>
          <a:noFill/>
          <a:ln w="9525">
            <a:noFill/>
            <a:miter lim="800000"/>
            <a:headEnd/>
            <a:tailEnd/>
          </a:ln>
        </p:spPr>
      </p:pic>
      <p:pic>
        <p:nvPicPr>
          <p:cNvPr id="3078" name="Picture 6" descr="C:\Users\Tom\AppData\Local\Microsoft\Windows\Temporary Internet Files\Content.IE5\DQRHCO83\MC900013502[1].wmf"/>
          <p:cNvPicPr>
            <a:picLocks noChangeAspect="1" noChangeArrowheads="1"/>
          </p:cNvPicPr>
          <p:nvPr/>
        </p:nvPicPr>
        <p:blipFill>
          <a:blip r:embed="rId11" cstate="print"/>
          <a:srcRect/>
          <a:stretch>
            <a:fillRect/>
          </a:stretch>
        </p:blipFill>
        <p:spPr bwMode="auto">
          <a:xfrm rot="592852">
            <a:off x="6425913" y="817577"/>
            <a:ext cx="2542797" cy="1374693"/>
          </a:xfrm>
          <a:prstGeom prst="rect">
            <a:avLst/>
          </a:prstGeom>
          <a:noFill/>
        </p:spPr>
      </p:pic>
      <p:sp>
        <p:nvSpPr>
          <p:cNvPr id="22" name="Rectangle 21">
            <a:hlinkClick r:id="rId12"/>
          </p:cNvPr>
          <p:cNvSpPr/>
          <p:nvPr/>
        </p:nvSpPr>
        <p:spPr>
          <a:xfrm>
            <a:off x="6477000" y="4267200"/>
            <a:ext cx="2286000" cy="892552"/>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ELASTIC </a:t>
            </a:r>
            <a:r>
              <a:rPr lang="en-US" sz="2400" b="1" dirty="0" smtClean="0"/>
              <a:t>CLAUSE</a:t>
            </a:r>
            <a:endParaRPr lang="en-US" sz="2800" dirty="0"/>
          </a:p>
        </p:txBody>
      </p:sp>
      <p:sp>
        <p:nvSpPr>
          <p:cNvPr id="23" name="Rectangle 22">
            <a:hlinkClick r:id="rId13"/>
          </p:cNvPr>
          <p:cNvSpPr/>
          <p:nvPr/>
        </p:nvSpPr>
        <p:spPr>
          <a:xfrm>
            <a:off x="6477000" y="2433935"/>
            <a:ext cx="2286000" cy="523220"/>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FEDERALISM</a:t>
            </a:r>
            <a:endParaRPr lang="en-US" sz="2800" dirty="0"/>
          </a:p>
        </p:txBody>
      </p:sp>
      <p:sp>
        <p:nvSpPr>
          <p:cNvPr id="24" name="Rectangle 23">
            <a:hlinkClick r:id="rId14"/>
          </p:cNvPr>
          <p:cNvSpPr/>
          <p:nvPr/>
        </p:nvSpPr>
        <p:spPr>
          <a:xfrm>
            <a:off x="6477000" y="5329535"/>
            <a:ext cx="2286000" cy="461665"/>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smtClean="0"/>
              <a:t>I</a:t>
            </a:r>
            <a:r>
              <a:rPr lang="en-US" sz="2200" b="1" dirty="0" smtClean="0"/>
              <a:t>MPLIED</a:t>
            </a:r>
            <a:r>
              <a:rPr lang="en-US" sz="2400" b="1" dirty="0" smtClean="0"/>
              <a:t> P</a:t>
            </a:r>
            <a:r>
              <a:rPr lang="en-US" sz="2200" b="1" dirty="0" smtClean="0"/>
              <a:t>OWERS</a:t>
            </a:r>
            <a:endParaRPr lang="en-US" sz="2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p:cNvPicPr>
            <a:picLocks noChangeAspect="1" noChangeArrowheads="1"/>
          </p:cNvPicPr>
          <p:nvPr/>
        </p:nvPicPr>
        <p:blipFill>
          <a:blip r:embed="rId2" cstate="print"/>
          <a:srcRect l="-6566" r="-5990"/>
          <a:stretch>
            <a:fillRect/>
          </a:stretch>
        </p:blipFill>
        <p:spPr bwMode="auto">
          <a:xfrm>
            <a:off x="0" y="0"/>
            <a:ext cx="9144000" cy="6858000"/>
          </a:xfrm>
          <a:prstGeom prst="rect">
            <a:avLst/>
          </a:prstGeom>
          <a:solidFill>
            <a:schemeClr val="tx1"/>
          </a:solidFill>
          <a:ln w="9525">
            <a:noFill/>
            <a:miter lim="800000"/>
            <a:headEnd/>
            <a:tailEnd/>
          </a:ln>
        </p:spPr>
      </p:pic>
      <p:sp>
        <p:nvSpPr>
          <p:cNvPr id="8" name="Rectangle 7"/>
          <p:cNvSpPr/>
          <p:nvPr/>
        </p:nvSpPr>
        <p:spPr>
          <a:xfrm>
            <a:off x="3733800" y="76200"/>
            <a:ext cx="2971800" cy="2667000"/>
          </a:xfrm>
          <a:prstGeom prst="rect">
            <a:avLst/>
          </a:prstGeom>
          <a:solidFill>
            <a:schemeClr val="accent1">
              <a:alpha val="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p:cNvPicPr>
            <a:picLocks noChangeAspect="1" noChangeArrowheads="1"/>
          </p:cNvPicPr>
          <p:nvPr/>
        </p:nvPicPr>
        <p:blipFill>
          <a:blip r:embed="rId2" cstate="print"/>
          <a:srcRect l="43242" t="2222" r="12110" b="58111"/>
          <a:stretch>
            <a:fillRect/>
          </a:stretch>
        </p:blipFill>
        <p:spPr bwMode="auto">
          <a:xfrm>
            <a:off x="0" y="0"/>
            <a:ext cx="9144000" cy="6858001"/>
          </a:xfrm>
          <a:prstGeom prst="rect">
            <a:avLst/>
          </a:prstGeom>
          <a:solidFill>
            <a:schemeClr val="tx1"/>
          </a:solidFill>
          <a:ln w="9525">
            <a:noFill/>
            <a:miter lim="800000"/>
            <a:headEnd/>
            <a:tailEnd/>
          </a:ln>
        </p:spPr>
      </p:pic>
      <p:sp>
        <p:nvSpPr>
          <p:cNvPr id="5" name="Rectangle 4">
            <a:hlinkClick r:id="rId3"/>
          </p:cNvPr>
          <p:cNvSpPr/>
          <p:nvPr/>
        </p:nvSpPr>
        <p:spPr>
          <a:xfrm>
            <a:off x="6400800" y="4746248"/>
            <a:ext cx="2286000" cy="892552"/>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COMMERCE </a:t>
            </a:r>
            <a:r>
              <a:rPr lang="en-US" sz="2400" b="1" dirty="0" smtClean="0"/>
              <a:t>CLAUSE</a:t>
            </a:r>
            <a:endParaRPr lang="en-US" sz="2800" dirty="0"/>
          </a:p>
        </p:txBody>
      </p:sp>
      <p:sp>
        <p:nvSpPr>
          <p:cNvPr id="6" name="Rectangle 5">
            <a:hlinkClick r:id="rId4"/>
          </p:cNvPr>
          <p:cNvSpPr/>
          <p:nvPr/>
        </p:nvSpPr>
        <p:spPr>
          <a:xfrm>
            <a:off x="6400800" y="4023955"/>
            <a:ext cx="2286000" cy="523220"/>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FEDERALISM</a:t>
            </a:r>
            <a:endParaRPr lang="en-US" sz="2800" dirty="0"/>
          </a:p>
        </p:txBody>
      </p:sp>
      <p:sp>
        <p:nvSpPr>
          <p:cNvPr id="10" name="TextBox 9"/>
          <p:cNvSpPr txBox="1"/>
          <p:nvPr/>
        </p:nvSpPr>
        <p:spPr>
          <a:xfrm>
            <a:off x="1981200" y="5029200"/>
            <a:ext cx="20574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smtClean="0"/>
              <a:t>Gibbons </a:t>
            </a:r>
            <a:r>
              <a:rPr lang="en-US" sz="2400" b="1" dirty="0" smtClean="0"/>
              <a:t/>
            </a:r>
            <a:br>
              <a:rPr lang="en-US" sz="2400" b="1" dirty="0" smtClean="0"/>
            </a:br>
            <a:r>
              <a:rPr lang="en-US" sz="2400" b="1" dirty="0" smtClean="0"/>
              <a:t>(&amp; Vanderbilt)</a:t>
            </a:r>
            <a:endParaRPr lang="en-US" sz="2400" b="1" dirty="0"/>
          </a:p>
        </p:txBody>
      </p:sp>
      <p:sp>
        <p:nvSpPr>
          <p:cNvPr id="11" name="Right Arrow 10"/>
          <p:cNvSpPr/>
          <p:nvPr/>
        </p:nvSpPr>
        <p:spPr>
          <a:xfrm>
            <a:off x="4114800" y="45720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4114800" y="50292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76800" y="3758541"/>
            <a:ext cx="1447800" cy="1880259"/>
          </a:xfrm>
          <a:prstGeom prst="rect">
            <a:avLst/>
          </a:prstGeom>
          <a:noFill/>
          <a:ln w="9525">
            <a:noFill/>
            <a:miter lim="800000"/>
            <a:headEnd/>
            <a:tailEnd/>
          </a:ln>
        </p:spPr>
      </p:pic>
      <p:pic>
        <p:nvPicPr>
          <p:cNvPr id="3075" name="Picture 3" descr="C:\Users\Tom\AppData\Local\Microsoft\Windows\Temporary Internet Files\Content.IE5\ZJOEIU64\MP900305711[1].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62474" y="3429000"/>
            <a:ext cx="3090926" cy="3276600"/>
          </a:xfrm>
          <a:prstGeom prst="rect">
            <a:avLst/>
          </a:prstGeom>
          <a:noFill/>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500"/>
                                        <p:tgtEl>
                                          <p:spTgt spid="7"/>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lide(fromLeft)">
                                      <p:cBhvr>
                                        <p:cTn id="22" dur="1000"/>
                                        <p:tgtEl>
                                          <p:spTgt spid="11"/>
                                        </p:tgtEl>
                                      </p:cBhvr>
                                    </p:animEffect>
                                  </p:childTnLst>
                                </p:cTn>
                              </p:par>
                            </p:childTnLst>
                          </p:cTn>
                        </p:par>
                        <p:par>
                          <p:cTn id="23" fill="hold">
                            <p:stCondLst>
                              <p:cond delay="2500"/>
                            </p:stCondLst>
                            <p:childTnLst>
                              <p:par>
                                <p:cTn id="24" presetID="12" presetClass="entr" presetSubtype="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Right)">
                                      <p:cBhvr>
                                        <p:cTn id="26" dur="1000"/>
                                        <p:tgtEl>
                                          <p:spTgt spid="12"/>
                                        </p:tgtEl>
                                      </p:cBhvr>
                                    </p:animEffect>
                                  </p:childTnLst>
                                </p:cTn>
                              </p:par>
                              <p:par>
                                <p:cTn id="27" presetID="22" presetClass="exit" presetSubtype="8" fill="hold" grpId="1" nodeType="withEffect">
                                  <p:stCondLst>
                                    <p:cond delay="0"/>
                                  </p:stCondLst>
                                  <p:childTnLst>
                                    <p:animEffect transition="out" filter="wipe(left)">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childTnLst>
                          </p:cTn>
                        </p:par>
                        <p:par>
                          <p:cTn id="30" fill="hold">
                            <p:stCondLst>
                              <p:cond delay="3500"/>
                            </p:stCondLst>
                            <p:childTnLst>
                              <p:par>
                                <p:cTn id="31" presetID="22" presetClass="exit" presetSubtype="2" fill="hold" grpId="1" nodeType="afterEffect">
                                  <p:stCondLst>
                                    <p:cond delay="0"/>
                                  </p:stCondLst>
                                  <p:childTnLst>
                                    <p:animEffect transition="out" filter="wipe(right)">
                                      <p:cBhvr>
                                        <p:cTn id="32" dur="1000"/>
                                        <p:tgtEl>
                                          <p:spTgt spid="12"/>
                                        </p:tgtEl>
                                      </p:cBhvr>
                                    </p:animEffect>
                                    <p:set>
                                      <p:cBhvr>
                                        <p:cTn id="33" dur="1" fill="hold">
                                          <p:stCondLst>
                                            <p:cond delay="999"/>
                                          </p:stCondLst>
                                        </p:cTn>
                                        <p:tgtEl>
                                          <p:spTgt spid="12"/>
                                        </p:tgtEl>
                                        <p:attrNameLst>
                                          <p:attrName>style.visibility</p:attrName>
                                        </p:attrNameLst>
                                      </p:cBhvr>
                                      <p:to>
                                        <p:strVal val="hidden"/>
                                      </p:to>
                                    </p:set>
                                  </p:childTnLst>
                                </p:cTn>
                              </p:par>
                            </p:childTnLst>
                          </p:cTn>
                        </p:par>
                        <p:par>
                          <p:cTn id="34" fill="hold">
                            <p:stCondLst>
                              <p:cond delay="4500"/>
                            </p:stCondLst>
                            <p:childTnLst>
                              <p:par>
                                <p:cTn id="35" presetID="26" presetClass="entr" presetSubtype="0"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wipe(down)">
                                      <p:cBhvr>
                                        <p:cTn id="37" dur="580">
                                          <p:stCondLst>
                                            <p:cond delay="0"/>
                                          </p:stCondLst>
                                        </p:cTn>
                                        <p:tgtEl>
                                          <p:spTgt spid="3074"/>
                                        </p:tgtEl>
                                      </p:cBhvr>
                                    </p:animEffect>
                                    <p:anim calcmode="lin" valueType="num">
                                      <p:cBhvr>
                                        <p:cTn id="3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43" dur="26">
                                          <p:stCondLst>
                                            <p:cond delay="650"/>
                                          </p:stCondLst>
                                        </p:cTn>
                                        <p:tgtEl>
                                          <p:spTgt spid="3074"/>
                                        </p:tgtEl>
                                      </p:cBhvr>
                                      <p:to x="100000" y="60000"/>
                                    </p:animScale>
                                    <p:animScale>
                                      <p:cBhvr>
                                        <p:cTn id="44" dur="166" decel="50000">
                                          <p:stCondLst>
                                            <p:cond delay="676"/>
                                          </p:stCondLst>
                                        </p:cTn>
                                        <p:tgtEl>
                                          <p:spTgt spid="3074"/>
                                        </p:tgtEl>
                                      </p:cBhvr>
                                      <p:to x="100000" y="100000"/>
                                    </p:animScale>
                                    <p:animScale>
                                      <p:cBhvr>
                                        <p:cTn id="45" dur="26">
                                          <p:stCondLst>
                                            <p:cond delay="1312"/>
                                          </p:stCondLst>
                                        </p:cTn>
                                        <p:tgtEl>
                                          <p:spTgt spid="3074"/>
                                        </p:tgtEl>
                                      </p:cBhvr>
                                      <p:to x="100000" y="80000"/>
                                    </p:animScale>
                                    <p:animScale>
                                      <p:cBhvr>
                                        <p:cTn id="46" dur="166" decel="50000">
                                          <p:stCondLst>
                                            <p:cond delay="1338"/>
                                          </p:stCondLst>
                                        </p:cTn>
                                        <p:tgtEl>
                                          <p:spTgt spid="3074"/>
                                        </p:tgtEl>
                                      </p:cBhvr>
                                      <p:to x="100000" y="100000"/>
                                    </p:animScale>
                                    <p:animScale>
                                      <p:cBhvr>
                                        <p:cTn id="47" dur="26">
                                          <p:stCondLst>
                                            <p:cond delay="1642"/>
                                          </p:stCondLst>
                                        </p:cTn>
                                        <p:tgtEl>
                                          <p:spTgt spid="3074"/>
                                        </p:tgtEl>
                                      </p:cBhvr>
                                      <p:to x="100000" y="90000"/>
                                    </p:animScale>
                                    <p:animScale>
                                      <p:cBhvr>
                                        <p:cTn id="48" dur="166" decel="50000">
                                          <p:stCondLst>
                                            <p:cond delay="1668"/>
                                          </p:stCondLst>
                                        </p:cTn>
                                        <p:tgtEl>
                                          <p:spTgt spid="3074"/>
                                        </p:tgtEl>
                                      </p:cBhvr>
                                      <p:to x="100000" y="100000"/>
                                    </p:animScale>
                                    <p:animScale>
                                      <p:cBhvr>
                                        <p:cTn id="49" dur="26">
                                          <p:stCondLst>
                                            <p:cond delay="1808"/>
                                          </p:stCondLst>
                                        </p:cTn>
                                        <p:tgtEl>
                                          <p:spTgt spid="3074"/>
                                        </p:tgtEl>
                                      </p:cBhvr>
                                      <p:to x="100000" y="95000"/>
                                    </p:animScale>
                                    <p:animScale>
                                      <p:cBhvr>
                                        <p:cTn id="50" dur="166" decel="50000">
                                          <p:stCondLst>
                                            <p:cond delay="1834"/>
                                          </p:stCondLst>
                                        </p:cTn>
                                        <p:tgtEl>
                                          <p:spTgt spid="3074"/>
                                        </p:tgtEl>
                                      </p:cBhvr>
                                      <p:to x="100000" y="100000"/>
                                    </p:animScale>
                                  </p:childTnLst>
                                </p:cTn>
                              </p:par>
                            </p:childTnLst>
                          </p:cTn>
                        </p:par>
                        <p:par>
                          <p:cTn id="51" fill="hold">
                            <p:stCondLst>
                              <p:cond delay="6500"/>
                            </p:stCondLst>
                            <p:childTnLst>
                              <p:par>
                                <p:cTn id="52" presetID="49" presetClass="entr" presetSubtype="0" decel="100000" fill="hold" nodeType="afterEffect">
                                  <p:stCondLst>
                                    <p:cond delay="2000"/>
                                  </p:stCondLst>
                                  <p:childTnLst>
                                    <p:set>
                                      <p:cBhvr>
                                        <p:cTn id="53" dur="1" fill="hold">
                                          <p:stCondLst>
                                            <p:cond delay="0"/>
                                          </p:stCondLst>
                                        </p:cTn>
                                        <p:tgtEl>
                                          <p:spTgt spid="3075"/>
                                        </p:tgtEl>
                                        <p:attrNameLst>
                                          <p:attrName>style.visibility</p:attrName>
                                        </p:attrNameLst>
                                      </p:cBhvr>
                                      <p:to>
                                        <p:strVal val="visible"/>
                                      </p:to>
                                    </p:set>
                                    <p:anim calcmode="lin" valueType="num">
                                      <p:cBhvr>
                                        <p:cTn id="54" dur="500" fill="hold"/>
                                        <p:tgtEl>
                                          <p:spTgt spid="3075"/>
                                        </p:tgtEl>
                                        <p:attrNameLst>
                                          <p:attrName>ppt_w</p:attrName>
                                        </p:attrNameLst>
                                      </p:cBhvr>
                                      <p:tavLst>
                                        <p:tav tm="0">
                                          <p:val>
                                            <p:fltVal val="0"/>
                                          </p:val>
                                        </p:tav>
                                        <p:tav tm="100000">
                                          <p:val>
                                            <p:strVal val="#ppt_w"/>
                                          </p:val>
                                        </p:tav>
                                      </p:tavLst>
                                    </p:anim>
                                    <p:anim calcmode="lin" valueType="num">
                                      <p:cBhvr>
                                        <p:cTn id="55" dur="500" fill="hold"/>
                                        <p:tgtEl>
                                          <p:spTgt spid="3075"/>
                                        </p:tgtEl>
                                        <p:attrNameLst>
                                          <p:attrName>ppt_h</p:attrName>
                                        </p:attrNameLst>
                                      </p:cBhvr>
                                      <p:tavLst>
                                        <p:tav tm="0">
                                          <p:val>
                                            <p:fltVal val="0"/>
                                          </p:val>
                                        </p:tav>
                                        <p:tav tm="100000">
                                          <p:val>
                                            <p:strVal val="#ppt_h"/>
                                          </p:val>
                                        </p:tav>
                                      </p:tavLst>
                                    </p:anim>
                                    <p:anim calcmode="lin" valueType="num">
                                      <p:cBhvr>
                                        <p:cTn id="56" dur="500" fill="hold"/>
                                        <p:tgtEl>
                                          <p:spTgt spid="3075"/>
                                        </p:tgtEl>
                                        <p:attrNameLst>
                                          <p:attrName>style.rotation</p:attrName>
                                        </p:attrNameLst>
                                      </p:cBhvr>
                                      <p:tavLst>
                                        <p:tav tm="0">
                                          <p:val>
                                            <p:fltVal val="360"/>
                                          </p:val>
                                        </p:tav>
                                        <p:tav tm="100000">
                                          <p:val>
                                            <p:fltVal val="0"/>
                                          </p:val>
                                        </p:tav>
                                      </p:tavLst>
                                    </p:anim>
                                    <p:animEffect transition="in" filter="fade">
                                      <p:cBhvr>
                                        <p:cTn id="57" dur="500"/>
                                        <p:tgtEl>
                                          <p:spTgt spid="3075"/>
                                        </p:tgtEl>
                                      </p:cBhvr>
                                    </p:animEffect>
                                  </p:childTnLst>
                                </p:cTn>
                              </p:par>
                            </p:childTnLst>
                          </p:cTn>
                        </p:par>
                        <p:par>
                          <p:cTn id="58" fill="hold">
                            <p:stCondLst>
                              <p:cond delay="9000"/>
                            </p:stCondLst>
                            <p:childTnLst>
                              <p:par>
                                <p:cTn id="59" presetID="12" presetClass="exit" presetSubtype="4" fill="hold" nodeType="afterEffect">
                                  <p:stCondLst>
                                    <p:cond delay="0"/>
                                  </p:stCondLst>
                                  <p:childTnLst>
                                    <p:animEffect transition="out" filter="slide(fromBottom)">
                                      <p:cBhvr>
                                        <p:cTn id="60" dur="500"/>
                                        <p:tgtEl>
                                          <p:spTgt spid="3074"/>
                                        </p:tgtEl>
                                      </p:cBhvr>
                                    </p:animEffect>
                                    <p:set>
                                      <p:cBhvr>
                                        <p:cTn id="61" dur="1" fill="hold">
                                          <p:stCondLst>
                                            <p:cond delay="499"/>
                                          </p:stCondLst>
                                        </p:cTn>
                                        <p:tgtEl>
                                          <p:spTgt spid="3074"/>
                                        </p:tgtEl>
                                        <p:attrNameLst>
                                          <p:attrName>style.visibility</p:attrName>
                                        </p:attrNameLst>
                                      </p:cBhvr>
                                      <p:to>
                                        <p:strVal val="hidden"/>
                                      </p:to>
                                    </p:set>
                                  </p:childTnLst>
                                </p:cTn>
                              </p:par>
                            </p:childTnLst>
                          </p:cTn>
                        </p:par>
                        <p:par>
                          <p:cTn id="62" fill="hold">
                            <p:stCondLst>
                              <p:cond delay="9500"/>
                            </p:stCondLst>
                            <p:childTnLst>
                              <p:par>
                                <p:cTn id="63" presetID="10" presetClass="exit" presetSubtype="0" fill="hold" nodeType="afterEffect">
                                  <p:stCondLst>
                                    <p:cond delay="2000"/>
                                  </p:stCondLst>
                                  <p:childTnLst>
                                    <p:animEffect transition="out" filter="fade">
                                      <p:cBhvr>
                                        <p:cTn id="64" dur="3000"/>
                                        <p:tgtEl>
                                          <p:spTgt spid="3075"/>
                                        </p:tgtEl>
                                      </p:cBhvr>
                                    </p:animEffect>
                                    <p:set>
                                      <p:cBhvr>
                                        <p:cTn id="65" dur="1" fill="hold">
                                          <p:stCondLst>
                                            <p:cond delay="2999"/>
                                          </p:stCondLst>
                                        </p:cTn>
                                        <p:tgtEl>
                                          <p:spTgt spid="307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2" presetClass="exit" presetSubtype="1" fill="hold" nodeType="clickEffect">
                                  <p:stCondLst>
                                    <p:cond delay="0"/>
                                  </p:stCondLst>
                                  <p:childTnLst>
                                    <p:animEffect transition="out" filter="slide(fromTop)">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2" presetClass="exit" presetSubtype="4" fill="hold" grpId="1" nodeType="withEffect">
                                  <p:stCondLst>
                                    <p:cond delay="0"/>
                                  </p:stCondLst>
                                  <p:childTnLst>
                                    <p:animEffect transition="out" filter="slide(fromBottom)">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cstate="print"/>
          <a:srcRect/>
          <a:stretch>
            <a:fillRect/>
          </a:stretch>
        </p:blipFill>
        <p:spPr bwMode="auto">
          <a:xfrm>
            <a:off x="265776" y="1143000"/>
            <a:ext cx="2553624" cy="1688770"/>
          </a:xfrm>
          <a:prstGeom prst="rect">
            <a:avLst/>
          </a:prstGeom>
          <a:noFill/>
          <a:ln w="9525">
            <a:noFill/>
            <a:miter lim="800000"/>
            <a:headEnd/>
            <a:tailEnd/>
          </a:ln>
        </p:spPr>
      </p:pic>
      <p:sp>
        <p:nvSpPr>
          <p:cNvPr id="2" name="Title 1"/>
          <p:cNvSpPr>
            <a:spLocks noGrp="1"/>
          </p:cNvSpPr>
          <p:nvPr>
            <p:ph type="title"/>
          </p:nvPr>
        </p:nvSpPr>
        <p:spPr>
          <a:xfrm>
            <a:off x="0" y="0"/>
            <a:ext cx="9144000" cy="1828800"/>
          </a:xfrm>
        </p:spPr>
        <p:txBody>
          <a:bodyPr>
            <a:noAutofit/>
          </a:bodyPr>
          <a:lstStyle/>
          <a:p>
            <a:r>
              <a:rPr lang="en-US" sz="5400" b="1" i="1" dirty="0" smtClean="0"/>
              <a:t>Gibbons v. Ogden</a:t>
            </a:r>
            <a:br>
              <a:rPr lang="en-US" sz="5400" b="1" i="1" dirty="0" smtClean="0"/>
            </a:br>
            <a:r>
              <a:rPr lang="en-US" sz="5400" b="1" dirty="0" smtClean="0"/>
              <a:t>(1824)</a:t>
            </a:r>
            <a:endParaRPr lang="en-US" sz="5400" b="1" i="1" dirty="0"/>
          </a:p>
        </p:txBody>
      </p:sp>
      <p:pic>
        <p:nvPicPr>
          <p:cNvPr id="3076" name="Picture 4"/>
          <p:cNvPicPr>
            <a:picLocks noChangeAspect="1" noChangeArrowheads="1"/>
          </p:cNvPicPr>
          <p:nvPr/>
        </p:nvPicPr>
        <p:blipFill>
          <a:blip r:embed="rId3" cstate="print"/>
          <a:srcRect/>
          <a:stretch>
            <a:fillRect/>
          </a:stretch>
        </p:blipFill>
        <p:spPr bwMode="auto">
          <a:xfrm>
            <a:off x="3124200" y="1752600"/>
            <a:ext cx="2888996" cy="3581400"/>
          </a:xfrm>
          <a:prstGeom prst="rect">
            <a:avLst/>
          </a:prstGeom>
          <a:noFill/>
          <a:ln w="9525">
            <a:noFill/>
            <a:miter lim="800000"/>
            <a:headEnd/>
            <a:tailEnd/>
          </a:ln>
        </p:spPr>
      </p:pic>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John Marshall</a:t>
            </a:r>
          </a:p>
          <a:p>
            <a:pPr algn="ctr"/>
            <a:r>
              <a:rPr lang="en-US" sz="2000" b="1" i="1" dirty="0" smtClean="0"/>
              <a:t>Chief Justice</a:t>
            </a:r>
            <a:endParaRPr lang="en-US" sz="2000" b="1" i="1" dirty="0"/>
          </a:p>
        </p:txBody>
      </p:sp>
      <p:sp>
        <p:nvSpPr>
          <p:cNvPr id="17" name="Rectangle 16">
            <a:hlinkClick r:id="rId4"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5"/>
                        </a:rPr>
                        <a:t>Wikipedia</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6"/>
                        </a:rPr>
                        <a:t>Street Law</a:t>
                      </a: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7"/>
                        </a:rPr>
                        <a:t>Cornell</a:t>
                      </a:r>
                      <a:r>
                        <a:rPr lang="en-US" sz="2400" b="1" baseline="0" dirty="0" smtClean="0">
                          <a:hlinkClick r:id="rId7"/>
                        </a:rPr>
                        <a:t> LII</a:t>
                      </a:r>
                      <a:endParaRPr lang="en-US" sz="2400" b="1" dirty="0"/>
                    </a:p>
                  </a:txBody>
                  <a:tcPr>
                    <a:solidFill>
                      <a:schemeClr val="accent2">
                        <a:lumMod val="40000"/>
                        <a:lumOff val="60000"/>
                      </a:schemeClr>
                    </a:solidFill>
                  </a:tcPr>
                </a:tc>
              </a:tr>
              <a:tr h="370840">
                <a:tc>
                  <a:txBody>
                    <a:bodyPr/>
                    <a:lstStyle/>
                    <a:p>
                      <a:pPr algn="ctr"/>
                      <a:endParaRPr lang="en-US" sz="2400" b="1" dirty="0"/>
                    </a:p>
                  </a:txBody>
                  <a:tcPr>
                    <a:solidFill>
                      <a:schemeClr val="accent2">
                        <a:lumMod val="20000"/>
                        <a:lumOff val="80000"/>
                      </a:schemeClr>
                    </a:solidFill>
                  </a:tcPr>
                </a:tc>
              </a:tr>
            </a:tbl>
          </a:graphicData>
        </a:graphic>
      </p:graphicFrame>
      <p:pic>
        <p:nvPicPr>
          <p:cNvPr id="16" name="Picture 2">
            <a:hlinkClick r:id="rId4" action="ppaction://hlinksldjump"/>
          </p:cNvPr>
          <p:cNvPicPr>
            <a:picLocks noChangeAspect="1" noChangeArrowheads="1"/>
          </p:cNvPicPr>
          <p:nvPr/>
        </p:nvPicPr>
        <p:blipFill>
          <a:blip r:embed="rId8" cstate="print"/>
          <a:srcRect/>
          <a:stretch>
            <a:fillRect/>
          </a:stretch>
        </p:blipFill>
        <p:spPr bwMode="auto">
          <a:xfrm>
            <a:off x="7924800" y="5943600"/>
            <a:ext cx="942975" cy="712042"/>
          </a:xfrm>
          <a:prstGeom prst="rect">
            <a:avLst/>
          </a:prstGeom>
          <a:noFill/>
          <a:ln w="9525">
            <a:noFill/>
            <a:miter lim="800000"/>
            <a:headEnd/>
            <a:tailEnd/>
          </a:ln>
        </p:spPr>
      </p:pic>
      <p:pic>
        <p:nvPicPr>
          <p:cNvPr id="4102" name="Picture 6">
            <a:hlinkClick r:id="rId9"/>
          </p:cNvPr>
          <p:cNvPicPr>
            <a:picLocks noChangeAspect="1" noChangeArrowheads="1"/>
          </p:cNvPicPr>
          <p:nvPr/>
        </p:nvPicPr>
        <p:blipFill>
          <a:blip r:embed="rId10" cstate="print"/>
          <a:srcRect/>
          <a:stretch>
            <a:fillRect/>
          </a:stretch>
        </p:blipFill>
        <p:spPr bwMode="auto">
          <a:xfrm>
            <a:off x="6553200" y="1066801"/>
            <a:ext cx="1981199" cy="2701634"/>
          </a:xfrm>
          <a:prstGeom prst="rect">
            <a:avLst/>
          </a:prstGeom>
          <a:noFill/>
          <a:ln w="9525">
            <a:noFill/>
            <a:miter lim="800000"/>
            <a:headEnd/>
            <a:tailEnd/>
          </a:ln>
          <a:effectLst>
            <a:glow rad="139700">
              <a:schemeClr val="accent2">
                <a:satMod val="175000"/>
                <a:alpha val="40000"/>
              </a:schemeClr>
            </a:glow>
            <a:softEdge rad="63500"/>
          </a:effectLst>
        </p:spPr>
      </p:pic>
      <p:pic>
        <p:nvPicPr>
          <p:cNvPr id="26" name="Picture 8">
            <a:hlinkClick r:id="rId11" action="ppaction://hlinksldjump"/>
          </p:cNvPr>
          <p:cNvPicPr>
            <a:picLocks noChangeAspect="1" noChangeArrowheads="1"/>
          </p:cNvPicPr>
          <p:nvPr/>
        </p:nvPicPr>
        <p:blipFill>
          <a:blip r:embed="rId12" cstate="print"/>
          <a:srcRect/>
          <a:stretch>
            <a:fillRect/>
          </a:stretch>
        </p:blipFill>
        <p:spPr bwMode="auto">
          <a:xfrm>
            <a:off x="309539" y="3291460"/>
            <a:ext cx="2509861" cy="2118740"/>
          </a:xfrm>
          <a:prstGeom prst="rect">
            <a:avLst/>
          </a:prstGeom>
          <a:noFill/>
          <a:ln w="9525">
            <a:noFill/>
            <a:miter lim="800000"/>
            <a:headEnd/>
            <a:tailEnd/>
          </a:ln>
          <a:effectLst>
            <a:glow rad="139700">
              <a:schemeClr val="accent1">
                <a:satMod val="175000"/>
                <a:alpha val="40000"/>
              </a:schemeClr>
            </a:glow>
            <a:softEdge rad="63500"/>
          </a:effectLst>
        </p:spPr>
      </p:pic>
      <p:sp>
        <p:nvSpPr>
          <p:cNvPr id="15" name="Rectangle 14">
            <a:hlinkClick r:id="rId13"/>
          </p:cNvPr>
          <p:cNvSpPr/>
          <p:nvPr/>
        </p:nvSpPr>
        <p:spPr>
          <a:xfrm>
            <a:off x="6400800" y="4746248"/>
            <a:ext cx="2286000" cy="892552"/>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COMMERCE </a:t>
            </a:r>
            <a:r>
              <a:rPr lang="en-US" sz="2400" b="1" dirty="0" smtClean="0"/>
              <a:t>CLAUSE</a:t>
            </a:r>
            <a:endParaRPr lang="en-US" sz="2800" dirty="0"/>
          </a:p>
        </p:txBody>
      </p:sp>
      <p:sp>
        <p:nvSpPr>
          <p:cNvPr id="23" name="Rectangle 22">
            <a:hlinkClick r:id="rId14"/>
          </p:cNvPr>
          <p:cNvSpPr/>
          <p:nvPr/>
        </p:nvSpPr>
        <p:spPr>
          <a:xfrm>
            <a:off x="6400800" y="4023955"/>
            <a:ext cx="2286000" cy="523220"/>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FEDERALISM</a:t>
            </a:r>
            <a:endParaRPr lang="en-US"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228600" y="1905000"/>
            <a:ext cx="2728148" cy="1905000"/>
          </a:xfrm>
          <a:prstGeom prst="rect">
            <a:avLst/>
          </a:prstGeom>
          <a:noFill/>
          <a:ln w="9525">
            <a:noFill/>
            <a:miter lim="800000"/>
            <a:headEnd/>
            <a:tailEnd/>
          </a:ln>
        </p:spPr>
      </p:pic>
      <p:pic>
        <p:nvPicPr>
          <p:cNvPr id="2051" name="Picture 3" descr="C:\Users\Tom\AppData\Local\Microsoft\Windows\Temporary Internet Files\Content.IE5\ZJOEIU64\MP900432989[1].jpg"/>
          <p:cNvPicPr>
            <a:picLocks noChangeAspect="1" noChangeArrowheads="1"/>
          </p:cNvPicPr>
          <p:nvPr/>
        </p:nvPicPr>
        <p:blipFill>
          <a:blip r:embed="rId3" cstate="print"/>
          <a:srcRect/>
          <a:stretch>
            <a:fillRect/>
          </a:stretch>
        </p:blipFill>
        <p:spPr bwMode="auto">
          <a:xfrm>
            <a:off x="0" y="0"/>
            <a:ext cx="1676400" cy="2514600"/>
          </a:xfrm>
          <a:prstGeom prst="rect">
            <a:avLst/>
          </a:prstGeom>
          <a:noFill/>
          <a:effectLst>
            <a:softEdge rad="317500"/>
          </a:effectLst>
        </p:spPr>
      </p:pic>
      <p:sp>
        <p:nvSpPr>
          <p:cNvPr id="19" name="Rectangle 18"/>
          <p:cNvSpPr/>
          <p:nvPr/>
        </p:nvSpPr>
        <p:spPr>
          <a:xfrm>
            <a:off x="228600" y="3886200"/>
            <a:ext cx="2743200" cy="2923877"/>
          </a:xfrm>
          <a:prstGeom prst="rect">
            <a:avLst/>
          </a:prstGeom>
        </p:spPr>
        <p:txBody>
          <a:bodyPr wrap="square">
            <a:spAutoFit/>
          </a:bodyPr>
          <a:lstStyle/>
          <a:p>
            <a:pPr algn="ctr"/>
            <a:r>
              <a:rPr lang="en-US" b="1" dirty="0" smtClean="0"/>
              <a:t>The “Miranda Warning”</a:t>
            </a:r>
          </a:p>
          <a:p>
            <a:endParaRPr lang="en-US" b="1" dirty="0" smtClean="0"/>
          </a:p>
          <a:p>
            <a:r>
              <a:rPr lang="en-US" b="1" dirty="0" smtClean="0"/>
              <a:t>You have the right to remain silent. </a:t>
            </a:r>
            <a:r>
              <a:rPr lang="en-US" sz="1400" b="1" dirty="0" smtClean="0"/>
              <a:t>Anything you say or do can and will be held against you in a court of law. You have the right to speak to an attorney. If you cannot afford an attorney, one will be appointed for you. Do you understand these rights as they have been read to you?</a:t>
            </a:r>
            <a:endParaRPr lang="en-US" sz="1400" b="1" dirty="0"/>
          </a:p>
        </p:txBody>
      </p:sp>
      <p:sp>
        <p:nvSpPr>
          <p:cNvPr id="2" name="Title 1"/>
          <p:cNvSpPr>
            <a:spLocks noGrp="1"/>
          </p:cNvSpPr>
          <p:nvPr>
            <p:ph type="title"/>
          </p:nvPr>
        </p:nvSpPr>
        <p:spPr>
          <a:xfrm>
            <a:off x="0" y="0"/>
            <a:ext cx="9144000" cy="1828800"/>
          </a:xfrm>
        </p:spPr>
        <p:txBody>
          <a:bodyPr>
            <a:noAutofit/>
          </a:bodyPr>
          <a:lstStyle/>
          <a:p>
            <a:r>
              <a:rPr lang="en-US" sz="5400" b="1" i="1" dirty="0" smtClean="0"/>
              <a:t>Miranda v. Arizona</a:t>
            </a:r>
            <a:br>
              <a:rPr lang="en-US" sz="5400" b="1" i="1" dirty="0" smtClean="0"/>
            </a:br>
            <a:r>
              <a:rPr lang="en-US" sz="5400" b="1" dirty="0" smtClean="0"/>
              <a:t>(1966)</a:t>
            </a:r>
            <a:endParaRPr lang="en-US" sz="5400" b="1" i="1" dirty="0"/>
          </a:p>
        </p:txBody>
      </p:sp>
      <p:sp>
        <p:nvSpPr>
          <p:cNvPr id="17" name="Rectangle 16">
            <a:hlinkClick r:id="rId4"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hlinkClick r:id="rId4" action="ppaction://hlinksldjump"/>
          </p:cNvPr>
          <p:cNvPicPr>
            <a:picLocks noChangeAspect="1" noChangeArrowheads="1"/>
          </p:cNvPicPr>
          <p:nvPr/>
        </p:nvPicPr>
        <p:blipFill>
          <a:blip r:embed="rId5" cstate="print"/>
          <a:srcRect/>
          <a:stretch>
            <a:fillRect/>
          </a:stretch>
        </p:blipFill>
        <p:spPr bwMode="auto">
          <a:xfrm>
            <a:off x="7924800" y="5943600"/>
            <a:ext cx="942975" cy="712042"/>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a:stretch>
            <a:fillRect/>
          </a:stretch>
        </p:blipFill>
        <p:spPr bwMode="auto">
          <a:xfrm>
            <a:off x="3124200" y="1752600"/>
            <a:ext cx="2895600" cy="3611975"/>
          </a:xfrm>
          <a:prstGeom prst="rect">
            <a:avLst/>
          </a:prstGeom>
          <a:noFill/>
          <a:ln w="9525">
            <a:noFill/>
            <a:miter lim="800000"/>
            <a:headEnd/>
            <a:tailEnd/>
          </a:ln>
        </p:spPr>
      </p:pic>
      <p:grpSp>
        <p:nvGrpSpPr>
          <p:cNvPr id="27" name="Group 26"/>
          <p:cNvGrpSpPr/>
          <p:nvPr/>
        </p:nvGrpSpPr>
        <p:grpSpPr>
          <a:xfrm>
            <a:off x="6324600" y="3657600"/>
            <a:ext cx="2438400" cy="1856839"/>
            <a:chOff x="6324600" y="3934361"/>
            <a:chExt cx="2438400" cy="1856839"/>
          </a:xfrm>
        </p:grpSpPr>
        <p:sp>
          <p:nvSpPr>
            <p:cNvPr id="15" name="Rectangle 14"/>
            <p:cNvSpPr/>
            <p:nvPr/>
          </p:nvSpPr>
          <p:spPr>
            <a:xfrm>
              <a:off x="6400800" y="4746248"/>
              <a:ext cx="2286000" cy="954107"/>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RIGHT TO COUNSEL</a:t>
              </a:r>
              <a:endParaRPr lang="en-US" sz="2800" dirty="0"/>
            </a:p>
          </p:txBody>
        </p:sp>
        <p:sp>
          <p:nvSpPr>
            <p:cNvPr id="21" name="TextBox 20"/>
            <p:cNvSpPr txBox="1"/>
            <p:nvPr/>
          </p:nvSpPr>
          <p:spPr>
            <a:xfrm>
              <a:off x="6324600" y="3934361"/>
              <a:ext cx="1676400" cy="1323439"/>
            </a:xfrm>
            <a:prstGeom prst="rect">
              <a:avLst/>
            </a:prstGeom>
            <a:noFill/>
          </p:spPr>
          <p:txBody>
            <a:bodyPr wrap="squar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6</a:t>
              </a:r>
              <a:r>
                <a:rPr lang="en-US" sz="66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5" name="Rectangle 24">
              <a:hlinkClick r:id="rId7"/>
            </p:cNvPr>
            <p:cNvSpPr/>
            <p:nvPr/>
          </p:nvSpPr>
          <p:spPr>
            <a:xfrm>
              <a:off x="6324600" y="4724400"/>
              <a:ext cx="2438400" cy="10668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hlinkClick r:id="rId8" tooltip="Justices Harlan, Stewart, and White dissented; Justice Clark dissented in part and concurred in part. "/>
          </p:cNvPr>
          <p:cNvSpPr txBox="1"/>
          <p:nvPr/>
        </p:nvSpPr>
        <p:spPr>
          <a:xfrm>
            <a:off x="6629400" y="933271"/>
            <a:ext cx="1828800" cy="1446550"/>
          </a:xfrm>
          <a:prstGeom prst="rect">
            <a:avLst/>
          </a:prstGeom>
          <a:noFill/>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5-4</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grpSp>
        <p:nvGrpSpPr>
          <p:cNvPr id="24" name="Group 23"/>
          <p:cNvGrpSpPr/>
          <p:nvPr/>
        </p:nvGrpSpPr>
        <p:grpSpPr>
          <a:xfrm>
            <a:off x="6324600" y="2057400"/>
            <a:ext cx="2362200" cy="1717357"/>
            <a:chOff x="6324600" y="2057400"/>
            <a:chExt cx="2362200" cy="1717357"/>
          </a:xfrm>
        </p:grpSpPr>
        <p:sp>
          <p:nvSpPr>
            <p:cNvPr id="23" name="Rectangle 22">
              <a:hlinkClick r:id="rId9"/>
            </p:cNvPr>
            <p:cNvSpPr/>
            <p:nvPr/>
          </p:nvSpPr>
          <p:spPr>
            <a:xfrm>
              <a:off x="6400800" y="2882205"/>
              <a:ext cx="2286000" cy="892552"/>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SELF-</a:t>
              </a:r>
              <a:r>
                <a:rPr lang="en-US" sz="2400" b="1" dirty="0" smtClean="0"/>
                <a:t>INCRIMINATION</a:t>
              </a:r>
              <a:endParaRPr lang="en-US" sz="2800" dirty="0"/>
            </a:p>
          </p:txBody>
        </p:sp>
        <p:sp>
          <p:nvSpPr>
            <p:cNvPr id="20" name="TextBox 19"/>
            <p:cNvSpPr txBox="1"/>
            <p:nvPr/>
          </p:nvSpPr>
          <p:spPr>
            <a:xfrm>
              <a:off x="6324600" y="2057400"/>
              <a:ext cx="1676400" cy="1323439"/>
            </a:xfrm>
            <a:prstGeom prst="rect">
              <a:avLst/>
            </a:prstGeom>
            <a:noFill/>
          </p:spPr>
          <p:txBody>
            <a:bodyPr wrap="squar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a:t>
              </a:r>
              <a:r>
                <a:rPr lang="en-US" sz="66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Rectangle 21">
              <a:hlinkClick r:id="rId9"/>
            </p:cNvPr>
            <p:cNvSpPr/>
            <p:nvPr/>
          </p:nvSpPr>
          <p:spPr>
            <a:xfrm>
              <a:off x="6477000" y="2895600"/>
              <a:ext cx="2209800" cy="838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Earl Warren</a:t>
            </a:r>
          </a:p>
          <a:p>
            <a:pPr algn="ctr"/>
            <a:r>
              <a:rPr lang="en-US" sz="2000" b="1" i="1" dirty="0" smtClean="0"/>
              <a:t>Chief Justice</a:t>
            </a:r>
            <a:endParaRPr lang="en-US" sz="2000" b="1" i="1" dirty="0"/>
          </a:p>
        </p:txBody>
      </p:sp>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8"/>
                        </a:rPr>
                        <a:t>Wikipedia</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10"/>
                        </a:rPr>
                        <a:t>Street Law</a:t>
                      </a: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11"/>
                        </a:rPr>
                        <a:t>Cornell</a:t>
                      </a:r>
                      <a:r>
                        <a:rPr lang="en-US" sz="2400" b="1" baseline="0" dirty="0" smtClean="0">
                          <a:hlinkClick r:id="rId11"/>
                        </a:rPr>
                        <a:t> LII</a:t>
                      </a:r>
                      <a:endParaRPr lang="en-US" sz="2400" b="1" dirty="0"/>
                    </a:p>
                  </a:txBody>
                  <a:tcPr>
                    <a:solidFill>
                      <a:schemeClr val="accent2">
                        <a:lumMod val="40000"/>
                        <a:lumOff val="60000"/>
                      </a:schemeClr>
                    </a:solidFill>
                  </a:tcPr>
                </a:tc>
              </a:tr>
              <a:tr h="370840">
                <a:tc>
                  <a:txBody>
                    <a:bodyPr/>
                    <a:lstStyle/>
                    <a:p>
                      <a:pPr algn="ctr"/>
                      <a:endParaRPr lang="en-US" sz="2400" b="1" dirty="0"/>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style>
          <a:lnRef idx="1">
            <a:schemeClr val="dk1"/>
          </a:lnRef>
          <a:fillRef idx="3">
            <a:schemeClr val="dk1"/>
          </a:fillRef>
          <a:effectRef idx="2">
            <a:schemeClr val="dk1"/>
          </a:effectRef>
          <a:fontRef idx="minor">
            <a:schemeClr val="lt1"/>
          </a:fontRef>
        </p:style>
        <p:txBody>
          <a:bodyPr>
            <a:normAutofit/>
          </a:bodyPr>
          <a:lstStyle/>
          <a:p>
            <a:r>
              <a:rPr lang="en-US" sz="5400" b="1" dirty="0" smtClean="0"/>
              <a:t>TIER ONE</a:t>
            </a:r>
            <a:endParaRPr lang="en-US" sz="5400" b="1" dirty="0"/>
          </a:p>
        </p:txBody>
      </p:sp>
      <p:sp>
        <p:nvSpPr>
          <p:cNvPr id="3" name="Content Placeholder 2"/>
          <p:cNvSpPr>
            <a:spLocks noGrp="1"/>
          </p:cNvSpPr>
          <p:nvPr>
            <p:ph idx="1"/>
          </p:nvPr>
        </p:nvSpPr>
        <p:spPr>
          <a:xfrm>
            <a:off x="457200" y="1798637"/>
            <a:ext cx="5791200" cy="4525963"/>
          </a:xfrm>
        </p:spPr>
        <p:txBody>
          <a:bodyPr>
            <a:normAutofit lnSpcReduction="10000"/>
          </a:bodyPr>
          <a:lstStyle/>
          <a:p>
            <a:pPr marL="514350" indent="-514350"/>
            <a:r>
              <a:rPr lang="en-US" b="1" i="1" dirty="0" smtClean="0">
                <a:hlinkClick r:id="rId2" action="ppaction://hlinksldjump" tooltip="Judicial Review"/>
              </a:rPr>
              <a:t>Marbury v. Madison</a:t>
            </a:r>
            <a:r>
              <a:rPr lang="en-US" b="1" i="1" dirty="0" smtClean="0"/>
              <a:t> </a:t>
            </a:r>
            <a:r>
              <a:rPr lang="en-US" dirty="0" smtClean="0"/>
              <a:t>(1803)</a:t>
            </a:r>
          </a:p>
          <a:p>
            <a:pPr marL="514350" indent="-514350"/>
            <a:r>
              <a:rPr lang="en-US" b="1" i="1" dirty="0" smtClean="0">
                <a:hlinkClick r:id="rId3" action="ppaction://hlinksldjump" tooltip="Supremacy Clause, Federalism, Implied Powers, Elastic Clause"/>
              </a:rPr>
              <a:t>McCulloch </a:t>
            </a:r>
            <a:r>
              <a:rPr lang="en-US" b="1" i="1" dirty="0">
                <a:hlinkClick r:id="rId3" action="ppaction://hlinksldjump" tooltip="Supremacy Clause, Federalism, Implied Powers, Elastic Clause"/>
              </a:rPr>
              <a:t>v. </a:t>
            </a:r>
            <a:r>
              <a:rPr lang="en-US" b="1" i="1" dirty="0" smtClean="0">
                <a:hlinkClick r:id="rId3" action="ppaction://hlinksldjump" tooltip="Supremacy Clause, Federalism, Implied Powers, Elastic Clause"/>
              </a:rPr>
              <a:t>Maryland </a:t>
            </a:r>
            <a:r>
              <a:rPr lang="en-US" dirty="0" smtClean="0"/>
              <a:t>(1819)</a:t>
            </a:r>
            <a:endParaRPr lang="en-US" i="1" dirty="0" smtClean="0"/>
          </a:p>
          <a:p>
            <a:pPr marL="514350" indent="-514350"/>
            <a:r>
              <a:rPr lang="en-US" b="1" i="1" dirty="0" smtClean="0">
                <a:hlinkClick r:id="rId4" action="ppaction://hlinksldjump" tooltip="Federalism, Commerce Clause"/>
              </a:rPr>
              <a:t>Gibbons v. Ogden</a:t>
            </a:r>
            <a:r>
              <a:rPr lang="en-US" b="1" i="1" dirty="0" smtClean="0"/>
              <a:t> </a:t>
            </a:r>
            <a:r>
              <a:rPr lang="en-US" dirty="0" smtClean="0"/>
              <a:t>(1824)</a:t>
            </a:r>
            <a:endParaRPr lang="en-US" dirty="0"/>
          </a:p>
          <a:p>
            <a:pPr marL="514350" indent="-514350"/>
            <a:r>
              <a:rPr lang="en-US" b="1" i="1" dirty="0" err="1" smtClean="0"/>
              <a:t>Dred</a:t>
            </a:r>
            <a:r>
              <a:rPr lang="en-US" b="1" i="1" dirty="0" smtClean="0"/>
              <a:t> </a:t>
            </a:r>
            <a:r>
              <a:rPr lang="en-US" b="1" i="1" dirty="0"/>
              <a:t>Scott v. </a:t>
            </a:r>
            <a:r>
              <a:rPr lang="en-US" b="1" i="1" dirty="0" err="1" smtClean="0"/>
              <a:t>Sandford</a:t>
            </a:r>
            <a:r>
              <a:rPr lang="en-US" b="1" i="1" dirty="0" smtClean="0"/>
              <a:t> </a:t>
            </a:r>
            <a:r>
              <a:rPr lang="en-US" dirty="0" smtClean="0"/>
              <a:t>(1857)</a:t>
            </a:r>
            <a:endParaRPr lang="en-US" dirty="0"/>
          </a:p>
          <a:p>
            <a:pPr marL="514350" indent="-514350"/>
            <a:r>
              <a:rPr lang="en-US" b="1" i="1" dirty="0" err="1" smtClean="0"/>
              <a:t>Plessy</a:t>
            </a:r>
            <a:r>
              <a:rPr lang="en-US" b="1" i="1" dirty="0" smtClean="0"/>
              <a:t> v. Ferguson </a:t>
            </a:r>
            <a:r>
              <a:rPr lang="en-US" dirty="0" smtClean="0"/>
              <a:t>(1896)</a:t>
            </a:r>
            <a:endParaRPr lang="en-US" i="1" dirty="0" smtClean="0"/>
          </a:p>
          <a:p>
            <a:pPr marL="514350" indent="-514350"/>
            <a:r>
              <a:rPr lang="en-US" b="1" i="1" dirty="0" smtClean="0"/>
              <a:t>Brown v. Board </a:t>
            </a:r>
            <a:r>
              <a:rPr lang="en-US" dirty="0" smtClean="0"/>
              <a:t>(1954)</a:t>
            </a:r>
            <a:endParaRPr lang="en-US" i="1" dirty="0" smtClean="0"/>
          </a:p>
          <a:p>
            <a:pPr marL="514350" indent="-514350"/>
            <a:r>
              <a:rPr lang="en-US" b="1" i="1" dirty="0" smtClean="0">
                <a:hlinkClick r:id="rId5" action="ppaction://hlinksldjump" tooltip="Self-incrimination"/>
              </a:rPr>
              <a:t>Miranda v. Arizona</a:t>
            </a:r>
            <a:r>
              <a:rPr lang="en-US" i="1" dirty="0" smtClean="0"/>
              <a:t> </a:t>
            </a:r>
            <a:r>
              <a:rPr lang="en-US" dirty="0" smtClean="0"/>
              <a:t>(1966)</a:t>
            </a:r>
          </a:p>
          <a:p>
            <a:pPr marL="514350" indent="-514350"/>
            <a:r>
              <a:rPr lang="en-US" b="1" i="1" dirty="0" smtClean="0"/>
              <a:t>Roe v. Wade </a:t>
            </a:r>
            <a:r>
              <a:rPr lang="en-US" dirty="0" smtClean="0"/>
              <a:t>(1973)</a:t>
            </a:r>
          </a:p>
          <a:p>
            <a:endParaRPr lang="en-US" dirty="0"/>
          </a:p>
        </p:txBody>
      </p:sp>
      <p:sp>
        <p:nvSpPr>
          <p:cNvPr id="4" name="TextBox 3"/>
          <p:cNvSpPr txBox="1"/>
          <p:nvPr/>
        </p:nvSpPr>
        <p:spPr>
          <a:xfrm>
            <a:off x="4419600" y="228600"/>
            <a:ext cx="4495800" cy="1261884"/>
          </a:xfrm>
          <a:prstGeom prst="rect">
            <a:avLst/>
          </a:prstGeom>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US" sz="1900" b="1" i="1" dirty="0" smtClean="0"/>
              <a:t>Tier One cases have appeared on </a:t>
            </a:r>
            <a:r>
              <a:rPr lang="en-US" sz="1900" b="1" i="1" u="sng" dirty="0" smtClean="0"/>
              <a:t>multiple</a:t>
            </a:r>
            <a:r>
              <a:rPr lang="en-US" sz="1900" b="1" i="1" dirty="0" smtClean="0"/>
              <a:t> released AP exams, making them “must know” material for anyone even having a shot at passing the exam in May.</a:t>
            </a:r>
            <a:endParaRPr lang="en-US" sz="1900" b="1" i="1" dirty="0"/>
          </a:p>
        </p:txBody>
      </p:sp>
      <p:pic>
        <p:nvPicPr>
          <p:cNvPr id="2052" name="Picture 4" descr="C:\Users\Tom\AppData\Local\Microsoft\Windows\Temporary Internet Files\Content.IE5\ZJOEIU64\MC900065224[1].wmf"/>
          <p:cNvPicPr>
            <a:picLocks noChangeAspect="1" noChangeArrowheads="1"/>
          </p:cNvPicPr>
          <p:nvPr/>
        </p:nvPicPr>
        <p:blipFill>
          <a:blip r:embed="rId6" cstate="print">
            <a:grayscl/>
          </a:blip>
          <a:srcRect/>
          <a:stretch>
            <a:fillRect/>
          </a:stretch>
        </p:blipFill>
        <p:spPr bwMode="auto">
          <a:xfrm>
            <a:off x="6460116" y="2743200"/>
            <a:ext cx="2455284" cy="2971800"/>
          </a:xfrm>
          <a:prstGeom prst="rect">
            <a:avLst/>
          </a:prstGeom>
          <a:noFill/>
        </p:spPr>
      </p:pic>
      <p:sp>
        <p:nvSpPr>
          <p:cNvPr id="6" name="Rectangle 5">
            <a:hlinkClick r:id="rId7"/>
          </p:cNvPr>
          <p:cNvSpPr/>
          <p:nvPr/>
        </p:nvSpPr>
        <p:spPr>
          <a:xfrm>
            <a:off x="6019800" y="6019800"/>
            <a:ext cx="289560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smtClean="0">
                <a:hlinkClick r:id="rId7"/>
              </a:rPr>
              <a:t>Legal Concepts Link</a:t>
            </a:r>
            <a:endParaRPr lang="en-US" sz="2400" b="1" dirty="0"/>
          </a:p>
        </p:txBody>
      </p:sp>
      <p:sp>
        <p:nvSpPr>
          <p:cNvPr id="12" name="TextBox 11"/>
          <p:cNvSpPr txBox="1"/>
          <p:nvPr/>
        </p:nvSpPr>
        <p:spPr>
          <a:xfrm>
            <a:off x="6553200" y="1595735"/>
            <a:ext cx="2209800" cy="461665"/>
          </a:xfrm>
          <a:prstGeom prst="rect">
            <a:avLst/>
          </a:prstGeom>
          <a:noFill/>
        </p:spPr>
        <p:txBody>
          <a:bodyPr wrap="square" rtlCol="0">
            <a:spAutoFit/>
          </a:bodyPr>
          <a:lstStyle/>
          <a:p>
            <a:pPr algn="ctr"/>
            <a:r>
              <a:rPr lang="en-US" sz="2400" b="1" i="1" dirty="0" smtClean="0"/>
              <a:t>JUMP TO TIER:</a:t>
            </a:r>
            <a:endParaRPr lang="en-US" sz="2400" b="1" i="1" dirty="0"/>
          </a:p>
        </p:txBody>
      </p:sp>
      <p:sp>
        <p:nvSpPr>
          <p:cNvPr id="7" name="TextBox 6">
            <a:hlinkClick r:id="rId8" action="ppaction://hlinksldjump"/>
          </p:cNvPr>
          <p:cNvSpPr txBox="1"/>
          <p:nvPr/>
        </p:nvSpPr>
        <p:spPr>
          <a:xfrm>
            <a:off x="6553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2">
                      <a:satMod val="175000"/>
                      <a:alpha val="40000"/>
                    </a:schemeClr>
                  </a:glow>
                </a:effectLst>
              </a:rPr>
              <a:t>1</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2">
                    <a:satMod val="175000"/>
                    <a:alpha val="40000"/>
                  </a:schemeClr>
                </a:glow>
              </a:effectLst>
            </a:endParaRPr>
          </a:p>
        </p:txBody>
      </p:sp>
      <p:sp>
        <p:nvSpPr>
          <p:cNvPr id="8" name="TextBox 7">
            <a:hlinkClick r:id="rId9" action="ppaction://hlinksldjump"/>
          </p:cNvPr>
          <p:cNvSpPr txBox="1"/>
          <p:nvPr/>
        </p:nvSpPr>
        <p:spPr>
          <a:xfrm>
            <a:off x="7315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9" name="TextBox 8">
            <a:hlinkClick r:id="rId10" action="ppaction://hlinksldjump"/>
          </p:cNvPr>
          <p:cNvSpPr txBox="1"/>
          <p:nvPr/>
        </p:nvSpPr>
        <p:spPr>
          <a:xfrm>
            <a:off x="8077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754879" y="0"/>
            <a:ext cx="769121" cy="6858000"/>
          </a:xfrm>
          <a:prstGeom prst="rect">
            <a:avLst/>
          </a:prstGeom>
          <a:noFill/>
        </p:spPr>
        <p:txBody>
          <a:bodyPr vert="wordArtVert"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GERRYMANDER</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a:hlinkClick r:id="rId2" action="ppaction://hlinksldjump"/>
          </p:cNvPr>
          <p:cNvPicPr>
            <a:picLocks noChangeAspect="1" noChangeArrowheads="1"/>
          </p:cNvPicPr>
          <p:nvPr/>
        </p:nvPicPr>
        <p:blipFill>
          <a:blip r:embed="rId3" cstate="print"/>
          <a:srcRect l="-39535"/>
          <a:stretch>
            <a:fillRect/>
          </a:stretch>
        </p:blipFill>
        <p:spPr bwMode="auto">
          <a:xfrm>
            <a:off x="0" y="-3987"/>
            <a:ext cx="9144000" cy="68619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t>South Carolina Congressional Districts</a:t>
            </a:r>
            <a:endParaRPr lang="en-US" b="1" dirty="0"/>
          </a:p>
        </p:txBody>
      </p:sp>
      <p:pic>
        <p:nvPicPr>
          <p:cNvPr id="2051" name="Picture 3"/>
          <p:cNvPicPr>
            <a:picLocks noChangeAspect="1" noChangeArrowheads="1"/>
          </p:cNvPicPr>
          <p:nvPr/>
        </p:nvPicPr>
        <p:blipFill>
          <a:blip r:embed="rId2" cstate="print">
            <a:clrChange>
              <a:clrFrom>
                <a:srgbClr val="F7F8FD"/>
              </a:clrFrom>
              <a:clrTo>
                <a:srgbClr val="F7F8FD">
                  <a:alpha val="0"/>
                </a:srgbClr>
              </a:clrTo>
            </a:clrChange>
          </a:blip>
          <a:srcRect/>
          <a:stretch>
            <a:fillRect/>
          </a:stretch>
        </p:blipFill>
        <p:spPr bwMode="auto">
          <a:xfrm>
            <a:off x="1045071" y="990600"/>
            <a:ext cx="7032129" cy="5715000"/>
          </a:xfrm>
          <a:prstGeom prst="rect">
            <a:avLst/>
          </a:prstGeom>
          <a:noFill/>
          <a:ln w="9525">
            <a:noFill/>
            <a:miter lim="800000"/>
            <a:headEnd/>
            <a:tailEnd/>
          </a:ln>
        </p:spPr>
      </p:pic>
      <p:sp>
        <p:nvSpPr>
          <p:cNvPr id="3" name="Content Placeholder 2"/>
          <p:cNvSpPr>
            <a:spLocks noGrp="1"/>
          </p:cNvSpPr>
          <p:nvPr>
            <p:ph idx="1"/>
          </p:nvPr>
        </p:nvSpPr>
        <p:spPr/>
        <p:txBody>
          <a:bodyPr/>
          <a:lstStyle/>
          <a:p>
            <a:endParaRPr lang="en-US"/>
          </a:p>
        </p:txBody>
      </p:sp>
      <p:grpSp>
        <p:nvGrpSpPr>
          <p:cNvPr id="7" name="Group 6"/>
          <p:cNvGrpSpPr/>
          <p:nvPr/>
        </p:nvGrpSpPr>
        <p:grpSpPr>
          <a:xfrm>
            <a:off x="228600" y="990599"/>
            <a:ext cx="8915400" cy="5638801"/>
            <a:chOff x="0" y="533399"/>
            <a:chExt cx="8915400" cy="5638801"/>
          </a:xfrm>
        </p:grpSpPr>
        <p:pic>
          <p:nvPicPr>
            <p:cNvPr id="2050" name="Picture 2"/>
            <p:cNvPicPr>
              <a:picLocks noChangeAspect="1" noChangeArrowheads="1"/>
            </p:cNvPicPr>
            <p:nvPr/>
          </p:nvPicPr>
          <p:blipFill>
            <a:blip r:embed="rId3" cstate="print">
              <a:clrChange>
                <a:clrFrom>
                  <a:srgbClr val="F7F8FD"/>
                </a:clrFrom>
                <a:clrTo>
                  <a:srgbClr val="F7F8FD">
                    <a:alpha val="0"/>
                  </a:srgbClr>
                </a:clrTo>
              </a:clrChange>
            </a:blip>
            <a:srcRect l="2439" r="2439"/>
            <a:stretch>
              <a:fillRect/>
            </a:stretch>
          </p:blipFill>
          <p:spPr bwMode="auto">
            <a:xfrm>
              <a:off x="0" y="533399"/>
              <a:ext cx="8915400" cy="5638801"/>
            </a:xfrm>
            <a:prstGeom prst="rect">
              <a:avLst/>
            </a:prstGeom>
            <a:noFill/>
            <a:ln w="9525">
              <a:noFill/>
              <a:miter lim="800000"/>
              <a:headEnd/>
              <a:tailEnd/>
            </a:ln>
          </p:spPr>
        </p:pic>
        <p:sp>
          <p:nvSpPr>
            <p:cNvPr id="6" name="TextBox 5"/>
            <p:cNvSpPr txBox="1"/>
            <p:nvPr/>
          </p:nvSpPr>
          <p:spPr>
            <a:xfrm>
              <a:off x="1066800" y="4724400"/>
              <a:ext cx="2209800" cy="1200329"/>
            </a:xfrm>
            <a:prstGeom prst="rect">
              <a:avLst/>
            </a:prstGeom>
            <a:noFill/>
          </p:spPr>
          <p:txBody>
            <a:bodyPr wrap="square" rtlCol="0">
              <a:spAutoFit/>
            </a:bodyPr>
            <a:lstStyle/>
            <a:p>
              <a:pPr algn="ctr"/>
              <a:r>
                <a:rPr lang="en-US" sz="3600" b="1" dirty="0" smtClean="0"/>
                <a:t>NEW DISTRICTS</a:t>
              </a:r>
              <a:endParaRPr lang="en-US" sz="3600" b="1" dirty="0"/>
            </a:p>
          </p:txBody>
        </p:sp>
      </p:grpSp>
      <p:pic>
        <p:nvPicPr>
          <p:cNvPr id="8" name="Picture 2">
            <a:hlinkClick r:id="rId4" action="ppaction://hlinksldjump"/>
          </p:cNvPr>
          <p:cNvPicPr>
            <a:picLocks noChangeAspect="1" noChangeArrowheads="1"/>
          </p:cNvPicPr>
          <p:nvPr/>
        </p:nvPicPr>
        <p:blipFill>
          <a:blip r:embed="rId5" cstate="print"/>
          <a:srcRect/>
          <a:stretch>
            <a:fillRect/>
          </a:stretch>
        </p:blipFill>
        <p:spPr bwMode="auto">
          <a:xfrm>
            <a:off x="7924800" y="5943600"/>
            <a:ext cx="942975" cy="71204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5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nextCondLst>
                <p:cond evt="onClick" delay="0">
                  <p:tgtEl>
                    <p:spTgt spid="2051"/>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t>Voting Rights Act of 1965</a:t>
            </a:r>
            <a:endParaRPr lang="en-US" sz="5400" b="1"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0" y="914400"/>
            <a:ext cx="9144000" cy="5920740"/>
          </a:xfrm>
          <a:prstGeom prst="rect">
            <a:avLst/>
          </a:prstGeom>
          <a:noFill/>
          <a:ln w="9525">
            <a:noFill/>
            <a:miter lim="800000"/>
            <a:headEnd/>
            <a:tailEnd/>
          </a:ln>
        </p:spPr>
      </p:pic>
      <p:sp>
        <p:nvSpPr>
          <p:cNvPr id="5" name="Rectangle 4">
            <a:hlinkClick r:id="rId3"/>
          </p:cNvPr>
          <p:cNvSpPr/>
          <p:nvPr/>
        </p:nvSpPr>
        <p:spPr>
          <a:xfrm>
            <a:off x="6858000" y="6396335"/>
            <a:ext cx="2286000" cy="461665"/>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dirty="0" smtClean="0"/>
              <a:t>Further Reading</a:t>
            </a:r>
            <a:endParaRPr lang="en-US" sz="2400" b="1" dirty="0"/>
          </a:p>
        </p:txBody>
      </p:sp>
      <p:sp>
        <p:nvSpPr>
          <p:cNvPr id="6" name="TextBox 5"/>
          <p:cNvSpPr txBox="1"/>
          <p:nvPr/>
        </p:nvSpPr>
        <p:spPr>
          <a:xfrm>
            <a:off x="5562600" y="1143000"/>
            <a:ext cx="2286000" cy="461665"/>
          </a:xfrm>
          <a:prstGeom prst="rect">
            <a:avLst/>
          </a:prstGeom>
          <a:noFill/>
        </p:spPr>
        <p:txBody>
          <a:bodyPr wrap="square" rtlCol="0">
            <a:spAutoFit/>
          </a:bodyPr>
          <a:lstStyle/>
          <a:p>
            <a:pPr algn="ctr"/>
            <a:r>
              <a:rPr lang="en-US" sz="2400" b="1" dirty="0" smtClean="0">
                <a:solidFill>
                  <a:srgbClr val="FF0000"/>
                </a:solidFill>
              </a:rPr>
              <a:t>PRECLEARANCE</a:t>
            </a:r>
            <a:endParaRPr lang="en-US" sz="2400" b="1"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Autofit/>
          </a:bodyPr>
          <a:lstStyle/>
          <a:p>
            <a:r>
              <a:rPr lang="en-US" sz="5400" b="1" i="1" dirty="0" smtClean="0"/>
              <a:t>Baker v. Carr</a:t>
            </a:r>
            <a:br>
              <a:rPr lang="en-US" sz="5400" b="1" i="1" dirty="0" smtClean="0"/>
            </a:br>
            <a:r>
              <a:rPr lang="en-US" sz="5400" b="1" dirty="0" smtClean="0"/>
              <a:t>(1962)</a:t>
            </a:r>
            <a:endParaRPr lang="en-US" sz="5400" b="1" i="1" dirty="0"/>
          </a:p>
        </p:txBody>
      </p:sp>
      <p:sp>
        <p:nvSpPr>
          <p:cNvPr id="17" name="Rectangle 16">
            <a:hlinkClick r:id="rId2"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hlinkClick r:id="rId3" action="ppaction://hlinksldjump"/>
          </p:cNvPr>
          <p:cNvPicPr>
            <a:picLocks noChangeAspect="1" noChangeArrowheads="1"/>
          </p:cNvPicPr>
          <p:nvPr/>
        </p:nvPicPr>
        <p:blipFill>
          <a:blip r:embed="rId4" cstate="print"/>
          <a:srcRect/>
          <a:stretch>
            <a:fillRect/>
          </a:stretch>
        </p:blipFill>
        <p:spPr bwMode="auto">
          <a:xfrm>
            <a:off x="7924800" y="5943600"/>
            <a:ext cx="942975" cy="712042"/>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124200" y="1752600"/>
            <a:ext cx="2895600" cy="3611975"/>
          </a:xfrm>
          <a:prstGeom prst="rect">
            <a:avLst/>
          </a:prstGeom>
          <a:noFill/>
          <a:ln w="9525">
            <a:noFill/>
            <a:miter lim="800000"/>
            <a:headEnd/>
            <a:tailEnd/>
          </a:ln>
        </p:spPr>
      </p:pic>
      <p:sp>
        <p:nvSpPr>
          <p:cNvPr id="28" name="TextBox 27">
            <a:hlinkClick r:id="rId6" tooltip="Justices Harlan, Stewart, and White dissented; Justice Clark dissented in part and concurred in part. "/>
          </p:cNvPr>
          <p:cNvSpPr txBox="1"/>
          <p:nvPr/>
        </p:nvSpPr>
        <p:spPr>
          <a:xfrm>
            <a:off x="6629400" y="933271"/>
            <a:ext cx="1828800" cy="1446550"/>
          </a:xfrm>
          <a:prstGeom prst="rect">
            <a:avLst/>
          </a:prstGeom>
          <a:noFill/>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6-2</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Earl Warren</a:t>
            </a:r>
          </a:p>
          <a:p>
            <a:pPr algn="ctr"/>
            <a:r>
              <a:rPr lang="en-US" sz="2000" b="1" i="1" dirty="0" smtClean="0"/>
              <a:t>Chief Justice</a:t>
            </a:r>
            <a:endParaRPr lang="en-US" sz="2000" b="1" i="1" dirty="0"/>
          </a:p>
        </p:txBody>
      </p:sp>
      <p:pic>
        <p:nvPicPr>
          <p:cNvPr id="1026" name="Picture 2">
            <a:hlinkClick r:id="rId7" action="ppaction://hlinksldjump"/>
          </p:cNvPr>
          <p:cNvPicPr>
            <a:picLocks noChangeAspect="1" noChangeArrowheads="1"/>
          </p:cNvPicPr>
          <p:nvPr/>
        </p:nvPicPr>
        <p:blipFill>
          <a:blip r:embed="rId8" cstate="print"/>
          <a:srcRect/>
          <a:stretch>
            <a:fillRect/>
          </a:stretch>
        </p:blipFill>
        <p:spPr bwMode="auto">
          <a:xfrm>
            <a:off x="387858" y="2314127"/>
            <a:ext cx="1974342" cy="2067373"/>
          </a:xfrm>
          <a:prstGeom prst="rect">
            <a:avLst/>
          </a:prstGeom>
          <a:noFill/>
          <a:ln w="9525">
            <a:noFill/>
            <a:miter lim="800000"/>
            <a:headEnd/>
            <a:tailEnd/>
          </a:ln>
          <a:effectLst>
            <a:glow rad="139700">
              <a:schemeClr val="accent2">
                <a:satMod val="175000"/>
                <a:alpha val="40000"/>
              </a:schemeClr>
            </a:glow>
            <a:softEdge rad="63500"/>
          </a:effectLst>
        </p:spPr>
      </p:pic>
      <p:sp>
        <p:nvSpPr>
          <p:cNvPr id="24" name="TextBox 23"/>
          <p:cNvSpPr txBox="1"/>
          <p:nvPr/>
        </p:nvSpPr>
        <p:spPr>
          <a:xfrm>
            <a:off x="6248400" y="2590800"/>
            <a:ext cx="2743200" cy="2062103"/>
          </a:xfrm>
          <a:prstGeom prst="rect">
            <a:avLst/>
          </a:prstGeom>
          <a:noFill/>
        </p:spPr>
        <p:txBody>
          <a:bodyPr wrap="square" rtlCol="0">
            <a:spAutoFit/>
          </a:bodyPr>
          <a:lstStyle/>
          <a:p>
            <a:r>
              <a:rPr lang="en-US" sz="2800" b="1" dirty="0" smtClean="0"/>
              <a:t>QUESTION:</a:t>
            </a:r>
          </a:p>
          <a:p>
            <a:endParaRPr lang="en-US" sz="1200" b="1" dirty="0" smtClean="0"/>
          </a:p>
          <a:p>
            <a:r>
              <a:rPr lang="en-US" sz="2200" b="1" i="1" dirty="0" smtClean="0"/>
              <a:t>Should the Supreme Court involve itself in questions of political redistricting?</a:t>
            </a:r>
            <a:endParaRPr lang="en-US" sz="2200" b="1" i="1" dirty="0"/>
          </a:p>
        </p:txBody>
      </p:sp>
      <p:sp>
        <p:nvSpPr>
          <p:cNvPr id="26" name="TextBox 25"/>
          <p:cNvSpPr txBox="1"/>
          <p:nvPr/>
        </p:nvSpPr>
        <p:spPr>
          <a:xfrm>
            <a:off x="228600" y="4338935"/>
            <a:ext cx="2286000" cy="461665"/>
          </a:xfrm>
          <a:prstGeom prst="rect">
            <a:avLst/>
          </a:prstGeom>
          <a:noFill/>
        </p:spPr>
        <p:txBody>
          <a:bodyPr wrap="square" rtlCol="0">
            <a:spAutoFit/>
          </a:bodyPr>
          <a:lstStyle/>
          <a:p>
            <a:pPr algn="ctr"/>
            <a:r>
              <a:rPr lang="en-US" sz="2400" b="1" dirty="0" smtClean="0"/>
              <a:t>Gerrymandering</a:t>
            </a:r>
            <a:endParaRPr lang="en-US" b="1" dirty="0"/>
          </a:p>
        </p:txBody>
      </p:sp>
      <p:pic>
        <p:nvPicPr>
          <p:cNvPr id="1027" name="Picture 3" descr="C:\Documents and Settings\trichey.SDOC\Local Settings\Temporary Internet Files\Content.IE5\CKNP31JN\MC900101226[1].wmf"/>
          <p:cNvPicPr>
            <a:picLocks noChangeAspect="1" noChangeArrowheads="1"/>
          </p:cNvPicPr>
          <p:nvPr/>
        </p:nvPicPr>
        <p:blipFill>
          <a:blip r:embed="rId9" cstate="print"/>
          <a:srcRect/>
          <a:stretch>
            <a:fillRect/>
          </a:stretch>
        </p:blipFill>
        <p:spPr bwMode="auto">
          <a:xfrm>
            <a:off x="72816" y="914400"/>
            <a:ext cx="3203784" cy="838200"/>
          </a:xfrm>
          <a:prstGeom prst="rect">
            <a:avLst/>
          </a:prstGeom>
          <a:noFill/>
        </p:spPr>
      </p:pic>
      <p:pic>
        <p:nvPicPr>
          <p:cNvPr id="1028" name="Picture 4">
            <a:hlinkClick r:id="rId10" action="ppaction://hlinksldjump"/>
          </p:cNvPr>
          <p:cNvPicPr>
            <a:picLocks noChangeAspect="1" noChangeArrowheads="1"/>
          </p:cNvPicPr>
          <p:nvPr/>
        </p:nvPicPr>
        <p:blipFill>
          <a:blip r:embed="rId11" cstate="print"/>
          <a:srcRect l="9040" r="11600"/>
          <a:stretch>
            <a:fillRect/>
          </a:stretch>
        </p:blipFill>
        <p:spPr bwMode="auto">
          <a:xfrm>
            <a:off x="609600" y="5257800"/>
            <a:ext cx="1238559" cy="923925"/>
          </a:xfrm>
          <a:prstGeom prst="rect">
            <a:avLst/>
          </a:prstGeom>
          <a:noFill/>
          <a:ln w="9525">
            <a:noFill/>
            <a:miter lim="800000"/>
            <a:headEnd/>
            <a:tailEnd/>
          </a:ln>
          <a:effectLst>
            <a:glow rad="139700">
              <a:schemeClr val="accent2">
                <a:satMod val="175000"/>
                <a:alpha val="40000"/>
              </a:schemeClr>
            </a:glow>
            <a:softEdge rad="31750"/>
          </a:effectLst>
        </p:spPr>
      </p:pic>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12"/>
                        </a:rPr>
                        <a:t>Wikipedia</a:t>
                      </a:r>
                      <a:endParaRPr lang="en-US" sz="2400" b="1" dirty="0"/>
                    </a:p>
                  </a:txBody>
                  <a:tcPr>
                    <a:solidFill>
                      <a:schemeClr val="accent2">
                        <a:lumMod val="40000"/>
                        <a:lumOff val="60000"/>
                      </a:schemeClr>
                    </a:solidFill>
                  </a:tcPr>
                </a:tc>
              </a:tr>
              <a:tr h="370840">
                <a:tc>
                  <a:txBody>
                    <a:bodyPr/>
                    <a:lstStyle/>
                    <a:p>
                      <a:pPr algn="ct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13"/>
                        </a:rPr>
                        <a:t>Cornell</a:t>
                      </a:r>
                      <a:r>
                        <a:rPr lang="en-US" sz="2400" b="1" baseline="0" dirty="0" smtClean="0">
                          <a:hlinkClick r:id="rId13"/>
                        </a:rPr>
                        <a:t> LII</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14"/>
                        </a:rPr>
                        <a:t>Oyez Project</a:t>
                      </a:r>
                      <a:endParaRPr lang="en-US" sz="2400" b="1" dirty="0"/>
                    </a:p>
                  </a:txBody>
                  <a:tcPr>
                    <a:solidFill>
                      <a:schemeClr val="accent2">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Tom\AppData\Local\Microsoft\Windows\Temporary Internet Files\Content.IE5\DQRHCO83\MC900287183[1].wmf"/>
          <p:cNvPicPr>
            <a:picLocks noChangeAspect="1" noChangeArrowheads="1"/>
          </p:cNvPicPr>
          <p:nvPr/>
        </p:nvPicPr>
        <p:blipFill>
          <a:blip r:embed="rId3" cstate="print"/>
          <a:srcRect/>
          <a:stretch>
            <a:fillRect/>
          </a:stretch>
        </p:blipFill>
        <p:spPr bwMode="auto">
          <a:xfrm>
            <a:off x="6324600" y="925458"/>
            <a:ext cx="2583446" cy="1742792"/>
          </a:xfrm>
          <a:prstGeom prst="rect">
            <a:avLst/>
          </a:prstGeom>
          <a:noFill/>
        </p:spPr>
      </p:pic>
      <p:sp>
        <p:nvSpPr>
          <p:cNvPr id="2" name="Title 1"/>
          <p:cNvSpPr>
            <a:spLocks noGrp="1"/>
          </p:cNvSpPr>
          <p:nvPr>
            <p:ph type="title"/>
          </p:nvPr>
        </p:nvSpPr>
        <p:spPr>
          <a:xfrm>
            <a:off x="0" y="0"/>
            <a:ext cx="9144000" cy="1828800"/>
          </a:xfrm>
        </p:spPr>
        <p:txBody>
          <a:bodyPr>
            <a:noAutofit/>
          </a:bodyPr>
          <a:lstStyle/>
          <a:p>
            <a:r>
              <a:rPr lang="en-US" sz="5400" b="1" i="1" dirty="0" smtClean="0"/>
              <a:t>Gideon v. Wainwright</a:t>
            </a:r>
            <a:br>
              <a:rPr lang="en-US" sz="5400" b="1" i="1" dirty="0" smtClean="0"/>
            </a:br>
            <a:r>
              <a:rPr lang="en-US" sz="5400" b="1" dirty="0" smtClean="0"/>
              <a:t>(1963)</a:t>
            </a:r>
            <a:endParaRPr lang="en-US" sz="5400" b="1" i="1" dirty="0"/>
          </a:p>
        </p:txBody>
      </p:sp>
      <p:pic>
        <p:nvPicPr>
          <p:cNvPr id="2050" name="Picture 2"/>
          <p:cNvPicPr>
            <a:picLocks noChangeAspect="1" noChangeArrowheads="1"/>
          </p:cNvPicPr>
          <p:nvPr/>
        </p:nvPicPr>
        <p:blipFill>
          <a:blip r:embed="rId4" cstate="print"/>
          <a:srcRect/>
          <a:stretch>
            <a:fillRect/>
          </a:stretch>
        </p:blipFill>
        <p:spPr bwMode="auto">
          <a:xfrm>
            <a:off x="3124200" y="1752600"/>
            <a:ext cx="2895600" cy="3611975"/>
          </a:xfrm>
          <a:prstGeom prst="rect">
            <a:avLst/>
          </a:prstGeom>
          <a:noFill/>
          <a:ln w="9525">
            <a:noFill/>
            <a:miter lim="800000"/>
            <a:headEnd/>
            <a:tailEnd/>
          </a:ln>
        </p:spPr>
      </p:pic>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Earl Warren</a:t>
            </a:r>
          </a:p>
          <a:p>
            <a:pPr algn="ctr"/>
            <a:r>
              <a:rPr lang="en-US" sz="2000" b="1" i="1" dirty="0" smtClean="0"/>
              <a:t>Chief Justice</a:t>
            </a:r>
            <a:endParaRPr lang="en-US" sz="2000" b="1" i="1" dirty="0"/>
          </a:p>
        </p:txBody>
      </p:sp>
      <p:sp>
        <p:nvSpPr>
          <p:cNvPr id="24" name="TextBox 23"/>
          <p:cNvSpPr txBox="1"/>
          <p:nvPr/>
        </p:nvSpPr>
        <p:spPr>
          <a:xfrm>
            <a:off x="6096000" y="2819400"/>
            <a:ext cx="3048000" cy="3200876"/>
          </a:xfrm>
          <a:prstGeom prst="rect">
            <a:avLst/>
          </a:prstGeom>
          <a:noFill/>
        </p:spPr>
        <p:txBody>
          <a:bodyPr wrap="square" rtlCol="0">
            <a:spAutoFit/>
          </a:bodyPr>
          <a:lstStyle/>
          <a:p>
            <a:r>
              <a:rPr lang="en-US" sz="2800" b="1" dirty="0" smtClean="0"/>
              <a:t>DECISION:</a:t>
            </a:r>
          </a:p>
          <a:p>
            <a:endParaRPr lang="en-US" sz="400" b="1" dirty="0" smtClean="0"/>
          </a:p>
          <a:p>
            <a:r>
              <a:rPr lang="en-US" sz="2200" b="1" i="1" dirty="0" smtClean="0"/>
              <a:t>Individuals have the </a:t>
            </a:r>
            <a:r>
              <a:rPr lang="en-US" sz="2800" b="1" i="1" dirty="0" smtClean="0">
                <a:solidFill>
                  <a:srgbClr val="C00000"/>
                </a:solidFill>
              </a:rPr>
              <a:t>right to an attorney</a:t>
            </a:r>
            <a:r>
              <a:rPr lang="en-US" sz="3200" b="1" i="1" dirty="0" smtClean="0">
                <a:solidFill>
                  <a:srgbClr val="C00000"/>
                </a:solidFill>
              </a:rPr>
              <a:t> </a:t>
            </a:r>
            <a:r>
              <a:rPr lang="en-US" sz="2200" b="1" i="1" dirty="0" smtClean="0"/>
              <a:t>in </a:t>
            </a:r>
            <a:r>
              <a:rPr lang="en-US" sz="2200" b="1" u="sng" dirty="0" smtClean="0"/>
              <a:t>ALL</a:t>
            </a:r>
            <a:r>
              <a:rPr lang="en-US" sz="2200" b="1" dirty="0" smtClean="0"/>
              <a:t> </a:t>
            </a:r>
            <a:r>
              <a:rPr lang="en-US" sz="2200" b="1" i="1" dirty="0" smtClean="0"/>
              <a:t>criminal cases </a:t>
            </a:r>
            <a:r>
              <a:rPr lang="en-US" sz="2200" b="1" dirty="0" smtClean="0"/>
              <a:t>(previously only capital cases)</a:t>
            </a:r>
            <a:r>
              <a:rPr lang="en-US" sz="2200" b="1" i="1" dirty="0" smtClean="0"/>
              <a:t>, whether they can afford one or not.</a:t>
            </a:r>
            <a:endParaRPr lang="en-US" sz="2200" b="1" i="1" dirty="0"/>
          </a:p>
        </p:txBody>
      </p:sp>
      <p:sp>
        <p:nvSpPr>
          <p:cNvPr id="18" name="TextBox 17"/>
          <p:cNvSpPr txBox="1"/>
          <p:nvPr/>
        </p:nvSpPr>
        <p:spPr>
          <a:xfrm>
            <a:off x="0" y="2199382"/>
            <a:ext cx="3124200" cy="1077218"/>
          </a:xfrm>
          <a:prstGeom prst="rect">
            <a:avLst/>
          </a:prstGeom>
          <a:noFill/>
        </p:spPr>
        <p:txBody>
          <a:bodyPr wrap="square" rtlCol="0">
            <a:spAutoFit/>
          </a:bodyPr>
          <a:lstStyle/>
          <a:p>
            <a:pPr algn="ctr"/>
            <a:r>
              <a:rPr lang="en-US" sz="2000" b="1" i="1" dirty="0" smtClean="0"/>
              <a:t>A video project by Jacob B., Cory C., and Jensen P. </a:t>
            </a:r>
            <a:r>
              <a:rPr lang="en-US" sz="2400" b="1" dirty="0" smtClean="0"/>
              <a:t>(2011-2012)</a:t>
            </a:r>
            <a:endParaRPr lang="en-US" sz="2000" b="1" dirty="0"/>
          </a:p>
        </p:txBody>
      </p:sp>
      <p:pic>
        <p:nvPicPr>
          <p:cNvPr id="3" name="Picture 2"/>
          <p:cNvPicPr>
            <a:picLocks noChangeAspect="1" noChangeArrowheads="1"/>
          </p:cNvPicPr>
          <p:nvPr/>
        </p:nvPicPr>
        <p:blipFill>
          <a:blip r:embed="rId5" cstate="print"/>
          <a:srcRect/>
          <a:stretch>
            <a:fillRect/>
          </a:stretch>
        </p:blipFill>
        <p:spPr bwMode="auto">
          <a:xfrm>
            <a:off x="228600" y="3429000"/>
            <a:ext cx="2133600" cy="2549912"/>
          </a:xfrm>
          <a:prstGeom prst="rect">
            <a:avLst/>
          </a:prstGeom>
          <a:noFill/>
          <a:ln w="9525">
            <a:noFill/>
            <a:miter lim="800000"/>
            <a:headEnd/>
            <a:tailEnd/>
          </a:ln>
        </p:spPr>
      </p:pic>
      <p:sp>
        <p:nvSpPr>
          <p:cNvPr id="19" name="TextBox 18"/>
          <p:cNvSpPr txBox="1"/>
          <p:nvPr/>
        </p:nvSpPr>
        <p:spPr>
          <a:xfrm>
            <a:off x="0" y="6083686"/>
            <a:ext cx="3048000" cy="461665"/>
          </a:xfrm>
          <a:prstGeom prst="rect">
            <a:avLst/>
          </a:prstGeom>
          <a:noFill/>
        </p:spPr>
        <p:txBody>
          <a:bodyPr wrap="square" rtlCol="0">
            <a:spAutoFit/>
          </a:bodyPr>
          <a:lstStyle/>
          <a:p>
            <a:pPr algn="ctr"/>
            <a:r>
              <a:rPr lang="en-US" sz="2400" b="1" dirty="0" smtClean="0"/>
              <a:t>Clarence Earl Gideon</a:t>
            </a:r>
            <a:endParaRPr lang="en-US" sz="2400" b="1" dirty="0"/>
          </a:p>
        </p:txBody>
      </p:sp>
      <p:grpSp>
        <p:nvGrpSpPr>
          <p:cNvPr id="27" name="Group 26"/>
          <p:cNvGrpSpPr/>
          <p:nvPr/>
        </p:nvGrpSpPr>
        <p:grpSpPr>
          <a:xfrm>
            <a:off x="1676400" y="4572000"/>
            <a:ext cx="1524000" cy="1524000"/>
            <a:chOff x="1828800" y="4343400"/>
            <a:chExt cx="1524000" cy="1524000"/>
          </a:xfrm>
        </p:grpSpPr>
        <p:pic>
          <p:nvPicPr>
            <p:cNvPr id="1032" name="Picture 8" descr="C:\Users\Tom\AppData\Local\Microsoft\Windows\Temporary Internet Files\Content.IE5\OIJICIE5\MC900441314[1].png"/>
            <p:cNvPicPr>
              <a:picLocks noChangeAspect="1" noChangeArrowheads="1"/>
            </p:cNvPicPr>
            <p:nvPr/>
          </p:nvPicPr>
          <p:blipFill>
            <a:blip r:embed="rId6" cstate="print"/>
            <a:srcRect/>
            <a:stretch>
              <a:fillRect/>
            </a:stretch>
          </p:blipFill>
          <p:spPr bwMode="auto">
            <a:xfrm>
              <a:off x="1828800" y="4343400"/>
              <a:ext cx="1524000" cy="1524000"/>
            </a:xfrm>
            <a:prstGeom prst="rect">
              <a:avLst/>
            </a:prstGeom>
            <a:noFill/>
          </p:spPr>
        </p:pic>
        <p:sp>
          <p:nvSpPr>
            <p:cNvPr id="25" name="&quot;No&quot; Symbol 24"/>
            <p:cNvSpPr/>
            <p:nvPr/>
          </p:nvSpPr>
          <p:spPr>
            <a:xfrm>
              <a:off x="1905000" y="4495800"/>
              <a:ext cx="1447800" cy="1371600"/>
            </a:xfrm>
            <a:prstGeom prst="noSmoking">
              <a:avLst>
                <a:gd name="adj" fmla="val 48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Rectangle 16">
            <a:hlinkClick r:id="rId7"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8"/>
                        </a:rPr>
                        <a:t>Wikipedia</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9"/>
                        </a:rPr>
                        <a:t>Street Law</a:t>
                      </a: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10"/>
                        </a:rPr>
                        <a:t>Cornell</a:t>
                      </a:r>
                      <a:r>
                        <a:rPr lang="en-US" sz="2400" b="1" baseline="0" dirty="0" smtClean="0">
                          <a:hlinkClick r:id="rId10"/>
                        </a:rPr>
                        <a:t> LII</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11"/>
                        </a:rPr>
                        <a:t>Oyez Project</a:t>
                      </a:r>
                      <a:endParaRPr lang="en-US" sz="2400" b="1" dirty="0"/>
                    </a:p>
                  </a:txBody>
                  <a:tcPr>
                    <a:solidFill>
                      <a:schemeClr val="accent2">
                        <a:lumMod val="20000"/>
                        <a:lumOff val="80000"/>
                      </a:schemeClr>
                    </a:solidFill>
                  </a:tcPr>
                </a:tc>
              </a:tr>
            </a:tbl>
          </a:graphicData>
        </a:graphic>
      </p:graphicFrame>
      <p:pic>
        <p:nvPicPr>
          <p:cNvPr id="16" name="Picture 2">
            <a:hlinkClick r:id="rId12" action="ppaction://hlinksldjump"/>
          </p:cNvPr>
          <p:cNvPicPr>
            <a:picLocks noChangeAspect="1" noChangeArrowheads="1"/>
          </p:cNvPicPr>
          <p:nvPr/>
        </p:nvPicPr>
        <p:blipFill>
          <a:blip r:embed="rId13" cstate="print"/>
          <a:srcRect/>
          <a:stretch>
            <a:fillRect/>
          </a:stretch>
        </p:blipFill>
        <p:spPr bwMode="auto">
          <a:xfrm>
            <a:off x="7924800" y="5943600"/>
            <a:ext cx="942975" cy="712042"/>
          </a:xfrm>
          <a:prstGeom prst="rect">
            <a:avLst/>
          </a:prstGeom>
          <a:noFill/>
          <a:ln w="9525">
            <a:noFill/>
            <a:miter lim="800000"/>
            <a:headEnd/>
            <a:tailEnd/>
          </a:ln>
        </p:spPr>
      </p:pic>
      <p:pic>
        <p:nvPicPr>
          <p:cNvPr id="15" name="Picture 3">
            <a:hlinkClick r:id="rId14"/>
          </p:cNvPr>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t="26414" b="30171"/>
          <a:stretch/>
        </p:blipFill>
        <p:spPr bwMode="auto">
          <a:xfrm>
            <a:off x="210686" y="1219200"/>
            <a:ext cx="268491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a:hlinkClick r:id="rId8" tooltip="Justices Harlan, Stewart, and White dissented; Justice Clark dissented in part and concurred in part. "/>
          </p:cNvPr>
          <p:cNvSpPr txBox="1"/>
          <p:nvPr/>
        </p:nvSpPr>
        <p:spPr>
          <a:xfrm>
            <a:off x="7384046" y="1830050"/>
            <a:ext cx="1828800" cy="1446550"/>
          </a:xfrm>
          <a:prstGeom prst="rect">
            <a:avLst/>
          </a:prstGeom>
          <a:solidFill>
            <a:schemeClr val="bg1"/>
          </a:solidFill>
          <a:effectLst>
            <a:softEdge rad="317500"/>
          </a:effectLst>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9-0</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80">
                                          <p:stCondLst>
                                            <p:cond delay="0"/>
                                          </p:stCondLst>
                                        </p:cTn>
                                        <p:tgtEl>
                                          <p:spTgt spid="27"/>
                                        </p:tgtEl>
                                      </p:cBhvr>
                                    </p:animEffect>
                                    <p:anim calcmode="lin" valueType="num">
                                      <p:cBhvr>
                                        <p:cTn id="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3" dur="26">
                                          <p:stCondLst>
                                            <p:cond delay="650"/>
                                          </p:stCondLst>
                                        </p:cTn>
                                        <p:tgtEl>
                                          <p:spTgt spid="27"/>
                                        </p:tgtEl>
                                      </p:cBhvr>
                                      <p:to x="100000" y="60000"/>
                                    </p:animScale>
                                    <p:animScale>
                                      <p:cBhvr>
                                        <p:cTn id="14" dur="166" decel="50000">
                                          <p:stCondLst>
                                            <p:cond delay="676"/>
                                          </p:stCondLst>
                                        </p:cTn>
                                        <p:tgtEl>
                                          <p:spTgt spid="27"/>
                                        </p:tgtEl>
                                      </p:cBhvr>
                                      <p:to x="100000" y="100000"/>
                                    </p:animScale>
                                    <p:animScale>
                                      <p:cBhvr>
                                        <p:cTn id="15" dur="26">
                                          <p:stCondLst>
                                            <p:cond delay="1312"/>
                                          </p:stCondLst>
                                        </p:cTn>
                                        <p:tgtEl>
                                          <p:spTgt spid="27"/>
                                        </p:tgtEl>
                                      </p:cBhvr>
                                      <p:to x="100000" y="80000"/>
                                    </p:animScale>
                                    <p:animScale>
                                      <p:cBhvr>
                                        <p:cTn id="16" dur="166" decel="50000">
                                          <p:stCondLst>
                                            <p:cond delay="1338"/>
                                          </p:stCondLst>
                                        </p:cTn>
                                        <p:tgtEl>
                                          <p:spTgt spid="27"/>
                                        </p:tgtEl>
                                      </p:cBhvr>
                                      <p:to x="100000" y="100000"/>
                                    </p:animScale>
                                    <p:animScale>
                                      <p:cBhvr>
                                        <p:cTn id="17" dur="26">
                                          <p:stCondLst>
                                            <p:cond delay="1642"/>
                                          </p:stCondLst>
                                        </p:cTn>
                                        <p:tgtEl>
                                          <p:spTgt spid="27"/>
                                        </p:tgtEl>
                                      </p:cBhvr>
                                      <p:to x="100000" y="90000"/>
                                    </p:animScale>
                                    <p:animScale>
                                      <p:cBhvr>
                                        <p:cTn id="18" dur="166" decel="50000">
                                          <p:stCondLst>
                                            <p:cond delay="1668"/>
                                          </p:stCondLst>
                                        </p:cTn>
                                        <p:tgtEl>
                                          <p:spTgt spid="27"/>
                                        </p:tgtEl>
                                      </p:cBhvr>
                                      <p:to x="100000" y="100000"/>
                                    </p:animScale>
                                    <p:animScale>
                                      <p:cBhvr>
                                        <p:cTn id="19" dur="26">
                                          <p:stCondLst>
                                            <p:cond delay="1808"/>
                                          </p:stCondLst>
                                        </p:cTn>
                                        <p:tgtEl>
                                          <p:spTgt spid="27"/>
                                        </p:tgtEl>
                                      </p:cBhvr>
                                      <p:to x="100000" y="95000"/>
                                    </p:animScale>
                                    <p:animScale>
                                      <p:cBhvr>
                                        <p:cTn id="20" dur="166" decel="50000">
                                          <p:stCondLst>
                                            <p:cond delay="1834"/>
                                          </p:stCondLst>
                                        </p:cTn>
                                        <p:tgtEl>
                                          <p:spTgt spid="27"/>
                                        </p:tgtEl>
                                      </p:cBhvr>
                                      <p:to x="100000" y="100000"/>
                                    </p:animScale>
                                  </p:childTnLst>
                                  <p:subTnLst>
                                    <p:audio>
                                      <p:cMediaNode vol="100000">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3.33333E-6 4.32932E-6 L 3.33333E-6 -0.25972 " pathEditMode="relative" rAng="0" ptsTypes="AA">
                                      <p:cBhvr>
                                        <p:cTn id="25" dur="2000" fill="hold"/>
                                        <p:tgtEl>
                                          <p:spTgt spid="14"/>
                                        </p:tgtEl>
                                        <p:attrNameLst>
                                          <p:attrName>ppt_x</p:attrName>
                                          <p:attrName>ppt_y</p:attrName>
                                        </p:attrNameLst>
                                      </p:cBhvr>
                                      <p:rCtr x="0" y="-13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 -0.25996 L 0 -0.0044 " pathEditMode="relative" rAng="0" ptsTypes="AA">
                                      <p:cBhvr>
                                        <p:cTn id="29"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Autofit/>
          </a:bodyPr>
          <a:lstStyle/>
          <a:p>
            <a:r>
              <a:rPr lang="en-US" sz="5400" b="1" i="1" dirty="0" smtClean="0"/>
              <a:t>Tinker v. Des Moines</a:t>
            </a:r>
            <a:br>
              <a:rPr lang="en-US" sz="5400" b="1" i="1" dirty="0" smtClean="0"/>
            </a:br>
            <a:r>
              <a:rPr lang="en-US" sz="5400" b="1" dirty="0" smtClean="0"/>
              <a:t>(1969)</a:t>
            </a:r>
            <a:endParaRPr lang="en-US" sz="5400" b="1" i="1" dirty="0"/>
          </a:p>
        </p:txBody>
      </p:sp>
      <p:pic>
        <p:nvPicPr>
          <p:cNvPr id="2050" name="Picture 2"/>
          <p:cNvPicPr>
            <a:picLocks noChangeAspect="1" noChangeArrowheads="1"/>
          </p:cNvPicPr>
          <p:nvPr/>
        </p:nvPicPr>
        <p:blipFill>
          <a:blip r:embed="rId2" cstate="print"/>
          <a:srcRect/>
          <a:stretch>
            <a:fillRect/>
          </a:stretch>
        </p:blipFill>
        <p:spPr bwMode="auto">
          <a:xfrm>
            <a:off x="3124200" y="1752600"/>
            <a:ext cx="2895600" cy="3611975"/>
          </a:xfrm>
          <a:prstGeom prst="rect">
            <a:avLst/>
          </a:prstGeom>
          <a:noFill/>
          <a:ln w="9525">
            <a:noFill/>
            <a:miter lim="800000"/>
            <a:headEnd/>
            <a:tailEnd/>
          </a:ln>
        </p:spPr>
      </p:pic>
      <p:sp>
        <p:nvSpPr>
          <p:cNvPr id="28" name="TextBox 27">
            <a:hlinkClick r:id="rId3" tooltip="Justices Harlan, Stewart, and White dissented; Justice Clark dissented in part and concurred in part. "/>
          </p:cNvPr>
          <p:cNvSpPr txBox="1"/>
          <p:nvPr/>
        </p:nvSpPr>
        <p:spPr>
          <a:xfrm>
            <a:off x="6705600" y="915650"/>
            <a:ext cx="1828800" cy="1446550"/>
          </a:xfrm>
          <a:prstGeom prst="rect">
            <a:avLst/>
          </a:prstGeom>
          <a:solidFill>
            <a:schemeClr val="bg1"/>
          </a:solidFill>
          <a:effectLst>
            <a:glow rad="63500">
              <a:schemeClr val="accent1">
                <a:satMod val="175000"/>
                <a:alpha val="40000"/>
              </a:schemeClr>
            </a:glow>
            <a:softEdge rad="127000"/>
          </a:effectLst>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7-2</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Earl Warren</a:t>
            </a:r>
          </a:p>
          <a:p>
            <a:pPr algn="ctr"/>
            <a:r>
              <a:rPr lang="en-US" sz="2000" b="1" i="1" dirty="0" smtClean="0"/>
              <a:t>Chief Justice</a:t>
            </a:r>
            <a:endParaRPr lang="en-US" sz="2000" b="1" i="1" dirty="0"/>
          </a:p>
        </p:txBody>
      </p:sp>
      <p:sp>
        <p:nvSpPr>
          <p:cNvPr id="24" name="TextBox 23"/>
          <p:cNvSpPr txBox="1"/>
          <p:nvPr/>
        </p:nvSpPr>
        <p:spPr>
          <a:xfrm>
            <a:off x="198583" y="2939296"/>
            <a:ext cx="2743200" cy="1785104"/>
          </a:xfrm>
          <a:prstGeom prst="rect">
            <a:avLst/>
          </a:prstGeom>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200" b="1" i="1" dirty="0" smtClean="0"/>
              <a:t>John and Mary Beth Tinker show off the armbands they wore to school to protest the Vietnam War.</a:t>
            </a:r>
            <a:endParaRPr lang="en-US" sz="2200" b="1" i="1" dirty="0"/>
          </a:p>
        </p:txBody>
      </p:sp>
      <p:sp>
        <p:nvSpPr>
          <p:cNvPr id="17" name="Rectangle 16">
            <a:hlinkClick r:id="rId4"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3"/>
                        </a:rPr>
                        <a:t>Wikipedia</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5"/>
                        </a:rPr>
                        <a:t>Street Law</a:t>
                      </a: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6"/>
                        </a:rPr>
                        <a:t>Cornell</a:t>
                      </a:r>
                      <a:r>
                        <a:rPr lang="en-US" sz="2400" b="1" baseline="0" dirty="0" smtClean="0">
                          <a:hlinkClick r:id="rId6"/>
                        </a:rPr>
                        <a:t> LII</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7"/>
                        </a:rPr>
                        <a:t>Oyez Project</a:t>
                      </a:r>
                      <a:endParaRPr lang="en-US" sz="2400" b="1" dirty="0"/>
                    </a:p>
                  </a:txBody>
                  <a:tcPr>
                    <a:solidFill>
                      <a:schemeClr val="accent2">
                        <a:lumMod val="20000"/>
                        <a:lumOff val="80000"/>
                      </a:schemeClr>
                    </a:solidFill>
                  </a:tcPr>
                </a:tc>
              </a:tr>
            </a:tbl>
          </a:graphicData>
        </a:graphic>
      </p:graphicFrame>
      <p:pic>
        <p:nvPicPr>
          <p:cNvPr id="16" name="Picture 2">
            <a:hlinkClick r:id="rId8" action="ppaction://hlinksldjump"/>
          </p:cNvPr>
          <p:cNvPicPr>
            <a:picLocks noChangeAspect="1" noChangeArrowheads="1"/>
          </p:cNvPicPr>
          <p:nvPr/>
        </p:nvPicPr>
        <p:blipFill>
          <a:blip r:embed="rId9" cstate="print"/>
          <a:srcRect/>
          <a:stretch>
            <a:fillRect/>
          </a:stretch>
        </p:blipFill>
        <p:spPr bwMode="auto">
          <a:xfrm>
            <a:off x="7924800" y="5943600"/>
            <a:ext cx="942975" cy="712042"/>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200891" y="1062335"/>
            <a:ext cx="2770909" cy="1828800"/>
          </a:xfrm>
          <a:prstGeom prst="rect">
            <a:avLst/>
          </a:prstGeom>
          <a:noFill/>
          <a:ln w="9525">
            <a:noFill/>
            <a:miter lim="800000"/>
            <a:headEnd/>
            <a:tailEnd/>
          </a:ln>
          <a:effectLst>
            <a:softEdge rad="63500"/>
          </a:effectLst>
        </p:spPr>
      </p:pic>
      <p:grpSp>
        <p:nvGrpSpPr>
          <p:cNvPr id="20" name="Group 19"/>
          <p:cNvGrpSpPr/>
          <p:nvPr/>
        </p:nvGrpSpPr>
        <p:grpSpPr>
          <a:xfrm>
            <a:off x="6324600" y="2743200"/>
            <a:ext cx="2362200" cy="1778912"/>
            <a:chOff x="6324600" y="2057400"/>
            <a:chExt cx="2362200" cy="1778912"/>
          </a:xfrm>
        </p:grpSpPr>
        <p:sp>
          <p:nvSpPr>
            <p:cNvPr id="21" name="Rectangle 20">
              <a:hlinkClick r:id="rId11"/>
            </p:cNvPr>
            <p:cNvSpPr/>
            <p:nvPr/>
          </p:nvSpPr>
          <p:spPr>
            <a:xfrm>
              <a:off x="6400800" y="2882205"/>
              <a:ext cx="2286000" cy="954107"/>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SCHOOL SPEECH</a:t>
              </a:r>
              <a:endParaRPr lang="en-US" sz="2800" dirty="0"/>
            </a:p>
          </p:txBody>
        </p:sp>
        <p:sp>
          <p:nvSpPr>
            <p:cNvPr id="22" name="TextBox 21"/>
            <p:cNvSpPr txBox="1"/>
            <p:nvPr/>
          </p:nvSpPr>
          <p:spPr>
            <a:xfrm>
              <a:off x="6324600" y="2057400"/>
              <a:ext cx="1676400" cy="1323439"/>
            </a:xfrm>
            <a:prstGeom prst="rect">
              <a:avLst/>
            </a:prstGeom>
            <a:noFill/>
          </p:spPr>
          <p:txBody>
            <a:bodyPr wrap="squar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66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Rectangle 22">
              <a:hlinkClick r:id="rId12"/>
            </p:cNvPr>
            <p:cNvSpPr/>
            <p:nvPr/>
          </p:nvSpPr>
          <p:spPr>
            <a:xfrm>
              <a:off x="6400800" y="2895600"/>
              <a:ext cx="2209800" cy="838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hlinkClick r:id="rId11"/>
          </p:cNvPr>
          <p:cNvSpPr/>
          <p:nvPr/>
        </p:nvSpPr>
        <p:spPr>
          <a:xfrm>
            <a:off x="6400800" y="4787205"/>
            <a:ext cx="2286000" cy="954107"/>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SYMBOLIC SPEECH</a:t>
            </a:r>
            <a:endParaRPr lang="en-US" sz="2800" dirty="0"/>
          </a:p>
        </p:txBody>
      </p:sp>
      <p:sp>
        <p:nvSpPr>
          <p:cNvPr id="27" name="Rectangle 26">
            <a:hlinkClick r:id="rId13"/>
          </p:cNvPr>
          <p:cNvSpPr/>
          <p:nvPr/>
        </p:nvSpPr>
        <p:spPr>
          <a:xfrm>
            <a:off x="6400800" y="4826912"/>
            <a:ext cx="2209800" cy="838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hlinkClick r:id="rId14" tooltip="The ACLU filed suit on behalf of the Tinkers."/>
          </p:cNvPr>
          <p:cNvPicPr>
            <a:picLocks noChangeAspect="1" noChangeArrowheads="1"/>
          </p:cNvPicPr>
          <p:nvPr/>
        </p:nvPicPr>
        <p:blipFill>
          <a:blip r:embed="rId15" cstate="print"/>
          <a:srcRect/>
          <a:stretch>
            <a:fillRect/>
          </a:stretch>
        </p:blipFill>
        <p:spPr bwMode="auto">
          <a:xfrm>
            <a:off x="304800" y="5029200"/>
            <a:ext cx="2533650" cy="990600"/>
          </a:xfrm>
          <a:prstGeom prst="rect">
            <a:avLst/>
          </a:prstGeom>
          <a:noFill/>
          <a:ln w="9525">
            <a:noFill/>
            <a:miter lim="800000"/>
            <a:headEnd/>
            <a:tailEnd/>
          </a:ln>
        </p:spPr>
      </p:pic>
      <p:sp>
        <p:nvSpPr>
          <p:cNvPr id="29" name="TextBox 28"/>
          <p:cNvSpPr txBox="1"/>
          <p:nvPr/>
        </p:nvSpPr>
        <p:spPr>
          <a:xfrm>
            <a:off x="6324600" y="2362200"/>
            <a:ext cx="2590800" cy="461665"/>
          </a:xfrm>
          <a:prstGeom prst="rect">
            <a:avLst/>
          </a:prstGeom>
          <a:noFill/>
        </p:spPr>
        <p:txBody>
          <a:bodyPr wrap="square" rtlCol="0">
            <a:spAutoFit/>
          </a:bodyPr>
          <a:lstStyle/>
          <a:p>
            <a:pPr algn="ctr"/>
            <a:r>
              <a:rPr lang="en-US" sz="2400" b="1" i="1" dirty="0" smtClean="0"/>
              <a:t>In favor of Tinkers</a:t>
            </a:r>
            <a:endParaRPr lang="en-US" sz="24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Autofit/>
          </a:bodyPr>
          <a:lstStyle/>
          <a:p>
            <a:r>
              <a:rPr lang="en-US" sz="5400" b="1" i="1" dirty="0" smtClean="0"/>
              <a:t>Engel v. Vitale</a:t>
            </a:r>
            <a:br>
              <a:rPr lang="en-US" sz="5400" b="1" i="1" dirty="0" smtClean="0"/>
            </a:br>
            <a:r>
              <a:rPr lang="en-US" sz="5400" b="1" dirty="0" smtClean="0"/>
              <a:t>(1962)</a:t>
            </a:r>
            <a:endParaRPr lang="en-US" sz="5400" b="1" i="1" dirty="0"/>
          </a:p>
        </p:txBody>
      </p:sp>
      <p:pic>
        <p:nvPicPr>
          <p:cNvPr id="2050" name="Picture 2"/>
          <p:cNvPicPr>
            <a:picLocks noChangeAspect="1" noChangeArrowheads="1"/>
          </p:cNvPicPr>
          <p:nvPr/>
        </p:nvPicPr>
        <p:blipFill>
          <a:blip r:embed="rId2" cstate="print"/>
          <a:srcRect/>
          <a:stretch>
            <a:fillRect/>
          </a:stretch>
        </p:blipFill>
        <p:spPr bwMode="auto">
          <a:xfrm>
            <a:off x="3124200" y="1752600"/>
            <a:ext cx="2895600" cy="3611975"/>
          </a:xfrm>
          <a:prstGeom prst="rect">
            <a:avLst/>
          </a:prstGeom>
          <a:noFill/>
          <a:ln w="9525">
            <a:noFill/>
            <a:miter lim="800000"/>
            <a:headEnd/>
            <a:tailEnd/>
          </a:ln>
        </p:spPr>
      </p:pic>
      <p:sp>
        <p:nvSpPr>
          <p:cNvPr id="28" name="TextBox 27">
            <a:hlinkClick r:id="rId3" tooltip="Justices Harlan, Stewart, and White dissented; Justice Clark dissented in part and concurred in part. "/>
          </p:cNvPr>
          <p:cNvSpPr txBox="1"/>
          <p:nvPr/>
        </p:nvSpPr>
        <p:spPr>
          <a:xfrm>
            <a:off x="6705600" y="915650"/>
            <a:ext cx="1828800" cy="1446550"/>
          </a:xfrm>
          <a:prstGeom prst="rect">
            <a:avLst/>
          </a:prstGeom>
          <a:solidFill>
            <a:schemeClr val="bg1"/>
          </a:solidFill>
          <a:effectLst>
            <a:glow rad="63500">
              <a:schemeClr val="accent1">
                <a:satMod val="175000"/>
                <a:alpha val="40000"/>
              </a:schemeClr>
            </a:glow>
            <a:softEdge rad="127000"/>
          </a:effectLst>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6-1</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Earl Warren</a:t>
            </a:r>
          </a:p>
          <a:p>
            <a:pPr algn="ctr"/>
            <a:r>
              <a:rPr lang="en-US" sz="2000" b="1" i="1" dirty="0" smtClean="0"/>
              <a:t>Chief Justice</a:t>
            </a:r>
            <a:endParaRPr lang="en-US" sz="2000" b="1" i="1" dirty="0"/>
          </a:p>
        </p:txBody>
      </p:sp>
      <p:pic>
        <p:nvPicPr>
          <p:cNvPr id="16" name="Picture 2">
            <a:hlinkClick r:id="rId4" action="ppaction://hlinksldjump"/>
          </p:cNvPr>
          <p:cNvPicPr>
            <a:picLocks noChangeAspect="1" noChangeArrowheads="1"/>
          </p:cNvPicPr>
          <p:nvPr/>
        </p:nvPicPr>
        <p:blipFill>
          <a:blip r:embed="rId5" cstate="print"/>
          <a:srcRect/>
          <a:stretch>
            <a:fillRect/>
          </a:stretch>
        </p:blipFill>
        <p:spPr bwMode="auto">
          <a:xfrm>
            <a:off x="7924800" y="5943600"/>
            <a:ext cx="942975" cy="712042"/>
          </a:xfrm>
          <a:prstGeom prst="rect">
            <a:avLst/>
          </a:prstGeom>
          <a:noFill/>
          <a:ln w="9525">
            <a:noFill/>
            <a:miter lim="800000"/>
            <a:headEnd/>
            <a:tailEnd/>
          </a:ln>
        </p:spPr>
      </p:pic>
      <p:sp>
        <p:nvSpPr>
          <p:cNvPr id="27" name="Rectangle 26">
            <a:hlinkClick r:id="rId6"/>
          </p:cNvPr>
          <p:cNvSpPr/>
          <p:nvPr/>
        </p:nvSpPr>
        <p:spPr>
          <a:xfrm>
            <a:off x="6400800" y="4750712"/>
            <a:ext cx="2209800" cy="838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324600" y="2362200"/>
            <a:ext cx="2590800" cy="646331"/>
          </a:xfrm>
          <a:prstGeom prst="rect">
            <a:avLst/>
          </a:prstGeom>
          <a:noFill/>
        </p:spPr>
        <p:txBody>
          <a:bodyPr wrap="square" rtlCol="0">
            <a:spAutoFit/>
          </a:bodyPr>
          <a:lstStyle/>
          <a:p>
            <a:pPr algn="ctr"/>
            <a:r>
              <a:rPr lang="en-US" b="1" i="1" dirty="0" smtClean="0"/>
              <a:t>In opposition to mandatory school prayer</a:t>
            </a:r>
            <a:endParaRPr lang="en-US" b="1" i="1" dirty="0"/>
          </a:p>
        </p:txBody>
      </p:sp>
      <p:sp>
        <p:nvSpPr>
          <p:cNvPr id="19" name="Rectangle 18">
            <a:hlinkClick r:id="rId6"/>
          </p:cNvPr>
          <p:cNvSpPr/>
          <p:nvPr/>
        </p:nvSpPr>
        <p:spPr>
          <a:xfrm>
            <a:off x="6553200" y="4903112"/>
            <a:ext cx="2209800" cy="838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C:\Users\Tom\AppData\Local\Microsoft\Windows\Temporary Internet Files\Content.IE5\ETTPEWRJ\MC900382578[1].jpg"/>
          <p:cNvPicPr>
            <a:picLocks noChangeAspect="1" noChangeArrowheads="1"/>
          </p:cNvPicPr>
          <p:nvPr/>
        </p:nvPicPr>
        <p:blipFill>
          <a:blip r:embed="rId7" cstate="print"/>
          <a:srcRect/>
          <a:stretch>
            <a:fillRect/>
          </a:stretch>
        </p:blipFill>
        <p:spPr bwMode="auto">
          <a:xfrm>
            <a:off x="457200" y="914400"/>
            <a:ext cx="2209800" cy="2209800"/>
          </a:xfrm>
          <a:prstGeom prst="rect">
            <a:avLst/>
          </a:prstGeom>
          <a:noFill/>
        </p:spPr>
      </p:pic>
      <p:pic>
        <p:nvPicPr>
          <p:cNvPr id="4" name="Picture 2" descr="C:\Users\Tom\AppData\Local\Microsoft\Windows\Temporary Internet Files\Content.IE5\BHTCPN3E\MC900057282[1].wmf"/>
          <p:cNvPicPr>
            <a:picLocks noChangeAspect="1" noChangeArrowheads="1"/>
          </p:cNvPicPr>
          <p:nvPr/>
        </p:nvPicPr>
        <p:blipFill>
          <a:blip r:embed="rId8" cstate="print"/>
          <a:srcRect/>
          <a:stretch>
            <a:fillRect/>
          </a:stretch>
        </p:blipFill>
        <p:spPr bwMode="auto">
          <a:xfrm>
            <a:off x="152400" y="533400"/>
            <a:ext cx="1309833" cy="1524001"/>
          </a:xfrm>
          <a:prstGeom prst="rect">
            <a:avLst/>
          </a:prstGeom>
          <a:noFill/>
        </p:spPr>
      </p:pic>
      <p:sp>
        <p:nvSpPr>
          <p:cNvPr id="30" name="TextBox 29"/>
          <p:cNvSpPr txBox="1"/>
          <p:nvPr/>
        </p:nvSpPr>
        <p:spPr>
          <a:xfrm>
            <a:off x="0" y="4332982"/>
            <a:ext cx="3124200" cy="1077218"/>
          </a:xfrm>
          <a:prstGeom prst="rect">
            <a:avLst/>
          </a:prstGeom>
          <a:noFill/>
        </p:spPr>
        <p:txBody>
          <a:bodyPr wrap="square" rtlCol="0">
            <a:spAutoFit/>
          </a:bodyPr>
          <a:lstStyle/>
          <a:p>
            <a:pPr algn="ctr"/>
            <a:r>
              <a:rPr lang="en-US" sz="2000" b="1" i="1" dirty="0" smtClean="0"/>
              <a:t>A video project by Kara M., Elizabeth E., &amp; Jonathan R. </a:t>
            </a:r>
            <a:r>
              <a:rPr lang="en-US" sz="2400" b="1" dirty="0" smtClean="0"/>
              <a:t>(2011-2012)</a:t>
            </a:r>
            <a:endParaRPr lang="en-US" sz="2000" b="1" dirty="0"/>
          </a:p>
        </p:txBody>
      </p:sp>
      <p:sp>
        <p:nvSpPr>
          <p:cNvPr id="17" name="Rectangle 16">
            <a:hlinkClick r:id="rId9"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
            <a:hlinkClick r:id="rId10"/>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t="26414" b="30171"/>
          <a:stretch/>
        </p:blipFill>
        <p:spPr bwMode="auto">
          <a:xfrm>
            <a:off x="210686" y="3352800"/>
            <a:ext cx="268491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12"/>
                        </a:rPr>
                        <a:t>Wikipedia</a:t>
                      </a:r>
                      <a:endParaRPr lang="en-US" sz="2400" b="1" dirty="0"/>
                    </a:p>
                  </a:txBody>
                  <a:tcPr>
                    <a:solidFill>
                      <a:schemeClr val="accent2">
                        <a:lumMod val="40000"/>
                        <a:lumOff val="60000"/>
                      </a:schemeClr>
                    </a:solidFill>
                  </a:tcPr>
                </a:tc>
              </a:tr>
              <a:tr h="370840">
                <a:tc>
                  <a:txBody>
                    <a:bodyPr/>
                    <a:lstStyle/>
                    <a:p>
                      <a:pPr algn="ct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13"/>
                        </a:rPr>
                        <a:t>Cornell</a:t>
                      </a:r>
                      <a:r>
                        <a:rPr lang="en-US" sz="2400" b="1" baseline="0" dirty="0" smtClean="0">
                          <a:hlinkClick r:id="rId13"/>
                        </a:rPr>
                        <a:t> LII</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14"/>
                        </a:rPr>
                        <a:t>Oyez Project</a:t>
                      </a:r>
                      <a:endParaRPr lang="en-US" sz="2400" b="1" dirty="0"/>
                    </a:p>
                  </a:txBody>
                  <a:tcPr>
                    <a:solidFill>
                      <a:schemeClr val="accent2">
                        <a:lumMod val="20000"/>
                        <a:lumOff val="80000"/>
                      </a:schemeClr>
                    </a:solidFill>
                  </a:tcPr>
                </a:tc>
              </a:tr>
            </a:tbl>
          </a:graphicData>
        </a:graphic>
      </p:graphicFrame>
      <p:grpSp>
        <p:nvGrpSpPr>
          <p:cNvPr id="3" name="Group 19"/>
          <p:cNvGrpSpPr/>
          <p:nvPr/>
        </p:nvGrpSpPr>
        <p:grpSpPr>
          <a:xfrm>
            <a:off x="6096000" y="2743200"/>
            <a:ext cx="2590800" cy="1717357"/>
            <a:chOff x="6096000" y="2057400"/>
            <a:chExt cx="2590800" cy="1717357"/>
          </a:xfrm>
        </p:grpSpPr>
        <p:sp>
          <p:nvSpPr>
            <p:cNvPr id="21" name="Rectangle 20">
              <a:hlinkClick r:id="rId15"/>
            </p:cNvPr>
            <p:cNvSpPr/>
            <p:nvPr/>
          </p:nvSpPr>
          <p:spPr>
            <a:xfrm>
              <a:off x="6400800" y="2882205"/>
              <a:ext cx="2286000" cy="892552"/>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b="1" dirty="0" smtClean="0"/>
                <a:t>ESTABLISHMENT </a:t>
              </a:r>
            </a:p>
            <a:p>
              <a:pPr algn="ctr"/>
              <a:r>
                <a:rPr lang="en-US" sz="2800" b="1" dirty="0" smtClean="0"/>
                <a:t>CLAUSE</a:t>
              </a:r>
              <a:endParaRPr lang="en-US" sz="2800" b="1" dirty="0"/>
            </a:p>
          </p:txBody>
        </p:sp>
        <p:sp>
          <p:nvSpPr>
            <p:cNvPr id="22" name="TextBox 21"/>
            <p:cNvSpPr txBox="1"/>
            <p:nvPr/>
          </p:nvSpPr>
          <p:spPr>
            <a:xfrm>
              <a:off x="6096000" y="2057400"/>
              <a:ext cx="1676400" cy="1323439"/>
            </a:xfrm>
            <a:prstGeom prst="rect">
              <a:avLst/>
            </a:prstGeom>
            <a:noFill/>
          </p:spPr>
          <p:txBody>
            <a:bodyPr wrap="square" rtlCol="0">
              <a:spAutoFit/>
            </a:bodyPr>
            <a:lstStyle/>
            <a:p>
              <a:r>
                <a:rPr lang="en-US"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r>
                <a:rPr lang="en-US" sz="66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Rectangle 22">
              <a:hlinkClick r:id="rId16"/>
            </p:cNvPr>
            <p:cNvSpPr/>
            <p:nvPr/>
          </p:nvSpPr>
          <p:spPr>
            <a:xfrm>
              <a:off x="6477000" y="2895600"/>
              <a:ext cx="2209800" cy="8382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hlinkClick r:id="rId17"/>
          </p:cNvPr>
          <p:cNvSpPr/>
          <p:nvPr/>
        </p:nvSpPr>
        <p:spPr>
          <a:xfrm>
            <a:off x="6400800" y="4853226"/>
            <a:ext cx="2286000" cy="861774"/>
          </a:xfrm>
          <a:prstGeom prst="rect">
            <a:avLst/>
          </a:prstGeom>
          <a:effectLst>
            <a:glow rad="101600">
              <a:schemeClr val="accent2">
                <a:satMod val="175000"/>
                <a:alpha val="40000"/>
              </a:schemeClr>
            </a:glow>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smtClean="0"/>
              <a:t>SELECTIVE </a:t>
            </a:r>
            <a:r>
              <a:rPr lang="en-US" sz="2200" b="1" dirty="0" smtClean="0"/>
              <a:t>INCORPORATION</a:t>
            </a:r>
            <a:endParaRPr lang="en-US" sz="2200" dirty="0"/>
          </a:p>
        </p:txBody>
      </p:sp>
      <p:sp>
        <p:nvSpPr>
          <p:cNvPr id="32" name="TextBox 31">
            <a:hlinkClick r:id="rId17"/>
          </p:cNvPr>
          <p:cNvSpPr txBox="1"/>
          <p:nvPr/>
        </p:nvSpPr>
        <p:spPr>
          <a:xfrm>
            <a:off x="6019800" y="4495800"/>
            <a:ext cx="2133600" cy="830997"/>
          </a:xfrm>
          <a:prstGeom prst="rect">
            <a:avLst/>
          </a:prstGeom>
          <a:noFill/>
        </p:spPr>
        <p:txBody>
          <a:bodyPr wrap="square" rtlCol="0">
            <a:spAutoFit/>
          </a:bodyPr>
          <a:lstStyle/>
          <a:p>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14</a:t>
            </a:r>
            <a:r>
              <a:rPr lang="en-US" sz="4000" b="1" cap="all" baseline="300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t>
            </a: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324600" y="5257800"/>
            <a:ext cx="2514600" cy="461665"/>
          </a:xfrm>
          <a:prstGeom prst="rect">
            <a:avLst/>
          </a:prstGeom>
          <a:noFill/>
        </p:spPr>
        <p:txBody>
          <a:bodyPr wrap="square" rtlCol="0">
            <a:spAutoFit/>
          </a:bodyPr>
          <a:lstStyle/>
          <a:p>
            <a:pPr algn="ctr"/>
            <a:r>
              <a:rPr lang="en-US" sz="2400" b="1" dirty="0" smtClean="0"/>
              <a:t>The “Lemon Test”</a:t>
            </a:r>
            <a:endParaRPr lang="en-US" sz="2400" b="1" dirty="0"/>
          </a:p>
        </p:txBody>
      </p:sp>
      <p:sp>
        <p:nvSpPr>
          <p:cNvPr id="2" name="Title 1"/>
          <p:cNvSpPr>
            <a:spLocks noGrp="1"/>
          </p:cNvSpPr>
          <p:nvPr>
            <p:ph type="title"/>
          </p:nvPr>
        </p:nvSpPr>
        <p:spPr>
          <a:xfrm>
            <a:off x="0" y="0"/>
            <a:ext cx="9144000" cy="1828800"/>
          </a:xfrm>
        </p:spPr>
        <p:txBody>
          <a:bodyPr>
            <a:noAutofit/>
          </a:bodyPr>
          <a:lstStyle/>
          <a:p>
            <a:r>
              <a:rPr lang="en-US" sz="5400" b="1" i="1" dirty="0" smtClean="0"/>
              <a:t>Lemon v. </a:t>
            </a:r>
            <a:r>
              <a:rPr lang="en-US" sz="5400" b="1" i="1" dirty="0" err="1" smtClean="0"/>
              <a:t>Kurtzman</a:t>
            </a:r>
            <a:r>
              <a:rPr lang="en-US" sz="5400" b="1" i="1" dirty="0" smtClean="0"/>
              <a:t/>
            </a:r>
            <a:br>
              <a:rPr lang="en-US" sz="5400" b="1" i="1" dirty="0" smtClean="0"/>
            </a:br>
            <a:r>
              <a:rPr lang="en-US" sz="5400" b="1" dirty="0" smtClean="0"/>
              <a:t>(1970)</a:t>
            </a:r>
            <a:endParaRPr lang="en-US" sz="5400" b="1" i="1" dirty="0"/>
          </a:p>
        </p:txBody>
      </p:sp>
      <p:sp>
        <p:nvSpPr>
          <p:cNvPr id="17" name="Rectangle 16">
            <a:hlinkClick r:id="rId2" action="ppaction://hlinksldjump"/>
          </p:cNvPr>
          <p:cNvSpPr/>
          <p:nvPr/>
        </p:nvSpPr>
        <p:spPr>
          <a:xfrm>
            <a:off x="0" y="0"/>
            <a:ext cx="9144000" cy="68580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hlinkClick r:id="rId3" action="ppaction://hlinksldjump"/>
          </p:cNvPr>
          <p:cNvPicPr>
            <a:picLocks noChangeAspect="1" noChangeArrowheads="1"/>
          </p:cNvPicPr>
          <p:nvPr/>
        </p:nvPicPr>
        <p:blipFill>
          <a:blip r:embed="rId4" cstate="print"/>
          <a:srcRect/>
          <a:stretch>
            <a:fillRect/>
          </a:stretch>
        </p:blipFill>
        <p:spPr bwMode="auto">
          <a:xfrm>
            <a:off x="7924800" y="5943600"/>
            <a:ext cx="942975" cy="712042"/>
          </a:xfrm>
          <a:prstGeom prst="rect">
            <a:avLst/>
          </a:prstGeom>
          <a:noFill/>
          <a:ln w="9525">
            <a:noFill/>
            <a:miter lim="800000"/>
            <a:headEnd/>
            <a:tailEnd/>
          </a:ln>
        </p:spPr>
      </p:pic>
      <p:sp>
        <p:nvSpPr>
          <p:cNvPr id="28" name="TextBox 27"/>
          <p:cNvSpPr txBox="1"/>
          <p:nvPr/>
        </p:nvSpPr>
        <p:spPr>
          <a:xfrm>
            <a:off x="6629400" y="1295400"/>
            <a:ext cx="1828800" cy="1446550"/>
          </a:xfrm>
          <a:prstGeom prst="rect">
            <a:avLst/>
          </a:prstGeom>
          <a:noFill/>
        </p:spPr>
        <p:txBody>
          <a:bodyPr wrap="square" rtlCol="0">
            <a:spAutoFit/>
          </a:bodyPr>
          <a:lstStyle/>
          <a:p>
            <a:pPr algn="ct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rPr>
              <a:t>7-?</a:t>
            </a:r>
            <a:endParaRPr lang="en-US" sz="8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endParaRPr>
          </a:p>
        </p:txBody>
      </p:sp>
      <p:sp>
        <p:nvSpPr>
          <p:cNvPr id="10" name="TextBox 9"/>
          <p:cNvSpPr txBox="1"/>
          <p:nvPr/>
        </p:nvSpPr>
        <p:spPr>
          <a:xfrm>
            <a:off x="3124200" y="5334000"/>
            <a:ext cx="2895600" cy="769441"/>
          </a:xfrm>
          <a:prstGeom prst="rect">
            <a:avLst/>
          </a:prstGeom>
          <a:noFill/>
        </p:spPr>
        <p:txBody>
          <a:bodyPr wrap="square" rtlCol="0">
            <a:spAutoFit/>
          </a:bodyPr>
          <a:lstStyle/>
          <a:p>
            <a:pPr algn="ctr"/>
            <a:r>
              <a:rPr lang="en-US" sz="2400" b="1" dirty="0" smtClean="0"/>
              <a:t>Warren Burger</a:t>
            </a:r>
          </a:p>
          <a:p>
            <a:pPr algn="ctr"/>
            <a:r>
              <a:rPr lang="en-US" sz="2000" b="1" i="1" dirty="0" smtClean="0"/>
              <a:t>Chief Justice</a:t>
            </a:r>
            <a:endParaRPr lang="en-US" sz="2000" b="1" i="1" dirty="0"/>
          </a:p>
        </p:txBody>
      </p:sp>
      <p:pic>
        <p:nvPicPr>
          <p:cNvPr id="3" name="Picture 2"/>
          <p:cNvPicPr>
            <a:picLocks noChangeAspect="1" noChangeArrowheads="1"/>
          </p:cNvPicPr>
          <p:nvPr/>
        </p:nvPicPr>
        <p:blipFill>
          <a:blip r:embed="rId5" cstate="print"/>
          <a:srcRect/>
          <a:stretch>
            <a:fillRect/>
          </a:stretch>
        </p:blipFill>
        <p:spPr bwMode="auto">
          <a:xfrm>
            <a:off x="3352800" y="1752600"/>
            <a:ext cx="2362200" cy="3596986"/>
          </a:xfrm>
          <a:prstGeom prst="rect">
            <a:avLst/>
          </a:prstGeom>
          <a:noFill/>
          <a:ln w="9525">
            <a:noFill/>
            <a:miter lim="800000"/>
            <a:headEnd/>
            <a:tailEnd/>
          </a:ln>
        </p:spPr>
      </p:pic>
      <p:graphicFrame>
        <p:nvGraphicFramePr>
          <p:cNvPr id="14" name="Table 13"/>
          <p:cNvGraphicFramePr>
            <a:graphicFrameLocks noGrp="1"/>
          </p:cNvGraphicFramePr>
          <p:nvPr/>
        </p:nvGraphicFramePr>
        <p:xfrm>
          <a:off x="2895600" y="6324600"/>
          <a:ext cx="3352800" cy="2346960"/>
        </p:xfrm>
        <a:graphic>
          <a:graphicData uri="http://schemas.openxmlformats.org/drawingml/2006/table">
            <a:tbl>
              <a:tblPr firstRow="1" bandRow="1">
                <a:tableStyleId>{5C22544A-7EE6-4342-B048-85BDC9FD1C3A}</a:tableStyleId>
              </a:tblPr>
              <a:tblGrid>
                <a:gridCol w="3352800"/>
              </a:tblGrid>
              <a:tr h="370840">
                <a:tc>
                  <a:txBody>
                    <a:bodyPr/>
                    <a:lstStyle/>
                    <a:p>
                      <a:pPr algn="ctr"/>
                      <a:r>
                        <a:rPr lang="en-US" sz="2800" dirty="0" smtClean="0"/>
                        <a:t>MORE INFO</a:t>
                      </a:r>
                      <a:endParaRPr lang="en-US" sz="2800" dirty="0"/>
                    </a:p>
                  </a:txBody>
                  <a:tcPr>
                    <a:solidFill>
                      <a:schemeClr val="accent2">
                        <a:lumMod val="75000"/>
                      </a:schemeClr>
                    </a:solidFill>
                  </a:tcPr>
                </a:tc>
              </a:tr>
              <a:tr h="370840">
                <a:tc>
                  <a:txBody>
                    <a:bodyPr/>
                    <a:lstStyle/>
                    <a:p>
                      <a:pPr algn="ctr"/>
                      <a:r>
                        <a:rPr lang="en-US" sz="2400" b="1" dirty="0" smtClean="0">
                          <a:hlinkClick r:id="rId6"/>
                        </a:rPr>
                        <a:t>Wikipedia</a:t>
                      </a:r>
                      <a:endParaRPr lang="en-US" sz="2400" b="1" dirty="0"/>
                    </a:p>
                  </a:txBody>
                  <a:tcPr>
                    <a:solidFill>
                      <a:schemeClr val="accent2">
                        <a:lumMod val="40000"/>
                        <a:lumOff val="60000"/>
                      </a:schemeClr>
                    </a:solidFill>
                  </a:tcPr>
                </a:tc>
              </a:tr>
              <a:tr h="370840">
                <a:tc>
                  <a:txBody>
                    <a:bodyPr/>
                    <a:lstStyle/>
                    <a:p>
                      <a:pPr algn="ctr"/>
                      <a:endParaRPr lang="en-US" sz="2400" b="1" dirty="0"/>
                    </a:p>
                  </a:txBody>
                  <a:tcPr>
                    <a:solidFill>
                      <a:schemeClr val="accent2">
                        <a:lumMod val="20000"/>
                        <a:lumOff val="80000"/>
                      </a:schemeClr>
                    </a:solidFill>
                  </a:tcPr>
                </a:tc>
              </a:tr>
              <a:tr h="370840">
                <a:tc>
                  <a:txBody>
                    <a:bodyPr/>
                    <a:lstStyle/>
                    <a:p>
                      <a:pPr algn="ctr"/>
                      <a:r>
                        <a:rPr lang="en-US" sz="2400" b="1" dirty="0" smtClean="0">
                          <a:hlinkClick r:id="rId7"/>
                        </a:rPr>
                        <a:t>Cornell</a:t>
                      </a:r>
                      <a:r>
                        <a:rPr lang="en-US" sz="2400" b="1" baseline="0" dirty="0" smtClean="0">
                          <a:hlinkClick r:id="rId7"/>
                        </a:rPr>
                        <a:t> LII</a:t>
                      </a:r>
                      <a:endParaRPr lang="en-US" sz="2400" b="1" dirty="0"/>
                    </a:p>
                  </a:txBody>
                  <a:tcPr>
                    <a:solidFill>
                      <a:schemeClr val="accent2">
                        <a:lumMod val="40000"/>
                        <a:lumOff val="60000"/>
                      </a:schemeClr>
                    </a:solidFill>
                  </a:tcPr>
                </a:tc>
              </a:tr>
              <a:tr h="370840">
                <a:tc>
                  <a:txBody>
                    <a:bodyPr/>
                    <a:lstStyle/>
                    <a:p>
                      <a:pPr algn="ctr"/>
                      <a:r>
                        <a:rPr lang="en-US" sz="2400" b="1" dirty="0" smtClean="0">
                          <a:hlinkClick r:id="rId8"/>
                        </a:rPr>
                        <a:t>Oyez Project</a:t>
                      </a:r>
                      <a:endParaRPr lang="en-US" sz="2400" b="1" dirty="0"/>
                    </a:p>
                  </a:txBody>
                  <a:tcPr>
                    <a:solidFill>
                      <a:schemeClr val="accent2">
                        <a:lumMod val="20000"/>
                        <a:lumOff val="80000"/>
                      </a:schemeClr>
                    </a:solidFill>
                  </a:tcPr>
                </a:tc>
              </a:tr>
            </a:tbl>
          </a:graphicData>
        </a:graphic>
      </p:graphicFrame>
      <p:pic>
        <p:nvPicPr>
          <p:cNvPr id="4" name="Picture 3" descr="C:\Documents and Settings\trichey.SDOC\Local Settings\Temp\Temporary Internet Files\Content.IE5\8ZRYA7YH\MC900436892[1].png"/>
          <p:cNvPicPr>
            <a:picLocks noChangeAspect="1" noChangeArrowheads="1"/>
          </p:cNvPicPr>
          <p:nvPr/>
        </p:nvPicPr>
        <p:blipFill>
          <a:blip r:embed="rId9" cstate="print"/>
          <a:srcRect/>
          <a:stretch>
            <a:fillRect/>
          </a:stretch>
        </p:blipFill>
        <p:spPr bwMode="auto">
          <a:xfrm rot="2982216">
            <a:off x="-29998" y="46201"/>
            <a:ext cx="1714500" cy="1714500"/>
          </a:xfrm>
          <a:prstGeom prst="rect">
            <a:avLst/>
          </a:prstGeom>
          <a:noFill/>
        </p:spPr>
      </p:pic>
      <p:pic>
        <p:nvPicPr>
          <p:cNvPr id="5" name="Picture 4" descr="C:\Documents and Settings\trichey.SDOC\Local Settings\Temp\Temporary Internet Files\Content.IE5\MLRAYU8Y\MC900439367[1].jpg"/>
          <p:cNvPicPr>
            <a:picLocks noChangeAspect="1" noChangeArrowheads="1"/>
          </p:cNvPicPr>
          <p:nvPr/>
        </p:nvPicPr>
        <p:blipFill>
          <a:blip r:embed="rId10" cstate="print"/>
          <a:srcRect/>
          <a:stretch>
            <a:fillRect/>
          </a:stretch>
        </p:blipFill>
        <p:spPr bwMode="auto">
          <a:xfrm>
            <a:off x="241852" y="2971800"/>
            <a:ext cx="1739348" cy="1371600"/>
          </a:xfrm>
          <a:prstGeom prst="rect">
            <a:avLst/>
          </a:prstGeom>
          <a:noFill/>
        </p:spPr>
      </p:pic>
      <p:pic>
        <p:nvPicPr>
          <p:cNvPr id="1029" name="Picture 5" descr="C:\Documents and Settings\trichey.SDOC\Local Settings\Temp\Temporary Internet Files\Content.IE5\HJRQGEQE\MC900434848[1].png"/>
          <p:cNvPicPr>
            <a:picLocks noChangeAspect="1" noChangeArrowheads="1"/>
          </p:cNvPicPr>
          <p:nvPr/>
        </p:nvPicPr>
        <p:blipFill>
          <a:blip r:embed="rId11" cstate="print"/>
          <a:srcRect/>
          <a:stretch>
            <a:fillRect/>
          </a:stretch>
        </p:blipFill>
        <p:spPr bwMode="auto">
          <a:xfrm>
            <a:off x="990600" y="3429000"/>
            <a:ext cx="1714500" cy="1714500"/>
          </a:xfrm>
          <a:prstGeom prst="rect">
            <a:avLst/>
          </a:prstGeom>
          <a:noFill/>
        </p:spPr>
      </p:pic>
      <p:pic>
        <p:nvPicPr>
          <p:cNvPr id="6" name="Picture 2" descr="C:\Users\Tom\AppData\Local\Microsoft\Windows\Temporary Internet Files\Content.IE5\OIJICIE5\MC900355143[1].wmf">
            <a:hlinkClick r:id="rId6"/>
          </p:cNvPr>
          <p:cNvPicPr>
            <a:picLocks noChangeAspect="1" noChangeArrowheads="1"/>
          </p:cNvPicPr>
          <p:nvPr/>
        </p:nvPicPr>
        <p:blipFill>
          <a:blip r:embed="rId12" cstate="print"/>
          <a:srcRect/>
          <a:stretch>
            <a:fillRect/>
          </a:stretch>
        </p:blipFill>
        <p:spPr bwMode="auto">
          <a:xfrm>
            <a:off x="6553200" y="3048000"/>
            <a:ext cx="2137591" cy="2116226"/>
          </a:xfrm>
          <a:prstGeom prst="rect">
            <a:avLst/>
          </a:prstGeom>
          <a:noFill/>
          <a:effectLst>
            <a:glow rad="228600">
              <a:schemeClr val="accent4">
                <a:satMod val="175000"/>
                <a:alpha val="40000"/>
              </a:schemeClr>
            </a:glo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4.32932E-6 L 3.33333E-6 -0.25972 " pathEditMode="relative" rAng="0" ptsTypes="AA">
                                      <p:cBhvr>
                                        <p:cTn id="6" dur="2000" fill="hold"/>
                                        <p:tgtEl>
                                          <p:spTgt spid="14"/>
                                        </p:tgtEl>
                                        <p:attrNameLst>
                                          <p:attrName>ppt_x</p:attrName>
                                          <p:attrName>ppt_y</p:attrName>
                                        </p:attrNameLst>
                                      </p:cBhvr>
                                      <p:rCtr x="0" y="-13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25996 L 0 -0.0044 " pathEditMode="relative" rAng="0" ptsTypes="AA">
                                      <p:cBhvr>
                                        <p:cTn id="10" dur="2000" fill="hold"/>
                                        <p:tgtEl>
                                          <p:spTgt spid="14"/>
                                        </p:tgtEl>
                                        <p:attrNameLst>
                                          <p:attrName>ppt_x</p:attrName>
                                          <p:attrName>ppt_y</p:attrName>
                                        </p:attrNameLst>
                                      </p:cBhvr>
                                      <p:rCtr x="0" y="128"/>
                                    </p:animMotion>
                                  </p:childTnLst>
                                </p:cTn>
                              </p:par>
                            </p:childTnLst>
                          </p:cTn>
                        </p:par>
                      </p:childTnLst>
                    </p:cTn>
                  </p:par>
                </p:childTnLst>
              </p:cTn>
              <p:nextCondLst>
                <p:cond evt="onClick" delay="0">
                  <p:tgtEl>
                    <p:spTgt spid="1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00400" cy="1143000"/>
          </a:xfrm>
        </p:spPr>
        <p:style>
          <a:lnRef idx="1">
            <a:schemeClr val="dk1"/>
          </a:lnRef>
          <a:fillRef idx="3">
            <a:schemeClr val="dk1"/>
          </a:fillRef>
          <a:effectRef idx="2">
            <a:schemeClr val="dk1"/>
          </a:effectRef>
          <a:fontRef idx="minor">
            <a:schemeClr val="lt1"/>
          </a:fontRef>
        </p:style>
        <p:txBody>
          <a:bodyPr>
            <a:normAutofit/>
          </a:bodyPr>
          <a:lstStyle/>
          <a:p>
            <a:r>
              <a:rPr lang="en-US" sz="5400" b="1" dirty="0" smtClean="0"/>
              <a:t>TIER TWO</a:t>
            </a:r>
            <a:endParaRPr lang="en-US" sz="5400" b="1" dirty="0"/>
          </a:p>
        </p:txBody>
      </p:sp>
      <p:sp>
        <p:nvSpPr>
          <p:cNvPr id="3" name="Content Placeholder 2"/>
          <p:cNvSpPr>
            <a:spLocks noGrp="1"/>
          </p:cNvSpPr>
          <p:nvPr>
            <p:ph idx="1"/>
          </p:nvPr>
        </p:nvSpPr>
        <p:spPr>
          <a:xfrm>
            <a:off x="457200" y="1798637"/>
            <a:ext cx="5638800" cy="4830763"/>
          </a:xfrm>
        </p:spPr>
        <p:txBody>
          <a:bodyPr>
            <a:normAutofit fontScale="92500" lnSpcReduction="10000"/>
          </a:bodyPr>
          <a:lstStyle/>
          <a:p>
            <a:r>
              <a:rPr lang="en-US" b="1" i="1" dirty="0" smtClean="0">
                <a:hlinkClick r:id="rId2" action="ppaction://hlinksldjump"/>
              </a:rPr>
              <a:t>Baker v. Carr</a:t>
            </a:r>
            <a:endParaRPr lang="en-US" b="1" dirty="0" smtClean="0"/>
          </a:p>
          <a:p>
            <a:r>
              <a:rPr lang="en-US" b="1" i="1" dirty="0" smtClean="0">
                <a:hlinkClick r:id="rId3" action="ppaction://hlinksldjump"/>
              </a:rPr>
              <a:t>Gideon v. Wainwright</a:t>
            </a:r>
            <a:endParaRPr lang="en-US" b="1" dirty="0" smtClean="0"/>
          </a:p>
          <a:p>
            <a:r>
              <a:rPr lang="en-US" i="1" dirty="0" err="1" smtClean="0"/>
              <a:t>Gitlow</a:t>
            </a:r>
            <a:r>
              <a:rPr lang="en-US" i="1" dirty="0" smtClean="0"/>
              <a:t> v. New York </a:t>
            </a:r>
            <a:r>
              <a:rPr lang="en-US" dirty="0" smtClean="0"/>
              <a:t>[</a:t>
            </a:r>
            <a:r>
              <a:rPr lang="en-US" dirty="0" smtClean="0">
                <a:hlinkClick r:id="rId4"/>
              </a:rPr>
              <a:t>Link</a:t>
            </a:r>
            <a:r>
              <a:rPr lang="en-US" dirty="0" smtClean="0"/>
              <a:t>]</a:t>
            </a:r>
          </a:p>
          <a:p>
            <a:r>
              <a:rPr lang="en-US" i="1" dirty="0" smtClean="0"/>
              <a:t>Griswold v. Connecticut </a:t>
            </a:r>
            <a:r>
              <a:rPr lang="en-US" dirty="0" smtClean="0"/>
              <a:t>[</a:t>
            </a:r>
            <a:r>
              <a:rPr lang="en-US" dirty="0" smtClean="0">
                <a:hlinkClick r:id="rId5"/>
              </a:rPr>
              <a:t>Link</a:t>
            </a:r>
            <a:r>
              <a:rPr lang="en-US" dirty="0" smtClean="0"/>
              <a:t>]</a:t>
            </a:r>
          </a:p>
          <a:p>
            <a:r>
              <a:rPr lang="en-US" i="1" dirty="0" err="1" smtClean="0"/>
              <a:t>Korematsu</a:t>
            </a:r>
            <a:r>
              <a:rPr lang="en-US" i="1" dirty="0" smtClean="0"/>
              <a:t> v. United States </a:t>
            </a:r>
            <a:r>
              <a:rPr lang="en-US" dirty="0" smtClean="0"/>
              <a:t>[</a:t>
            </a:r>
            <a:r>
              <a:rPr lang="en-US" dirty="0" smtClean="0">
                <a:hlinkClick r:id="rId6"/>
              </a:rPr>
              <a:t>Link</a:t>
            </a:r>
            <a:r>
              <a:rPr lang="en-US" dirty="0" smtClean="0"/>
              <a:t>]</a:t>
            </a:r>
          </a:p>
          <a:p>
            <a:r>
              <a:rPr lang="en-US" i="1" dirty="0" err="1" smtClean="0"/>
              <a:t>Mapp</a:t>
            </a:r>
            <a:r>
              <a:rPr lang="en-US" i="1" dirty="0" smtClean="0"/>
              <a:t> v. Ohio </a:t>
            </a:r>
            <a:r>
              <a:rPr lang="en-US" dirty="0" smtClean="0"/>
              <a:t>[</a:t>
            </a:r>
            <a:r>
              <a:rPr lang="en-US" dirty="0" smtClean="0">
                <a:hlinkClick r:id="rId7"/>
              </a:rPr>
              <a:t>Link</a:t>
            </a:r>
            <a:r>
              <a:rPr lang="en-US" dirty="0" smtClean="0"/>
              <a:t>]</a:t>
            </a:r>
          </a:p>
          <a:p>
            <a:r>
              <a:rPr lang="en-US" i="1" dirty="0" smtClean="0"/>
              <a:t>New York Times v. Sullivan </a:t>
            </a:r>
            <a:r>
              <a:rPr lang="en-US" dirty="0" smtClean="0"/>
              <a:t>[</a:t>
            </a:r>
            <a:r>
              <a:rPr lang="en-US" dirty="0" smtClean="0">
                <a:hlinkClick r:id="rId8"/>
              </a:rPr>
              <a:t>Link</a:t>
            </a:r>
            <a:r>
              <a:rPr lang="en-US" dirty="0" smtClean="0"/>
              <a:t>]</a:t>
            </a:r>
          </a:p>
          <a:p>
            <a:r>
              <a:rPr lang="en-US" i="1" dirty="0" smtClean="0"/>
              <a:t>Shaw v. Reno </a:t>
            </a:r>
            <a:r>
              <a:rPr lang="en-US" dirty="0" smtClean="0"/>
              <a:t>[</a:t>
            </a:r>
            <a:r>
              <a:rPr lang="en-US" dirty="0" smtClean="0">
                <a:hlinkClick r:id="rId9"/>
              </a:rPr>
              <a:t>Link</a:t>
            </a:r>
            <a:r>
              <a:rPr lang="en-US" dirty="0" smtClean="0"/>
              <a:t>]</a:t>
            </a:r>
          </a:p>
          <a:p>
            <a:r>
              <a:rPr lang="en-US" i="1" dirty="0" err="1" smtClean="0"/>
              <a:t>Sweatt</a:t>
            </a:r>
            <a:r>
              <a:rPr lang="en-US" i="1" dirty="0" smtClean="0"/>
              <a:t> v. Painter </a:t>
            </a:r>
            <a:r>
              <a:rPr lang="en-US" dirty="0" smtClean="0"/>
              <a:t>[</a:t>
            </a:r>
            <a:r>
              <a:rPr lang="en-US" dirty="0" smtClean="0">
                <a:hlinkClick r:id="rId10"/>
              </a:rPr>
              <a:t>Link</a:t>
            </a:r>
            <a:r>
              <a:rPr lang="en-US" dirty="0" smtClean="0"/>
              <a:t>]</a:t>
            </a:r>
          </a:p>
        </p:txBody>
      </p:sp>
      <p:sp>
        <p:nvSpPr>
          <p:cNvPr id="4" name="TextBox 3"/>
          <p:cNvSpPr txBox="1"/>
          <p:nvPr/>
        </p:nvSpPr>
        <p:spPr>
          <a:xfrm>
            <a:off x="4419600" y="228600"/>
            <a:ext cx="4495800" cy="1261884"/>
          </a:xfrm>
          <a:prstGeom prst="rect">
            <a:avLst/>
          </a:prstGeom>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US" sz="1900" b="1" i="1" dirty="0" smtClean="0"/>
              <a:t>Tier Two cases have appeared on a released AP exam, meaning that there is a very good chance that they may appear again on this year’s exam.</a:t>
            </a:r>
            <a:endParaRPr lang="en-US" sz="1900" b="1" i="1" dirty="0"/>
          </a:p>
        </p:txBody>
      </p:sp>
      <p:pic>
        <p:nvPicPr>
          <p:cNvPr id="2052" name="Picture 4" descr="C:\Users\Tom\AppData\Local\Microsoft\Windows\Temporary Internet Files\Content.IE5\ZJOEIU64\MC900065224[1].wmf"/>
          <p:cNvPicPr>
            <a:picLocks noChangeAspect="1" noChangeArrowheads="1"/>
          </p:cNvPicPr>
          <p:nvPr/>
        </p:nvPicPr>
        <p:blipFill>
          <a:blip r:embed="rId11" cstate="print">
            <a:grayscl/>
          </a:blip>
          <a:srcRect/>
          <a:stretch>
            <a:fillRect/>
          </a:stretch>
        </p:blipFill>
        <p:spPr bwMode="auto">
          <a:xfrm>
            <a:off x="6460116" y="2743200"/>
            <a:ext cx="2455284" cy="2971800"/>
          </a:xfrm>
          <a:prstGeom prst="rect">
            <a:avLst/>
          </a:prstGeom>
          <a:noFill/>
        </p:spPr>
      </p:pic>
      <p:sp>
        <p:nvSpPr>
          <p:cNvPr id="6" name="Rectangle 5">
            <a:hlinkClick r:id="rId12"/>
          </p:cNvPr>
          <p:cNvSpPr/>
          <p:nvPr/>
        </p:nvSpPr>
        <p:spPr>
          <a:xfrm>
            <a:off x="6019800" y="6019800"/>
            <a:ext cx="289560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smtClean="0">
                <a:hlinkClick r:id="rId12"/>
              </a:rPr>
              <a:t>Legal Concepts Link</a:t>
            </a:r>
            <a:endParaRPr lang="en-US" sz="2400" b="1" dirty="0"/>
          </a:p>
        </p:txBody>
      </p:sp>
      <p:sp>
        <p:nvSpPr>
          <p:cNvPr id="7" name="TextBox 6"/>
          <p:cNvSpPr txBox="1"/>
          <p:nvPr/>
        </p:nvSpPr>
        <p:spPr>
          <a:xfrm>
            <a:off x="6553200" y="1595735"/>
            <a:ext cx="2209800" cy="461665"/>
          </a:xfrm>
          <a:prstGeom prst="rect">
            <a:avLst/>
          </a:prstGeom>
          <a:noFill/>
        </p:spPr>
        <p:txBody>
          <a:bodyPr wrap="square" rtlCol="0">
            <a:spAutoFit/>
          </a:bodyPr>
          <a:lstStyle/>
          <a:p>
            <a:pPr algn="ctr"/>
            <a:r>
              <a:rPr lang="en-US" sz="2400" b="1" i="1" dirty="0" smtClean="0"/>
              <a:t>JUMP TO TIER:</a:t>
            </a:r>
            <a:endParaRPr lang="en-US" sz="2400" b="1" i="1" dirty="0"/>
          </a:p>
        </p:txBody>
      </p:sp>
      <p:sp>
        <p:nvSpPr>
          <p:cNvPr id="8" name="TextBox 7">
            <a:hlinkClick r:id="rId13" action="ppaction://hlinksldjump"/>
          </p:cNvPr>
          <p:cNvSpPr txBox="1"/>
          <p:nvPr/>
        </p:nvSpPr>
        <p:spPr>
          <a:xfrm>
            <a:off x="6553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p>
        </p:txBody>
      </p:sp>
      <p:sp>
        <p:nvSpPr>
          <p:cNvPr id="9" name="TextBox 8">
            <a:hlinkClick r:id="rId14" action="ppaction://hlinksldjump"/>
          </p:cNvPr>
          <p:cNvSpPr txBox="1"/>
          <p:nvPr/>
        </p:nvSpPr>
        <p:spPr>
          <a:xfrm>
            <a:off x="7315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2">
                      <a:satMod val="175000"/>
                      <a:alpha val="40000"/>
                    </a:schemeClr>
                  </a:glow>
                </a:effectLst>
              </a:rPr>
              <a:t>2</a:t>
            </a:r>
          </a:p>
        </p:txBody>
      </p:sp>
      <p:sp>
        <p:nvSpPr>
          <p:cNvPr id="10" name="TextBox 9">
            <a:hlinkClick r:id="rId15" action="ppaction://hlinksldjump"/>
          </p:cNvPr>
          <p:cNvSpPr txBox="1"/>
          <p:nvPr/>
        </p:nvSpPr>
        <p:spPr>
          <a:xfrm>
            <a:off x="8077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1143000"/>
          </a:xfrm>
        </p:spPr>
        <p:style>
          <a:lnRef idx="1">
            <a:schemeClr val="dk1"/>
          </a:lnRef>
          <a:fillRef idx="3">
            <a:schemeClr val="dk1"/>
          </a:fillRef>
          <a:effectRef idx="2">
            <a:schemeClr val="dk1"/>
          </a:effectRef>
          <a:fontRef idx="minor">
            <a:schemeClr val="lt1"/>
          </a:fontRef>
        </p:style>
        <p:txBody>
          <a:bodyPr>
            <a:normAutofit/>
          </a:bodyPr>
          <a:lstStyle/>
          <a:p>
            <a:r>
              <a:rPr lang="en-US" sz="5400" b="1" dirty="0" smtClean="0"/>
              <a:t>TIER T</a:t>
            </a:r>
            <a:r>
              <a:rPr lang="en-US" sz="4800" b="1" dirty="0" smtClean="0"/>
              <a:t>HREE</a:t>
            </a:r>
            <a:endParaRPr lang="en-US" sz="5400" b="1" dirty="0"/>
          </a:p>
        </p:txBody>
      </p:sp>
      <p:sp>
        <p:nvSpPr>
          <p:cNvPr id="3" name="Content Placeholder 2"/>
          <p:cNvSpPr>
            <a:spLocks noGrp="1"/>
          </p:cNvSpPr>
          <p:nvPr>
            <p:ph idx="1"/>
          </p:nvPr>
        </p:nvSpPr>
        <p:spPr>
          <a:xfrm>
            <a:off x="228600" y="1798637"/>
            <a:ext cx="6172200" cy="4830763"/>
          </a:xfrm>
        </p:spPr>
        <p:txBody>
          <a:bodyPr>
            <a:normAutofit fontScale="92500" lnSpcReduction="20000"/>
          </a:bodyPr>
          <a:lstStyle/>
          <a:p>
            <a:r>
              <a:rPr lang="en-US" i="1" dirty="0" smtClean="0"/>
              <a:t>Schechter Poultry Corp. v. U.S. </a:t>
            </a:r>
            <a:r>
              <a:rPr lang="en-US" dirty="0" smtClean="0"/>
              <a:t>[</a:t>
            </a:r>
            <a:r>
              <a:rPr lang="en-US" dirty="0" smtClean="0">
                <a:hlinkClick r:id="rId2"/>
              </a:rPr>
              <a:t>Link</a:t>
            </a:r>
            <a:r>
              <a:rPr lang="en-US" dirty="0" smtClean="0"/>
              <a:t>]</a:t>
            </a:r>
          </a:p>
          <a:p>
            <a:r>
              <a:rPr lang="en-US" i="1" dirty="0" smtClean="0"/>
              <a:t>Heart of Atlanta Motel v. U.S. </a:t>
            </a:r>
            <a:r>
              <a:rPr lang="en-US" dirty="0" smtClean="0"/>
              <a:t>[</a:t>
            </a:r>
            <a:r>
              <a:rPr lang="en-US" dirty="0" smtClean="0">
                <a:hlinkClick r:id="rId3"/>
              </a:rPr>
              <a:t>Link</a:t>
            </a:r>
            <a:r>
              <a:rPr lang="en-US" dirty="0" smtClean="0"/>
              <a:t>]</a:t>
            </a:r>
          </a:p>
          <a:p>
            <a:r>
              <a:rPr lang="en-US" b="1" i="1" dirty="0" smtClean="0">
                <a:hlinkClick r:id="rId4" action="ppaction://hlinksldjump"/>
              </a:rPr>
              <a:t>Tinker v. Des Moines</a:t>
            </a:r>
            <a:endParaRPr lang="en-US" b="1" dirty="0" smtClean="0"/>
          </a:p>
          <a:p>
            <a:r>
              <a:rPr lang="en-US" i="1" dirty="0" smtClean="0"/>
              <a:t>Miller v. California </a:t>
            </a:r>
            <a:r>
              <a:rPr lang="en-US" dirty="0" smtClean="0"/>
              <a:t>[</a:t>
            </a:r>
            <a:r>
              <a:rPr lang="en-US" dirty="0" smtClean="0">
                <a:hlinkClick r:id="rId5"/>
              </a:rPr>
              <a:t>Link</a:t>
            </a:r>
            <a:r>
              <a:rPr lang="en-US" dirty="0" smtClean="0"/>
              <a:t>]</a:t>
            </a:r>
          </a:p>
          <a:p>
            <a:r>
              <a:rPr lang="en-US" i="1" dirty="0" smtClean="0"/>
              <a:t>Hustler Magazine v. </a:t>
            </a:r>
            <a:r>
              <a:rPr lang="en-US" i="1" dirty="0" err="1" smtClean="0"/>
              <a:t>Falwell</a:t>
            </a:r>
            <a:r>
              <a:rPr lang="en-US" i="1" dirty="0" smtClean="0"/>
              <a:t> </a:t>
            </a:r>
            <a:r>
              <a:rPr lang="en-US" dirty="0" smtClean="0"/>
              <a:t>[</a:t>
            </a:r>
            <a:r>
              <a:rPr lang="en-US" dirty="0" smtClean="0">
                <a:hlinkClick r:id="rId6"/>
              </a:rPr>
              <a:t>Link</a:t>
            </a:r>
            <a:r>
              <a:rPr lang="en-US" dirty="0" smtClean="0"/>
              <a:t>]</a:t>
            </a:r>
          </a:p>
          <a:p>
            <a:r>
              <a:rPr lang="en-US" i="1" dirty="0" err="1" smtClean="0"/>
              <a:t>Schenck</a:t>
            </a:r>
            <a:r>
              <a:rPr lang="en-US" i="1" dirty="0" smtClean="0"/>
              <a:t> v. United States </a:t>
            </a:r>
            <a:r>
              <a:rPr lang="en-US" dirty="0" smtClean="0"/>
              <a:t>[</a:t>
            </a:r>
            <a:r>
              <a:rPr lang="en-US" dirty="0" smtClean="0">
                <a:hlinkClick r:id="rId7"/>
              </a:rPr>
              <a:t>Link</a:t>
            </a:r>
            <a:r>
              <a:rPr lang="en-US" dirty="0" smtClean="0"/>
              <a:t>]</a:t>
            </a:r>
          </a:p>
          <a:p>
            <a:r>
              <a:rPr lang="en-US" i="1" dirty="0" smtClean="0"/>
              <a:t>Texas v. Johnson </a:t>
            </a:r>
            <a:r>
              <a:rPr lang="en-US" dirty="0" smtClean="0"/>
              <a:t>[</a:t>
            </a:r>
            <a:r>
              <a:rPr lang="en-US" dirty="0" smtClean="0">
                <a:hlinkClick r:id="rId8"/>
              </a:rPr>
              <a:t>Link</a:t>
            </a:r>
            <a:r>
              <a:rPr lang="en-US" dirty="0" smtClean="0"/>
              <a:t>]</a:t>
            </a:r>
          </a:p>
          <a:p>
            <a:r>
              <a:rPr lang="en-US" b="1" i="1" dirty="0" smtClean="0">
                <a:hlinkClick r:id="rId9" action="ppaction://hlinksldjump"/>
              </a:rPr>
              <a:t>Engel v. Vitale</a:t>
            </a:r>
            <a:endParaRPr lang="en-US" b="1" dirty="0" smtClean="0"/>
          </a:p>
          <a:p>
            <a:r>
              <a:rPr lang="en-US" b="1" i="1" dirty="0" smtClean="0">
                <a:hlinkClick r:id="rId10" action="ppaction://hlinksldjump"/>
              </a:rPr>
              <a:t>Lemon v. </a:t>
            </a:r>
            <a:r>
              <a:rPr lang="en-US" b="1" i="1" dirty="0" err="1" smtClean="0">
                <a:hlinkClick r:id="rId10" action="ppaction://hlinksldjump"/>
              </a:rPr>
              <a:t>Kurtzman</a:t>
            </a:r>
            <a:endParaRPr lang="en-US" b="1" dirty="0" smtClean="0"/>
          </a:p>
          <a:p>
            <a:r>
              <a:rPr lang="en-US" i="1" dirty="0" smtClean="0"/>
              <a:t>Regents v. </a:t>
            </a:r>
            <a:r>
              <a:rPr lang="en-US" i="1" dirty="0" err="1" smtClean="0"/>
              <a:t>Bakke</a:t>
            </a:r>
            <a:r>
              <a:rPr lang="en-US" i="1" dirty="0" smtClean="0"/>
              <a:t>  </a:t>
            </a:r>
            <a:r>
              <a:rPr lang="en-US" dirty="0" smtClean="0"/>
              <a:t>[</a:t>
            </a:r>
            <a:r>
              <a:rPr lang="en-US" dirty="0" smtClean="0">
                <a:hlinkClick r:id="rId11"/>
              </a:rPr>
              <a:t>Link</a:t>
            </a:r>
            <a:r>
              <a:rPr lang="en-US" dirty="0" smtClean="0"/>
              <a:t>]</a:t>
            </a:r>
          </a:p>
        </p:txBody>
      </p:sp>
      <p:sp>
        <p:nvSpPr>
          <p:cNvPr id="4" name="TextBox 3"/>
          <p:cNvSpPr txBox="1"/>
          <p:nvPr/>
        </p:nvSpPr>
        <p:spPr>
          <a:xfrm>
            <a:off x="4419600" y="228600"/>
            <a:ext cx="4495800" cy="1261884"/>
          </a:xfrm>
          <a:prstGeom prst="rect">
            <a:avLst/>
          </a:prstGeom>
          <a:effectLst>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wrap="square" rtlCol="0">
            <a:spAutoFit/>
          </a:bodyPr>
          <a:lstStyle/>
          <a:p>
            <a:r>
              <a:rPr lang="en-US" sz="1900" b="1" i="1" dirty="0" smtClean="0"/>
              <a:t>While Tier Three cases have not appeared in multiple choice items released by AP, it does not mean they have not appeared or will not appear on this year’s exam.</a:t>
            </a:r>
            <a:endParaRPr lang="en-US" sz="1900" b="1" i="1" dirty="0"/>
          </a:p>
        </p:txBody>
      </p:sp>
      <p:pic>
        <p:nvPicPr>
          <p:cNvPr id="2052" name="Picture 4" descr="C:\Users\Tom\AppData\Local\Microsoft\Windows\Temporary Internet Files\Content.IE5\ZJOEIU64\MC900065224[1].wmf"/>
          <p:cNvPicPr>
            <a:picLocks noChangeAspect="1" noChangeArrowheads="1"/>
          </p:cNvPicPr>
          <p:nvPr/>
        </p:nvPicPr>
        <p:blipFill>
          <a:blip r:embed="rId12" cstate="print">
            <a:grayscl/>
          </a:blip>
          <a:srcRect/>
          <a:stretch>
            <a:fillRect/>
          </a:stretch>
        </p:blipFill>
        <p:spPr bwMode="auto">
          <a:xfrm>
            <a:off x="6460116" y="2743200"/>
            <a:ext cx="2455284" cy="2971800"/>
          </a:xfrm>
          <a:prstGeom prst="rect">
            <a:avLst/>
          </a:prstGeom>
          <a:noFill/>
        </p:spPr>
      </p:pic>
      <p:sp>
        <p:nvSpPr>
          <p:cNvPr id="6" name="Rectangle 5">
            <a:hlinkClick r:id="rId13"/>
          </p:cNvPr>
          <p:cNvSpPr/>
          <p:nvPr/>
        </p:nvSpPr>
        <p:spPr>
          <a:xfrm>
            <a:off x="6019800" y="6019800"/>
            <a:ext cx="289560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smtClean="0">
                <a:hlinkClick r:id="rId13"/>
              </a:rPr>
              <a:t>Legal Concepts Link</a:t>
            </a:r>
            <a:endParaRPr lang="en-US" sz="2400" b="1" dirty="0"/>
          </a:p>
        </p:txBody>
      </p:sp>
      <p:sp>
        <p:nvSpPr>
          <p:cNvPr id="7" name="TextBox 6"/>
          <p:cNvSpPr txBox="1"/>
          <p:nvPr/>
        </p:nvSpPr>
        <p:spPr>
          <a:xfrm>
            <a:off x="6553200" y="1595735"/>
            <a:ext cx="2209800" cy="461665"/>
          </a:xfrm>
          <a:prstGeom prst="rect">
            <a:avLst/>
          </a:prstGeom>
          <a:noFill/>
        </p:spPr>
        <p:txBody>
          <a:bodyPr wrap="square" rtlCol="0">
            <a:spAutoFit/>
          </a:bodyPr>
          <a:lstStyle/>
          <a:p>
            <a:pPr algn="ctr"/>
            <a:r>
              <a:rPr lang="en-US" sz="2400" b="1" i="1" dirty="0" smtClean="0"/>
              <a:t>JUMP TO TIER:</a:t>
            </a:r>
            <a:endParaRPr lang="en-US" sz="2400" b="1" i="1" dirty="0"/>
          </a:p>
        </p:txBody>
      </p:sp>
      <p:sp>
        <p:nvSpPr>
          <p:cNvPr id="8" name="TextBox 7">
            <a:hlinkClick r:id="rId14" action="ppaction://hlinksldjump"/>
          </p:cNvPr>
          <p:cNvSpPr txBox="1"/>
          <p:nvPr/>
        </p:nvSpPr>
        <p:spPr>
          <a:xfrm>
            <a:off x="6553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p>
        </p:txBody>
      </p:sp>
      <p:sp>
        <p:nvSpPr>
          <p:cNvPr id="9" name="TextBox 8">
            <a:hlinkClick r:id="rId15" action="ppaction://hlinksldjump"/>
          </p:cNvPr>
          <p:cNvSpPr txBox="1"/>
          <p:nvPr/>
        </p:nvSpPr>
        <p:spPr>
          <a:xfrm>
            <a:off x="7315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TextBox 9">
            <a:hlinkClick r:id="rId16" action="ppaction://hlinksldjump"/>
          </p:cNvPr>
          <p:cNvSpPr txBox="1"/>
          <p:nvPr/>
        </p:nvSpPr>
        <p:spPr>
          <a:xfrm>
            <a:off x="8077200" y="1944469"/>
            <a:ext cx="685800" cy="646331"/>
          </a:xfrm>
          <a:prstGeom prst="rect">
            <a:avLst/>
          </a:prstGeom>
          <a:noFill/>
        </p:spPr>
        <p:txBody>
          <a:bodyPr wrap="square" rtlCol="0">
            <a:spAutoFit/>
          </a:bodyPr>
          <a:lstStyle/>
          <a:p>
            <a:pPr algn="ct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accent2">
                      <a:satMod val="175000"/>
                      <a:alpha val="40000"/>
                    </a:schemeClr>
                  </a:glow>
                </a:effectLst>
              </a:rPr>
              <a:t>3</a:t>
            </a:r>
          </a:p>
        </p:txBody>
      </p:sp>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cstate="print"/>
          <a:srcRect l="2247" t="2563" r="4494" b="1107"/>
          <a:stretch>
            <a:fillRect/>
          </a:stretch>
        </p:blipFill>
        <p:spPr bwMode="auto">
          <a:xfrm>
            <a:off x="2590800" y="-11017"/>
            <a:ext cx="6553200" cy="6869017"/>
          </a:xfrm>
          <a:prstGeom prst="rect">
            <a:avLst/>
          </a:prstGeom>
          <a:noFill/>
          <a:ln w="9525">
            <a:noFill/>
            <a:miter lim="800000"/>
            <a:headEnd/>
            <a:tailEnd/>
          </a:ln>
        </p:spPr>
      </p:pic>
      <p:pic>
        <p:nvPicPr>
          <p:cNvPr id="5" name="Picture 4">
            <a:hlinkClick r:id="rId3"/>
          </p:cNvPr>
          <p:cNvPicPr>
            <a:picLocks noChangeAspect="1" noChangeArrowheads="1"/>
          </p:cNvPicPr>
          <p:nvPr/>
        </p:nvPicPr>
        <p:blipFill>
          <a:blip r:embed="rId4" cstate="print">
            <a:clrChange>
              <a:clrFrom>
                <a:srgbClr val="FFFFFF"/>
              </a:clrFrom>
              <a:clrTo>
                <a:srgbClr val="FFFFFF">
                  <a:alpha val="0"/>
                </a:srgbClr>
              </a:clrTo>
            </a:clrChange>
          </a:blip>
          <a:srcRect l="562" t="2941" r="1685" b="7647"/>
          <a:stretch>
            <a:fillRect/>
          </a:stretch>
        </p:blipFill>
        <p:spPr bwMode="auto">
          <a:xfrm>
            <a:off x="0" y="0"/>
            <a:ext cx="3140240" cy="685800"/>
          </a:xfrm>
          <a:prstGeom prst="rect">
            <a:avLst/>
          </a:prstGeom>
          <a:noFill/>
          <a:ln w="9525">
            <a:noFill/>
            <a:miter lim="800000"/>
            <a:headEnd/>
            <a:tailEnd/>
          </a:ln>
        </p:spPr>
      </p:pic>
      <p:sp>
        <p:nvSpPr>
          <p:cNvPr id="4" name="Rectangle 3">
            <a:hlinkClick r:id="rId5"/>
          </p:cNvPr>
          <p:cNvSpPr/>
          <p:nvPr/>
        </p:nvSpPr>
        <p:spPr>
          <a:xfrm>
            <a:off x="4495800" y="76200"/>
            <a:ext cx="1295400" cy="533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0178" name="Picture 2" descr="File:Vanderlyn Burr.jpg"/>
          <p:cNvPicPr>
            <a:picLocks noChangeAspect="1" noChangeArrowheads="1"/>
          </p:cNvPicPr>
          <p:nvPr/>
        </p:nvPicPr>
        <p:blipFill>
          <a:blip r:embed="rId6" cstate="print"/>
          <a:srcRect/>
          <a:stretch>
            <a:fillRect/>
          </a:stretch>
        </p:blipFill>
        <p:spPr bwMode="auto">
          <a:xfrm>
            <a:off x="1371600" y="990600"/>
            <a:ext cx="1232154" cy="1676400"/>
          </a:xfrm>
          <a:prstGeom prst="rect">
            <a:avLst/>
          </a:prstGeom>
          <a:noFill/>
        </p:spPr>
      </p:pic>
      <p:pic>
        <p:nvPicPr>
          <p:cNvPr id="50180" name="Picture 4" descr="File:Rembrandt Peale-Thomas Jefferson.jpg"/>
          <p:cNvPicPr>
            <a:picLocks noChangeAspect="1" noChangeArrowheads="1"/>
          </p:cNvPicPr>
          <p:nvPr/>
        </p:nvPicPr>
        <p:blipFill>
          <a:blip r:embed="rId7" cstate="print"/>
          <a:srcRect/>
          <a:stretch>
            <a:fillRect/>
          </a:stretch>
        </p:blipFill>
        <p:spPr bwMode="auto">
          <a:xfrm>
            <a:off x="0" y="990600"/>
            <a:ext cx="1405382" cy="1676400"/>
          </a:xfrm>
          <a:prstGeom prst="rect">
            <a:avLst/>
          </a:prstGeom>
          <a:noFill/>
        </p:spPr>
      </p:pic>
      <p:sp>
        <p:nvSpPr>
          <p:cNvPr id="7" name="TextBox 6"/>
          <p:cNvSpPr txBox="1"/>
          <p:nvPr/>
        </p:nvSpPr>
        <p:spPr>
          <a:xfrm>
            <a:off x="0" y="2438400"/>
            <a:ext cx="1371600" cy="800219"/>
          </a:xfrm>
          <a:prstGeom prst="rect">
            <a:avLst/>
          </a:prstGeom>
          <a:noFill/>
        </p:spPr>
        <p:txBody>
          <a:bodyPr wrap="square" rtlCol="0">
            <a:spAutoFit/>
          </a:bodyPr>
          <a:lstStyle/>
          <a:p>
            <a:pPr algn="ctr"/>
            <a:r>
              <a:rPr lang="en-US" b="1" dirty="0" smtClean="0">
                <a:solidFill>
                  <a:srgbClr val="92D050"/>
                </a:solidFill>
              </a:rPr>
              <a:t>Jefferson (R)</a:t>
            </a:r>
          </a:p>
          <a:p>
            <a:pPr algn="ctr"/>
            <a:r>
              <a:rPr lang="en-US" sz="2800" b="1" dirty="0" smtClean="0">
                <a:solidFill>
                  <a:srgbClr val="92D050"/>
                </a:solidFill>
              </a:rPr>
              <a:t>73</a:t>
            </a:r>
            <a:endParaRPr lang="en-US" sz="2800" b="1" dirty="0">
              <a:solidFill>
                <a:srgbClr val="92D050"/>
              </a:solidFill>
            </a:endParaRPr>
          </a:p>
        </p:txBody>
      </p:sp>
      <p:sp>
        <p:nvSpPr>
          <p:cNvPr id="8" name="TextBox 7"/>
          <p:cNvSpPr txBox="1"/>
          <p:nvPr/>
        </p:nvSpPr>
        <p:spPr>
          <a:xfrm>
            <a:off x="1295400" y="2438400"/>
            <a:ext cx="1295400" cy="800219"/>
          </a:xfrm>
          <a:prstGeom prst="rect">
            <a:avLst/>
          </a:prstGeom>
          <a:noFill/>
        </p:spPr>
        <p:txBody>
          <a:bodyPr wrap="square" rtlCol="0">
            <a:spAutoFit/>
          </a:bodyPr>
          <a:lstStyle/>
          <a:p>
            <a:pPr algn="ctr"/>
            <a:r>
              <a:rPr lang="en-US" b="1" dirty="0" smtClean="0">
                <a:solidFill>
                  <a:srgbClr val="92D050"/>
                </a:solidFill>
              </a:rPr>
              <a:t>Burr (R)</a:t>
            </a:r>
          </a:p>
          <a:p>
            <a:pPr algn="ctr"/>
            <a:r>
              <a:rPr lang="en-US" sz="2800" b="1" dirty="0" smtClean="0">
                <a:solidFill>
                  <a:srgbClr val="92D050"/>
                </a:solidFill>
              </a:rPr>
              <a:t>73</a:t>
            </a:r>
            <a:endParaRPr lang="en-US" sz="2800" b="1" dirty="0">
              <a:solidFill>
                <a:srgbClr val="92D050"/>
              </a:solidFill>
            </a:endParaRPr>
          </a:p>
        </p:txBody>
      </p:sp>
      <p:pic>
        <p:nvPicPr>
          <p:cNvPr id="50182" name="Picture 6" descr="File:US Navy 031029-N-6236G-001 A painting of President John Adams (1735-1826), 2nd president of the United States, by Asher B. Durand (1767-1845)-crop.jpg"/>
          <p:cNvPicPr>
            <a:picLocks noChangeAspect="1" noChangeArrowheads="1"/>
          </p:cNvPicPr>
          <p:nvPr/>
        </p:nvPicPr>
        <p:blipFill>
          <a:blip r:embed="rId8" cstate="print"/>
          <a:srcRect/>
          <a:stretch>
            <a:fillRect/>
          </a:stretch>
        </p:blipFill>
        <p:spPr bwMode="auto">
          <a:xfrm>
            <a:off x="0" y="3276600"/>
            <a:ext cx="1272159" cy="1600200"/>
          </a:xfrm>
          <a:prstGeom prst="rect">
            <a:avLst/>
          </a:prstGeom>
          <a:noFill/>
        </p:spPr>
      </p:pic>
      <p:pic>
        <p:nvPicPr>
          <p:cNvPr id="50184" name="Picture 8" descr="File:CharlesCPinckney.png"/>
          <p:cNvPicPr>
            <a:picLocks noChangeAspect="1" noChangeArrowheads="1"/>
          </p:cNvPicPr>
          <p:nvPr/>
        </p:nvPicPr>
        <p:blipFill>
          <a:blip r:embed="rId9" cstate="print"/>
          <a:srcRect l="5658"/>
          <a:stretch>
            <a:fillRect/>
          </a:stretch>
        </p:blipFill>
        <p:spPr bwMode="auto">
          <a:xfrm>
            <a:off x="1295400" y="3276600"/>
            <a:ext cx="1270503" cy="1600200"/>
          </a:xfrm>
          <a:prstGeom prst="rect">
            <a:avLst/>
          </a:prstGeom>
          <a:noFill/>
        </p:spPr>
      </p:pic>
      <p:sp>
        <p:nvSpPr>
          <p:cNvPr id="11" name="TextBox 10"/>
          <p:cNvSpPr txBox="1"/>
          <p:nvPr/>
        </p:nvSpPr>
        <p:spPr>
          <a:xfrm>
            <a:off x="0" y="4876800"/>
            <a:ext cx="1371600" cy="800219"/>
          </a:xfrm>
          <a:prstGeom prst="rect">
            <a:avLst/>
          </a:prstGeom>
          <a:noFill/>
        </p:spPr>
        <p:txBody>
          <a:bodyPr wrap="square" rtlCol="0">
            <a:spAutoFit/>
          </a:bodyPr>
          <a:lstStyle/>
          <a:p>
            <a:pPr algn="ctr"/>
            <a:r>
              <a:rPr lang="en-US" b="1" dirty="0" smtClean="0">
                <a:solidFill>
                  <a:srgbClr val="DA1F28">
                    <a:lumMod val="60000"/>
                    <a:lumOff val="40000"/>
                  </a:srgbClr>
                </a:solidFill>
              </a:rPr>
              <a:t>Adams (F)</a:t>
            </a:r>
          </a:p>
          <a:p>
            <a:pPr algn="ctr"/>
            <a:r>
              <a:rPr lang="en-US" sz="2800" b="1" dirty="0" smtClean="0">
                <a:solidFill>
                  <a:srgbClr val="DA1F28">
                    <a:lumMod val="60000"/>
                    <a:lumOff val="40000"/>
                  </a:srgbClr>
                </a:solidFill>
              </a:rPr>
              <a:t>65</a:t>
            </a:r>
            <a:endParaRPr lang="en-US" sz="2800" b="1" dirty="0">
              <a:solidFill>
                <a:srgbClr val="DA1F28">
                  <a:lumMod val="60000"/>
                  <a:lumOff val="40000"/>
                </a:srgbClr>
              </a:solidFill>
            </a:endParaRPr>
          </a:p>
        </p:txBody>
      </p:sp>
      <p:sp>
        <p:nvSpPr>
          <p:cNvPr id="12" name="TextBox 11"/>
          <p:cNvSpPr txBox="1"/>
          <p:nvPr/>
        </p:nvSpPr>
        <p:spPr>
          <a:xfrm>
            <a:off x="1219200" y="4876800"/>
            <a:ext cx="1371600" cy="800219"/>
          </a:xfrm>
          <a:prstGeom prst="rect">
            <a:avLst/>
          </a:prstGeom>
          <a:noFill/>
        </p:spPr>
        <p:txBody>
          <a:bodyPr wrap="square" rtlCol="0">
            <a:spAutoFit/>
          </a:bodyPr>
          <a:lstStyle/>
          <a:p>
            <a:pPr algn="ctr"/>
            <a:r>
              <a:rPr lang="en-US" b="1" dirty="0" smtClean="0">
                <a:solidFill>
                  <a:srgbClr val="DA1F28">
                    <a:lumMod val="60000"/>
                    <a:lumOff val="40000"/>
                  </a:srgbClr>
                </a:solidFill>
              </a:rPr>
              <a:t>Pinckney (F)</a:t>
            </a:r>
          </a:p>
          <a:p>
            <a:pPr algn="ctr"/>
            <a:r>
              <a:rPr lang="en-US" sz="2800" b="1" dirty="0" smtClean="0">
                <a:solidFill>
                  <a:srgbClr val="DA1F28">
                    <a:lumMod val="60000"/>
                    <a:lumOff val="40000"/>
                  </a:srgbClr>
                </a:solidFill>
              </a:rPr>
              <a:t>64</a:t>
            </a:r>
            <a:endParaRPr lang="en-US" sz="2800" b="1" dirty="0">
              <a:solidFill>
                <a:srgbClr val="DA1F28">
                  <a:lumMod val="60000"/>
                  <a:lumOff val="40000"/>
                </a:srgbClr>
              </a:solidFill>
            </a:endParaRPr>
          </a:p>
        </p:txBody>
      </p:sp>
      <p:sp>
        <p:nvSpPr>
          <p:cNvPr id="13" name="TextBox 12"/>
          <p:cNvSpPr txBox="1"/>
          <p:nvPr/>
        </p:nvSpPr>
        <p:spPr>
          <a:xfrm>
            <a:off x="0" y="5715001"/>
            <a:ext cx="2590800" cy="1015663"/>
          </a:xfrm>
          <a:prstGeom prst="rect">
            <a:avLst/>
          </a:prstGeom>
          <a:noFill/>
        </p:spPr>
        <p:txBody>
          <a:bodyPr wrap="square" rtlCol="0">
            <a:spAutoFit/>
          </a:bodyPr>
          <a:lstStyle/>
          <a:p>
            <a:pPr algn="ctr"/>
            <a:r>
              <a:rPr lang="en-US" sz="2400" b="1" dirty="0" smtClean="0">
                <a:solidFill>
                  <a:srgbClr val="FFFF00"/>
                </a:solidFill>
              </a:rPr>
              <a:t>TIEBREAKER:</a:t>
            </a:r>
          </a:p>
          <a:p>
            <a:pPr algn="ctr"/>
            <a:r>
              <a:rPr lang="en-US" b="1" dirty="0" smtClean="0">
                <a:solidFill>
                  <a:srgbClr val="FFFF00"/>
                </a:solidFill>
              </a:rPr>
              <a:t>House of Representatives</a:t>
            </a:r>
          </a:p>
          <a:p>
            <a:pPr algn="ctr"/>
            <a:r>
              <a:rPr lang="en-US" b="1" i="1" dirty="0" smtClean="0">
                <a:solidFill>
                  <a:srgbClr val="FFFF00"/>
                </a:solidFill>
              </a:rPr>
              <a:t>1 vote per state</a:t>
            </a:r>
            <a:endParaRPr lang="en-US" b="1" i="1" dirty="0">
              <a:solidFill>
                <a:srgbClr val="FFFF00"/>
              </a:solidFill>
            </a:endParaRPr>
          </a:p>
        </p:txBody>
      </p:sp>
      <p:sp>
        <p:nvSpPr>
          <p:cNvPr id="14" name="TextBox 13"/>
          <p:cNvSpPr txBox="1"/>
          <p:nvPr/>
        </p:nvSpPr>
        <p:spPr>
          <a:xfrm>
            <a:off x="5791200" y="3505200"/>
            <a:ext cx="3352800" cy="830997"/>
          </a:xfrm>
          <a:prstGeom prst="rect">
            <a:avLst/>
          </a:prstGeom>
          <a:noFill/>
        </p:spPr>
        <p:txBody>
          <a:bodyPr wrap="square" rtlCol="0">
            <a:spAutoFit/>
          </a:bodyPr>
          <a:lstStyle/>
          <a:p>
            <a:pPr algn="ctr"/>
            <a:r>
              <a:rPr lang="en-US" sz="2400" b="1" i="1" dirty="0" smtClean="0">
                <a:solidFill>
                  <a:prstClr val="black"/>
                </a:solidFill>
              </a:rPr>
              <a:t>The </a:t>
            </a:r>
          </a:p>
          <a:p>
            <a:pPr algn="ctr"/>
            <a:r>
              <a:rPr lang="en-US" sz="2400" b="1" i="1" dirty="0" smtClean="0">
                <a:solidFill>
                  <a:prstClr val="black"/>
                </a:solidFill>
              </a:rPr>
              <a:t>“Revolution of 1800”</a:t>
            </a:r>
            <a:endParaRPr lang="en-US" sz="2400" b="1" i="1" dirty="0">
              <a:solidFill>
                <a:prstClr val="black"/>
              </a:solidFill>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“Lame Duck” Session</a:t>
            </a:r>
            <a:endParaRPr lang="en-US" sz="5400" dirty="0"/>
          </a:p>
        </p:txBody>
      </p:sp>
      <p:pic>
        <p:nvPicPr>
          <p:cNvPr id="208898" name="Picture 2" descr="http://2.bp.blogspot.com/_n7RltmTdk-g/TEvOvh1mJyI/AAAAAAAAUn8/fIAmLYojBJE/s1600/lame-duck.gif"/>
          <p:cNvPicPr>
            <a:picLocks noChangeAspect="1" noChangeArrowheads="1"/>
          </p:cNvPicPr>
          <p:nvPr/>
        </p:nvPicPr>
        <p:blipFill>
          <a:blip r:embed="rId2" cstate="print"/>
          <a:srcRect/>
          <a:stretch>
            <a:fillRect/>
          </a:stretch>
        </p:blipFill>
        <p:spPr bwMode="auto">
          <a:xfrm>
            <a:off x="3048000" y="2209800"/>
            <a:ext cx="3127248" cy="4267200"/>
          </a:xfrm>
          <a:prstGeom prst="rect">
            <a:avLst/>
          </a:prstGeom>
          <a:noFill/>
        </p:spPr>
      </p:pic>
      <p:cxnSp>
        <p:nvCxnSpPr>
          <p:cNvPr id="7" name="Straight Arrow Connector 6"/>
          <p:cNvCxnSpPr/>
          <p:nvPr/>
        </p:nvCxnSpPr>
        <p:spPr>
          <a:xfrm>
            <a:off x="457200" y="2133600"/>
            <a:ext cx="8153400" cy="1588"/>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2286000"/>
            <a:ext cx="1828800" cy="523220"/>
          </a:xfrm>
          <a:prstGeom prst="rect">
            <a:avLst/>
          </a:prstGeom>
          <a:noFill/>
        </p:spPr>
        <p:txBody>
          <a:bodyPr wrap="square" rtlCol="0">
            <a:spAutoFit/>
          </a:bodyPr>
          <a:lstStyle/>
          <a:p>
            <a:pPr algn="ctr"/>
            <a:r>
              <a:rPr lang="en-US" sz="2800" b="1" dirty="0" smtClean="0">
                <a:solidFill>
                  <a:prstClr val="black"/>
                </a:solidFill>
              </a:rPr>
              <a:t>ELECTION</a:t>
            </a:r>
            <a:endParaRPr lang="en-US" sz="2800" b="1" dirty="0">
              <a:solidFill>
                <a:prstClr val="black"/>
              </a:solidFill>
            </a:endParaRPr>
          </a:p>
        </p:txBody>
      </p:sp>
      <p:sp>
        <p:nvSpPr>
          <p:cNvPr id="10" name="TextBox 9"/>
          <p:cNvSpPr txBox="1"/>
          <p:nvPr/>
        </p:nvSpPr>
        <p:spPr>
          <a:xfrm>
            <a:off x="6477000" y="2286000"/>
            <a:ext cx="2667000" cy="954107"/>
          </a:xfrm>
          <a:prstGeom prst="rect">
            <a:avLst/>
          </a:prstGeom>
          <a:noFill/>
        </p:spPr>
        <p:txBody>
          <a:bodyPr wrap="square" rtlCol="0">
            <a:spAutoFit/>
          </a:bodyPr>
          <a:lstStyle/>
          <a:p>
            <a:pPr algn="ctr"/>
            <a:r>
              <a:rPr lang="en-US" sz="2800" b="1" dirty="0" smtClean="0">
                <a:solidFill>
                  <a:prstClr val="black"/>
                </a:solidFill>
              </a:rPr>
              <a:t>SUCCESSOR’S TERM</a:t>
            </a:r>
            <a:endParaRPr lang="en-US" sz="2800" b="1" dirty="0">
              <a:solidFill>
                <a:prstClr val="black"/>
              </a:solidFill>
            </a:endParaRPr>
          </a:p>
        </p:txBody>
      </p:sp>
      <p:pic>
        <p:nvPicPr>
          <p:cNvPr id="8" name="Picture 6" descr="File:US Navy 031029-N-6236G-001 A painting of President John Adams (1735-1826), 2nd president of the United States, by Asher B. Durand (1767-1845)-crop.jpg"/>
          <p:cNvPicPr>
            <a:picLocks noChangeAspect="1" noChangeArrowheads="1"/>
          </p:cNvPicPr>
          <p:nvPr/>
        </p:nvPicPr>
        <p:blipFill>
          <a:blip r:embed="rId3" cstate="print"/>
          <a:srcRect/>
          <a:stretch>
            <a:fillRect/>
          </a:stretch>
        </p:blipFill>
        <p:spPr bwMode="auto">
          <a:xfrm>
            <a:off x="152400" y="3352800"/>
            <a:ext cx="2057400" cy="2587925"/>
          </a:xfrm>
          <a:prstGeom prst="rect">
            <a:avLst/>
          </a:prstGeom>
          <a:noFill/>
        </p:spPr>
      </p:pic>
      <p:pic>
        <p:nvPicPr>
          <p:cNvPr id="11" name="Picture 4" descr="File:Rembrandt Peale-Thomas Jefferson.jpg"/>
          <p:cNvPicPr>
            <a:picLocks noChangeAspect="1" noChangeArrowheads="1"/>
          </p:cNvPicPr>
          <p:nvPr/>
        </p:nvPicPr>
        <p:blipFill>
          <a:blip r:embed="rId4" cstate="print"/>
          <a:srcRect/>
          <a:stretch>
            <a:fillRect/>
          </a:stretch>
        </p:blipFill>
        <p:spPr bwMode="auto">
          <a:xfrm>
            <a:off x="6819646" y="3352800"/>
            <a:ext cx="2171954" cy="259080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192694" y="0"/>
            <a:ext cx="6951306" cy="6858000"/>
          </a:xfrm>
          <a:prstGeom prst="rect">
            <a:avLst/>
          </a:prstGeom>
          <a:noFill/>
          <a:ln w="9525">
            <a:noFill/>
            <a:miter lim="800000"/>
            <a:headEnd/>
            <a:tailEnd/>
          </a:ln>
        </p:spPr>
      </p:pic>
      <p:sp>
        <p:nvSpPr>
          <p:cNvPr id="2" name="Title 1"/>
          <p:cNvSpPr>
            <a:spLocks noGrp="1"/>
          </p:cNvSpPr>
          <p:nvPr>
            <p:ph type="title"/>
          </p:nvPr>
        </p:nvSpPr>
        <p:spPr>
          <a:xfrm>
            <a:off x="0" y="0"/>
            <a:ext cx="3276600" cy="2286000"/>
          </a:xfrm>
          <a:effectLst>
            <a:outerShdw blurRad="40000" dist="23000" dir="5400000" rotWithShape="0">
              <a:srgbClr val="000000">
                <a:alpha val="35000"/>
              </a:srgbClr>
            </a:outerShdw>
            <a:softEdge rad="317500"/>
          </a:effectLst>
        </p:spPr>
        <p:style>
          <a:lnRef idx="1">
            <a:schemeClr val="dk1"/>
          </a:lnRef>
          <a:fillRef idx="3">
            <a:schemeClr val="dk1"/>
          </a:fillRef>
          <a:effectRef idx="2">
            <a:schemeClr val="dk1"/>
          </a:effectRef>
          <a:fontRef idx="minor">
            <a:schemeClr val="lt1"/>
          </a:fontRef>
        </p:style>
        <p:txBody>
          <a:bodyPr>
            <a:normAutofit fontScale="90000"/>
          </a:bodyPr>
          <a:lstStyle/>
          <a:p>
            <a:r>
              <a:rPr lang="en-US" sz="6000" b="1" dirty="0" smtClean="0">
                <a:solidFill>
                  <a:srgbClr val="FFC000"/>
                </a:solidFill>
              </a:rPr>
              <a:t>The Doomsday Clock</a:t>
            </a:r>
            <a:endParaRPr lang="en-US" sz="6000" b="1" dirty="0">
              <a:solidFill>
                <a:srgbClr val="FFC000"/>
              </a:solidFill>
            </a:endParaRPr>
          </a:p>
        </p:txBody>
      </p:sp>
      <p:pic>
        <p:nvPicPr>
          <p:cNvPr id="3075" name="Picture 3">
            <a:hlinkClick r:id="rId3"/>
          </p:cNvPr>
          <p:cNvPicPr>
            <a:picLocks noChangeAspect="1" noChangeArrowheads="1"/>
          </p:cNvPicPr>
          <p:nvPr/>
        </p:nvPicPr>
        <p:blipFill>
          <a:blip r:embed="rId4" cstate="print"/>
          <a:srcRect/>
          <a:stretch>
            <a:fillRect/>
          </a:stretch>
        </p:blipFill>
        <p:spPr bwMode="auto">
          <a:xfrm>
            <a:off x="6591300" y="3733800"/>
            <a:ext cx="2200275" cy="2514600"/>
          </a:xfrm>
          <a:prstGeom prst="rect">
            <a:avLst/>
          </a:prstGeom>
          <a:noFill/>
          <a:ln w="9525">
            <a:noFill/>
            <a:miter lim="800000"/>
            <a:headEnd/>
            <a:tailEnd/>
          </a:ln>
          <a:effectLst>
            <a:glow rad="228600">
              <a:schemeClr val="accent6">
                <a:satMod val="175000"/>
                <a:alpha val="40000"/>
              </a:schemeClr>
            </a:glow>
            <a:softEdge rad="127000"/>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2192694" y="0"/>
            <a:ext cx="6951306" cy="68580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7383866" y="0"/>
            <a:ext cx="1760134" cy="2057400"/>
          </a:xfrm>
          <a:prstGeom prst="rect">
            <a:avLst/>
          </a:prstGeom>
          <a:noFill/>
          <a:ln w="9525">
            <a:noFill/>
            <a:miter lim="800000"/>
            <a:headEnd/>
            <a:tailEnd/>
          </a:ln>
          <a:effectLst>
            <a:softEdge rad="127000"/>
          </a:effectLst>
        </p:spPr>
      </p:pic>
      <p:pic>
        <p:nvPicPr>
          <p:cNvPr id="4099"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3962400" y="2971800"/>
            <a:ext cx="2285714" cy="2285714"/>
          </a:xfrm>
          <a:prstGeom prst="rect">
            <a:avLst/>
          </a:prstGeom>
          <a:noFill/>
        </p:spPr>
      </p:pic>
      <p:pic>
        <p:nvPicPr>
          <p:cNvPr id="11"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5257800" y="1143000"/>
            <a:ext cx="2285714" cy="2285714"/>
          </a:xfrm>
          <a:prstGeom prst="rect">
            <a:avLst/>
          </a:prstGeom>
          <a:noFill/>
        </p:spPr>
      </p:pic>
      <p:pic>
        <p:nvPicPr>
          <p:cNvPr id="12"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6629400" y="1828800"/>
            <a:ext cx="2285714" cy="2285714"/>
          </a:xfrm>
          <a:prstGeom prst="rect">
            <a:avLst/>
          </a:prstGeom>
          <a:noFill/>
        </p:spPr>
      </p:pic>
      <p:pic>
        <p:nvPicPr>
          <p:cNvPr id="14"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5029200" y="4572286"/>
            <a:ext cx="2285714" cy="2285714"/>
          </a:xfrm>
          <a:prstGeom prst="rect">
            <a:avLst/>
          </a:prstGeom>
          <a:noFill/>
        </p:spPr>
      </p:pic>
      <p:pic>
        <p:nvPicPr>
          <p:cNvPr id="8" name="Picture 3" descr="C:\Users\Tom Richey\AppData\Local\Microsoft\Windows\Temporary Internet Files\Content.IE5\RQ029G1L\MCj04348790000[1].png"/>
          <p:cNvPicPr>
            <a:picLocks noChangeAspect="1" noChangeArrowheads="1"/>
          </p:cNvPicPr>
          <p:nvPr/>
        </p:nvPicPr>
        <p:blipFill>
          <a:blip r:embed="rId4" cstate="print"/>
          <a:srcRect r="13322"/>
          <a:stretch>
            <a:fillRect/>
          </a:stretch>
        </p:blipFill>
        <p:spPr bwMode="auto">
          <a:xfrm>
            <a:off x="5029200" y="2667000"/>
            <a:ext cx="1981200" cy="2285714"/>
          </a:xfrm>
          <a:prstGeom prst="rect">
            <a:avLst/>
          </a:prstGeom>
          <a:noFill/>
        </p:spPr>
      </p:pic>
      <p:pic>
        <p:nvPicPr>
          <p:cNvPr id="9"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6019800" y="3581400"/>
            <a:ext cx="2285714" cy="2285714"/>
          </a:xfrm>
          <a:prstGeom prst="rect">
            <a:avLst/>
          </a:prstGeom>
          <a:noFill/>
        </p:spPr>
      </p:pic>
      <p:pic>
        <p:nvPicPr>
          <p:cNvPr id="15" name="Picture 3" descr="C:\Users\Tom Richey\AppData\Local\Microsoft\Windows\Temporary Internet Files\Content.IE5\RQ029G1L\MCj04348790000[1].png"/>
          <p:cNvPicPr>
            <a:picLocks noChangeAspect="1" noChangeArrowheads="1"/>
          </p:cNvPicPr>
          <p:nvPr/>
        </p:nvPicPr>
        <p:blipFill>
          <a:blip r:embed="rId4" cstate="print"/>
          <a:srcRect l="10001"/>
          <a:stretch>
            <a:fillRect/>
          </a:stretch>
        </p:blipFill>
        <p:spPr bwMode="auto">
          <a:xfrm>
            <a:off x="7391400" y="2743200"/>
            <a:ext cx="2057114" cy="2285714"/>
          </a:xfrm>
          <a:prstGeom prst="rect">
            <a:avLst/>
          </a:prstGeom>
          <a:noFill/>
        </p:spPr>
      </p:pic>
      <p:pic>
        <p:nvPicPr>
          <p:cNvPr id="16"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3581400" y="1676400"/>
            <a:ext cx="2285714" cy="2285714"/>
          </a:xfrm>
          <a:prstGeom prst="rect">
            <a:avLst/>
          </a:prstGeom>
          <a:noFill/>
        </p:spPr>
      </p:pic>
      <p:pic>
        <p:nvPicPr>
          <p:cNvPr id="17"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3962400" y="228600"/>
            <a:ext cx="2285714" cy="2285714"/>
          </a:xfrm>
          <a:prstGeom prst="rect">
            <a:avLst/>
          </a:prstGeom>
          <a:noFill/>
        </p:spPr>
      </p:pic>
      <p:pic>
        <p:nvPicPr>
          <p:cNvPr id="18"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1828800" y="3200400"/>
            <a:ext cx="2285714" cy="2285714"/>
          </a:xfrm>
          <a:prstGeom prst="rect">
            <a:avLst/>
          </a:prstGeom>
          <a:noFill/>
        </p:spPr>
      </p:pic>
      <p:pic>
        <p:nvPicPr>
          <p:cNvPr id="13"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2895600" y="3429000"/>
            <a:ext cx="2285714" cy="2285714"/>
          </a:xfrm>
          <a:prstGeom prst="rect">
            <a:avLst/>
          </a:prstGeom>
          <a:noFill/>
        </p:spPr>
      </p:pic>
      <p:pic>
        <p:nvPicPr>
          <p:cNvPr id="19"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2514600" y="1600200"/>
            <a:ext cx="2285714" cy="2285714"/>
          </a:xfrm>
          <a:prstGeom prst="rect">
            <a:avLst/>
          </a:prstGeom>
          <a:noFill/>
        </p:spPr>
      </p:pic>
      <p:pic>
        <p:nvPicPr>
          <p:cNvPr id="20"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5715000" y="457200"/>
            <a:ext cx="2285714" cy="2285714"/>
          </a:xfrm>
          <a:prstGeom prst="rect">
            <a:avLst/>
          </a:prstGeom>
          <a:noFill/>
        </p:spPr>
      </p:pic>
      <p:pic>
        <p:nvPicPr>
          <p:cNvPr id="21"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6934200" y="4572286"/>
            <a:ext cx="2285714" cy="2285714"/>
          </a:xfrm>
          <a:prstGeom prst="rect">
            <a:avLst/>
          </a:prstGeom>
          <a:noFill/>
        </p:spPr>
      </p:pic>
      <p:pic>
        <p:nvPicPr>
          <p:cNvPr id="22"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3581686" y="4572286"/>
            <a:ext cx="2285714" cy="2285714"/>
          </a:xfrm>
          <a:prstGeom prst="rect">
            <a:avLst/>
          </a:prstGeom>
          <a:noFill/>
        </p:spPr>
      </p:pic>
      <p:sp>
        <p:nvSpPr>
          <p:cNvPr id="2" name="Title 1"/>
          <p:cNvSpPr>
            <a:spLocks noGrp="1"/>
          </p:cNvSpPr>
          <p:nvPr>
            <p:ph type="title"/>
          </p:nvPr>
        </p:nvSpPr>
        <p:spPr>
          <a:xfrm>
            <a:off x="0" y="0"/>
            <a:ext cx="3657600" cy="1752600"/>
          </a:xfrm>
          <a:effectLst>
            <a:outerShdw blurRad="40000" dist="23000" dir="5400000" rotWithShape="0">
              <a:srgbClr val="000000">
                <a:alpha val="35000"/>
              </a:srgbClr>
            </a:outerShdw>
            <a:softEdge rad="635000"/>
          </a:effectLst>
        </p:spPr>
        <p:style>
          <a:lnRef idx="1">
            <a:schemeClr val="dk1"/>
          </a:lnRef>
          <a:fillRef idx="3">
            <a:schemeClr val="dk1"/>
          </a:fillRef>
          <a:effectRef idx="2">
            <a:schemeClr val="dk1"/>
          </a:effectRef>
          <a:fontRef idx="minor">
            <a:schemeClr val="lt1"/>
          </a:fontRef>
        </p:style>
        <p:txBody>
          <a:bodyPr>
            <a:normAutofit/>
          </a:bodyPr>
          <a:lstStyle/>
          <a:p>
            <a:r>
              <a:rPr lang="en-US" sz="4800" b="1" dirty="0" smtClean="0">
                <a:solidFill>
                  <a:srgbClr val="FFC000"/>
                </a:solidFill>
              </a:rPr>
              <a:t>The Judiciary Act of 1801</a:t>
            </a:r>
            <a:endParaRPr lang="en-US" sz="4800" b="1" dirty="0">
              <a:solidFill>
                <a:srgbClr val="FFC000"/>
              </a:solidFill>
            </a:endParaRPr>
          </a:p>
        </p:txBody>
      </p:sp>
      <p:sp>
        <p:nvSpPr>
          <p:cNvPr id="24" name="TextBox 23"/>
          <p:cNvSpPr txBox="1"/>
          <p:nvPr/>
        </p:nvSpPr>
        <p:spPr>
          <a:xfrm>
            <a:off x="152400" y="4495800"/>
            <a:ext cx="2209800" cy="954107"/>
          </a:xfrm>
          <a:prstGeom prst="rect">
            <a:avLst/>
          </a:prstGeom>
          <a:effectLst>
            <a:outerShdw blurRad="40000" dist="23000" dir="5400000" rotWithShape="0">
              <a:srgbClr val="000000">
                <a:alpha val="35000"/>
              </a:srgbClr>
            </a:outerShdw>
            <a:softEdge rad="127000"/>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800" b="1" dirty="0" smtClean="0">
                <a:solidFill>
                  <a:srgbClr val="FF0000"/>
                </a:solidFill>
              </a:rPr>
              <a:t>new federal circuit judges</a:t>
            </a:r>
            <a:endParaRPr lang="en-US" sz="2800" b="1" dirty="0">
              <a:solidFill>
                <a:srgbClr val="FF0000"/>
              </a:solidFill>
            </a:endParaRPr>
          </a:p>
        </p:txBody>
      </p:sp>
      <p:sp>
        <p:nvSpPr>
          <p:cNvPr id="23" name="TextBox 22"/>
          <p:cNvSpPr txBox="1"/>
          <p:nvPr/>
        </p:nvSpPr>
        <p:spPr>
          <a:xfrm>
            <a:off x="304800" y="2557552"/>
            <a:ext cx="1828800" cy="186204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15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16</a:t>
            </a:r>
            <a:endParaRPr lang="en-US" sz="115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1828800" y="4572286"/>
            <a:ext cx="2285714" cy="2285714"/>
          </a:xfrm>
          <a:prstGeom prst="rect">
            <a:avLst/>
          </a:prstGeom>
          <a:noFill/>
        </p:spPr>
      </p:pic>
      <p:sp>
        <p:nvSpPr>
          <p:cNvPr id="25" name="Rectangle 24"/>
          <p:cNvSpPr/>
          <p:nvPr/>
        </p:nvSpPr>
        <p:spPr>
          <a:xfrm>
            <a:off x="0" y="1752600"/>
            <a:ext cx="2819400" cy="1015663"/>
          </a:xfrm>
          <a:prstGeom prst="rect">
            <a:avLst/>
          </a:prstGeom>
        </p:spPr>
        <p:txBody>
          <a:bodyPr wrap="square">
            <a:spAutoFit/>
          </a:bodyPr>
          <a:lstStyle/>
          <a:p>
            <a:pPr algn="ctr"/>
            <a:r>
              <a:rPr lang="en-US" b="1" dirty="0" smtClean="0">
                <a:solidFill>
                  <a:srgbClr val="FFC000"/>
                </a:solidFill>
              </a:rPr>
              <a:t>The </a:t>
            </a:r>
            <a:br>
              <a:rPr lang="en-US" b="1" dirty="0" smtClean="0">
                <a:solidFill>
                  <a:srgbClr val="FFC000"/>
                </a:solidFill>
              </a:rPr>
            </a:br>
            <a:r>
              <a:rPr lang="en-US" sz="2400" b="1" dirty="0" smtClean="0">
                <a:solidFill>
                  <a:schemeClr val="accent1">
                    <a:lumMod val="40000"/>
                    <a:lumOff val="60000"/>
                  </a:schemeClr>
                </a:solidFill>
              </a:rPr>
              <a:t>“Midnight Judges” </a:t>
            </a:r>
            <a:endParaRPr lang="en-US" b="1" dirty="0" smtClean="0">
              <a:solidFill>
                <a:schemeClr val="accent1">
                  <a:lumMod val="40000"/>
                  <a:lumOff val="60000"/>
                </a:schemeClr>
              </a:solidFill>
            </a:endParaRPr>
          </a:p>
          <a:p>
            <a:pPr algn="ctr"/>
            <a:r>
              <a:rPr lang="en-US" b="1" dirty="0" smtClean="0">
                <a:solidFill>
                  <a:srgbClr val="FFC000"/>
                </a:solidFill>
              </a:rPr>
              <a:t>Act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4000"/>
                            </p:stCondLst>
                            <p:childTnLst>
                              <p:par>
                                <p:cTn id="53" presetID="53"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500"/>
                            </p:stCondLst>
                            <p:childTnLst>
                              <p:par>
                                <p:cTn id="59" presetID="53" presetClass="entr" presetSubtype="0"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5500"/>
                            </p:stCondLst>
                            <p:childTnLst>
                              <p:par>
                                <p:cTn id="71" presetID="53" presetClass="entr" presetSubtype="0"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6000"/>
                            </p:stCondLst>
                            <p:childTnLst>
                              <p:par>
                                <p:cTn id="77" presetID="53" presetClass="entr" presetSubtype="0" fill="hold"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Effect transition="in" filter="fade">
                                      <p:cBhvr>
                                        <p:cTn id="87" dur="500"/>
                                        <p:tgtEl>
                                          <p:spTgt spid="20"/>
                                        </p:tgtEl>
                                      </p:cBhvr>
                                    </p:animEffect>
                                  </p:childTnLst>
                                </p:cTn>
                              </p:par>
                            </p:childTnLst>
                          </p:cTn>
                        </p:par>
                        <p:par>
                          <p:cTn id="88" fill="hold">
                            <p:stCondLst>
                              <p:cond delay="7000"/>
                            </p:stCondLst>
                            <p:childTnLst>
                              <p:par>
                                <p:cTn id="89" presetID="53"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7500"/>
                            </p:stCondLst>
                            <p:childTnLst>
                              <p:par>
                                <p:cTn id="95" presetID="53"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990600" y="0"/>
            <a:ext cx="6951306" cy="685800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0" y="0"/>
            <a:ext cx="1629753" cy="1904999"/>
          </a:xfrm>
          <a:prstGeom prst="rect">
            <a:avLst/>
          </a:prstGeom>
          <a:noFill/>
          <a:ln w="9525">
            <a:noFill/>
            <a:miter lim="800000"/>
            <a:headEnd/>
            <a:tailEnd/>
          </a:ln>
        </p:spPr>
      </p:pic>
      <p:pic>
        <p:nvPicPr>
          <p:cNvPr id="9"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0" y="2590800"/>
            <a:ext cx="2285714" cy="2285714"/>
          </a:xfrm>
          <a:prstGeom prst="rect">
            <a:avLst/>
          </a:prstGeom>
          <a:noFill/>
        </p:spPr>
      </p:pic>
      <p:pic>
        <p:nvPicPr>
          <p:cNvPr id="13"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1295400" y="2590800"/>
            <a:ext cx="2285714" cy="2285714"/>
          </a:xfrm>
          <a:prstGeom prst="rect">
            <a:avLst/>
          </a:prstGeom>
          <a:noFill/>
        </p:spPr>
      </p:pic>
      <p:pic>
        <p:nvPicPr>
          <p:cNvPr id="19"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2667000" y="2590800"/>
            <a:ext cx="2285714" cy="2285714"/>
          </a:xfrm>
          <a:prstGeom prst="rect">
            <a:avLst/>
          </a:prstGeom>
          <a:noFill/>
        </p:spPr>
      </p:pic>
      <p:pic>
        <p:nvPicPr>
          <p:cNvPr id="10"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4038600" y="2590800"/>
            <a:ext cx="2285714" cy="2285714"/>
          </a:xfrm>
          <a:prstGeom prst="rect">
            <a:avLst/>
          </a:prstGeom>
          <a:noFill/>
        </p:spPr>
      </p:pic>
      <p:pic>
        <p:nvPicPr>
          <p:cNvPr id="21"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5410200" y="2667000"/>
            <a:ext cx="2285714" cy="2285714"/>
          </a:xfrm>
          <a:prstGeom prst="rect">
            <a:avLst/>
          </a:prstGeom>
          <a:noFill/>
        </p:spPr>
      </p:pic>
      <p:pic>
        <p:nvPicPr>
          <p:cNvPr id="22" name="Picture 3" descr="C:\Users\Tom Richey\AppData\Local\Microsoft\Windows\Temporary Internet Files\Content.IE5\RQ029G1L\MCj04348790000[1].png"/>
          <p:cNvPicPr>
            <a:picLocks noChangeAspect="1" noChangeArrowheads="1"/>
          </p:cNvPicPr>
          <p:nvPr/>
        </p:nvPicPr>
        <p:blipFill>
          <a:blip r:embed="rId4" cstate="print"/>
          <a:srcRect/>
          <a:stretch>
            <a:fillRect/>
          </a:stretch>
        </p:blipFill>
        <p:spPr bwMode="auto">
          <a:xfrm>
            <a:off x="6858286" y="2667000"/>
            <a:ext cx="2285714" cy="2285714"/>
          </a:xfrm>
          <a:prstGeom prst="rect">
            <a:avLst/>
          </a:prstGeom>
          <a:noFill/>
        </p:spPr>
      </p:pic>
      <p:sp>
        <p:nvSpPr>
          <p:cNvPr id="2" name="Title 1"/>
          <p:cNvSpPr>
            <a:spLocks noGrp="1"/>
          </p:cNvSpPr>
          <p:nvPr>
            <p:ph type="title"/>
          </p:nvPr>
        </p:nvSpPr>
        <p:spPr>
          <a:xfrm>
            <a:off x="457200" y="5486400"/>
            <a:ext cx="8229600" cy="1143000"/>
          </a:xfrm>
        </p:spPr>
        <p:txBody>
          <a:bodyPr>
            <a:normAutofit fontScale="90000"/>
          </a:bodyPr>
          <a:lstStyle/>
          <a:p>
            <a:r>
              <a:rPr lang="en-US" sz="6000" b="1" dirty="0" smtClean="0">
                <a:solidFill>
                  <a:srgbClr val="FFC000"/>
                </a:solidFill>
              </a:rPr>
              <a:t>The Judiciary Act of 1801</a:t>
            </a:r>
            <a:br>
              <a:rPr lang="en-US" sz="6000" b="1" dirty="0" smtClean="0">
                <a:solidFill>
                  <a:srgbClr val="FFC000"/>
                </a:solidFill>
              </a:rPr>
            </a:br>
            <a:r>
              <a:rPr lang="en-US" sz="3600" b="1" dirty="0" smtClean="0">
                <a:solidFill>
                  <a:srgbClr val="FFC000"/>
                </a:solidFill>
              </a:rPr>
              <a:t>aka, the “Midnight Judges” Act</a:t>
            </a:r>
            <a:endParaRPr lang="en-US" sz="6000" b="1" dirty="0">
              <a:solidFill>
                <a:srgbClr val="FFC000"/>
              </a:solidFill>
            </a:endParaRPr>
          </a:p>
        </p:txBody>
      </p:sp>
      <p:sp>
        <p:nvSpPr>
          <p:cNvPr id="23" name="TextBox 22"/>
          <p:cNvSpPr txBox="1"/>
          <p:nvPr/>
        </p:nvSpPr>
        <p:spPr>
          <a:xfrm>
            <a:off x="5791200" y="228600"/>
            <a:ext cx="3048000" cy="1261884"/>
          </a:xfrm>
          <a:prstGeom prst="rect">
            <a:avLst/>
          </a:prstGeom>
          <a:noFill/>
        </p:spPr>
        <p:txBody>
          <a:bodyPr wrap="square" rtlCol="0">
            <a:spAutoFit/>
          </a:bodyPr>
          <a:lstStyle/>
          <a:p>
            <a:pPr algn="r"/>
            <a:r>
              <a:rPr lang="en-US" sz="3200" b="1" dirty="0" smtClean="0">
                <a:solidFill>
                  <a:srgbClr val="FF0000"/>
                </a:solidFill>
              </a:rPr>
              <a:t>Supreme Court</a:t>
            </a:r>
          </a:p>
          <a:p>
            <a:pPr algn="r"/>
            <a:r>
              <a:rPr lang="en-US" sz="4400" b="1" dirty="0" smtClean="0">
                <a:solidFill>
                  <a:srgbClr val="FF0000"/>
                </a:solidFill>
              </a:rPr>
              <a:t>-1</a:t>
            </a:r>
            <a:endParaRPr lang="en-US" sz="4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nodeType="clickEffect">
                                  <p:stCondLst>
                                    <p:cond delay="0"/>
                                  </p:stCondLst>
                                  <p:childTnLst>
                                    <p:anim calcmode="lin" valueType="num">
                                      <p:cBhvr>
                                        <p:cTn id="6" dur="3000"/>
                                        <p:tgtEl>
                                          <p:spTgt spid="22"/>
                                        </p:tgtEl>
                                        <p:attrNameLst>
                                          <p:attrName>ppt_w</p:attrName>
                                        </p:attrNameLst>
                                      </p:cBhvr>
                                      <p:tavLst>
                                        <p:tav tm="0">
                                          <p:val>
                                            <p:strVal val="ppt_w"/>
                                          </p:val>
                                        </p:tav>
                                        <p:tav tm="100000">
                                          <p:val>
                                            <p:fltVal val="0"/>
                                          </p:val>
                                        </p:tav>
                                      </p:tavLst>
                                    </p:anim>
                                    <p:anim calcmode="lin" valueType="num">
                                      <p:cBhvr>
                                        <p:cTn id="7" dur="3000"/>
                                        <p:tgtEl>
                                          <p:spTgt spid="22"/>
                                        </p:tgtEl>
                                        <p:attrNameLst>
                                          <p:attrName>ppt_h</p:attrName>
                                        </p:attrNameLst>
                                      </p:cBhvr>
                                      <p:tavLst>
                                        <p:tav tm="0">
                                          <p:val>
                                            <p:strVal val="ppt_h"/>
                                          </p:val>
                                        </p:tav>
                                        <p:tav tm="100000">
                                          <p:val>
                                            <p:fltVal val="0"/>
                                          </p:val>
                                        </p:tav>
                                      </p:tavLst>
                                    </p:anim>
                                    <p:anim calcmode="lin" valueType="num">
                                      <p:cBhvr>
                                        <p:cTn id="8" dur="3000"/>
                                        <p:tgtEl>
                                          <p:spTgt spid="22"/>
                                        </p:tgtEl>
                                        <p:attrNameLst>
                                          <p:attrName>style.rotation</p:attrName>
                                        </p:attrNameLst>
                                      </p:cBhvr>
                                      <p:tavLst>
                                        <p:tav tm="0">
                                          <p:val>
                                            <p:fltVal val="0"/>
                                          </p:val>
                                        </p:tav>
                                        <p:tav tm="100000">
                                          <p:val>
                                            <p:fltVal val="360"/>
                                          </p:val>
                                        </p:tav>
                                      </p:tavLst>
                                    </p:anim>
                                    <p:animEffect transition="out" filter="fade">
                                      <p:cBhvr>
                                        <p:cTn id="9" dur="3000"/>
                                        <p:tgtEl>
                                          <p:spTgt spid="22"/>
                                        </p:tgtEl>
                                      </p:cBhvr>
                                    </p:animEffect>
                                    <p:set>
                                      <p:cBhvr>
                                        <p:cTn id="10" dur="1" fill="hold">
                                          <p:stCondLst>
                                            <p:cond delay="2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Modul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2_Modul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932</Words>
  <Application>Microsoft Office PowerPoint</Application>
  <PresentationFormat>On-screen Show (4:3)</PresentationFormat>
  <Paragraphs>244</Paragraphs>
  <Slides>27</Slides>
  <Notes>0</Notes>
  <HiddenSlides>14</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1_Office Theme</vt:lpstr>
      <vt:lpstr>Module</vt:lpstr>
      <vt:lpstr>1_Module</vt:lpstr>
      <vt:lpstr>2_Module</vt:lpstr>
      <vt:lpstr>Landmark  Supreme Court  Cases</vt:lpstr>
      <vt:lpstr>TIER ONE</vt:lpstr>
      <vt:lpstr>TIER TWO</vt:lpstr>
      <vt:lpstr>TIER THREE</vt:lpstr>
      <vt:lpstr>PowerPoint Presentation</vt:lpstr>
      <vt:lpstr>“Lame Duck” Session</vt:lpstr>
      <vt:lpstr>The Doomsday Clock</vt:lpstr>
      <vt:lpstr>The Judiciary Act of 1801</vt:lpstr>
      <vt:lpstr>The Judiciary Act of 1801 aka, the “Midnight Judges” Act</vt:lpstr>
      <vt:lpstr>John Marshall</vt:lpstr>
      <vt:lpstr>Marbury v. Madison</vt:lpstr>
      <vt:lpstr>Marbury v. Madison</vt:lpstr>
      <vt:lpstr>Marbury v. Madison  (1803)</vt:lpstr>
      <vt:lpstr>McCulloch v. Maryland</vt:lpstr>
      <vt:lpstr>McCulloch v. Maryland</vt:lpstr>
      <vt:lpstr>McCulloch v. Maryland (1819)</vt:lpstr>
      <vt:lpstr>PowerPoint Presentation</vt:lpstr>
      <vt:lpstr>Gibbons v. Ogden (1824)</vt:lpstr>
      <vt:lpstr>Miranda v. Arizona (1966)</vt:lpstr>
      <vt:lpstr>PowerPoint Presentation</vt:lpstr>
      <vt:lpstr>South Carolina Congressional Districts</vt:lpstr>
      <vt:lpstr>Voting Rights Act of 1965</vt:lpstr>
      <vt:lpstr>Baker v. Carr (1962)</vt:lpstr>
      <vt:lpstr>Gideon v. Wainwright (1963)</vt:lpstr>
      <vt:lpstr>Tinker v. Des Moines (1969)</vt:lpstr>
      <vt:lpstr>Engel v. Vitale (1962)</vt:lpstr>
      <vt:lpstr>Lemon v. Kurtzman (1970)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Landmark Supreme Court Cases</dc:title>
  <dc:creator>Tom</dc:creator>
  <cp:lastModifiedBy>Tom Richey</cp:lastModifiedBy>
  <cp:revision>81</cp:revision>
  <dcterms:created xsi:type="dcterms:W3CDTF">2011-11-20T07:44:00Z</dcterms:created>
  <dcterms:modified xsi:type="dcterms:W3CDTF">2015-03-10T20:00:17Z</dcterms:modified>
</cp:coreProperties>
</file>