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751" r:id="rId2"/>
  </p:sldMasterIdLst>
  <p:sldIdLst>
    <p:sldId id="256" r:id="rId3"/>
    <p:sldId id="260" r:id="rId4"/>
    <p:sldId id="261" r:id="rId5"/>
    <p:sldId id="285" r:id="rId6"/>
    <p:sldId id="314" r:id="rId7"/>
    <p:sldId id="286" r:id="rId8"/>
    <p:sldId id="287" r:id="rId9"/>
    <p:sldId id="281" r:id="rId10"/>
    <p:sldId id="263" r:id="rId11"/>
    <p:sldId id="279" r:id="rId12"/>
    <p:sldId id="257" r:id="rId13"/>
    <p:sldId id="258" r:id="rId14"/>
    <p:sldId id="313" r:id="rId15"/>
    <p:sldId id="282" r:id="rId16"/>
    <p:sldId id="283" r:id="rId17"/>
    <p:sldId id="284" r:id="rId18"/>
    <p:sldId id="264" r:id="rId19"/>
    <p:sldId id="265" r:id="rId20"/>
    <p:sldId id="266" r:id="rId21"/>
    <p:sldId id="288" r:id="rId22"/>
    <p:sldId id="267" r:id="rId23"/>
    <p:sldId id="289" r:id="rId24"/>
    <p:sldId id="268" r:id="rId25"/>
    <p:sldId id="298" r:id="rId26"/>
    <p:sldId id="297" r:id="rId27"/>
    <p:sldId id="269" r:id="rId28"/>
    <p:sldId id="315" r:id="rId29"/>
    <p:sldId id="270" r:id="rId30"/>
    <p:sldId id="274" r:id="rId31"/>
    <p:sldId id="290" r:id="rId32"/>
    <p:sldId id="291" r:id="rId33"/>
    <p:sldId id="292" r:id="rId34"/>
    <p:sldId id="293" r:id="rId35"/>
    <p:sldId id="271" r:id="rId36"/>
    <p:sldId id="272" r:id="rId37"/>
    <p:sldId id="294" r:id="rId38"/>
    <p:sldId id="295" r:id="rId39"/>
    <p:sldId id="275" r:id="rId40"/>
    <p:sldId id="299" r:id="rId41"/>
    <p:sldId id="296" r:id="rId42"/>
    <p:sldId id="277" r:id="rId43"/>
    <p:sldId id="300" r:id="rId44"/>
    <p:sldId id="301" r:id="rId45"/>
    <p:sldId id="302" r:id="rId46"/>
    <p:sldId id="259" r:id="rId47"/>
    <p:sldId id="303" r:id="rId48"/>
    <p:sldId id="304" r:id="rId49"/>
    <p:sldId id="305" r:id="rId50"/>
    <p:sldId id="306" r:id="rId51"/>
    <p:sldId id="307" r:id="rId52"/>
    <p:sldId id="308" r:id="rId53"/>
    <p:sldId id="309" r:id="rId54"/>
    <p:sldId id="310" r:id="rId55"/>
    <p:sldId id="312" r:id="rId56"/>
    <p:sldId id="311" r:id="rId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14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2464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464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E86187AA-56C5-4FFB-98C8-7DB33A5F91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B6AA8D36-260F-4DE1-8CCC-ADDCB28172C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9763A5F1-B1A3-40BB-9C92-B28C21F02838}"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6187AA-56C5-4FFB-98C8-7DB33A5F91C2}"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4DF7E5-E979-4212-A323-E2DDF629DFDF}"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6D0826-56CE-4693-8E15-DE54552C790C}"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F3C76B8-4E0D-4535-95A2-DD660D0C49E6}"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6AC6181-8338-451A-A247-247193E9A39C}"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4214706-95D2-4510-9194-4B0CF8EF923A}"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32F6540-7574-429E-AEDF-1BB00F97A88C}"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D1D9C7-6425-4BD2-89A5-DB02919A29E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F44DF7E5-E979-4212-A323-E2DDF629DFD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F7D2DE8-F78A-4513-9EBD-1365D28BCCCA}"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6AA8D36-260F-4DE1-8CCC-ADDCB28172CA}"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763A5F1-B1A3-40BB-9C92-B28C21F0283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pPr>
              <a:defRPr/>
            </a:pPr>
            <a:fld id="{B16D0826-56CE-4693-8E15-DE54552C79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3F3C76B8-4E0D-4535-95A2-DD660D0C49E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pPr>
              <a:defRPr/>
            </a:pPr>
            <a:fld id="{A6AC6181-8338-451A-A247-247193E9A3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94214706-95D2-4510-9194-4B0CF8EF92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pPr>
              <a:defRPr/>
            </a:pPr>
            <a:fld id="{832F6540-7574-429E-AEDF-1BB00F97A88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B0D1D9C7-6425-4BD2-89A5-DB02919A29E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AF7D2DE8-F78A-4513-9EBD-1365D28BCC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p>
        </p:txBody>
      </p:sp>
      <p:grpSp>
        <p:nvGrpSpPr>
          <p:cNvPr id="1027" name="Group 3"/>
          <p:cNvGrpSpPr>
            <a:grpSpLocks/>
          </p:cNvGrpSpPr>
          <p:nvPr/>
        </p:nvGrpSpPr>
        <p:grpSpPr bwMode="auto">
          <a:xfrm>
            <a:off x="3175" y="4267200"/>
            <a:ext cx="9140825" cy="2590800"/>
            <a:chOff x="2" y="2688"/>
            <a:chExt cx="5758" cy="1632"/>
          </a:xfrm>
        </p:grpSpPr>
        <p:sp>
          <p:nvSpPr>
            <p:cNvPr id="2355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1034" name="Group 5"/>
            <p:cNvGrpSpPr>
              <a:grpSpLocks/>
            </p:cNvGrpSpPr>
            <p:nvPr userDrawn="1"/>
          </p:nvGrpSpPr>
          <p:grpSpPr bwMode="auto">
            <a:xfrm>
              <a:off x="3528" y="3715"/>
              <a:ext cx="792" cy="521"/>
              <a:chOff x="3527" y="3715"/>
              <a:chExt cx="792" cy="521"/>
            </a:xfrm>
          </p:grpSpPr>
          <p:sp>
            <p:nvSpPr>
              <p:cNvPr id="235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235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235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2356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235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2356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2356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2356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2356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2356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235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1035" name="Group 17"/>
            <p:cNvGrpSpPr>
              <a:grpSpLocks/>
            </p:cNvGrpSpPr>
            <p:nvPr userDrawn="1"/>
          </p:nvGrpSpPr>
          <p:grpSpPr bwMode="auto">
            <a:xfrm>
              <a:off x="1776" y="3631"/>
              <a:ext cx="1626" cy="683"/>
              <a:chOff x="1776" y="3631"/>
              <a:chExt cx="1626" cy="683"/>
            </a:xfrm>
          </p:grpSpPr>
          <p:sp>
            <p:nvSpPr>
              <p:cNvPr id="2357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2357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2357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2357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2357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2357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2357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2357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2357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2357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2358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2358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2358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2358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2358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2358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2358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2358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1036" name="Group 36"/>
            <p:cNvGrpSpPr>
              <a:grpSpLocks/>
            </p:cNvGrpSpPr>
            <p:nvPr userDrawn="1"/>
          </p:nvGrpSpPr>
          <p:grpSpPr bwMode="auto">
            <a:xfrm>
              <a:off x="4128" y="3360"/>
              <a:ext cx="1351" cy="821"/>
              <a:chOff x="4128" y="3360"/>
              <a:chExt cx="1351" cy="821"/>
            </a:xfrm>
          </p:grpSpPr>
          <p:sp>
            <p:nvSpPr>
              <p:cNvPr id="2358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59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59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2359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359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359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359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359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2359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2359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59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60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2360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2360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2360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2360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2360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1037" name="Group 54"/>
            <p:cNvGrpSpPr>
              <a:grpSpLocks/>
            </p:cNvGrpSpPr>
            <p:nvPr userDrawn="1"/>
          </p:nvGrpSpPr>
          <p:grpSpPr bwMode="auto">
            <a:xfrm>
              <a:off x="5280" y="3024"/>
              <a:ext cx="425" cy="258"/>
              <a:chOff x="5280" y="3024"/>
              <a:chExt cx="425" cy="258"/>
            </a:xfrm>
          </p:grpSpPr>
          <p:sp>
            <p:nvSpPr>
              <p:cNvPr id="2360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360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360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361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2361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2361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2361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045" name="Group 62"/>
              <p:cNvGrpSpPr>
                <a:grpSpLocks/>
              </p:cNvGrpSpPr>
              <p:nvPr/>
            </p:nvGrpSpPr>
            <p:grpSpPr bwMode="auto">
              <a:xfrm>
                <a:off x="5381" y="3085"/>
                <a:ext cx="227" cy="132"/>
                <a:chOff x="5381" y="3085"/>
                <a:chExt cx="227" cy="132"/>
              </a:xfrm>
            </p:grpSpPr>
            <p:sp>
              <p:nvSpPr>
                <p:cNvPr id="2361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2361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2361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2361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23619"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3620"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2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2362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p>
        </p:txBody>
      </p:sp>
      <p:sp>
        <p:nvSpPr>
          <p:cNvPr id="2362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5739367-CB59-48A6-A3B6-E83E1FD4B2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50"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5739367-CB59-48A6-A3B6-E83E1FD4B2B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tomrichey.ne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upload.wikimedia.org/wikipedia/commons/3/37/Winston_Churchill.jpg" TargetMode="External"/><Relationship Id="rId2" Type="http://schemas.openxmlformats.org/officeDocument/2006/relationships/hyperlink" Target="http://www.churchill-society-london.org.uk/Munich.html"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slide" Target="slide1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G4BVzYGeF0M"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User:MaGioZal"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upload.wikimedia.org/wikipedia/commons/1/1f/USS_California_sinking-Pearl_Harbor.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75th_Infantry_Division_(United_States)" TargetMode="Externa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www.mosaisk.com/auschwitz/Adolf-Hitler-about-the-Jews.ph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audio" Target="file:///I:\APUSH\Unit%2011%20-%20World%20War%20II%20and%20the%20Cold%20War\Glass_Crash.mp3" TargetMode="Externa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Nuremberg_Trials" TargetMode="Externa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0" name="Picture 10" descr="File:Approaching Omaha.jpg"/>
          <p:cNvPicPr>
            <a:picLocks noChangeAspect="1" noChangeArrowheads="1"/>
          </p:cNvPicPr>
          <p:nvPr/>
        </p:nvPicPr>
        <p:blipFill>
          <a:blip r:embed="rId2" cstate="print"/>
          <a:srcRect/>
          <a:stretch>
            <a:fillRect/>
          </a:stretch>
        </p:blipFill>
        <p:spPr bwMode="auto">
          <a:xfrm>
            <a:off x="2286000" y="1371600"/>
            <a:ext cx="3810000" cy="2728913"/>
          </a:xfrm>
          <a:prstGeom prst="rect">
            <a:avLst/>
          </a:prstGeom>
          <a:noFill/>
          <a:effectLst>
            <a:softEdge rad="63500"/>
          </a:effectLst>
        </p:spPr>
      </p:pic>
      <p:sp>
        <p:nvSpPr>
          <p:cNvPr id="2050" name="Rectangle 2"/>
          <p:cNvSpPr>
            <a:spLocks noGrp="1" noChangeArrowheads="1"/>
          </p:cNvSpPr>
          <p:nvPr>
            <p:ph type="ctrTitle"/>
          </p:nvPr>
        </p:nvSpPr>
        <p:spPr>
          <a:xfrm>
            <a:off x="0" y="152400"/>
            <a:ext cx="5791200" cy="1127125"/>
          </a:xfrm>
        </p:spPr>
        <p:txBody>
          <a:bodyPr anchor="ctr"/>
          <a:lstStyle/>
          <a:p>
            <a:pPr eaLnBrk="1" hangingPunct="1">
              <a:defRPr/>
            </a:pPr>
            <a:r>
              <a:rPr lang="en-US" sz="7200" b="1" dirty="0">
                <a:latin typeface="Calibri" pitchFamily="34" charset="0"/>
              </a:rPr>
              <a:t>World War II</a:t>
            </a:r>
          </a:p>
        </p:txBody>
      </p:sp>
      <p:pic>
        <p:nvPicPr>
          <p:cNvPr id="40964" name="Picture 4" descr="File:Hitlermusso2 edit.jpg"/>
          <p:cNvPicPr>
            <a:picLocks noChangeAspect="1" noChangeArrowheads="1"/>
          </p:cNvPicPr>
          <p:nvPr/>
        </p:nvPicPr>
        <p:blipFill>
          <a:blip r:embed="rId3" cstate="print"/>
          <a:srcRect/>
          <a:stretch>
            <a:fillRect/>
          </a:stretch>
        </p:blipFill>
        <p:spPr bwMode="auto">
          <a:xfrm>
            <a:off x="5791201" y="152399"/>
            <a:ext cx="3124200" cy="4937721"/>
          </a:xfrm>
          <a:prstGeom prst="rect">
            <a:avLst/>
          </a:prstGeom>
          <a:noFill/>
          <a:effectLst>
            <a:softEdge rad="63500"/>
          </a:effectLst>
        </p:spPr>
      </p:pic>
      <p:pic>
        <p:nvPicPr>
          <p:cNvPr id="40966" name="Picture 6" descr="File:Supermarinespitfire.JPG"/>
          <p:cNvPicPr>
            <a:picLocks noChangeAspect="1" noChangeArrowheads="1"/>
          </p:cNvPicPr>
          <p:nvPr/>
        </p:nvPicPr>
        <p:blipFill>
          <a:blip r:embed="rId4" cstate="print"/>
          <a:srcRect/>
          <a:stretch>
            <a:fillRect/>
          </a:stretch>
        </p:blipFill>
        <p:spPr bwMode="auto">
          <a:xfrm>
            <a:off x="76200" y="1371600"/>
            <a:ext cx="2791587" cy="3886200"/>
          </a:xfrm>
          <a:prstGeom prst="rect">
            <a:avLst/>
          </a:prstGeom>
          <a:noFill/>
          <a:effectLst>
            <a:softEdge rad="63500"/>
          </a:effectLst>
        </p:spPr>
      </p:pic>
      <p:pic>
        <p:nvPicPr>
          <p:cNvPr id="40968" name="Picture 8" descr="File:Bundesarchiv Bild 183-L20582, Charkow, Strassenkämpfe.jpg"/>
          <p:cNvPicPr>
            <a:picLocks noChangeAspect="1" noChangeArrowheads="1"/>
          </p:cNvPicPr>
          <p:nvPr/>
        </p:nvPicPr>
        <p:blipFill>
          <a:blip r:embed="rId5" cstate="print"/>
          <a:srcRect/>
          <a:stretch>
            <a:fillRect/>
          </a:stretch>
        </p:blipFill>
        <p:spPr bwMode="auto">
          <a:xfrm>
            <a:off x="1524000" y="3535622"/>
            <a:ext cx="4648200" cy="3246178"/>
          </a:xfrm>
          <a:prstGeom prst="rect">
            <a:avLst/>
          </a:prstGeom>
          <a:noFill/>
          <a:effectLst>
            <a:softEdge rad="63500"/>
          </a:effectLst>
        </p:spPr>
      </p:pic>
      <p:pic>
        <p:nvPicPr>
          <p:cNvPr id="40962" name="Picture 2" descr="TomRichey.net">
            <a:hlinkClick r:id="rId6"/>
          </p:cNvPr>
          <p:cNvPicPr>
            <a:picLocks noChangeAspect="1" noChangeArrowheads="1"/>
          </p:cNvPicPr>
          <p:nvPr/>
        </p:nvPicPr>
        <p:blipFill>
          <a:blip r:embed="rId7" cstate="print">
            <a:duotone>
              <a:schemeClr val="accent2">
                <a:shade val="45000"/>
                <a:satMod val="135000"/>
              </a:schemeClr>
              <a:prstClr val="white"/>
            </a:duotone>
          </a:blip>
          <a:srcRect/>
          <a:stretch>
            <a:fillRect/>
          </a:stretch>
        </p:blipFill>
        <p:spPr bwMode="auto">
          <a:xfrm>
            <a:off x="5732584" y="5334000"/>
            <a:ext cx="3220916" cy="1333501"/>
          </a:xfrm>
          <a:prstGeom prst="rect">
            <a:avLst/>
          </a:prstGeom>
          <a:noFill/>
          <a:effectLst>
            <a:glow rad="139700">
              <a:schemeClr val="accent4">
                <a:satMod val="175000"/>
                <a:alpha val="40000"/>
              </a:schemeClr>
            </a:glow>
            <a:softEdge rad="3175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4191000" cy="1905000"/>
          </a:xfrm>
        </p:spPr>
        <p:txBody>
          <a:bodyPr/>
          <a:lstStyle/>
          <a:p>
            <a:pPr>
              <a:defRPr/>
            </a:pPr>
            <a:r>
              <a:rPr lang="en-US" b="1" dirty="0"/>
              <a:t>The Munich Agreement</a:t>
            </a:r>
            <a:br>
              <a:rPr lang="en-US" b="1" dirty="0"/>
            </a:br>
            <a:r>
              <a:rPr lang="en-US" sz="2000" b="1" dirty="0"/>
              <a:t>(Britain and France sell Czechoslovakia downriver)</a:t>
            </a:r>
            <a:endParaRPr lang="en-US" b="1" dirty="0"/>
          </a:p>
        </p:txBody>
      </p:sp>
      <p:pic>
        <p:nvPicPr>
          <p:cNvPr id="9219" name="Picture 2"/>
          <p:cNvPicPr>
            <a:picLocks noGrp="1" noChangeAspect="1" noChangeArrowheads="1"/>
          </p:cNvPicPr>
          <p:nvPr>
            <p:ph sz="half" idx="1"/>
          </p:nvPr>
        </p:nvPicPr>
        <p:blipFill>
          <a:blip r:embed="rId2" cstate="print"/>
          <a:srcRect/>
          <a:stretch>
            <a:fillRect/>
          </a:stretch>
        </p:blipFill>
        <p:spPr>
          <a:xfrm>
            <a:off x="457200" y="1981200"/>
            <a:ext cx="3429000" cy="4689475"/>
          </a:xfrm>
        </p:spPr>
      </p:pic>
      <p:pic>
        <p:nvPicPr>
          <p:cNvPr id="9220" name="Picture 3"/>
          <p:cNvPicPr>
            <a:picLocks noGrp="1" noChangeAspect="1" noChangeArrowheads="1"/>
          </p:cNvPicPr>
          <p:nvPr>
            <p:ph sz="half" idx="2"/>
          </p:nvPr>
        </p:nvPicPr>
        <p:blipFill>
          <a:blip r:embed="rId3" cstate="print"/>
          <a:srcRect t="8453"/>
          <a:stretch>
            <a:fillRect/>
          </a:stretch>
        </p:blipFill>
        <p:spPr>
          <a:xfrm>
            <a:off x="4495800" y="0"/>
            <a:ext cx="4354513" cy="5640388"/>
          </a:xfrm>
        </p:spPr>
      </p:pic>
      <p:sp>
        <p:nvSpPr>
          <p:cNvPr id="9221" name="TextBox 8"/>
          <p:cNvSpPr txBox="1">
            <a:spLocks noChangeArrowheads="1"/>
          </p:cNvSpPr>
          <p:nvPr/>
        </p:nvSpPr>
        <p:spPr bwMode="auto">
          <a:xfrm>
            <a:off x="4724400" y="5562600"/>
            <a:ext cx="1828800" cy="923925"/>
          </a:xfrm>
          <a:prstGeom prst="rect">
            <a:avLst/>
          </a:prstGeom>
          <a:noFill/>
          <a:ln w="9525">
            <a:noFill/>
            <a:miter lim="800000"/>
            <a:headEnd/>
            <a:tailEnd/>
          </a:ln>
        </p:spPr>
        <p:txBody>
          <a:bodyPr>
            <a:spAutoFit/>
          </a:bodyPr>
          <a:lstStyle/>
          <a:p>
            <a:pPr algn="ctr"/>
            <a:r>
              <a:rPr lang="en-US" b="1">
                <a:solidFill>
                  <a:srgbClr val="FFFF00"/>
                </a:solidFill>
              </a:rPr>
              <a:t>Neville Chamberlain</a:t>
            </a:r>
          </a:p>
          <a:p>
            <a:pPr algn="ctr"/>
            <a:r>
              <a:rPr lang="en-US" b="1">
                <a:solidFill>
                  <a:srgbClr val="FFFF00"/>
                </a:solidFill>
              </a:rPr>
              <a:t>(British PM)</a:t>
            </a:r>
          </a:p>
        </p:txBody>
      </p:sp>
      <p:sp>
        <p:nvSpPr>
          <p:cNvPr id="9222" name="TextBox 9"/>
          <p:cNvSpPr txBox="1">
            <a:spLocks noChangeArrowheads="1"/>
          </p:cNvSpPr>
          <p:nvPr/>
        </p:nvSpPr>
        <p:spPr bwMode="auto">
          <a:xfrm>
            <a:off x="6934200" y="5562600"/>
            <a:ext cx="1828800" cy="646113"/>
          </a:xfrm>
          <a:prstGeom prst="rect">
            <a:avLst/>
          </a:prstGeom>
          <a:noFill/>
          <a:ln w="9525">
            <a:noFill/>
            <a:miter lim="800000"/>
            <a:headEnd/>
            <a:tailEnd/>
          </a:ln>
        </p:spPr>
        <p:txBody>
          <a:bodyPr>
            <a:spAutoFit/>
          </a:bodyPr>
          <a:lstStyle/>
          <a:p>
            <a:pPr algn="ctr"/>
            <a:r>
              <a:rPr lang="en-US" b="1">
                <a:solidFill>
                  <a:srgbClr val="FFFF00"/>
                </a:solidFill>
              </a:rPr>
              <a:t>Adolf </a:t>
            </a:r>
          </a:p>
          <a:p>
            <a:pPr algn="ctr"/>
            <a:r>
              <a:rPr lang="en-US" b="1">
                <a:solidFill>
                  <a:srgbClr val="FFFF00"/>
                </a:solidFill>
              </a:rPr>
              <a:t>Hitler</a:t>
            </a:r>
          </a:p>
        </p:txBody>
      </p:sp>
      <p:sp>
        <p:nvSpPr>
          <p:cNvPr id="9223" name="TextBox 10"/>
          <p:cNvSpPr txBox="1">
            <a:spLocks noChangeArrowheads="1"/>
          </p:cNvSpPr>
          <p:nvPr/>
        </p:nvSpPr>
        <p:spPr bwMode="auto">
          <a:xfrm>
            <a:off x="4724400" y="6488113"/>
            <a:ext cx="3886200" cy="369887"/>
          </a:xfrm>
          <a:prstGeom prst="rect">
            <a:avLst/>
          </a:prstGeom>
          <a:noFill/>
          <a:ln w="9525">
            <a:noFill/>
            <a:miter lim="800000"/>
            <a:headEnd/>
            <a:tailEnd/>
          </a:ln>
        </p:spPr>
        <p:txBody>
          <a:bodyPr>
            <a:spAutoFit/>
          </a:bodyPr>
          <a:lstStyle/>
          <a:p>
            <a:pPr algn="ctr"/>
            <a:r>
              <a:rPr lang="en-US" b="1" i="1">
                <a:solidFill>
                  <a:srgbClr val="FFFF00"/>
                </a:solidFill>
              </a:rPr>
              <a:t>Not Pictured:  Deladier (France)  </a:t>
            </a:r>
          </a:p>
        </p:txBody>
      </p:sp>
      <p:sp>
        <p:nvSpPr>
          <p:cNvPr id="9224" name="TextBox 11"/>
          <p:cNvSpPr txBox="1">
            <a:spLocks noChangeArrowheads="1"/>
          </p:cNvSpPr>
          <p:nvPr/>
        </p:nvSpPr>
        <p:spPr bwMode="auto">
          <a:xfrm>
            <a:off x="5791200" y="0"/>
            <a:ext cx="1828800" cy="954088"/>
          </a:xfrm>
          <a:prstGeom prst="rect">
            <a:avLst/>
          </a:prstGeom>
          <a:noFill/>
          <a:ln w="9525">
            <a:noFill/>
            <a:miter lim="800000"/>
            <a:headEnd/>
            <a:tailEnd/>
          </a:ln>
        </p:spPr>
        <p:txBody>
          <a:bodyPr>
            <a:spAutoFit/>
          </a:bodyPr>
          <a:lstStyle/>
          <a:p>
            <a:pPr algn="ctr"/>
            <a:r>
              <a:rPr lang="en-US" sz="2800" b="1">
                <a:solidFill>
                  <a:srgbClr val="FFFF00"/>
                </a:solidFill>
              </a:rPr>
              <a:t>An Odd Couple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Image:MunichAgreement .jpg"/>
          <p:cNvPicPr>
            <a:picLocks noChangeAspect="1" noChangeArrowheads="1"/>
          </p:cNvPicPr>
          <p:nvPr/>
        </p:nvPicPr>
        <p:blipFill>
          <a:blip r:embed="rId2" cstate="print"/>
          <a:srcRect/>
          <a:stretch>
            <a:fillRect/>
          </a:stretch>
        </p:blipFill>
        <p:spPr bwMode="auto">
          <a:xfrm>
            <a:off x="-4763" y="609600"/>
            <a:ext cx="9148763" cy="6248400"/>
          </a:xfrm>
          <a:prstGeom prst="rect">
            <a:avLst/>
          </a:prstGeom>
          <a:noFill/>
          <a:ln w="9525">
            <a:noFill/>
            <a:miter lim="800000"/>
            <a:headEnd/>
            <a:tailEnd/>
          </a:ln>
        </p:spPr>
      </p:pic>
      <p:sp>
        <p:nvSpPr>
          <p:cNvPr id="3074" name="Rectangle 2"/>
          <p:cNvSpPr>
            <a:spLocks noGrp="1" noChangeArrowheads="1"/>
          </p:cNvSpPr>
          <p:nvPr>
            <p:ph type="title"/>
          </p:nvPr>
        </p:nvSpPr>
        <p:spPr>
          <a:xfrm>
            <a:off x="457200" y="0"/>
            <a:ext cx="8229600" cy="609600"/>
          </a:xfrm>
        </p:spPr>
        <p:txBody>
          <a:bodyPr/>
          <a:lstStyle/>
          <a:p>
            <a:pPr eaLnBrk="1" hangingPunct="1">
              <a:defRPr/>
            </a:pPr>
            <a:r>
              <a:rPr lang="en-US" b="1" dirty="0">
                <a:solidFill>
                  <a:schemeClr val="tx2">
                    <a:lumMod val="20000"/>
                    <a:lumOff val="80000"/>
                  </a:schemeClr>
                </a:solidFill>
              </a:rPr>
              <a:t>“Peace for our 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t>Sir Winston Churchill on Munich</a:t>
            </a:r>
          </a:p>
        </p:txBody>
      </p:sp>
      <p:sp>
        <p:nvSpPr>
          <p:cNvPr id="4099" name="Rectangle 3"/>
          <p:cNvSpPr>
            <a:spLocks noGrp="1" noChangeArrowheads="1"/>
          </p:cNvSpPr>
          <p:nvPr>
            <p:ph type="body" idx="1"/>
          </p:nvPr>
        </p:nvSpPr>
        <p:spPr>
          <a:xfrm>
            <a:off x="457200" y="1600200"/>
            <a:ext cx="4724400" cy="4525963"/>
          </a:xfrm>
        </p:spPr>
        <p:txBody>
          <a:bodyPr/>
          <a:lstStyle/>
          <a:p>
            <a:pPr eaLnBrk="1" hangingPunct="1">
              <a:lnSpc>
                <a:spcPct val="90000"/>
              </a:lnSpc>
              <a:buFont typeface="Wingdings" pitchFamily="2" charset="2"/>
              <a:buNone/>
              <a:defRPr/>
            </a:pPr>
            <a:r>
              <a:rPr lang="en-US"/>
              <a:t>The Western democracies “are weighed in the balance and found wanting.”</a:t>
            </a:r>
          </a:p>
          <a:p>
            <a:pPr eaLnBrk="1" hangingPunct="1">
              <a:lnSpc>
                <a:spcPct val="90000"/>
              </a:lnSpc>
              <a:defRPr/>
            </a:pPr>
            <a:endParaRPr lang="en-US"/>
          </a:p>
          <a:p>
            <a:pPr eaLnBrk="1" hangingPunct="1">
              <a:lnSpc>
                <a:spcPct val="90000"/>
              </a:lnSpc>
              <a:buFont typeface="Wingdings" pitchFamily="2" charset="2"/>
              <a:buNone/>
              <a:defRPr/>
            </a:pPr>
            <a:r>
              <a:rPr lang="en-US"/>
              <a:t>“And do not suppose that this is the end. This is only the beginning of the reckoning.”</a:t>
            </a:r>
          </a:p>
        </p:txBody>
      </p:sp>
      <p:sp>
        <p:nvSpPr>
          <p:cNvPr id="11268" name="Rectangle 6"/>
          <p:cNvSpPr>
            <a:spLocks noChangeArrowheads="1"/>
          </p:cNvSpPr>
          <p:nvPr/>
        </p:nvSpPr>
        <p:spPr bwMode="auto">
          <a:xfrm>
            <a:off x="609600" y="6491288"/>
            <a:ext cx="8001000" cy="366712"/>
          </a:xfrm>
          <a:prstGeom prst="rect">
            <a:avLst/>
          </a:prstGeom>
          <a:noFill/>
          <a:ln w="9525">
            <a:noFill/>
            <a:miter lim="800000"/>
            <a:headEnd/>
            <a:tailEnd/>
          </a:ln>
        </p:spPr>
        <p:txBody>
          <a:bodyPr>
            <a:spAutoFit/>
          </a:bodyPr>
          <a:lstStyle/>
          <a:p>
            <a:pPr eaLnBrk="1" hangingPunct="1"/>
            <a:r>
              <a:rPr lang="en-US"/>
              <a:t>Churchill’s Speech:  </a:t>
            </a:r>
            <a:r>
              <a:rPr lang="en-US">
                <a:hlinkClick r:id="rId2"/>
              </a:rPr>
              <a:t>http://www.churchill-society-london.org.uk/Munich.html</a:t>
            </a:r>
            <a:r>
              <a:rPr lang="en-US"/>
              <a:t> </a:t>
            </a:r>
          </a:p>
        </p:txBody>
      </p:sp>
      <p:pic>
        <p:nvPicPr>
          <p:cNvPr id="11269" name="Picture 8" descr="Image:Winston Churchill.jpg">
            <a:hlinkClick r:id="rId3"/>
          </p:cNvPr>
          <p:cNvPicPr>
            <a:picLocks noChangeAspect="1" noChangeArrowheads="1"/>
          </p:cNvPicPr>
          <p:nvPr/>
        </p:nvPicPr>
        <p:blipFill>
          <a:blip r:embed="rId4" cstate="print"/>
          <a:srcRect/>
          <a:stretch>
            <a:fillRect/>
          </a:stretch>
        </p:blipFill>
        <p:spPr bwMode="auto">
          <a:xfrm>
            <a:off x="5270500" y="1498600"/>
            <a:ext cx="3613150" cy="4368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cdn.missourinet.com/wp-content/uploads/2011/01/Churchill-Bottlesca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9" y="0"/>
            <a:ext cx="8462962" cy="683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4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ibbentrop-Molotov.png"/>
          <p:cNvPicPr>
            <a:picLocks noChangeAspect="1"/>
          </p:cNvPicPr>
          <p:nvPr/>
        </p:nvPicPr>
        <p:blipFill>
          <a:blip r:embed="rId2" cstate="print"/>
          <a:srcRect r="41667"/>
          <a:stretch>
            <a:fillRect/>
          </a:stretch>
        </p:blipFill>
        <p:spPr>
          <a:xfrm>
            <a:off x="1752600" y="23776"/>
            <a:ext cx="5638800" cy="6834224"/>
          </a:xfrm>
          <a:prstGeom prst="rect">
            <a:avLst/>
          </a:prstGeom>
          <a:solidFill>
            <a:schemeClr val="tx1"/>
          </a:solidFill>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417638"/>
          </a:xfrm>
        </p:spPr>
        <p:txBody>
          <a:bodyPr>
            <a:noAutofit/>
          </a:bodyPr>
          <a:lstStyle/>
          <a:p>
            <a:r>
              <a:rPr lang="en-US" sz="4800" b="1" dirty="0"/>
              <a:t>Molotov-Ribbentrop</a:t>
            </a:r>
            <a:br>
              <a:rPr lang="en-US" sz="4800" b="1" dirty="0"/>
            </a:br>
            <a:r>
              <a:rPr lang="en-US" sz="4800" b="1" dirty="0"/>
              <a:t>Pact</a:t>
            </a:r>
          </a:p>
        </p:txBody>
      </p:sp>
      <p:sp>
        <p:nvSpPr>
          <p:cNvPr id="3" name="Content Placeholder 2"/>
          <p:cNvSpPr>
            <a:spLocks noGrp="1"/>
          </p:cNvSpPr>
          <p:nvPr>
            <p:ph idx="1"/>
          </p:nvPr>
        </p:nvSpPr>
        <p:spPr>
          <a:xfrm>
            <a:off x="457200" y="2590800"/>
            <a:ext cx="5334000" cy="3535363"/>
          </a:xfrm>
        </p:spPr>
        <p:txBody>
          <a:bodyPr/>
          <a:lstStyle/>
          <a:p>
            <a:r>
              <a:rPr lang="en-US" b="1" dirty="0"/>
              <a:t>Non-aggression Pact</a:t>
            </a:r>
          </a:p>
          <a:p>
            <a:pPr lvl="1"/>
            <a:r>
              <a:rPr lang="en-US" b="1" dirty="0"/>
              <a:t>Germany and Soviet Union</a:t>
            </a:r>
          </a:p>
          <a:p>
            <a:r>
              <a:rPr lang="en-US" b="1" dirty="0"/>
              <a:t>Secret Provision:</a:t>
            </a:r>
          </a:p>
          <a:p>
            <a:pPr lvl="1"/>
            <a:r>
              <a:rPr lang="en-US" b="1" dirty="0"/>
              <a:t>Divide Poland</a:t>
            </a:r>
          </a:p>
        </p:txBody>
      </p:sp>
      <p:pic>
        <p:nvPicPr>
          <p:cNvPr id="12290" name="Picture 2"/>
          <p:cNvPicPr>
            <a:picLocks noChangeAspect="1" noChangeArrowheads="1"/>
          </p:cNvPicPr>
          <p:nvPr/>
        </p:nvPicPr>
        <p:blipFill>
          <a:blip r:embed="rId2" cstate="print"/>
          <a:srcRect r="17544"/>
          <a:stretch>
            <a:fillRect/>
          </a:stretch>
        </p:blipFill>
        <p:spPr bwMode="auto">
          <a:xfrm>
            <a:off x="6400800" y="812346"/>
            <a:ext cx="2430236" cy="1473654"/>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254000" y="838200"/>
            <a:ext cx="2413000" cy="1447800"/>
          </a:xfrm>
          <a:prstGeom prst="rect">
            <a:avLst/>
          </a:prstGeom>
          <a:noFill/>
          <a:ln w="9525">
            <a:noFill/>
            <a:miter lim="800000"/>
            <a:headEnd/>
            <a:tailEnd/>
          </a:ln>
        </p:spPr>
      </p:pic>
      <p:pic>
        <p:nvPicPr>
          <p:cNvPr id="12293" name="Picture 5"/>
          <p:cNvPicPr>
            <a:picLocks noChangeAspect="1" noChangeArrowheads="1"/>
          </p:cNvPicPr>
          <p:nvPr/>
        </p:nvPicPr>
        <p:blipFill>
          <a:blip r:embed="rId4" cstate="print"/>
          <a:srcRect/>
          <a:stretch>
            <a:fillRect/>
          </a:stretch>
        </p:blipFill>
        <p:spPr bwMode="auto">
          <a:xfrm>
            <a:off x="5943600" y="2514600"/>
            <a:ext cx="2867423" cy="4209770"/>
          </a:xfrm>
          <a:prstGeom prst="rect">
            <a:avLst/>
          </a:prstGeom>
          <a:noFill/>
          <a:ln w="9525">
            <a:noFill/>
            <a:miter lim="800000"/>
            <a:headEnd/>
            <a:tailEnd/>
          </a:ln>
        </p:spPr>
      </p:pic>
      <p:pic>
        <p:nvPicPr>
          <p:cNvPr id="9" name="Picture 8" descr="Ribbentrop-Molotov.png">
            <a:hlinkClick r:id="rId5" action="ppaction://hlinksldjump"/>
          </p:cNvPr>
          <p:cNvPicPr>
            <a:picLocks noChangeAspect="1"/>
          </p:cNvPicPr>
          <p:nvPr/>
        </p:nvPicPr>
        <p:blipFill>
          <a:blip r:embed="rId6" cstate="print"/>
          <a:srcRect r="41667"/>
          <a:stretch>
            <a:fillRect/>
          </a:stretch>
        </p:blipFill>
        <p:spPr>
          <a:xfrm>
            <a:off x="3819556" y="4648200"/>
            <a:ext cx="1666844" cy="2020214"/>
          </a:xfrm>
          <a:prstGeom prst="rect">
            <a:avLst/>
          </a:prstGeom>
          <a:solidFill>
            <a:schemeClr val="tx1"/>
          </a:solidFill>
          <a:ln w="38100">
            <a:solidFill>
              <a:srgbClr val="FFFF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533400" y="0"/>
            <a:ext cx="8077200" cy="681513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t>German Aggression</a:t>
            </a:r>
          </a:p>
        </p:txBody>
      </p:sp>
      <p:sp>
        <p:nvSpPr>
          <p:cNvPr id="12291" name="Rectangle 3"/>
          <p:cNvSpPr>
            <a:spLocks noGrp="1" noChangeArrowheads="1"/>
          </p:cNvSpPr>
          <p:nvPr>
            <p:ph type="body" idx="1"/>
          </p:nvPr>
        </p:nvSpPr>
        <p:spPr>
          <a:xfrm>
            <a:off x="457200" y="1600200"/>
            <a:ext cx="8458200" cy="4525963"/>
          </a:xfrm>
        </p:spPr>
        <p:txBody>
          <a:bodyPr/>
          <a:lstStyle/>
          <a:p>
            <a:pPr eaLnBrk="1" hangingPunct="1">
              <a:buFont typeface="Wingdings" pitchFamily="2" charset="2"/>
              <a:buNone/>
              <a:defRPr/>
            </a:pPr>
            <a:r>
              <a:rPr lang="en-US"/>
              <a:t>1939</a:t>
            </a:r>
          </a:p>
          <a:p>
            <a:pPr eaLnBrk="1" hangingPunct="1">
              <a:defRPr/>
            </a:pPr>
            <a:r>
              <a:rPr lang="en-US"/>
              <a:t>March, Germany Occupies Czechoslovakia </a:t>
            </a:r>
            <a:r>
              <a:rPr lang="en-US" sz="2000"/>
              <a:t>(entire country – not just Sudetenland)</a:t>
            </a:r>
          </a:p>
          <a:p>
            <a:pPr eaLnBrk="1" hangingPunct="1">
              <a:defRPr/>
            </a:pPr>
            <a:endParaRPr lang="en-US" sz="2000"/>
          </a:p>
          <a:p>
            <a:pPr eaLnBrk="1" hangingPunct="1">
              <a:defRPr/>
            </a:pPr>
            <a:r>
              <a:rPr lang="en-US"/>
              <a:t>Sep., Germany invades Poland</a:t>
            </a:r>
          </a:p>
          <a:p>
            <a:pPr lvl="1" eaLnBrk="1" hangingPunct="1">
              <a:defRPr/>
            </a:pPr>
            <a:r>
              <a:rPr lang="en-US"/>
              <a:t>Britain, France declare war</a:t>
            </a:r>
          </a:p>
          <a:p>
            <a:pPr lvl="1" eaLnBrk="1" hangingPunct="1">
              <a:defRPr/>
            </a:pPr>
            <a:r>
              <a:rPr lang="en-US"/>
              <a:t>Soviet Union occupies Baltic States and half of Poland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39825"/>
          </a:xfrm>
        </p:spPr>
        <p:txBody>
          <a:bodyPr/>
          <a:lstStyle/>
          <a:p>
            <a:pPr eaLnBrk="1" hangingPunct="1">
              <a:defRPr/>
            </a:pPr>
            <a:r>
              <a:rPr lang="en-US" dirty="0"/>
              <a:t>The Wrong War?</a:t>
            </a:r>
          </a:p>
        </p:txBody>
      </p:sp>
      <p:sp>
        <p:nvSpPr>
          <p:cNvPr id="13315" name="Rectangle 3"/>
          <p:cNvSpPr>
            <a:spLocks noGrp="1" noChangeArrowheads="1"/>
          </p:cNvSpPr>
          <p:nvPr>
            <p:ph type="body" idx="1"/>
          </p:nvPr>
        </p:nvSpPr>
        <p:spPr>
          <a:xfrm>
            <a:off x="2895600" y="6248400"/>
            <a:ext cx="3429000" cy="609600"/>
          </a:xfrm>
        </p:spPr>
        <p:txBody>
          <a:bodyPr/>
          <a:lstStyle/>
          <a:p>
            <a:pPr algn="ctr" eaLnBrk="1" hangingPunct="1">
              <a:buFont typeface="Wingdings" pitchFamily="2" charset="2"/>
              <a:buNone/>
              <a:defRPr/>
            </a:pPr>
            <a:r>
              <a:rPr lang="en-US"/>
              <a:t>Polish Cavalry</a:t>
            </a:r>
          </a:p>
        </p:txBody>
      </p:sp>
      <p:pic>
        <p:nvPicPr>
          <p:cNvPr id="13316" name="Picture 5" descr="800px-PolishCavalryAttack"/>
          <p:cNvPicPr>
            <a:picLocks noChangeAspect="1" noChangeArrowheads="1"/>
          </p:cNvPicPr>
          <p:nvPr/>
        </p:nvPicPr>
        <p:blipFill>
          <a:blip r:embed="rId2" cstate="print"/>
          <a:srcRect/>
          <a:stretch>
            <a:fillRect/>
          </a:stretch>
        </p:blipFill>
        <p:spPr bwMode="auto">
          <a:xfrm>
            <a:off x="533400" y="971550"/>
            <a:ext cx="8001000" cy="52006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a:t>Maginot Line</a:t>
            </a:r>
          </a:p>
        </p:txBody>
      </p:sp>
      <p:sp>
        <p:nvSpPr>
          <p:cNvPr id="14339" name="Rectangle 3"/>
          <p:cNvSpPr>
            <a:spLocks noGrp="1" noChangeArrowheads="1"/>
          </p:cNvSpPr>
          <p:nvPr>
            <p:ph type="body" idx="1"/>
          </p:nvPr>
        </p:nvSpPr>
        <p:spPr>
          <a:xfrm>
            <a:off x="457200" y="1600200"/>
            <a:ext cx="3735388" cy="4525963"/>
          </a:xfrm>
        </p:spPr>
        <p:txBody>
          <a:bodyPr/>
          <a:lstStyle/>
          <a:p>
            <a:pPr eaLnBrk="1" hangingPunct="1">
              <a:buFont typeface="Wingdings" pitchFamily="2" charset="2"/>
              <a:buNone/>
              <a:defRPr/>
            </a:pPr>
            <a:r>
              <a:rPr lang="en-US"/>
              <a:t>French system of fortifications for WWI-type war</a:t>
            </a:r>
          </a:p>
        </p:txBody>
      </p:sp>
      <p:pic>
        <p:nvPicPr>
          <p:cNvPr id="14340" name="Picture 5" descr="800px-Maginot_line_1"/>
          <p:cNvPicPr>
            <a:picLocks noChangeAspect="1" noChangeArrowheads="1"/>
          </p:cNvPicPr>
          <p:nvPr/>
        </p:nvPicPr>
        <p:blipFill>
          <a:blip r:embed="rId2" cstate="print"/>
          <a:srcRect/>
          <a:stretch>
            <a:fillRect/>
          </a:stretch>
        </p:blipFill>
        <p:spPr bwMode="auto">
          <a:xfrm>
            <a:off x="4267200" y="1752600"/>
            <a:ext cx="4724400" cy="3543300"/>
          </a:xfrm>
          <a:prstGeom prst="rect">
            <a:avLst/>
          </a:prstGeom>
          <a:noFill/>
          <a:ln w="9525">
            <a:noFill/>
            <a:miter lim="800000"/>
            <a:headEnd/>
            <a:tailEnd/>
          </a:ln>
        </p:spPr>
      </p:pic>
      <p:pic>
        <p:nvPicPr>
          <p:cNvPr id="14341" name="Picture 7" descr="mag-6"/>
          <p:cNvPicPr>
            <a:picLocks noChangeAspect="1" noChangeArrowheads="1"/>
          </p:cNvPicPr>
          <p:nvPr/>
        </p:nvPicPr>
        <p:blipFill>
          <a:blip r:embed="rId3" cstate="print"/>
          <a:srcRect/>
          <a:stretch>
            <a:fillRect/>
          </a:stretch>
        </p:blipFill>
        <p:spPr bwMode="auto">
          <a:xfrm>
            <a:off x="685800" y="3390900"/>
            <a:ext cx="3333750" cy="34671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a:t>Pre-War</a:t>
            </a:r>
          </a:p>
        </p:txBody>
      </p:sp>
      <p:sp>
        <p:nvSpPr>
          <p:cNvPr id="6147" name="Rectangle 3"/>
          <p:cNvSpPr>
            <a:spLocks noGrp="1" noChangeArrowheads="1"/>
          </p:cNvSpPr>
          <p:nvPr>
            <p:ph type="body" idx="1"/>
          </p:nvPr>
        </p:nvSpPr>
        <p:spPr>
          <a:xfrm>
            <a:off x="457200" y="1600200"/>
            <a:ext cx="8229600" cy="5105400"/>
          </a:xfrm>
        </p:spPr>
        <p:txBody>
          <a:bodyPr/>
          <a:lstStyle/>
          <a:p>
            <a:pPr eaLnBrk="1" hangingPunct="1">
              <a:lnSpc>
                <a:spcPct val="90000"/>
              </a:lnSpc>
              <a:buFont typeface="Wingdings" pitchFamily="2" charset="2"/>
              <a:buNone/>
              <a:defRPr/>
            </a:pPr>
            <a:r>
              <a:rPr lang="en-US" dirty="0"/>
              <a:t>1933</a:t>
            </a:r>
          </a:p>
          <a:p>
            <a:pPr eaLnBrk="1" hangingPunct="1">
              <a:lnSpc>
                <a:spcPct val="90000"/>
              </a:lnSpc>
              <a:defRPr/>
            </a:pPr>
            <a:r>
              <a:rPr lang="en-US" dirty="0"/>
              <a:t>Hitler appointed </a:t>
            </a:r>
            <a:r>
              <a:rPr lang="en-US" i="1" dirty="0"/>
              <a:t>Chancellor</a:t>
            </a:r>
            <a:r>
              <a:rPr lang="en-US" dirty="0"/>
              <a:t> of Germany</a:t>
            </a:r>
          </a:p>
          <a:p>
            <a:pPr eaLnBrk="1" hangingPunct="1">
              <a:lnSpc>
                <a:spcPct val="90000"/>
              </a:lnSpc>
              <a:defRPr/>
            </a:pPr>
            <a:r>
              <a:rPr lang="en-US" dirty="0"/>
              <a:t>Reichstag fire – Communists blamed</a:t>
            </a:r>
          </a:p>
          <a:p>
            <a:pPr eaLnBrk="1" hangingPunct="1">
              <a:lnSpc>
                <a:spcPct val="90000"/>
              </a:lnSpc>
              <a:defRPr/>
            </a:pPr>
            <a:r>
              <a:rPr lang="en-US" i="1" dirty="0"/>
              <a:t>Reichstag Fire Decree</a:t>
            </a:r>
            <a:endParaRPr lang="en-US" dirty="0"/>
          </a:p>
          <a:p>
            <a:pPr lvl="1" eaLnBrk="1" hangingPunct="1">
              <a:lnSpc>
                <a:spcPct val="90000"/>
              </a:lnSpc>
              <a:defRPr/>
            </a:pPr>
            <a:r>
              <a:rPr lang="en-US" dirty="0"/>
              <a:t>Suspends Civil Liberties</a:t>
            </a:r>
          </a:p>
          <a:p>
            <a:pPr lvl="1" eaLnBrk="1" hangingPunct="1">
              <a:lnSpc>
                <a:spcPct val="90000"/>
              </a:lnSpc>
              <a:defRPr/>
            </a:pPr>
            <a:r>
              <a:rPr lang="en-US" dirty="0"/>
              <a:t>Outlaws Communist Party</a:t>
            </a:r>
          </a:p>
          <a:p>
            <a:pPr eaLnBrk="1" hangingPunct="1">
              <a:lnSpc>
                <a:spcPct val="90000"/>
              </a:lnSpc>
              <a:defRPr/>
            </a:pPr>
            <a:r>
              <a:rPr lang="en-US" i="1" dirty="0"/>
              <a:t>Enabling Act </a:t>
            </a:r>
            <a:r>
              <a:rPr lang="en-US" dirty="0"/>
              <a:t>(2/3 to pass)</a:t>
            </a:r>
          </a:p>
          <a:p>
            <a:pPr lvl="1" eaLnBrk="1" hangingPunct="1">
              <a:lnSpc>
                <a:spcPct val="90000"/>
              </a:lnSpc>
              <a:defRPr/>
            </a:pPr>
            <a:r>
              <a:rPr lang="en-US" dirty="0"/>
              <a:t>Hitler gets </a:t>
            </a:r>
            <a:r>
              <a:rPr lang="en-US" i="1" dirty="0"/>
              <a:t>dictatorial power</a:t>
            </a:r>
            <a:r>
              <a:rPr lang="en-US" dirty="0"/>
              <a:t> for four years</a:t>
            </a:r>
          </a:p>
          <a:p>
            <a:pPr lvl="1" eaLnBrk="1" hangingPunct="1">
              <a:lnSpc>
                <a:spcPct val="90000"/>
              </a:lnSpc>
              <a:defRPr/>
            </a:pPr>
            <a:r>
              <a:rPr lang="en-US" dirty="0"/>
              <a:t>Rule by decree</a:t>
            </a:r>
          </a:p>
          <a:p>
            <a:pPr lvl="1" eaLnBrk="1" hangingPunct="1">
              <a:lnSpc>
                <a:spcPct val="90000"/>
              </a:lnSpc>
              <a:defRPr/>
            </a:pPr>
            <a:r>
              <a:rPr lang="en-US" dirty="0"/>
              <a:t>Communists unable to vote (arrested)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800px-Maginot_Line_ln-en"/>
          <p:cNvPicPr>
            <a:picLocks noChangeAspect="1" noChangeArrowheads="1"/>
          </p:cNvPicPr>
          <p:nvPr/>
        </p:nvPicPr>
        <p:blipFill rotWithShape="1">
          <a:blip r:embed="rId2" cstate="print"/>
          <a:srcRect l="9723" t="4700" b="-4293"/>
          <a:stretch/>
        </p:blipFill>
        <p:spPr bwMode="auto">
          <a:xfrm>
            <a:off x="0" y="0"/>
            <a:ext cx="9144000" cy="7162800"/>
          </a:xfrm>
          <a:prstGeom prst="rect">
            <a:avLst/>
          </a:prstGeom>
          <a:noFill/>
          <a:ln w="9525">
            <a:noFill/>
            <a:miter lim="800000"/>
            <a:headEnd/>
            <a:tailEnd/>
          </a:ln>
        </p:spPr>
      </p:pic>
    </p:spTree>
    <p:extLst>
      <p:ext uri="{BB962C8B-B14F-4D97-AF65-F5344CB8AC3E}">
        <p14:creationId xmlns:p14="http://schemas.microsoft.com/office/powerpoint/2010/main" val="27734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t>Maginot Line</a:t>
            </a:r>
          </a:p>
        </p:txBody>
      </p:sp>
      <p:sp>
        <p:nvSpPr>
          <p:cNvPr id="15363" name="Rectangle 3"/>
          <p:cNvSpPr>
            <a:spLocks noGrp="1" noChangeArrowheads="1"/>
          </p:cNvSpPr>
          <p:nvPr>
            <p:ph type="body" idx="1"/>
          </p:nvPr>
        </p:nvSpPr>
        <p:spPr>
          <a:xfrm>
            <a:off x="228600" y="1752600"/>
            <a:ext cx="3581400" cy="4373563"/>
          </a:xfrm>
        </p:spPr>
        <p:txBody>
          <a:bodyPr/>
          <a:lstStyle/>
          <a:p>
            <a:pPr eaLnBrk="1" hangingPunct="1">
              <a:buFont typeface="Wingdings" pitchFamily="2" charset="2"/>
              <a:buNone/>
              <a:defRPr/>
            </a:pPr>
            <a:r>
              <a:rPr lang="en-US" sz="2800"/>
              <a:t>The Maginot Line was strongest at the German border – fortifications were much weaker on the Belgian border, where the Germans attacked (again).</a:t>
            </a:r>
          </a:p>
        </p:txBody>
      </p:sp>
      <p:pic>
        <p:nvPicPr>
          <p:cNvPr id="15364" name="Picture 5" descr="800px-Maginot_Line_ln-en">
            <a:hlinkClick r:id="rId2" action="ppaction://hlinksldjump"/>
          </p:cNvPr>
          <p:cNvPicPr>
            <a:picLocks noChangeAspect="1" noChangeArrowheads="1"/>
          </p:cNvPicPr>
          <p:nvPr/>
        </p:nvPicPr>
        <p:blipFill>
          <a:blip r:embed="rId3" cstate="print"/>
          <a:srcRect l="9723"/>
          <a:stretch>
            <a:fillRect/>
          </a:stretch>
        </p:blipFill>
        <p:spPr bwMode="auto">
          <a:xfrm>
            <a:off x="4038600" y="1828800"/>
            <a:ext cx="4953000" cy="3895725"/>
          </a:xfrm>
          <a:prstGeom prst="rect">
            <a:avLst/>
          </a:prstGeom>
          <a:noFill/>
          <a:ln w="9525">
            <a:noFill/>
            <a:miter lim="800000"/>
            <a:headEnd/>
            <a:tailEnd/>
          </a:ln>
          <a:effectLst>
            <a:glow rad="228600">
              <a:schemeClr val="accent3">
                <a:satMod val="175000"/>
                <a:alpha val="40000"/>
              </a:schemeClr>
            </a:glow>
          </a:effectLst>
        </p:spPr>
      </p:pic>
      <p:sp>
        <p:nvSpPr>
          <p:cNvPr id="15366" name="Freeform 6"/>
          <p:cNvSpPr>
            <a:spLocks/>
          </p:cNvSpPr>
          <p:nvPr/>
        </p:nvSpPr>
        <p:spPr bwMode="auto">
          <a:xfrm>
            <a:off x="4495800" y="2387600"/>
            <a:ext cx="3352800" cy="1498600"/>
          </a:xfrm>
          <a:custGeom>
            <a:avLst/>
            <a:gdLst>
              <a:gd name="T0" fmla="*/ 2147483647 w 2112"/>
              <a:gd name="T1" fmla="*/ 2147483647 h 944"/>
              <a:gd name="T2" fmla="*/ 2147483647 w 2112"/>
              <a:gd name="T3" fmla="*/ 2147483647 h 944"/>
              <a:gd name="T4" fmla="*/ 0 w 2112"/>
              <a:gd name="T5" fmla="*/ 2147483647 h 944"/>
              <a:gd name="T6" fmla="*/ 0 60000 65536"/>
              <a:gd name="T7" fmla="*/ 0 60000 65536"/>
              <a:gd name="T8" fmla="*/ 0 60000 65536"/>
              <a:gd name="T9" fmla="*/ 0 w 2112"/>
              <a:gd name="T10" fmla="*/ 0 h 944"/>
              <a:gd name="T11" fmla="*/ 2112 w 2112"/>
              <a:gd name="T12" fmla="*/ 944 h 944"/>
            </a:gdLst>
            <a:ahLst/>
            <a:cxnLst>
              <a:cxn ang="T6">
                <a:pos x="T0" y="T1"/>
              </a:cxn>
              <a:cxn ang="T7">
                <a:pos x="T2" y="T3"/>
              </a:cxn>
              <a:cxn ang="T8">
                <a:pos x="T4" y="T5"/>
              </a:cxn>
            </a:cxnLst>
            <a:rect l="T9" t="T10" r="T11" b="T12"/>
            <a:pathLst>
              <a:path w="2112" h="944">
                <a:moveTo>
                  <a:pt x="2112" y="464"/>
                </a:moveTo>
                <a:cubicBezTo>
                  <a:pt x="1688" y="232"/>
                  <a:pt x="1264" y="0"/>
                  <a:pt x="912" y="80"/>
                </a:cubicBezTo>
                <a:cubicBezTo>
                  <a:pt x="560" y="160"/>
                  <a:pt x="152" y="800"/>
                  <a:pt x="0" y="944"/>
                </a:cubicBezTo>
              </a:path>
            </a:pathLst>
          </a:custGeom>
          <a:noFill/>
          <a:ln w="88900">
            <a:solidFill>
              <a:srgbClr val="000000"/>
            </a:solidFill>
            <a:round/>
            <a:headEnd/>
            <a:tailEnd type="stealth"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ipe(right)">
                                      <p:cBhvr>
                                        <p:cTn id="7"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01762"/>
          </a:xfrm>
        </p:spPr>
        <p:txBody>
          <a:bodyPr>
            <a:noAutofit/>
          </a:bodyPr>
          <a:lstStyle/>
          <a:p>
            <a:r>
              <a:rPr lang="en-US" sz="5400" b="1" dirty="0"/>
              <a:t>Blitzkrieg</a:t>
            </a:r>
            <a:br>
              <a:rPr lang="en-US" sz="4800" dirty="0"/>
            </a:br>
            <a:r>
              <a:rPr lang="en-US" sz="4000" i="1" dirty="0"/>
              <a:t>(Lightning War)</a:t>
            </a:r>
            <a:endParaRPr lang="en-US" sz="4800" i="1" dirty="0"/>
          </a:p>
        </p:txBody>
      </p:sp>
      <p:pic>
        <p:nvPicPr>
          <p:cNvPr id="15364" name="Picture 4" descr="C:\Users\Tom\AppData\Local\Microsoft\Windows\Temporary Internet Files\Content.IE5\NT0THD3L\MC900337874[1].wmf"/>
          <p:cNvPicPr>
            <a:picLocks noChangeAspect="1" noChangeArrowheads="1"/>
          </p:cNvPicPr>
          <p:nvPr/>
        </p:nvPicPr>
        <p:blipFill>
          <a:blip r:embed="rId2" cstate="print"/>
          <a:srcRect/>
          <a:stretch>
            <a:fillRect/>
          </a:stretch>
        </p:blipFill>
        <p:spPr bwMode="auto">
          <a:xfrm>
            <a:off x="1524000" y="2124899"/>
            <a:ext cx="6740276" cy="3894901"/>
          </a:xfrm>
          <a:prstGeom prst="rect">
            <a:avLst/>
          </a:prstGeom>
          <a:noFill/>
        </p:spPr>
      </p:pic>
      <p:pic>
        <p:nvPicPr>
          <p:cNvPr id="15365" name="Picture 5" descr="C:\Users\Tom\AppData\Local\Microsoft\Windows\Temporary Internet Files\Content.IE5\8A3N9QPK\MC900441735[1].png"/>
          <p:cNvPicPr>
            <a:picLocks noChangeAspect="1" noChangeArrowheads="1"/>
          </p:cNvPicPr>
          <p:nvPr/>
        </p:nvPicPr>
        <p:blipFill>
          <a:blip r:embed="rId3" cstate="print"/>
          <a:srcRect/>
          <a:stretch>
            <a:fillRect/>
          </a:stretch>
        </p:blipFill>
        <p:spPr bwMode="auto">
          <a:xfrm>
            <a:off x="1752600" y="1066800"/>
            <a:ext cx="5562600" cy="5562600"/>
          </a:xfrm>
          <a:prstGeom prst="rect">
            <a:avLst/>
          </a:prstGeom>
          <a:noFill/>
        </p:spPr>
      </p:pic>
      <p:sp>
        <p:nvSpPr>
          <p:cNvPr id="8" name="TextBox 7"/>
          <p:cNvSpPr txBox="1"/>
          <p:nvPr/>
        </p:nvSpPr>
        <p:spPr>
          <a:xfrm>
            <a:off x="304800" y="2133600"/>
            <a:ext cx="1828800" cy="646331"/>
          </a:xfrm>
          <a:prstGeom prst="rect">
            <a:avLst/>
          </a:prstGeom>
          <a:noFill/>
        </p:spPr>
        <p:txBody>
          <a:bodyPr wrap="square" rtlCol="0">
            <a:spAutoFit/>
          </a:bodyPr>
          <a:lstStyle/>
          <a:p>
            <a:pPr algn="ctr"/>
            <a:r>
              <a:rPr lang="en-US" sz="3600" b="1" dirty="0"/>
              <a:t>Panzer</a:t>
            </a:r>
            <a:endParaRPr lang="en-US" sz="3200" b="1" dirty="0"/>
          </a:p>
        </p:txBody>
      </p:sp>
      <p:sp>
        <p:nvSpPr>
          <p:cNvPr id="9" name="Down Arrow 8"/>
          <p:cNvSpPr/>
          <p:nvPr/>
        </p:nvSpPr>
        <p:spPr>
          <a:xfrm rot="18474140">
            <a:off x="1649401" y="2517585"/>
            <a:ext cx="336916" cy="1488103"/>
          </a:xfrm>
          <a:prstGeom prst="downArrow">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072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a:t>Fall of France</a:t>
            </a:r>
          </a:p>
        </p:txBody>
      </p:sp>
      <p:sp>
        <p:nvSpPr>
          <p:cNvPr id="25603" name="Rectangle 3"/>
          <p:cNvSpPr>
            <a:spLocks noGrp="1" noChangeArrowheads="1"/>
          </p:cNvSpPr>
          <p:nvPr>
            <p:ph type="body" idx="1"/>
          </p:nvPr>
        </p:nvSpPr>
        <p:spPr>
          <a:xfrm>
            <a:off x="228600" y="1828800"/>
            <a:ext cx="4724400" cy="4525963"/>
          </a:xfrm>
        </p:spPr>
        <p:txBody>
          <a:bodyPr/>
          <a:lstStyle/>
          <a:p>
            <a:pPr eaLnBrk="1" hangingPunct="1">
              <a:buFont typeface="Wingdings" pitchFamily="2" charset="2"/>
              <a:buNone/>
              <a:defRPr/>
            </a:pPr>
            <a:r>
              <a:rPr lang="en-US" i="1" dirty="0"/>
              <a:t>Blitzkrieg</a:t>
            </a:r>
            <a:r>
              <a:rPr lang="en-US" dirty="0"/>
              <a:t> (Lightning War)</a:t>
            </a:r>
          </a:p>
          <a:p>
            <a:pPr eaLnBrk="1" hangingPunct="1">
              <a:buFont typeface="Wingdings" pitchFamily="2" charset="2"/>
              <a:buNone/>
              <a:defRPr/>
            </a:pPr>
            <a:r>
              <a:rPr lang="en-US" dirty="0"/>
              <a:t>	Tank Warfare</a:t>
            </a:r>
          </a:p>
          <a:p>
            <a:pPr eaLnBrk="1" hangingPunct="1">
              <a:buFont typeface="Wingdings" pitchFamily="2" charset="2"/>
              <a:buNone/>
              <a:defRPr/>
            </a:pPr>
            <a:r>
              <a:rPr lang="en-US" dirty="0"/>
              <a:t>France fell in less than a month</a:t>
            </a:r>
          </a:p>
          <a:p>
            <a:pPr eaLnBrk="1" hangingPunct="1">
              <a:buFont typeface="Wingdings" pitchFamily="2" charset="2"/>
              <a:buNone/>
              <a:defRPr/>
            </a:pPr>
            <a:endParaRPr lang="en-US" dirty="0"/>
          </a:p>
          <a:p>
            <a:pPr eaLnBrk="1" hangingPunct="1">
              <a:buFont typeface="Wingdings" pitchFamily="2" charset="2"/>
              <a:buNone/>
              <a:defRPr/>
            </a:pPr>
            <a:r>
              <a:rPr lang="en-US" dirty="0"/>
              <a:t>British Expeditionary Force evacuated from </a:t>
            </a:r>
            <a:r>
              <a:rPr lang="en-US" i="1" dirty="0"/>
              <a:t>Dunkirk</a:t>
            </a:r>
          </a:p>
        </p:txBody>
      </p:sp>
      <p:pic>
        <p:nvPicPr>
          <p:cNvPr id="16388" name="Picture 5" descr="nazi-germany-conquers-france-21"/>
          <p:cNvPicPr>
            <a:picLocks noChangeAspect="1" noChangeArrowheads="1"/>
          </p:cNvPicPr>
          <p:nvPr/>
        </p:nvPicPr>
        <p:blipFill>
          <a:blip r:embed="rId2" cstate="print"/>
          <a:srcRect/>
          <a:stretch>
            <a:fillRect/>
          </a:stretch>
        </p:blipFill>
        <p:spPr bwMode="auto">
          <a:xfrm>
            <a:off x="5181600" y="1676400"/>
            <a:ext cx="3810000" cy="47625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914400" y="0"/>
            <a:ext cx="7239000" cy="6872468"/>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648200" cy="1139825"/>
          </a:xfrm>
        </p:spPr>
        <p:txBody>
          <a:bodyPr/>
          <a:lstStyle/>
          <a:p>
            <a:pPr algn="l"/>
            <a:r>
              <a:rPr lang="en-US" sz="6000" b="1" dirty="0">
                <a:latin typeface="Calibri" pitchFamily="34" charset="0"/>
              </a:rPr>
              <a:t>Vichy France</a:t>
            </a:r>
          </a:p>
        </p:txBody>
      </p:sp>
      <p:pic>
        <p:nvPicPr>
          <p:cNvPr id="1026" name="Picture 2">
            <a:hlinkClick r:id="rId2" action="ppaction://hlinksldjump"/>
          </p:cNvPr>
          <p:cNvPicPr>
            <a:picLocks noChangeAspect="1" noChangeArrowheads="1"/>
          </p:cNvPicPr>
          <p:nvPr/>
        </p:nvPicPr>
        <p:blipFill>
          <a:blip r:embed="rId3" cstate="print"/>
          <a:srcRect/>
          <a:stretch>
            <a:fillRect/>
          </a:stretch>
        </p:blipFill>
        <p:spPr bwMode="auto">
          <a:xfrm>
            <a:off x="5486400" y="228600"/>
            <a:ext cx="3371088" cy="3200400"/>
          </a:xfrm>
          <a:prstGeom prst="rect">
            <a:avLst/>
          </a:prstGeom>
          <a:noFill/>
          <a:ln w="9525">
            <a:noFill/>
            <a:miter lim="800000"/>
            <a:headEnd/>
            <a:tailEnd/>
          </a:ln>
          <a:effectLst>
            <a:glow rad="228600">
              <a:schemeClr val="accent4">
                <a:satMod val="175000"/>
                <a:alpha val="40000"/>
              </a:schemeClr>
            </a:glow>
            <a:softEdge rad="31750"/>
          </a:effectLst>
        </p:spPr>
      </p:pic>
      <p:pic>
        <p:nvPicPr>
          <p:cNvPr id="1027" name="Picture 3"/>
          <p:cNvPicPr>
            <a:picLocks noChangeAspect="1" noChangeArrowheads="1"/>
          </p:cNvPicPr>
          <p:nvPr/>
        </p:nvPicPr>
        <p:blipFill>
          <a:blip r:embed="rId4" cstate="print"/>
          <a:srcRect/>
          <a:stretch>
            <a:fillRect/>
          </a:stretch>
        </p:blipFill>
        <p:spPr bwMode="auto">
          <a:xfrm>
            <a:off x="5486400" y="3874769"/>
            <a:ext cx="3352800" cy="2221231"/>
          </a:xfrm>
          <a:prstGeom prst="rect">
            <a:avLst/>
          </a:prstGeom>
          <a:noFill/>
          <a:ln w="9525">
            <a:noFill/>
            <a:miter lim="800000"/>
            <a:headEnd/>
            <a:tailEnd/>
          </a:ln>
          <a:effectLst>
            <a:glow rad="228600">
              <a:schemeClr val="accent4">
                <a:satMod val="175000"/>
                <a:alpha val="40000"/>
              </a:schemeClr>
            </a:glow>
            <a:softEdge rad="31750"/>
          </a:effectLst>
        </p:spPr>
      </p:pic>
      <p:sp>
        <p:nvSpPr>
          <p:cNvPr id="6" name="TextBox 5"/>
          <p:cNvSpPr txBox="1"/>
          <p:nvPr/>
        </p:nvSpPr>
        <p:spPr>
          <a:xfrm>
            <a:off x="5257800" y="6172200"/>
            <a:ext cx="3810000" cy="381000"/>
          </a:xfrm>
          <a:prstGeom prst="rect">
            <a:avLst/>
          </a:prstGeom>
          <a:noFill/>
        </p:spPr>
        <p:txBody>
          <a:bodyPr wrap="square" rtlCol="0">
            <a:spAutoFit/>
          </a:bodyPr>
          <a:lstStyle/>
          <a:p>
            <a:pPr algn="ctr"/>
            <a:r>
              <a:rPr lang="en-US" b="1" dirty="0" err="1"/>
              <a:t>Pétain</a:t>
            </a:r>
            <a:r>
              <a:rPr lang="en-US" b="1" dirty="0"/>
              <a:t> and Hitler shake hands</a:t>
            </a:r>
            <a:endParaRPr lang="en-US" dirty="0"/>
          </a:p>
        </p:txBody>
      </p:sp>
      <p:pic>
        <p:nvPicPr>
          <p:cNvPr id="1028" name="Picture 4"/>
          <p:cNvPicPr>
            <a:picLocks noChangeAspect="1" noChangeArrowheads="1"/>
          </p:cNvPicPr>
          <p:nvPr/>
        </p:nvPicPr>
        <p:blipFill>
          <a:blip r:embed="rId5" cstate="print"/>
          <a:srcRect/>
          <a:stretch>
            <a:fillRect/>
          </a:stretch>
        </p:blipFill>
        <p:spPr bwMode="auto">
          <a:xfrm>
            <a:off x="304800" y="1828800"/>
            <a:ext cx="2590800" cy="3268562"/>
          </a:xfrm>
          <a:prstGeom prst="rect">
            <a:avLst/>
          </a:prstGeom>
          <a:noFill/>
          <a:ln w="9525">
            <a:noFill/>
            <a:miter lim="800000"/>
            <a:headEnd/>
            <a:tailEnd/>
          </a:ln>
        </p:spPr>
      </p:pic>
      <p:sp>
        <p:nvSpPr>
          <p:cNvPr id="8" name="TextBox 7"/>
          <p:cNvSpPr txBox="1"/>
          <p:nvPr/>
        </p:nvSpPr>
        <p:spPr>
          <a:xfrm>
            <a:off x="76200" y="5096470"/>
            <a:ext cx="2971800" cy="923330"/>
          </a:xfrm>
          <a:prstGeom prst="rect">
            <a:avLst/>
          </a:prstGeom>
          <a:noFill/>
        </p:spPr>
        <p:txBody>
          <a:bodyPr wrap="square" rtlCol="0">
            <a:spAutoFit/>
          </a:bodyPr>
          <a:lstStyle/>
          <a:p>
            <a:pPr algn="ctr"/>
            <a:r>
              <a:rPr lang="en-US" b="1" dirty="0"/>
              <a:t>Marshal Philippe </a:t>
            </a:r>
            <a:r>
              <a:rPr lang="en-US" b="1" dirty="0" err="1"/>
              <a:t>Pétain</a:t>
            </a:r>
            <a:endParaRPr lang="en-US" b="1" dirty="0"/>
          </a:p>
          <a:p>
            <a:pPr algn="ctr"/>
            <a:r>
              <a:rPr lang="en-US" b="1" dirty="0"/>
              <a:t>Head of Government</a:t>
            </a:r>
          </a:p>
          <a:p>
            <a:pPr algn="ctr"/>
            <a:r>
              <a:rPr lang="en-US" b="1" dirty="0"/>
              <a:t>WWI Hero</a:t>
            </a:r>
          </a:p>
        </p:txBody>
      </p:sp>
      <p:sp>
        <p:nvSpPr>
          <p:cNvPr id="9" name="TextBox 8"/>
          <p:cNvSpPr txBox="1"/>
          <p:nvPr/>
        </p:nvSpPr>
        <p:spPr>
          <a:xfrm>
            <a:off x="3048000" y="2209800"/>
            <a:ext cx="2286000" cy="2308324"/>
          </a:xfrm>
          <a:prstGeom prst="rect">
            <a:avLst/>
          </a:prstGeom>
          <a:noFill/>
        </p:spPr>
        <p:txBody>
          <a:bodyPr wrap="square" rtlCol="0">
            <a:spAutoFit/>
          </a:bodyPr>
          <a:lstStyle/>
          <a:p>
            <a:r>
              <a:rPr lang="en-US" sz="2400" b="1" dirty="0">
                <a:latin typeface="Calibri" pitchFamily="34" charset="0"/>
              </a:rPr>
              <a:t>Southern France was governed by a Nazi-supported government based in Vichy.</a:t>
            </a:r>
          </a:p>
        </p:txBody>
      </p:sp>
      <p:sp>
        <p:nvSpPr>
          <p:cNvPr id="10" name="Rectangle 9"/>
          <p:cNvSpPr/>
          <p:nvPr/>
        </p:nvSpPr>
        <p:spPr>
          <a:xfrm>
            <a:off x="381000" y="1066800"/>
            <a:ext cx="2198038" cy="646331"/>
          </a:xfrm>
          <a:prstGeom prst="rect">
            <a:avLst/>
          </a:prstGeom>
        </p:spPr>
        <p:txBody>
          <a:bodyPr wrap="none">
            <a:spAutoFit/>
          </a:bodyPr>
          <a:lstStyle/>
          <a:p>
            <a:r>
              <a:rPr lang="en-US" sz="3600" b="1" dirty="0">
                <a:latin typeface="Calibri" pitchFamily="34" charset="0"/>
              </a:rPr>
              <a:t>1940-1944</a:t>
            </a:r>
            <a:endParaRPr lang="en-US" sz="3600" dirty="0">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5" descr="Image7"/>
          <p:cNvPicPr>
            <a:picLocks noChangeAspect="1" noChangeArrowheads="1"/>
          </p:cNvPicPr>
          <p:nvPr/>
        </p:nvPicPr>
        <p:blipFill>
          <a:blip r:embed="rId2" cstate="print"/>
          <a:srcRect b="4146"/>
          <a:stretch>
            <a:fillRect/>
          </a:stretch>
        </p:blipFill>
        <p:spPr bwMode="auto">
          <a:xfrm>
            <a:off x="1" y="0"/>
            <a:ext cx="9144000" cy="6858000"/>
          </a:xfrm>
          <a:prstGeom prst="rect">
            <a:avLst/>
          </a:prstGeom>
          <a:noFill/>
          <a:ln w="9525">
            <a:noFill/>
            <a:miter lim="800000"/>
            <a:headEnd/>
            <a:tailEnd/>
          </a:ln>
        </p:spPr>
      </p:pic>
      <p:sp>
        <p:nvSpPr>
          <p:cNvPr id="26627" name="Rectangle 3"/>
          <p:cNvSpPr>
            <a:spLocks noGrp="1" noChangeArrowheads="1"/>
          </p:cNvSpPr>
          <p:nvPr>
            <p:ph type="body" idx="1"/>
          </p:nvPr>
        </p:nvSpPr>
        <p:spPr>
          <a:xfrm>
            <a:off x="5105400" y="304800"/>
            <a:ext cx="3810000" cy="4525963"/>
          </a:xfrm>
        </p:spPr>
        <p:txBody>
          <a:bodyPr/>
          <a:lstStyle/>
          <a:p>
            <a:pPr marL="609600" indent="-609600" eaLnBrk="1" hangingPunct="1">
              <a:lnSpc>
                <a:spcPct val="90000"/>
              </a:lnSpc>
              <a:buFont typeface="Wingdings" pitchFamily="2" charset="2"/>
              <a:buNone/>
              <a:defRPr/>
            </a:pPr>
            <a:r>
              <a:rPr lang="en-US" sz="2800" b="1" dirty="0">
                <a:latin typeface="Calibri" pitchFamily="34" charset="0"/>
              </a:rPr>
              <a:t>1940 Air Battles</a:t>
            </a:r>
          </a:p>
          <a:p>
            <a:pPr marL="609600" indent="-609600" eaLnBrk="1" hangingPunct="1">
              <a:lnSpc>
                <a:spcPct val="90000"/>
              </a:lnSpc>
              <a:buFont typeface="Wingdings" pitchFamily="2" charset="2"/>
              <a:buNone/>
              <a:defRPr/>
            </a:pPr>
            <a:r>
              <a:rPr lang="en-US" sz="2800" b="1" dirty="0">
                <a:latin typeface="Calibri" pitchFamily="34" charset="0"/>
              </a:rPr>
              <a:t>RAF vs. Luftwaffe</a:t>
            </a:r>
          </a:p>
          <a:p>
            <a:pPr marL="609600" indent="-609600" eaLnBrk="1" hangingPunct="1">
              <a:lnSpc>
                <a:spcPct val="90000"/>
              </a:lnSpc>
              <a:buFont typeface="Wingdings" pitchFamily="2" charset="2"/>
              <a:buNone/>
              <a:defRPr/>
            </a:pPr>
            <a:endParaRPr lang="en-US" sz="2800" b="1" dirty="0">
              <a:latin typeface="Calibri" pitchFamily="34" charset="0"/>
            </a:endParaRPr>
          </a:p>
          <a:p>
            <a:pPr marL="609600" indent="-609600" eaLnBrk="1" hangingPunct="1">
              <a:lnSpc>
                <a:spcPct val="90000"/>
              </a:lnSpc>
              <a:buFont typeface="Wingdings" pitchFamily="2" charset="2"/>
              <a:buAutoNum type="arabicPeriod"/>
              <a:defRPr/>
            </a:pPr>
            <a:r>
              <a:rPr lang="en-US" sz="2800" b="1" dirty="0">
                <a:latin typeface="Calibri" pitchFamily="34" charset="0"/>
              </a:rPr>
              <a:t>Military Targets</a:t>
            </a:r>
          </a:p>
          <a:p>
            <a:pPr marL="609600" indent="-609600" eaLnBrk="1" hangingPunct="1">
              <a:lnSpc>
                <a:spcPct val="90000"/>
              </a:lnSpc>
              <a:buFont typeface="Wingdings" pitchFamily="2" charset="2"/>
              <a:buAutoNum type="arabicPeriod"/>
              <a:defRPr/>
            </a:pPr>
            <a:r>
              <a:rPr lang="en-US" sz="2800" b="1" dirty="0">
                <a:latin typeface="Calibri" pitchFamily="34" charset="0"/>
              </a:rPr>
              <a:t>Cities/Civilians</a:t>
            </a:r>
          </a:p>
          <a:p>
            <a:pPr marL="609600" indent="-609600" eaLnBrk="1" hangingPunct="1">
              <a:lnSpc>
                <a:spcPct val="90000"/>
              </a:lnSpc>
              <a:buFont typeface="Wingdings" pitchFamily="2" charset="2"/>
              <a:buNone/>
              <a:defRPr/>
            </a:pPr>
            <a:endParaRPr lang="en-US" sz="2800" b="1" dirty="0">
              <a:latin typeface="Calibri" pitchFamily="34" charset="0"/>
            </a:endParaRPr>
          </a:p>
          <a:p>
            <a:pPr marL="609600" indent="-609600" eaLnBrk="1" hangingPunct="1">
              <a:lnSpc>
                <a:spcPct val="90000"/>
              </a:lnSpc>
              <a:buFont typeface="Wingdings" pitchFamily="2" charset="2"/>
              <a:buNone/>
              <a:defRPr/>
            </a:pPr>
            <a:r>
              <a:rPr lang="en-US" sz="2800" b="1" dirty="0">
                <a:latin typeface="Calibri" pitchFamily="34" charset="0"/>
              </a:rPr>
              <a:t>Hitler thought bombing cities would lower morale; instead, it increased British defiance.</a:t>
            </a:r>
          </a:p>
        </p:txBody>
      </p:sp>
      <p:pic>
        <p:nvPicPr>
          <p:cNvPr id="3074" name="Picture 2">
            <a:hlinkClick r:id="rId3"/>
          </p:cNvPr>
          <p:cNvPicPr>
            <a:picLocks noChangeAspect="1" noChangeArrowheads="1"/>
          </p:cNvPicPr>
          <p:nvPr/>
        </p:nvPicPr>
        <p:blipFill>
          <a:blip r:embed="rId4" cstate="print"/>
          <a:srcRect/>
          <a:stretch>
            <a:fillRect/>
          </a:stretch>
        </p:blipFill>
        <p:spPr bwMode="auto">
          <a:xfrm>
            <a:off x="228600" y="3657600"/>
            <a:ext cx="2235200" cy="1676400"/>
          </a:xfrm>
          <a:prstGeom prst="rect">
            <a:avLst/>
          </a:prstGeom>
          <a:noFill/>
          <a:ln w="9525">
            <a:noFill/>
            <a:miter lim="800000"/>
            <a:headEnd/>
            <a:tailEnd/>
          </a:ln>
          <a:effectLst>
            <a:glow rad="228600">
              <a:schemeClr val="accent3">
                <a:satMod val="175000"/>
                <a:alpha val="40000"/>
              </a:schemeClr>
            </a:glow>
            <a:softEdge rad="31750"/>
          </a:effectLst>
        </p:spPr>
      </p:pic>
      <p:sp>
        <p:nvSpPr>
          <p:cNvPr id="26626" name="Rectangle 2"/>
          <p:cNvSpPr>
            <a:spLocks noGrp="1" noChangeArrowheads="1"/>
          </p:cNvSpPr>
          <p:nvPr>
            <p:ph type="title"/>
          </p:nvPr>
        </p:nvSpPr>
        <p:spPr>
          <a:xfrm>
            <a:off x="0" y="0"/>
            <a:ext cx="5181600" cy="1139825"/>
          </a:xfrm>
        </p:spPr>
        <p:txBody>
          <a:bodyPr/>
          <a:lstStyle/>
          <a:p>
            <a:pPr eaLnBrk="1" hangingPunct="1">
              <a:defRPr/>
            </a:pPr>
            <a:r>
              <a:rPr lang="en-US" sz="5400" b="1" dirty="0">
                <a:latin typeface="Calibri" pitchFamily="34" charset="0"/>
              </a:rPr>
              <a:t>Battle of Britain</a:t>
            </a:r>
          </a:p>
        </p:txBody>
      </p:sp>
      <p:sp>
        <p:nvSpPr>
          <p:cNvPr id="6" name="TextBox 5"/>
          <p:cNvSpPr txBox="1"/>
          <p:nvPr/>
        </p:nvSpPr>
        <p:spPr>
          <a:xfrm>
            <a:off x="228600" y="5334000"/>
            <a:ext cx="2209800" cy="1200329"/>
          </a:xfrm>
          <a:prstGeom prst="rect">
            <a:avLst/>
          </a:prstGeom>
          <a:solidFill>
            <a:schemeClr val="tx2">
              <a:lumMod val="20000"/>
              <a:lumOff val="80000"/>
            </a:schemeClr>
          </a:solidFill>
          <a:effectLst>
            <a:softEdge rad="127000"/>
          </a:effectLst>
        </p:spPr>
        <p:txBody>
          <a:bodyPr wrap="square" rtlCol="0">
            <a:spAutoFit/>
          </a:bodyPr>
          <a:lstStyle/>
          <a:p>
            <a:pPr algn="ctr"/>
            <a:r>
              <a:rPr lang="en-US" b="1" dirty="0">
                <a:solidFill>
                  <a:schemeClr val="bg1"/>
                </a:solidFill>
              </a:rPr>
              <a:t>Churchill’s </a:t>
            </a:r>
            <a:br>
              <a:rPr lang="en-US" b="1" dirty="0">
                <a:solidFill>
                  <a:schemeClr val="bg1"/>
                </a:solidFill>
              </a:rPr>
            </a:br>
            <a:r>
              <a:rPr lang="en-US" b="1" dirty="0">
                <a:solidFill>
                  <a:schemeClr val="bg1"/>
                </a:solidFill>
              </a:rPr>
              <a:t>“Finest Hour” Speech </a:t>
            </a:r>
            <a:br>
              <a:rPr lang="en-US" b="1" dirty="0">
                <a:solidFill>
                  <a:schemeClr val="bg1"/>
                </a:solidFill>
              </a:rPr>
            </a:br>
            <a:r>
              <a:rPr lang="en-US" b="1" dirty="0">
                <a:solidFill>
                  <a:srgbClr val="C00000"/>
                </a:solidFill>
              </a:rPr>
              <a:t>[BEST VERSION]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2558412" cy="4522787"/>
          </a:xfrm>
        </p:spPr>
        <p:txBody>
          <a:bodyPr vert="wordArtVert"/>
          <a:lstStyle/>
          <a:p>
            <a:r>
              <a:rPr lang="en-US" sz="5400" dirty="0"/>
              <a:t>1941</a:t>
            </a:r>
          </a:p>
        </p:txBody>
      </p:sp>
      <p:sp>
        <p:nvSpPr>
          <p:cNvPr id="3" name="Content Placeholder 2"/>
          <p:cNvSpPr>
            <a:spLocks noGrp="1"/>
          </p:cNvSpPr>
          <p:nvPr>
            <p:ph idx="1"/>
          </p:nvPr>
        </p:nvSpPr>
        <p:spPr>
          <a:xfrm>
            <a:off x="457200" y="4876800"/>
            <a:ext cx="1828800" cy="1249363"/>
          </a:xfrm>
        </p:spPr>
        <p:txBody>
          <a:bodyPr/>
          <a:lstStyle/>
          <a:p>
            <a:endParaRPr lang="en-US" dirty="0"/>
          </a:p>
        </p:txBody>
      </p:sp>
      <p:pic>
        <p:nvPicPr>
          <p:cNvPr id="2050" name="Picture 2" descr="https://upload.wikimedia.org/wikipedia/commons/3/30/Europe_before_Operation_Barbarossa%2C_1941_%28in_German%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412" y="1"/>
            <a:ext cx="6583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1161" y="6397823"/>
            <a:ext cx="1984839" cy="307777"/>
          </a:xfrm>
          <a:prstGeom prst="rect">
            <a:avLst/>
          </a:prstGeom>
        </p:spPr>
        <p:txBody>
          <a:bodyPr wrap="none">
            <a:spAutoFit/>
          </a:bodyPr>
          <a:lstStyle/>
          <a:p>
            <a:r>
              <a:rPr lang="en-US" sz="1400" dirty="0"/>
              <a:t>Map Credit:  </a:t>
            </a:r>
            <a:r>
              <a:rPr lang="en-US" sz="1400" dirty="0" err="1">
                <a:hlinkClick r:id="rId3" tooltip="wikipedia:User:MaGioZal"/>
              </a:rPr>
              <a:t>MaGioZal</a:t>
            </a:r>
            <a:endParaRPr lang="en-US" sz="1400" dirty="0"/>
          </a:p>
        </p:txBody>
      </p:sp>
    </p:spTree>
    <p:extLst>
      <p:ext uri="{BB962C8B-B14F-4D97-AF65-F5344CB8AC3E}">
        <p14:creationId xmlns:p14="http://schemas.microsoft.com/office/powerpoint/2010/main" val="859164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a:t>Operation Barbarossa</a:t>
            </a:r>
          </a:p>
        </p:txBody>
      </p:sp>
      <p:sp>
        <p:nvSpPr>
          <p:cNvPr id="27651" name="Rectangle 3"/>
          <p:cNvSpPr>
            <a:spLocks noGrp="1" noChangeArrowheads="1"/>
          </p:cNvSpPr>
          <p:nvPr>
            <p:ph type="body" idx="1"/>
          </p:nvPr>
        </p:nvSpPr>
        <p:spPr>
          <a:xfrm>
            <a:off x="457200" y="1600200"/>
            <a:ext cx="4267200" cy="4953000"/>
          </a:xfrm>
        </p:spPr>
        <p:txBody>
          <a:bodyPr/>
          <a:lstStyle/>
          <a:p>
            <a:pPr eaLnBrk="1" hangingPunct="1">
              <a:lnSpc>
                <a:spcPct val="90000"/>
              </a:lnSpc>
              <a:buFont typeface="Wingdings" pitchFamily="2" charset="2"/>
              <a:buNone/>
              <a:defRPr/>
            </a:pPr>
            <a:r>
              <a:rPr lang="en-US"/>
              <a:t>1941 – Hitler invades Russia, opening a two-front war.</a:t>
            </a:r>
          </a:p>
          <a:p>
            <a:pPr eaLnBrk="1" hangingPunct="1">
              <a:lnSpc>
                <a:spcPct val="90000"/>
              </a:lnSpc>
              <a:buFont typeface="Wingdings" pitchFamily="2" charset="2"/>
              <a:buNone/>
              <a:defRPr/>
            </a:pPr>
            <a:endParaRPr lang="en-US"/>
          </a:p>
          <a:p>
            <a:pPr eaLnBrk="1" hangingPunct="1">
              <a:lnSpc>
                <a:spcPct val="90000"/>
              </a:lnSpc>
              <a:buFont typeface="Wingdings" pitchFamily="2" charset="2"/>
              <a:buNone/>
              <a:defRPr/>
            </a:pPr>
            <a:r>
              <a:rPr lang="en-US"/>
              <a:t>Russian dead far outnumber the dead from any other European country (see chart on next slide).</a:t>
            </a:r>
          </a:p>
        </p:txBody>
      </p:sp>
      <p:pic>
        <p:nvPicPr>
          <p:cNvPr id="18436" name="Picture 5" descr="Operation_Barbarossa_corrected_border"/>
          <p:cNvPicPr>
            <a:picLocks noChangeAspect="1" noChangeArrowheads="1"/>
          </p:cNvPicPr>
          <p:nvPr/>
        </p:nvPicPr>
        <p:blipFill>
          <a:blip r:embed="rId2" cstate="print"/>
          <a:srcRect/>
          <a:stretch>
            <a:fillRect/>
          </a:stretch>
        </p:blipFill>
        <p:spPr bwMode="auto">
          <a:xfrm>
            <a:off x="4724400" y="1219200"/>
            <a:ext cx="4219575" cy="53149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a:t>Operation Barbarossa</a:t>
            </a:r>
          </a:p>
        </p:txBody>
      </p:sp>
      <p:sp>
        <p:nvSpPr>
          <p:cNvPr id="31747" name="Rectangle 3"/>
          <p:cNvSpPr>
            <a:spLocks noGrp="1" noChangeArrowheads="1"/>
          </p:cNvSpPr>
          <p:nvPr>
            <p:ph type="body" idx="1"/>
          </p:nvPr>
        </p:nvSpPr>
        <p:spPr>
          <a:xfrm>
            <a:off x="457200" y="1600200"/>
            <a:ext cx="4267200" cy="4953000"/>
          </a:xfrm>
        </p:spPr>
        <p:txBody>
          <a:bodyPr/>
          <a:lstStyle/>
          <a:p>
            <a:pPr eaLnBrk="1" hangingPunct="1">
              <a:buFont typeface="Wingdings" pitchFamily="2" charset="2"/>
              <a:buNone/>
              <a:defRPr/>
            </a:pPr>
            <a:r>
              <a:rPr lang="en-US" dirty="0"/>
              <a:t>Major Battles/Sieges:</a:t>
            </a:r>
          </a:p>
          <a:p>
            <a:pPr eaLnBrk="1" hangingPunct="1">
              <a:buFont typeface="Wingdings" pitchFamily="2" charset="2"/>
              <a:buNone/>
              <a:defRPr/>
            </a:pPr>
            <a:r>
              <a:rPr lang="en-US" dirty="0"/>
              <a:t>	Stalingrad</a:t>
            </a:r>
          </a:p>
          <a:p>
            <a:pPr eaLnBrk="1" hangingPunct="1">
              <a:buFont typeface="Wingdings" pitchFamily="2" charset="2"/>
              <a:buNone/>
              <a:defRPr/>
            </a:pPr>
            <a:r>
              <a:rPr lang="en-US" dirty="0"/>
              <a:t>	Leningrad</a:t>
            </a:r>
          </a:p>
          <a:p>
            <a:pPr eaLnBrk="1" hangingPunct="1">
              <a:buFont typeface="Wingdings" pitchFamily="2" charset="2"/>
              <a:buNone/>
              <a:defRPr/>
            </a:pPr>
            <a:r>
              <a:rPr lang="en-US" dirty="0"/>
              <a:t>Millions of casualties each</a:t>
            </a:r>
          </a:p>
          <a:p>
            <a:pPr eaLnBrk="1" hangingPunct="1">
              <a:buFont typeface="Wingdings" pitchFamily="2" charset="2"/>
              <a:buNone/>
              <a:defRPr/>
            </a:pPr>
            <a:endParaRPr lang="en-US" dirty="0"/>
          </a:p>
          <a:p>
            <a:pPr eaLnBrk="1" hangingPunct="1">
              <a:buFont typeface="Wingdings" pitchFamily="2" charset="2"/>
              <a:buNone/>
              <a:defRPr/>
            </a:pPr>
            <a:r>
              <a:rPr lang="en-US" dirty="0"/>
              <a:t>“Great Patriotic War”</a:t>
            </a:r>
          </a:p>
          <a:p>
            <a:pPr eaLnBrk="1" hangingPunct="1">
              <a:buFont typeface="Wingdings" pitchFamily="2" charset="2"/>
              <a:buNone/>
              <a:defRPr/>
            </a:pPr>
            <a:r>
              <a:rPr lang="en-US" dirty="0"/>
              <a:t>Russian Nationalism revived</a:t>
            </a:r>
          </a:p>
        </p:txBody>
      </p:sp>
      <p:pic>
        <p:nvPicPr>
          <p:cNvPr id="19460" name="Picture 4" descr="Operation_Barbarossa_corrected_border"/>
          <p:cNvPicPr>
            <a:picLocks noChangeAspect="1" noChangeArrowheads="1"/>
          </p:cNvPicPr>
          <p:nvPr/>
        </p:nvPicPr>
        <p:blipFill>
          <a:blip r:embed="rId2" cstate="print"/>
          <a:srcRect/>
          <a:stretch>
            <a:fillRect/>
          </a:stretch>
        </p:blipFill>
        <p:spPr bwMode="auto">
          <a:xfrm>
            <a:off x="4724400" y="1219200"/>
            <a:ext cx="4219575" cy="5314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a:t>Pre-War</a:t>
            </a:r>
          </a:p>
        </p:txBody>
      </p:sp>
      <p:sp>
        <p:nvSpPr>
          <p:cNvPr id="8195" name="Rectangle 3"/>
          <p:cNvSpPr>
            <a:spLocks noGrp="1" noChangeArrowheads="1"/>
          </p:cNvSpPr>
          <p:nvPr>
            <p:ph type="body" idx="1"/>
          </p:nvPr>
        </p:nvSpPr>
        <p:spPr>
          <a:xfrm>
            <a:off x="457200" y="1600200"/>
            <a:ext cx="8229600" cy="5105400"/>
          </a:xfrm>
        </p:spPr>
        <p:txBody>
          <a:bodyPr/>
          <a:lstStyle/>
          <a:p>
            <a:pPr eaLnBrk="1" hangingPunct="1">
              <a:buFont typeface="Wingdings" pitchFamily="2" charset="2"/>
              <a:buNone/>
              <a:defRPr/>
            </a:pPr>
            <a:r>
              <a:rPr lang="en-US"/>
              <a:t>1935</a:t>
            </a:r>
          </a:p>
          <a:p>
            <a:pPr eaLnBrk="1" hangingPunct="1">
              <a:defRPr/>
            </a:pPr>
            <a:r>
              <a:rPr lang="en-US"/>
              <a:t>Mussolini invades Ethiopia</a:t>
            </a:r>
          </a:p>
          <a:p>
            <a:pPr eaLnBrk="1" hangingPunct="1">
              <a:defRPr/>
            </a:pPr>
            <a:r>
              <a:rPr lang="en-US"/>
              <a:t>Hitler announces German rearmament</a:t>
            </a:r>
          </a:p>
          <a:p>
            <a:pPr eaLnBrk="1" hangingPunct="1">
              <a:buFont typeface="Wingdings" pitchFamily="2" charset="2"/>
              <a:buNone/>
              <a:defRPr/>
            </a:pPr>
            <a:endParaRPr lang="en-US"/>
          </a:p>
          <a:p>
            <a:pPr eaLnBrk="1" hangingPunct="1">
              <a:buFont typeface="Wingdings" pitchFamily="2" charset="2"/>
              <a:buNone/>
              <a:defRPr/>
            </a:pPr>
            <a:r>
              <a:rPr lang="en-US"/>
              <a:t>1936</a:t>
            </a:r>
          </a:p>
          <a:p>
            <a:pPr eaLnBrk="1" hangingPunct="1">
              <a:defRPr/>
            </a:pPr>
            <a:r>
              <a:rPr lang="en-US"/>
              <a:t>Rhineland (Versailles DMZ) Re-Militarized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48200" cy="1143000"/>
          </a:xfrm>
        </p:spPr>
        <p:txBody>
          <a:bodyPr>
            <a:normAutofit/>
          </a:bodyPr>
          <a:lstStyle/>
          <a:p>
            <a:r>
              <a:rPr lang="en-US" sz="6000" b="1" dirty="0"/>
              <a:t>Axis Pact</a:t>
            </a:r>
          </a:p>
        </p:txBody>
      </p:sp>
      <p:pic>
        <p:nvPicPr>
          <p:cNvPr id="819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295400" y="1200911"/>
            <a:ext cx="2133600" cy="2151889"/>
          </a:xfrm>
          <a:prstGeom prst="rect">
            <a:avLst/>
          </a:prstGeom>
          <a:noFill/>
          <a:ln w="9525">
            <a:noFill/>
            <a:miter lim="800000"/>
            <a:headEnd/>
            <a:tailEnd/>
          </a:ln>
        </p:spPr>
      </p:pic>
      <p:sp>
        <p:nvSpPr>
          <p:cNvPr id="6" name="Rectangle 5"/>
          <p:cNvSpPr/>
          <p:nvPr/>
        </p:nvSpPr>
        <p:spPr>
          <a:xfrm>
            <a:off x="-13855" y="2971800"/>
            <a:ext cx="4648200" cy="3293209"/>
          </a:xfrm>
          <a:prstGeom prst="rect">
            <a:avLst/>
          </a:prstGeom>
        </p:spPr>
        <p:txBody>
          <a:bodyPr wrap="square">
            <a:spAutoFit/>
          </a:bodyPr>
          <a:lstStyle/>
          <a:p>
            <a:r>
              <a:rPr lang="en-US" sz="3200" b="1" i="1" dirty="0">
                <a:solidFill>
                  <a:srgbClr val="C00000"/>
                </a:solidFill>
              </a:rPr>
              <a:t>Japan</a:t>
            </a:r>
            <a:r>
              <a:rPr lang="en-US" sz="3200" b="1" i="1" dirty="0"/>
              <a:t>, </a:t>
            </a:r>
            <a:r>
              <a:rPr lang="en-US" sz="3200" b="1" i="1" dirty="0">
                <a:solidFill>
                  <a:srgbClr val="C00000"/>
                </a:solidFill>
              </a:rPr>
              <a:t>Germany</a:t>
            </a:r>
            <a:r>
              <a:rPr lang="en-US" sz="3200" b="1" i="1" dirty="0"/>
              <a:t>, and </a:t>
            </a:r>
            <a:r>
              <a:rPr lang="en-US" sz="3200" b="1" i="1" dirty="0">
                <a:solidFill>
                  <a:srgbClr val="C00000"/>
                </a:solidFill>
              </a:rPr>
              <a:t>Italy</a:t>
            </a:r>
            <a:r>
              <a:rPr lang="en-US" sz="3200" b="1" i="1" dirty="0"/>
              <a:t> </a:t>
            </a:r>
            <a:r>
              <a:rPr lang="en-US" sz="2200" b="1" i="1" dirty="0"/>
              <a:t>agree to cooperate in their efforts… They further undertake to assist one another with all political, economic and military means if one of the Contracting Powers is attacked by a Power at present not involved in the European War or in the Japanese-Chinese conflict.</a:t>
            </a:r>
          </a:p>
        </p:txBody>
      </p:sp>
      <p:pic>
        <p:nvPicPr>
          <p:cNvPr id="8196" name="Picture 4"/>
          <p:cNvPicPr>
            <a:picLocks noChangeAspect="1" noChangeArrowheads="1"/>
          </p:cNvPicPr>
          <p:nvPr/>
        </p:nvPicPr>
        <p:blipFill>
          <a:blip r:embed="rId3" cstate="print"/>
          <a:srcRect/>
          <a:stretch>
            <a:fillRect/>
          </a:stretch>
        </p:blipFill>
        <p:spPr bwMode="auto">
          <a:xfrm>
            <a:off x="4648200" y="-1"/>
            <a:ext cx="4495800" cy="6841435"/>
          </a:xfrm>
          <a:prstGeom prst="rect">
            <a:avLst/>
          </a:prstGeom>
          <a:noFill/>
          <a:ln w="9525">
            <a:noFill/>
            <a:miter lim="800000"/>
            <a:headEnd/>
            <a:tailEnd/>
          </a:ln>
        </p:spPr>
      </p:pic>
    </p:spTree>
    <p:extLst>
      <p:ext uri="{BB962C8B-B14F-4D97-AF65-F5344CB8AC3E}">
        <p14:creationId xmlns:p14="http://schemas.microsoft.com/office/powerpoint/2010/main" val="73445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t>The Situation:  1940</a:t>
            </a:r>
          </a:p>
        </p:txBody>
      </p:sp>
      <p:pic>
        <p:nvPicPr>
          <p:cNvPr id="16386" name="Picture 2"/>
          <p:cNvPicPr>
            <a:picLocks noChangeAspect="1" noChangeArrowheads="1"/>
          </p:cNvPicPr>
          <p:nvPr/>
        </p:nvPicPr>
        <p:blipFill>
          <a:blip r:embed="rId2" cstate="print"/>
          <a:srcRect/>
          <a:stretch>
            <a:fillRect/>
          </a:stretch>
        </p:blipFill>
        <p:spPr bwMode="auto">
          <a:xfrm>
            <a:off x="381000" y="1905000"/>
            <a:ext cx="2438400" cy="1447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r="17544"/>
          <a:stretch>
            <a:fillRect/>
          </a:stretch>
        </p:blipFill>
        <p:spPr bwMode="auto">
          <a:xfrm>
            <a:off x="6477000" y="1905000"/>
            <a:ext cx="2430236" cy="147365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29000" y="1905000"/>
            <a:ext cx="2413000" cy="144780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lum bright="30000" contrast="-30000"/>
          </a:blip>
          <a:srcRect/>
          <a:stretch>
            <a:fillRect/>
          </a:stretch>
        </p:blipFill>
        <p:spPr bwMode="auto">
          <a:xfrm>
            <a:off x="381000" y="3581400"/>
            <a:ext cx="2438400" cy="147228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429000" y="3581400"/>
            <a:ext cx="2438400" cy="1472850"/>
          </a:xfrm>
          <a:prstGeom prst="rect">
            <a:avLst/>
          </a:prstGeom>
          <a:noFill/>
          <a:ln w="9525">
            <a:noFill/>
            <a:miter lim="800000"/>
            <a:headEnd/>
            <a:tailEnd/>
          </a:ln>
        </p:spPr>
      </p:pic>
      <p:pic>
        <p:nvPicPr>
          <p:cNvPr id="16388" name="Picture 4"/>
          <p:cNvPicPr>
            <a:picLocks noChangeAspect="1" noChangeArrowheads="1"/>
          </p:cNvPicPr>
          <p:nvPr/>
        </p:nvPicPr>
        <p:blipFill>
          <a:blip r:embed="rId7" cstate="print"/>
          <a:srcRect/>
          <a:stretch>
            <a:fillRect/>
          </a:stretch>
        </p:blipFill>
        <p:spPr bwMode="auto">
          <a:xfrm>
            <a:off x="3429000" y="5257800"/>
            <a:ext cx="2438400" cy="1421511"/>
          </a:xfrm>
          <a:prstGeom prst="rect">
            <a:avLst/>
          </a:prstGeom>
          <a:noFill/>
          <a:ln w="28575">
            <a:noFill/>
            <a:miter lim="800000"/>
            <a:headEnd/>
            <a:tailEnd/>
          </a:ln>
        </p:spPr>
      </p:pic>
      <p:sp>
        <p:nvSpPr>
          <p:cNvPr id="11" name="Multiply 10"/>
          <p:cNvSpPr/>
          <p:nvPr/>
        </p:nvSpPr>
        <p:spPr>
          <a:xfrm>
            <a:off x="-838200" y="3276600"/>
            <a:ext cx="4876800" cy="1981200"/>
          </a:xfrm>
          <a:prstGeom prst="mathMultiply">
            <a:avLst>
              <a:gd name="adj1" fmla="val 82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9" name="Picture 5"/>
          <p:cNvPicPr>
            <a:picLocks noChangeAspect="1" noChangeArrowheads="1"/>
          </p:cNvPicPr>
          <p:nvPr/>
        </p:nvPicPr>
        <p:blipFill>
          <a:blip r:embed="rId8" cstate="print"/>
          <a:srcRect r="11368"/>
          <a:stretch>
            <a:fillRect/>
          </a:stretch>
        </p:blipFill>
        <p:spPr bwMode="auto">
          <a:xfrm>
            <a:off x="6477000" y="3581400"/>
            <a:ext cx="2438400" cy="1447800"/>
          </a:xfrm>
          <a:prstGeom prst="rect">
            <a:avLst/>
          </a:prstGeom>
          <a:noFill/>
          <a:ln w="9525">
            <a:noFill/>
            <a:miter lim="800000"/>
            <a:headEnd/>
            <a:tailEnd/>
          </a:ln>
        </p:spPr>
      </p:pic>
      <p:sp>
        <p:nvSpPr>
          <p:cNvPr id="13" name="TextBox 12"/>
          <p:cNvSpPr txBox="1"/>
          <p:nvPr/>
        </p:nvSpPr>
        <p:spPr>
          <a:xfrm>
            <a:off x="381000" y="1258669"/>
            <a:ext cx="2438400" cy="646331"/>
          </a:xfrm>
          <a:prstGeom prst="rect">
            <a:avLst/>
          </a:prstGeom>
          <a:noFill/>
        </p:spPr>
        <p:txBody>
          <a:bodyPr wrap="square" rtlCol="0">
            <a:spAutoFit/>
          </a:bodyPr>
          <a:lstStyle/>
          <a:p>
            <a:pPr algn="ctr"/>
            <a:r>
              <a:rPr lang="en-US" sz="3600" b="1" dirty="0"/>
              <a:t>The Allies</a:t>
            </a:r>
          </a:p>
        </p:txBody>
      </p:sp>
      <p:sp>
        <p:nvSpPr>
          <p:cNvPr id="14" name="TextBox 13"/>
          <p:cNvSpPr txBox="1"/>
          <p:nvPr/>
        </p:nvSpPr>
        <p:spPr>
          <a:xfrm>
            <a:off x="3429000" y="1295400"/>
            <a:ext cx="2438400" cy="646331"/>
          </a:xfrm>
          <a:prstGeom prst="rect">
            <a:avLst/>
          </a:prstGeom>
          <a:noFill/>
        </p:spPr>
        <p:txBody>
          <a:bodyPr wrap="square" rtlCol="0">
            <a:spAutoFit/>
          </a:bodyPr>
          <a:lstStyle/>
          <a:p>
            <a:pPr algn="ctr"/>
            <a:r>
              <a:rPr lang="en-US" sz="3600" b="1" dirty="0"/>
              <a:t>The Axis</a:t>
            </a:r>
          </a:p>
        </p:txBody>
      </p:sp>
      <p:sp>
        <p:nvSpPr>
          <p:cNvPr id="15" name="TextBox 14"/>
          <p:cNvSpPr txBox="1"/>
          <p:nvPr/>
        </p:nvSpPr>
        <p:spPr>
          <a:xfrm>
            <a:off x="6477000" y="1295400"/>
            <a:ext cx="2438400" cy="646331"/>
          </a:xfrm>
          <a:prstGeom prst="rect">
            <a:avLst/>
          </a:prstGeom>
          <a:noFill/>
        </p:spPr>
        <p:txBody>
          <a:bodyPr wrap="square" rtlCol="0">
            <a:spAutoFit/>
          </a:bodyPr>
          <a:lstStyle/>
          <a:p>
            <a:pPr algn="ctr"/>
            <a:r>
              <a:rPr lang="en-US" sz="3600" b="1" dirty="0"/>
              <a:t>Neutral</a:t>
            </a:r>
          </a:p>
        </p:txBody>
      </p:sp>
    </p:spTree>
    <p:extLst>
      <p:ext uri="{BB962C8B-B14F-4D97-AF65-F5344CB8AC3E}">
        <p14:creationId xmlns:p14="http://schemas.microsoft.com/office/powerpoint/2010/main" val="3364776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t>The Situation:  1941</a:t>
            </a:r>
          </a:p>
        </p:txBody>
      </p:sp>
      <p:pic>
        <p:nvPicPr>
          <p:cNvPr id="16386" name="Picture 2"/>
          <p:cNvPicPr>
            <a:picLocks noChangeAspect="1" noChangeArrowheads="1"/>
          </p:cNvPicPr>
          <p:nvPr/>
        </p:nvPicPr>
        <p:blipFill>
          <a:blip r:embed="rId2" cstate="print"/>
          <a:srcRect/>
          <a:stretch>
            <a:fillRect/>
          </a:stretch>
        </p:blipFill>
        <p:spPr bwMode="auto">
          <a:xfrm>
            <a:off x="381000" y="1905000"/>
            <a:ext cx="2438400" cy="1447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r="17544"/>
          <a:stretch>
            <a:fillRect/>
          </a:stretch>
        </p:blipFill>
        <p:spPr bwMode="auto">
          <a:xfrm>
            <a:off x="381000" y="3581400"/>
            <a:ext cx="2430236" cy="147365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29000" y="1905000"/>
            <a:ext cx="2413000" cy="144780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lum bright="30000" contrast="-30000"/>
          </a:blip>
          <a:srcRect/>
          <a:stretch>
            <a:fillRect/>
          </a:stretch>
        </p:blipFill>
        <p:spPr bwMode="auto">
          <a:xfrm>
            <a:off x="6477000" y="5257800"/>
            <a:ext cx="2438400" cy="139608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429000" y="3581400"/>
            <a:ext cx="2438400" cy="1472850"/>
          </a:xfrm>
          <a:prstGeom prst="rect">
            <a:avLst/>
          </a:prstGeom>
          <a:noFill/>
          <a:ln w="9525">
            <a:noFill/>
            <a:miter lim="800000"/>
            <a:headEnd/>
            <a:tailEnd/>
          </a:ln>
        </p:spPr>
      </p:pic>
      <p:pic>
        <p:nvPicPr>
          <p:cNvPr id="16388" name="Picture 4"/>
          <p:cNvPicPr>
            <a:picLocks noChangeAspect="1" noChangeArrowheads="1"/>
          </p:cNvPicPr>
          <p:nvPr/>
        </p:nvPicPr>
        <p:blipFill>
          <a:blip r:embed="rId7" cstate="print"/>
          <a:srcRect/>
          <a:stretch>
            <a:fillRect/>
          </a:stretch>
        </p:blipFill>
        <p:spPr bwMode="auto">
          <a:xfrm>
            <a:off x="3429000" y="5257800"/>
            <a:ext cx="2438400" cy="1421511"/>
          </a:xfrm>
          <a:prstGeom prst="rect">
            <a:avLst/>
          </a:prstGeom>
          <a:noFill/>
          <a:ln w="9525">
            <a:noFill/>
            <a:miter lim="800000"/>
            <a:headEnd/>
            <a:tailEnd/>
          </a:ln>
        </p:spPr>
      </p:pic>
      <p:sp>
        <p:nvSpPr>
          <p:cNvPr id="11" name="Multiply 10"/>
          <p:cNvSpPr/>
          <p:nvPr/>
        </p:nvSpPr>
        <p:spPr>
          <a:xfrm>
            <a:off x="5257800" y="4953000"/>
            <a:ext cx="4876800" cy="1981200"/>
          </a:xfrm>
          <a:prstGeom prst="mathMultiply">
            <a:avLst>
              <a:gd name="adj1" fmla="val 82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9" name="Picture 5"/>
          <p:cNvPicPr>
            <a:picLocks noChangeAspect="1" noChangeArrowheads="1"/>
          </p:cNvPicPr>
          <p:nvPr/>
        </p:nvPicPr>
        <p:blipFill>
          <a:blip r:embed="rId8" cstate="print"/>
          <a:srcRect r="11368"/>
          <a:stretch>
            <a:fillRect/>
          </a:stretch>
        </p:blipFill>
        <p:spPr bwMode="auto">
          <a:xfrm>
            <a:off x="6477000" y="1905000"/>
            <a:ext cx="2438400" cy="1447800"/>
          </a:xfrm>
          <a:prstGeom prst="rect">
            <a:avLst/>
          </a:prstGeom>
          <a:noFill/>
          <a:ln w="9525">
            <a:noFill/>
            <a:miter lim="800000"/>
            <a:headEnd/>
            <a:tailEnd/>
          </a:ln>
        </p:spPr>
      </p:pic>
      <p:sp>
        <p:nvSpPr>
          <p:cNvPr id="13" name="TextBox 12"/>
          <p:cNvSpPr txBox="1"/>
          <p:nvPr/>
        </p:nvSpPr>
        <p:spPr>
          <a:xfrm>
            <a:off x="381000" y="1258669"/>
            <a:ext cx="2438400" cy="646331"/>
          </a:xfrm>
          <a:prstGeom prst="rect">
            <a:avLst/>
          </a:prstGeom>
          <a:noFill/>
        </p:spPr>
        <p:txBody>
          <a:bodyPr wrap="square" rtlCol="0">
            <a:spAutoFit/>
          </a:bodyPr>
          <a:lstStyle/>
          <a:p>
            <a:pPr algn="ctr"/>
            <a:r>
              <a:rPr lang="en-US" sz="3600" b="1" dirty="0"/>
              <a:t>The Allies</a:t>
            </a:r>
          </a:p>
        </p:txBody>
      </p:sp>
      <p:sp>
        <p:nvSpPr>
          <p:cNvPr id="14" name="TextBox 13"/>
          <p:cNvSpPr txBox="1"/>
          <p:nvPr/>
        </p:nvSpPr>
        <p:spPr>
          <a:xfrm>
            <a:off x="3429000" y="1295400"/>
            <a:ext cx="2438400" cy="646331"/>
          </a:xfrm>
          <a:prstGeom prst="rect">
            <a:avLst/>
          </a:prstGeom>
          <a:noFill/>
        </p:spPr>
        <p:txBody>
          <a:bodyPr wrap="square" rtlCol="0">
            <a:spAutoFit/>
          </a:bodyPr>
          <a:lstStyle/>
          <a:p>
            <a:pPr algn="ctr"/>
            <a:r>
              <a:rPr lang="en-US" sz="3600" b="1" dirty="0"/>
              <a:t>The Axis</a:t>
            </a:r>
          </a:p>
        </p:txBody>
      </p:sp>
      <p:sp>
        <p:nvSpPr>
          <p:cNvPr id="15" name="TextBox 14"/>
          <p:cNvSpPr txBox="1"/>
          <p:nvPr/>
        </p:nvSpPr>
        <p:spPr>
          <a:xfrm>
            <a:off x="6477000" y="1295400"/>
            <a:ext cx="2438400" cy="646331"/>
          </a:xfrm>
          <a:prstGeom prst="rect">
            <a:avLst/>
          </a:prstGeom>
          <a:noFill/>
        </p:spPr>
        <p:txBody>
          <a:bodyPr wrap="square" rtlCol="0">
            <a:spAutoFit/>
          </a:bodyPr>
          <a:lstStyle/>
          <a:p>
            <a:pPr algn="ctr"/>
            <a:r>
              <a:rPr lang="en-US" sz="3600" b="1" dirty="0"/>
              <a:t>Neutral</a:t>
            </a:r>
          </a:p>
        </p:txBody>
      </p:sp>
      <p:sp>
        <p:nvSpPr>
          <p:cNvPr id="17" name="TextBox 16"/>
          <p:cNvSpPr txBox="1"/>
          <p:nvPr/>
        </p:nvSpPr>
        <p:spPr>
          <a:xfrm>
            <a:off x="6477000" y="4535269"/>
            <a:ext cx="2438400" cy="646331"/>
          </a:xfrm>
          <a:prstGeom prst="rect">
            <a:avLst/>
          </a:prstGeom>
          <a:noFill/>
        </p:spPr>
        <p:txBody>
          <a:bodyPr wrap="square" rtlCol="0">
            <a:spAutoFit/>
          </a:bodyPr>
          <a:lstStyle/>
          <a:p>
            <a:pPr algn="ctr"/>
            <a:r>
              <a:rPr lang="en-US" sz="3600" b="1" dirty="0"/>
              <a:t>Occupied</a:t>
            </a:r>
          </a:p>
        </p:txBody>
      </p:sp>
    </p:spTree>
    <p:extLst>
      <p:ext uri="{BB962C8B-B14F-4D97-AF65-F5344CB8AC3E}">
        <p14:creationId xmlns:p14="http://schemas.microsoft.com/office/powerpoint/2010/main" val="484502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838200" y="0"/>
            <a:ext cx="7475220" cy="6858000"/>
          </a:xfrm>
          <a:prstGeom prst="rect">
            <a:avLst/>
          </a:prstGeom>
          <a:noFill/>
          <a:ln w="9525">
            <a:noFill/>
            <a:miter lim="800000"/>
            <a:headEnd/>
            <a:tailEnd/>
          </a:ln>
        </p:spPr>
      </p:pic>
      <p:sp>
        <p:nvSpPr>
          <p:cNvPr id="2" name="Title 1"/>
          <p:cNvSpPr>
            <a:spLocks noGrp="1"/>
          </p:cNvSpPr>
          <p:nvPr>
            <p:ph type="title"/>
          </p:nvPr>
        </p:nvSpPr>
        <p:spPr>
          <a:xfrm>
            <a:off x="1676400" y="228600"/>
            <a:ext cx="2362200" cy="1143000"/>
          </a:xfrm>
        </p:spPr>
        <p:txBody>
          <a:bodyPr>
            <a:normAutofit fontScale="90000"/>
          </a:bodyPr>
          <a:lstStyle/>
          <a:p>
            <a:r>
              <a:rPr lang="en-US" sz="4900" b="1" dirty="0"/>
              <a:t>Europe</a:t>
            </a:r>
            <a:r>
              <a:rPr lang="en-US" b="1" dirty="0"/>
              <a:t> </a:t>
            </a:r>
            <a:r>
              <a:rPr lang="en-US" sz="4000" b="1" dirty="0"/>
              <a:t>(1941)</a:t>
            </a:r>
            <a:endParaRPr lang="en-US" b="1" dirty="0"/>
          </a:p>
        </p:txBody>
      </p:sp>
    </p:spTree>
    <p:extLst>
      <p:ext uri="{BB962C8B-B14F-4D97-AF65-F5344CB8AC3E}">
        <p14:creationId xmlns:p14="http://schemas.microsoft.com/office/powerpoint/2010/main" val="3617913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a:t>Pearl Harbor</a:t>
            </a:r>
          </a:p>
        </p:txBody>
      </p:sp>
      <p:sp>
        <p:nvSpPr>
          <p:cNvPr id="28675" name="Rectangle 3"/>
          <p:cNvSpPr>
            <a:spLocks noGrp="1" noChangeArrowheads="1"/>
          </p:cNvSpPr>
          <p:nvPr>
            <p:ph type="body" idx="1"/>
          </p:nvPr>
        </p:nvSpPr>
        <p:spPr/>
        <p:txBody>
          <a:bodyPr/>
          <a:lstStyle/>
          <a:p>
            <a:pPr eaLnBrk="1" hangingPunct="1">
              <a:defRPr/>
            </a:pPr>
            <a:r>
              <a:rPr lang="en-US"/>
              <a:t>December 7, 1941</a:t>
            </a:r>
          </a:p>
          <a:p>
            <a:pPr eaLnBrk="1" hangingPunct="1">
              <a:defRPr/>
            </a:pPr>
            <a:r>
              <a:rPr lang="en-US"/>
              <a:t>Japan attacks U.S. Pacific Fleet at Pearl Harbor</a:t>
            </a:r>
          </a:p>
          <a:p>
            <a:pPr eaLnBrk="1" hangingPunct="1">
              <a:defRPr/>
            </a:pPr>
            <a:r>
              <a:rPr lang="en-US"/>
              <a:t>FDR “A date which will live in infamy.”</a:t>
            </a:r>
          </a:p>
          <a:p>
            <a:pPr eaLnBrk="1" hangingPunct="1">
              <a:defRPr/>
            </a:pPr>
            <a:r>
              <a:rPr lang="en-US"/>
              <a:t>U.S declares war on Japan</a:t>
            </a:r>
          </a:p>
        </p:txBody>
      </p:sp>
      <p:pic>
        <p:nvPicPr>
          <p:cNvPr id="20484" name="Picture 5" descr="Image:USS California sinking-Pearl Harbor.jpg">
            <a:hlinkClick r:id="rId2"/>
          </p:cNvPr>
          <p:cNvPicPr>
            <a:picLocks noChangeAspect="1" noChangeArrowheads="1"/>
          </p:cNvPicPr>
          <p:nvPr/>
        </p:nvPicPr>
        <p:blipFill>
          <a:blip r:embed="rId3" cstate="print"/>
          <a:srcRect/>
          <a:stretch>
            <a:fillRect/>
          </a:stretch>
        </p:blipFill>
        <p:spPr bwMode="auto">
          <a:xfrm>
            <a:off x="5943600" y="4198938"/>
            <a:ext cx="3200400" cy="265906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a:t>More Declarations</a:t>
            </a:r>
          </a:p>
        </p:txBody>
      </p:sp>
      <p:sp>
        <p:nvSpPr>
          <p:cNvPr id="29699" name="Rectangle 3"/>
          <p:cNvSpPr>
            <a:spLocks noGrp="1" noChangeArrowheads="1"/>
          </p:cNvSpPr>
          <p:nvPr>
            <p:ph type="body" idx="1"/>
          </p:nvPr>
        </p:nvSpPr>
        <p:spPr/>
        <p:txBody>
          <a:bodyPr/>
          <a:lstStyle/>
          <a:p>
            <a:pPr eaLnBrk="1" hangingPunct="1">
              <a:defRPr/>
            </a:pPr>
            <a:r>
              <a:rPr lang="en-US"/>
              <a:t>December 11, 1941</a:t>
            </a:r>
          </a:p>
          <a:p>
            <a:pPr eaLnBrk="1" hangingPunct="1">
              <a:defRPr/>
            </a:pPr>
            <a:r>
              <a:rPr lang="en-US"/>
              <a:t>Hitler declares war on the United States, followed by Fascist Italy</a:t>
            </a:r>
          </a:p>
          <a:p>
            <a:pPr eaLnBrk="1" hangingPunct="1">
              <a:defRPr/>
            </a:pPr>
            <a:r>
              <a:rPr lang="en-US"/>
              <a:t>Tri-Partite (Axis) Pact – Alliance System</a:t>
            </a:r>
          </a:p>
        </p:txBody>
      </p:sp>
      <p:sp>
        <p:nvSpPr>
          <p:cNvPr id="21508" name="Rectangle 4"/>
          <p:cNvSpPr>
            <a:spLocks noChangeArrowheads="1"/>
          </p:cNvSpPr>
          <p:nvPr/>
        </p:nvSpPr>
        <p:spPr bwMode="auto">
          <a:xfrm>
            <a:off x="2590800" y="4419600"/>
            <a:ext cx="6369050" cy="2225675"/>
          </a:xfrm>
          <a:prstGeom prst="rect">
            <a:avLst/>
          </a:prstGeom>
          <a:noFill/>
          <a:ln w="9525">
            <a:noFill/>
            <a:miter lim="800000"/>
            <a:headEnd/>
            <a:tailEnd/>
          </a:ln>
        </p:spPr>
        <p:txBody>
          <a:bodyPr anchor="ctr">
            <a:spAutoFit/>
          </a:bodyPr>
          <a:lstStyle/>
          <a:p>
            <a:pPr eaLnBrk="1" hangingPunct="1"/>
            <a:r>
              <a:rPr lang="en-US" sz="2000" b="1"/>
              <a:t>The fact that the Japanese Government, which has been negotiating for years with this man [ Franklin D. Roosevelt ], has at last become tired of being mocked by him in such an unworthy way, fills us all, the German people, and all other decent people in the world, with deep satisfaction...” </a:t>
            </a:r>
          </a:p>
          <a:p>
            <a:pPr eaLnBrk="1" hangingPunct="1"/>
            <a:r>
              <a:rPr lang="en-US" sz="2000" b="1"/>
              <a:t>				– Adolf Hitler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b="1" dirty="0"/>
              <a:t>The Situation:  1941</a:t>
            </a:r>
          </a:p>
        </p:txBody>
      </p:sp>
      <p:pic>
        <p:nvPicPr>
          <p:cNvPr id="16386" name="Picture 2"/>
          <p:cNvPicPr>
            <a:picLocks noChangeAspect="1" noChangeArrowheads="1"/>
          </p:cNvPicPr>
          <p:nvPr/>
        </p:nvPicPr>
        <p:blipFill>
          <a:blip r:embed="rId2" cstate="print"/>
          <a:srcRect/>
          <a:stretch>
            <a:fillRect/>
          </a:stretch>
        </p:blipFill>
        <p:spPr bwMode="auto">
          <a:xfrm>
            <a:off x="381000" y="1905000"/>
            <a:ext cx="2438400" cy="1447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r="17544"/>
          <a:stretch>
            <a:fillRect/>
          </a:stretch>
        </p:blipFill>
        <p:spPr bwMode="auto">
          <a:xfrm>
            <a:off x="381000" y="3581400"/>
            <a:ext cx="2430236" cy="147365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29000" y="1905000"/>
            <a:ext cx="2413000" cy="144780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lum bright="30000" contrast="-30000"/>
          </a:blip>
          <a:srcRect/>
          <a:stretch>
            <a:fillRect/>
          </a:stretch>
        </p:blipFill>
        <p:spPr bwMode="auto">
          <a:xfrm>
            <a:off x="6477000" y="5257800"/>
            <a:ext cx="2438400" cy="139608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3429000" y="3581400"/>
            <a:ext cx="2438400" cy="1472850"/>
          </a:xfrm>
          <a:prstGeom prst="rect">
            <a:avLst/>
          </a:prstGeom>
          <a:noFill/>
          <a:ln w="9525">
            <a:noFill/>
            <a:miter lim="800000"/>
            <a:headEnd/>
            <a:tailEnd/>
          </a:ln>
        </p:spPr>
      </p:pic>
      <p:pic>
        <p:nvPicPr>
          <p:cNvPr id="16388" name="Picture 4"/>
          <p:cNvPicPr>
            <a:picLocks noChangeAspect="1" noChangeArrowheads="1"/>
          </p:cNvPicPr>
          <p:nvPr/>
        </p:nvPicPr>
        <p:blipFill>
          <a:blip r:embed="rId7" cstate="print"/>
          <a:srcRect/>
          <a:stretch>
            <a:fillRect/>
          </a:stretch>
        </p:blipFill>
        <p:spPr bwMode="auto">
          <a:xfrm>
            <a:off x="3429000" y="5257800"/>
            <a:ext cx="2438400" cy="1421511"/>
          </a:xfrm>
          <a:prstGeom prst="rect">
            <a:avLst/>
          </a:prstGeom>
          <a:noFill/>
          <a:ln w="9525">
            <a:noFill/>
            <a:miter lim="800000"/>
            <a:headEnd/>
            <a:tailEnd/>
          </a:ln>
        </p:spPr>
      </p:pic>
      <p:sp>
        <p:nvSpPr>
          <p:cNvPr id="11" name="Multiply 10"/>
          <p:cNvSpPr/>
          <p:nvPr/>
        </p:nvSpPr>
        <p:spPr>
          <a:xfrm>
            <a:off x="5257800" y="4953000"/>
            <a:ext cx="4876800" cy="1981200"/>
          </a:xfrm>
          <a:prstGeom prst="mathMultiply">
            <a:avLst>
              <a:gd name="adj1" fmla="val 82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9" name="Picture 5"/>
          <p:cNvPicPr>
            <a:picLocks noChangeAspect="1" noChangeArrowheads="1"/>
          </p:cNvPicPr>
          <p:nvPr/>
        </p:nvPicPr>
        <p:blipFill>
          <a:blip r:embed="rId8" cstate="print"/>
          <a:srcRect r="11368"/>
          <a:stretch>
            <a:fillRect/>
          </a:stretch>
        </p:blipFill>
        <p:spPr bwMode="auto">
          <a:xfrm>
            <a:off x="6477000" y="1905000"/>
            <a:ext cx="2438400" cy="1447800"/>
          </a:xfrm>
          <a:prstGeom prst="rect">
            <a:avLst/>
          </a:prstGeom>
          <a:noFill/>
          <a:ln w="9525">
            <a:noFill/>
            <a:miter lim="800000"/>
            <a:headEnd/>
            <a:tailEnd/>
          </a:ln>
        </p:spPr>
      </p:pic>
      <p:sp>
        <p:nvSpPr>
          <p:cNvPr id="13" name="TextBox 12"/>
          <p:cNvSpPr txBox="1"/>
          <p:nvPr/>
        </p:nvSpPr>
        <p:spPr>
          <a:xfrm>
            <a:off x="381000" y="1258669"/>
            <a:ext cx="2438400" cy="646331"/>
          </a:xfrm>
          <a:prstGeom prst="rect">
            <a:avLst/>
          </a:prstGeom>
          <a:noFill/>
        </p:spPr>
        <p:txBody>
          <a:bodyPr wrap="square" rtlCol="0">
            <a:spAutoFit/>
          </a:bodyPr>
          <a:lstStyle/>
          <a:p>
            <a:pPr algn="ctr"/>
            <a:r>
              <a:rPr lang="en-US" sz="3600" b="1" dirty="0"/>
              <a:t>The Allies</a:t>
            </a:r>
          </a:p>
        </p:txBody>
      </p:sp>
      <p:sp>
        <p:nvSpPr>
          <p:cNvPr id="14" name="TextBox 13"/>
          <p:cNvSpPr txBox="1"/>
          <p:nvPr/>
        </p:nvSpPr>
        <p:spPr>
          <a:xfrm>
            <a:off x="3429000" y="1295400"/>
            <a:ext cx="2438400" cy="646331"/>
          </a:xfrm>
          <a:prstGeom prst="rect">
            <a:avLst/>
          </a:prstGeom>
          <a:noFill/>
        </p:spPr>
        <p:txBody>
          <a:bodyPr wrap="square" rtlCol="0">
            <a:spAutoFit/>
          </a:bodyPr>
          <a:lstStyle/>
          <a:p>
            <a:pPr algn="ctr"/>
            <a:r>
              <a:rPr lang="en-US" sz="3600" b="1" dirty="0"/>
              <a:t>The Axis</a:t>
            </a:r>
          </a:p>
        </p:txBody>
      </p:sp>
      <p:sp>
        <p:nvSpPr>
          <p:cNvPr id="15" name="TextBox 14"/>
          <p:cNvSpPr txBox="1"/>
          <p:nvPr/>
        </p:nvSpPr>
        <p:spPr>
          <a:xfrm>
            <a:off x="6477000" y="1295400"/>
            <a:ext cx="2438400" cy="646331"/>
          </a:xfrm>
          <a:prstGeom prst="rect">
            <a:avLst/>
          </a:prstGeom>
          <a:noFill/>
        </p:spPr>
        <p:txBody>
          <a:bodyPr wrap="square" rtlCol="0">
            <a:spAutoFit/>
          </a:bodyPr>
          <a:lstStyle/>
          <a:p>
            <a:pPr algn="ctr"/>
            <a:r>
              <a:rPr lang="en-US" sz="3600" b="1" dirty="0"/>
              <a:t>Neutral</a:t>
            </a:r>
          </a:p>
        </p:txBody>
      </p:sp>
      <p:sp>
        <p:nvSpPr>
          <p:cNvPr id="17" name="TextBox 16"/>
          <p:cNvSpPr txBox="1"/>
          <p:nvPr/>
        </p:nvSpPr>
        <p:spPr>
          <a:xfrm>
            <a:off x="6477000" y="4535269"/>
            <a:ext cx="2438400" cy="646331"/>
          </a:xfrm>
          <a:prstGeom prst="rect">
            <a:avLst/>
          </a:prstGeom>
          <a:noFill/>
        </p:spPr>
        <p:txBody>
          <a:bodyPr wrap="square" rtlCol="0">
            <a:spAutoFit/>
          </a:bodyPr>
          <a:lstStyle/>
          <a:p>
            <a:pPr algn="ctr"/>
            <a:r>
              <a:rPr lang="en-US" sz="3600" b="1" dirty="0"/>
              <a:t>Occupied</a:t>
            </a:r>
          </a:p>
        </p:txBody>
      </p:sp>
      <p:sp>
        <p:nvSpPr>
          <p:cNvPr id="16" name="Up Arrow 15"/>
          <p:cNvSpPr/>
          <p:nvPr/>
        </p:nvSpPr>
        <p:spPr>
          <a:xfrm rot="14725247">
            <a:off x="5733488" y="2520531"/>
            <a:ext cx="533400" cy="21774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t>WAR</a:t>
            </a:r>
          </a:p>
        </p:txBody>
      </p:sp>
      <p:sp>
        <p:nvSpPr>
          <p:cNvPr id="18" name="Up Arrow 17"/>
          <p:cNvSpPr/>
          <p:nvPr/>
        </p:nvSpPr>
        <p:spPr>
          <a:xfrm rot="16200000" flipV="1">
            <a:off x="5666421" y="2029777"/>
            <a:ext cx="581105" cy="1703149"/>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chemeClr val="bg1">
                    <a:lumMod val="50000"/>
                  </a:schemeClr>
                </a:solidFill>
              </a:rPr>
              <a:t>WAR</a:t>
            </a:r>
          </a:p>
        </p:txBody>
      </p:sp>
      <p:sp>
        <p:nvSpPr>
          <p:cNvPr id="19" name="Up Arrow 18"/>
          <p:cNvSpPr/>
          <p:nvPr/>
        </p:nvSpPr>
        <p:spPr>
          <a:xfrm rot="12856618" flipV="1">
            <a:off x="6337088" y="2681647"/>
            <a:ext cx="581105" cy="3470741"/>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chemeClr val="bg1">
                    <a:lumMod val="50000"/>
                  </a:schemeClr>
                </a:solidFill>
              </a:rPr>
              <a:t>WAR</a:t>
            </a:r>
          </a:p>
        </p:txBody>
      </p:sp>
    </p:spTree>
    <p:extLst>
      <p:ext uri="{BB962C8B-B14F-4D97-AF65-F5344CB8AC3E}">
        <p14:creationId xmlns:p14="http://schemas.microsoft.com/office/powerpoint/2010/main" val="379565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3.33333E-6 1.2766E-6 L -0.66667 0.48288 " pathEditMode="relative" rAng="0" ptsTypes="AA">
                                      <p:cBhvr>
                                        <p:cTn id="23" dur="2000" fill="hold"/>
                                        <p:tgtEl>
                                          <p:spTgt spid="16389"/>
                                        </p:tgtEl>
                                        <p:attrNameLst>
                                          <p:attrName>ppt_x</p:attrName>
                                          <p:attrName>ppt_y</p:attrName>
                                        </p:attrNameLst>
                                      </p:cBhvr>
                                      <p:rCtr x="-33300" y="24100"/>
                                    </p:animMotion>
                                  </p:childTnLst>
                                </p:cTn>
                              </p:par>
                              <p:par>
                                <p:cTn id="24" presetID="1" presetClass="exit" presetSubtype="0" fill="hold" grpId="1" nodeType="withEffect">
                                  <p:stCondLst>
                                    <p:cond delay="0"/>
                                  </p:stCondLst>
                                  <p:childTnLst>
                                    <p:set>
                                      <p:cBhvr>
                                        <p:cTn id="25" dur="1" fill="hold">
                                          <p:stCondLst>
                                            <p:cond delay="0"/>
                                          </p:stCondLst>
                                        </p:cTn>
                                        <p:tgtEl>
                                          <p:spTgt spid="19"/>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6" grpId="1"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Image:Allied Invasion Force.jpg"/>
          <p:cNvPicPr>
            <a:picLocks noChangeAspect="1" noChangeArrowheads="1"/>
          </p:cNvPicPr>
          <p:nvPr/>
        </p:nvPicPr>
        <p:blipFill>
          <a:blip r:embed="rId2" cstate="print"/>
          <a:srcRect/>
          <a:stretch>
            <a:fillRect/>
          </a:stretch>
        </p:blipFill>
        <p:spPr bwMode="auto">
          <a:xfrm>
            <a:off x="64123" y="-11876"/>
            <a:ext cx="9003677" cy="6869875"/>
          </a:xfrm>
          <a:prstGeom prst="rect">
            <a:avLst/>
          </a:prstGeom>
          <a:noFill/>
          <a:ln w="9525">
            <a:noFill/>
            <a:miter lim="800000"/>
            <a:headEnd/>
            <a:tailEnd/>
          </a:ln>
        </p:spPr>
      </p:pic>
    </p:spTree>
    <p:extLst>
      <p:ext uri="{BB962C8B-B14F-4D97-AF65-F5344CB8AC3E}">
        <p14:creationId xmlns:p14="http://schemas.microsoft.com/office/powerpoint/2010/main" val="1848370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en-US"/>
              <a:t>D-Day</a:t>
            </a:r>
          </a:p>
        </p:txBody>
      </p:sp>
      <p:sp>
        <p:nvSpPr>
          <p:cNvPr id="32771" name="Rectangle 3"/>
          <p:cNvSpPr>
            <a:spLocks noGrp="1" noChangeArrowheads="1"/>
          </p:cNvSpPr>
          <p:nvPr>
            <p:ph type="body" idx="1"/>
          </p:nvPr>
        </p:nvSpPr>
        <p:spPr/>
        <p:txBody>
          <a:bodyPr/>
          <a:lstStyle/>
          <a:p>
            <a:pPr eaLnBrk="1" hangingPunct="1">
              <a:defRPr/>
            </a:pPr>
            <a:r>
              <a:rPr lang="en-US"/>
              <a:t>June 6, 1944</a:t>
            </a:r>
          </a:p>
          <a:p>
            <a:pPr eaLnBrk="1" hangingPunct="1">
              <a:defRPr/>
            </a:pPr>
            <a:r>
              <a:rPr lang="en-US"/>
              <a:t>Allied invasion of Normandy (France)</a:t>
            </a:r>
          </a:p>
        </p:txBody>
      </p:sp>
      <p:pic>
        <p:nvPicPr>
          <p:cNvPr id="22532" name="Picture 7" descr="Image:Allied Invasion Force.jpg">
            <a:hlinkClick r:id="rId2" action="ppaction://hlinksldjump"/>
          </p:cNvPr>
          <p:cNvPicPr>
            <a:picLocks noChangeAspect="1" noChangeArrowheads="1"/>
          </p:cNvPicPr>
          <p:nvPr/>
        </p:nvPicPr>
        <p:blipFill>
          <a:blip r:embed="rId3" cstate="print"/>
          <a:srcRect/>
          <a:stretch>
            <a:fillRect/>
          </a:stretch>
        </p:blipFill>
        <p:spPr bwMode="auto">
          <a:xfrm>
            <a:off x="4267200" y="2971800"/>
            <a:ext cx="4729163" cy="3608388"/>
          </a:xfrm>
          <a:prstGeom prst="rect">
            <a:avLst/>
          </a:prstGeom>
          <a:noFill/>
          <a:ln w="9525">
            <a:noFill/>
            <a:miter lim="800000"/>
            <a:headEnd/>
            <a:tailEnd/>
          </a:ln>
          <a:effectLst>
            <a:glow rad="101600">
              <a:schemeClr val="tx1">
                <a:alpha val="60000"/>
              </a:schemeClr>
            </a:glo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524000" y="0"/>
            <a:ext cx="5867400" cy="68580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upload.wikimedia.org/wikipedia/commons/thumb/5/50/Wacht_am_Rhein_map_%28Opaque%29.svg/1000px-Wacht_am_Rhein_map_%28Opaque%29.svg.png"/>
          <p:cNvPicPr>
            <a:picLocks noChangeAspect="1" noChangeArrowheads="1"/>
          </p:cNvPicPr>
          <p:nvPr/>
        </p:nvPicPr>
        <p:blipFill>
          <a:blip r:embed="rId2" cstate="print"/>
          <a:srcRect t="25726" b="2659"/>
          <a:stretch>
            <a:fillRect/>
          </a:stretch>
        </p:blipFill>
        <p:spPr bwMode="auto">
          <a:xfrm>
            <a:off x="1524000" y="0"/>
            <a:ext cx="5925845" cy="6858000"/>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4800" b="1" dirty="0"/>
              <a:t>Mussolini’s Conquest </a:t>
            </a:r>
            <a:br>
              <a:rPr lang="en-US" sz="4800" b="1" dirty="0"/>
            </a:br>
            <a:r>
              <a:rPr lang="en-US" sz="4800" b="1" dirty="0"/>
              <a:t>of Ethiopia</a:t>
            </a:r>
          </a:p>
        </p:txBody>
      </p:sp>
      <p:pic>
        <p:nvPicPr>
          <p:cNvPr id="14338" name="Picture 2"/>
          <p:cNvPicPr>
            <a:picLocks noChangeAspect="1" noChangeArrowheads="1"/>
          </p:cNvPicPr>
          <p:nvPr/>
        </p:nvPicPr>
        <p:blipFill>
          <a:blip r:embed="rId2" cstate="print"/>
          <a:srcRect/>
          <a:stretch>
            <a:fillRect/>
          </a:stretch>
        </p:blipFill>
        <p:spPr bwMode="auto">
          <a:xfrm>
            <a:off x="83641" y="2057400"/>
            <a:ext cx="4945559" cy="46482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5044084" y="2057400"/>
            <a:ext cx="3947516" cy="4648200"/>
          </a:xfrm>
          <a:prstGeom prst="rect">
            <a:avLst/>
          </a:prstGeom>
          <a:noFill/>
          <a:ln w="9525">
            <a:noFill/>
            <a:miter lim="800000"/>
            <a:headEnd/>
            <a:tailEnd/>
          </a:ln>
        </p:spPr>
      </p:pic>
      <p:sp>
        <p:nvSpPr>
          <p:cNvPr id="6" name="TextBox 5"/>
          <p:cNvSpPr txBox="1"/>
          <p:nvPr/>
        </p:nvSpPr>
        <p:spPr>
          <a:xfrm>
            <a:off x="3200400" y="1320225"/>
            <a:ext cx="2743200" cy="584775"/>
          </a:xfrm>
          <a:prstGeom prst="rect">
            <a:avLst/>
          </a:prstGeom>
          <a:noFill/>
        </p:spPr>
        <p:txBody>
          <a:bodyPr wrap="square" rtlCol="0">
            <a:spAutoFit/>
          </a:bodyPr>
          <a:lstStyle/>
          <a:p>
            <a:pPr algn="ctr"/>
            <a:r>
              <a:rPr lang="en-US" sz="3200" b="1" dirty="0"/>
              <a:t>1935-1936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953000" y="228600"/>
            <a:ext cx="3962400" cy="64008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0" y="228600"/>
            <a:ext cx="4800600" cy="1554162"/>
          </a:xfrm>
        </p:spPr>
        <p:txBody>
          <a:bodyPr>
            <a:noAutofit/>
          </a:bodyPr>
          <a:lstStyle/>
          <a:p>
            <a:r>
              <a:rPr lang="en-US" sz="5400" b="1" dirty="0"/>
              <a:t>The Battle </a:t>
            </a:r>
            <a:br>
              <a:rPr lang="en-US" sz="5400" b="1" dirty="0"/>
            </a:br>
            <a:r>
              <a:rPr lang="en-US" sz="5400" b="1" dirty="0"/>
              <a:t>of the Bulge</a:t>
            </a:r>
          </a:p>
        </p:txBody>
      </p:sp>
      <p:sp>
        <p:nvSpPr>
          <p:cNvPr id="3" name="Content Placeholder 2"/>
          <p:cNvSpPr>
            <a:spLocks noGrp="1"/>
          </p:cNvSpPr>
          <p:nvPr>
            <p:ph idx="1"/>
          </p:nvPr>
        </p:nvSpPr>
        <p:spPr>
          <a:xfrm>
            <a:off x="0" y="1981201"/>
            <a:ext cx="5029200" cy="1905000"/>
          </a:xfrm>
        </p:spPr>
        <p:txBody>
          <a:bodyPr/>
          <a:lstStyle/>
          <a:p>
            <a:r>
              <a:rPr lang="en-US" b="1" dirty="0">
                <a:latin typeface="Calibri" pitchFamily="34" charset="0"/>
                <a:cs typeface="Calibri" pitchFamily="34" charset="0"/>
              </a:rPr>
              <a:t>German counter-offensive</a:t>
            </a:r>
          </a:p>
          <a:p>
            <a:r>
              <a:rPr lang="en-US" b="1" dirty="0">
                <a:latin typeface="Calibri" pitchFamily="34" charset="0"/>
                <a:cs typeface="Calibri" pitchFamily="34" charset="0"/>
              </a:rPr>
              <a:t>Initial Success (Bulge)</a:t>
            </a:r>
          </a:p>
          <a:p>
            <a:r>
              <a:rPr lang="en-US" b="1" dirty="0">
                <a:latin typeface="Calibri" pitchFamily="34" charset="0"/>
                <a:cs typeface="Calibri" pitchFamily="34" charset="0"/>
              </a:rPr>
              <a:t>REPULSED</a:t>
            </a:r>
          </a:p>
        </p:txBody>
      </p:sp>
      <p:pic>
        <p:nvPicPr>
          <p:cNvPr id="36867" name="Picture 3"/>
          <p:cNvPicPr>
            <a:picLocks noChangeAspect="1" noChangeArrowheads="1"/>
          </p:cNvPicPr>
          <p:nvPr/>
        </p:nvPicPr>
        <p:blipFill>
          <a:blip r:embed="rId2" cstate="print"/>
          <a:srcRect/>
          <a:stretch>
            <a:fillRect/>
          </a:stretch>
        </p:blipFill>
        <p:spPr bwMode="auto">
          <a:xfrm>
            <a:off x="685800" y="3733800"/>
            <a:ext cx="3540824" cy="2755505"/>
          </a:xfrm>
          <a:prstGeom prst="rect">
            <a:avLst/>
          </a:prstGeom>
          <a:noFill/>
          <a:ln w="9525">
            <a:noFill/>
            <a:miter lim="800000"/>
            <a:headEnd/>
            <a:tailEnd/>
          </a:ln>
        </p:spPr>
      </p:pic>
      <p:sp>
        <p:nvSpPr>
          <p:cNvPr id="6" name="Rectangle 5"/>
          <p:cNvSpPr/>
          <p:nvPr/>
        </p:nvSpPr>
        <p:spPr>
          <a:xfrm>
            <a:off x="685800" y="6211669"/>
            <a:ext cx="3581400"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1200" dirty="0"/>
              <a:t>American soldiers of the 290th Infantry Regiment </a:t>
            </a:r>
            <a:r>
              <a:rPr lang="en-US" sz="1200" dirty="0">
                <a:hlinkClick r:id="rId3" tooltip="75th Infantry Division (United States)"/>
              </a:rPr>
              <a:t>75th Division</a:t>
            </a:r>
            <a:r>
              <a:rPr lang="en-US" sz="1200" dirty="0"/>
              <a:t> photographed in the Ardennes during the Battle of the Bulge.</a:t>
            </a:r>
          </a:p>
        </p:txBody>
      </p:sp>
      <p:pic>
        <p:nvPicPr>
          <p:cNvPr id="5122" name="Picture 2" descr="http://upload.wikimedia.org/wikipedia/commons/thumb/5/50/Wacht_am_Rhein_map_%28Opaque%29.svg/1000px-Wacht_am_Rhein_map_%28Opaque%29.svg.png">
            <a:hlinkClick r:id="rId4" action="ppaction://hlinksldjump"/>
          </p:cNvPr>
          <p:cNvPicPr>
            <a:picLocks noChangeAspect="1" noChangeArrowheads="1"/>
          </p:cNvPicPr>
          <p:nvPr/>
        </p:nvPicPr>
        <p:blipFill>
          <a:blip r:embed="rId5" cstate="print"/>
          <a:srcRect/>
          <a:stretch>
            <a:fillRect/>
          </a:stretch>
        </p:blipFill>
        <p:spPr bwMode="auto">
          <a:xfrm>
            <a:off x="4983557" y="228600"/>
            <a:ext cx="4008044" cy="6477000"/>
          </a:xfrm>
          <a:prstGeom prst="rect">
            <a:avLst/>
          </a:prstGeom>
          <a:noFill/>
          <a:effectLst>
            <a:glow rad="139700">
              <a:schemeClr val="accent4">
                <a:satMod val="175000"/>
                <a:alpha val="40000"/>
              </a:schemeClr>
            </a:glow>
          </a:effectLst>
        </p:spPr>
      </p:pic>
    </p:spTree>
    <p:extLst>
      <p:ext uri="{BB962C8B-B14F-4D97-AF65-F5344CB8AC3E}">
        <p14:creationId xmlns:p14="http://schemas.microsoft.com/office/powerpoint/2010/main" val="1405915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Image:Second world war europe 1943-1945 map de.png"/>
          <p:cNvPicPr>
            <a:picLocks noChangeAspect="1" noChangeArrowheads="1"/>
          </p:cNvPicPr>
          <p:nvPr/>
        </p:nvPicPr>
        <p:blipFill>
          <a:blip r:embed="rId2" cstate="print"/>
          <a:srcRect b="17817"/>
          <a:stretch>
            <a:fillRect/>
          </a:stretch>
        </p:blipFill>
        <p:spPr bwMode="auto">
          <a:xfrm>
            <a:off x="0" y="-36352"/>
            <a:ext cx="9144000" cy="6894352"/>
          </a:xfrm>
          <a:prstGeom prst="rect">
            <a:avLst/>
          </a:prstGeom>
          <a:noFill/>
          <a:ln w="9525">
            <a:noFill/>
            <a:miter lim="800000"/>
            <a:headEnd/>
            <a:tailEnd/>
          </a:ln>
        </p:spPr>
      </p:pic>
      <p:sp>
        <p:nvSpPr>
          <p:cNvPr id="34818" name="Rectangle 2"/>
          <p:cNvSpPr>
            <a:spLocks noGrp="1" noChangeArrowheads="1"/>
          </p:cNvSpPr>
          <p:nvPr>
            <p:ph type="title"/>
          </p:nvPr>
        </p:nvSpPr>
        <p:spPr>
          <a:xfrm>
            <a:off x="228600" y="152399"/>
            <a:ext cx="6629400" cy="1295401"/>
          </a:xfrm>
        </p:spPr>
        <p:style>
          <a:lnRef idx="0">
            <a:scrgbClr r="0" g="0" b="0"/>
          </a:lnRef>
          <a:fillRef idx="1001">
            <a:schemeClr val="dk2"/>
          </a:fillRef>
          <a:effectRef idx="0">
            <a:scrgbClr r="0" g="0" b="0"/>
          </a:effectRef>
          <a:fontRef idx="major"/>
        </p:style>
        <p:txBody>
          <a:bodyPr/>
          <a:lstStyle/>
          <a:p>
            <a:pPr eaLnBrk="1" hangingPunct="1">
              <a:defRPr/>
            </a:pPr>
            <a:r>
              <a:rPr lang="en-US" b="1" dirty="0"/>
              <a:t>Troop Movements </a:t>
            </a:r>
            <a:br>
              <a:rPr lang="en-US" b="1" dirty="0"/>
            </a:br>
            <a:r>
              <a:rPr lang="en-US" sz="4000" b="1" dirty="0"/>
              <a:t>1944-45</a:t>
            </a:r>
            <a:endParaRPr lang="en-US"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srcRect/>
          <a:stretch>
            <a:fillRect/>
          </a:stretch>
        </p:blipFill>
        <p:spPr bwMode="auto">
          <a:xfrm>
            <a:off x="266700" y="0"/>
            <a:ext cx="8572500" cy="6858000"/>
          </a:xfrm>
          <a:prstGeom prst="rect">
            <a:avLst/>
          </a:prstGeom>
          <a:noFill/>
          <a:ln w="9525">
            <a:noFill/>
            <a:miter lim="800000"/>
            <a:headEnd/>
            <a:tailEnd/>
          </a:ln>
        </p:spPr>
      </p:pic>
      <p:sp>
        <p:nvSpPr>
          <p:cNvPr id="2" name="Title 1"/>
          <p:cNvSpPr>
            <a:spLocks noGrp="1"/>
          </p:cNvSpPr>
          <p:nvPr>
            <p:ph type="title"/>
          </p:nvPr>
        </p:nvSpPr>
        <p:spPr>
          <a:xfrm>
            <a:off x="381000" y="228600"/>
            <a:ext cx="4572000" cy="1219200"/>
          </a:xfrm>
        </p:spPr>
        <p:style>
          <a:lnRef idx="1">
            <a:schemeClr val="dk1"/>
          </a:lnRef>
          <a:fillRef idx="2">
            <a:schemeClr val="dk1"/>
          </a:fillRef>
          <a:effectRef idx="1">
            <a:schemeClr val="dk1"/>
          </a:effectRef>
          <a:fontRef idx="minor">
            <a:schemeClr val="dk1"/>
          </a:fontRef>
        </p:style>
        <p:txBody>
          <a:bodyPr>
            <a:normAutofit fontScale="90000"/>
          </a:bodyPr>
          <a:lstStyle/>
          <a:p>
            <a:r>
              <a:rPr lang="en-US" sz="5300" b="1" dirty="0">
                <a:latin typeface="Calibri" pitchFamily="34" charset="0"/>
              </a:rPr>
              <a:t>Yalta Conference</a:t>
            </a:r>
            <a:br>
              <a:rPr lang="en-US" b="1" dirty="0">
                <a:latin typeface="Calibri" pitchFamily="34" charset="0"/>
              </a:rPr>
            </a:br>
            <a:r>
              <a:rPr lang="en-US" sz="3600" b="1" dirty="0">
                <a:latin typeface="Calibri" pitchFamily="34" charset="0"/>
              </a:rPr>
              <a:t>February, 1945</a:t>
            </a:r>
            <a:endParaRPr lang="en-US" b="1" dirty="0">
              <a:latin typeface="Calibri" pitchFamily="34" charset="0"/>
            </a:endParaRPr>
          </a:p>
        </p:txBody>
      </p:sp>
      <p:sp>
        <p:nvSpPr>
          <p:cNvPr id="6" name="TextBox 5"/>
          <p:cNvSpPr txBox="1"/>
          <p:nvPr/>
        </p:nvSpPr>
        <p:spPr>
          <a:xfrm>
            <a:off x="2209800" y="6172200"/>
            <a:ext cx="152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a:latin typeface="Calibri" pitchFamily="34" charset="0"/>
              </a:rPr>
              <a:t>Churchill</a:t>
            </a:r>
          </a:p>
        </p:txBody>
      </p:sp>
      <p:sp>
        <p:nvSpPr>
          <p:cNvPr id="7" name="TextBox 6"/>
          <p:cNvSpPr txBox="1"/>
          <p:nvPr/>
        </p:nvSpPr>
        <p:spPr>
          <a:xfrm>
            <a:off x="4343400" y="5648980"/>
            <a:ext cx="15240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a:latin typeface="Calibri" pitchFamily="34" charset="0"/>
              </a:rPr>
              <a:t>FDR</a:t>
            </a:r>
          </a:p>
        </p:txBody>
      </p:sp>
      <p:sp>
        <p:nvSpPr>
          <p:cNvPr id="8" name="TextBox 7"/>
          <p:cNvSpPr txBox="1"/>
          <p:nvPr/>
        </p:nvSpPr>
        <p:spPr>
          <a:xfrm>
            <a:off x="6248400" y="5115580"/>
            <a:ext cx="15240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b="1" dirty="0">
                <a:latin typeface="Calibri" pitchFamily="34" charset="0"/>
              </a:rPr>
              <a:t>Stalin</a:t>
            </a:r>
          </a:p>
        </p:txBody>
      </p:sp>
      <p:sp>
        <p:nvSpPr>
          <p:cNvPr id="9" name="TextBox 8"/>
          <p:cNvSpPr txBox="1"/>
          <p:nvPr/>
        </p:nvSpPr>
        <p:spPr>
          <a:xfrm>
            <a:off x="381000" y="4648200"/>
            <a:ext cx="24384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a:latin typeface="Calibri" pitchFamily="34" charset="0"/>
              </a:rPr>
              <a:t>The </a:t>
            </a:r>
          </a:p>
          <a:p>
            <a:pPr algn="ctr"/>
            <a:r>
              <a:rPr lang="en-US" sz="3600" b="1" dirty="0">
                <a:latin typeface="Calibri" pitchFamily="34" charset="0"/>
              </a:rPr>
              <a:t>“Big Three”</a:t>
            </a:r>
          </a:p>
        </p:txBody>
      </p:sp>
      <p:sp>
        <p:nvSpPr>
          <p:cNvPr id="10" name="TextBox 9"/>
          <p:cNvSpPr txBox="1"/>
          <p:nvPr/>
        </p:nvSpPr>
        <p:spPr>
          <a:xfrm>
            <a:off x="5638800" y="228600"/>
            <a:ext cx="3048000"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342900" indent="-342900"/>
            <a:r>
              <a:rPr lang="en-US" sz="2800" b="1" dirty="0">
                <a:latin typeface="Calibri" pitchFamily="34" charset="0"/>
              </a:rPr>
              <a:t>DECISIONS:</a:t>
            </a:r>
          </a:p>
          <a:p>
            <a:pPr marL="342900" indent="-342900">
              <a:buAutoNum type="arabicPeriod"/>
            </a:pPr>
            <a:r>
              <a:rPr lang="en-US" sz="2800" b="1" dirty="0">
                <a:latin typeface="Calibri" pitchFamily="34" charset="0"/>
              </a:rPr>
              <a:t>Divide Germany</a:t>
            </a:r>
          </a:p>
          <a:p>
            <a:pPr marL="342900" indent="-342900">
              <a:buAutoNum type="arabicPeriod"/>
            </a:pPr>
            <a:r>
              <a:rPr lang="en-US" sz="2800" b="1" dirty="0">
                <a:latin typeface="Calibri" pitchFamily="34" charset="0"/>
              </a:rPr>
              <a:t>United Nations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2" cstate="print"/>
          <a:srcRect/>
          <a:stretch>
            <a:fillRect/>
          </a:stretch>
        </p:blipFill>
        <p:spPr bwMode="auto">
          <a:xfrm>
            <a:off x="541020" y="0"/>
            <a:ext cx="8069580" cy="6858000"/>
          </a:xfrm>
          <a:prstGeom prst="rect">
            <a:avLst/>
          </a:prstGeom>
          <a:noFill/>
          <a:ln w="9525">
            <a:noFill/>
            <a:miter lim="800000"/>
            <a:headEnd/>
            <a:tailEnd/>
          </a:ln>
        </p:spPr>
      </p:pic>
      <p:sp>
        <p:nvSpPr>
          <p:cNvPr id="2" name="Title 1"/>
          <p:cNvSpPr>
            <a:spLocks noGrp="1"/>
          </p:cNvSpPr>
          <p:nvPr>
            <p:ph type="title"/>
          </p:nvPr>
        </p:nvSpPr>
        <p:spPr>
          <a:xfrm>
            <a:off x="4495800" y="4343400"/>
            <a:ext cx="3886200" cy="2286000"/>
          </a:xfrm>
        </p:spPr>
        <p:style>
          <a:lnRef idx="1">
            <a:schemeClr val="dk1"/>
          </a:lnRef>
          <a:fillRef idx="2">
            <a:schemeClr val="dk1"/>
          </a:fillRef>
          <a:effectRef idx="1">
            <a:schemeClr val="dk1"/>
          </a:effectRef>
          <a:fontRef idx="minor">
            <a:schemeClr val="dk1"/>
          </a:fontRef>
        </p:style>
        <p:txBody>
          <a:bodyPr>
            <a:noAutofit/>
          </a:bodyPr>
          <a:lstStyle/>
          <a:p>
            <a:r>
              <a:rPr lang="en-US" sz="4800" b="1" dirty="0"/>
              <a:t>Allied Occupation Zones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914400" y="0"/>
            <a:ext cx="7326630" cy="6858000"/>
          </a:xfrm>
          <a:prstGeom prst="rect">
            <a:avLst/>
          </a:prstGeom>
          <a:noFill/>
          <a:ln w="9525">
            <a:noFill/>
            <a:miter lim="800000"/>
            <a:headEnd/>
            <a:tailEnd/>
          </a:ln>
        </p:spPr>
      </p:pic>
      <p:sp>
        <p:nvSpPr>
          <p:cNvPr id="2" name="Title 1"/>
          <p:cNvSpPr>
            <a:spLocks noGrp="1"/>
          </p:cNvSpPr>
          <p:nvPr>
            <p:ph type="title"/>
          </p:nvPr>
        </p:nvSpPr>
        <p:spPr>
          <a:xfrm>
            <a:off x="1078229" y="152400"/>
            <a:ext cx="4038600" cy="1554162"/>
          </a:xfrm>
        </p:spPr>
        <p:style>
          <a:lnRef idx="1">
            <a:schemeClr val="dk1"/>
          </a:lnRef>
          <a:fillRef idx="2">
            <a:schemeClr val="dk1"/>
          </a:fillRef>
          <a:effectRef idx="1">
            <a:schemeClr val="dk1"/>
          </a:effectRef>
          <a:fontRef idx="minor">
            <a:schemeClr val="dk1"/>
          </a:fontRef>
        </p:style>
        <p:txBody>
          <a:bodyPr>
            <a:normAutofit fontScale="90000"/>
          </a:bodyPr>
          <a:lstStyle/>
          <a:p>
            <a:r>
              <a:rPr lang="en-US" sz="7300" b="1" dirty="0"/>
              <a:t>V-E Day</a:t>
            </a:r>
            <a:br>
              <a:rPr lang="en-US" dirty="0"/>
            </a:br>
            <a:r>
              <a:rPr lang="en-US" dirty="0"/>
              <a:t>May 8, 1945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endParaRPr lang="en-US"/>
          </a:p>
        </p:txBody>
      </p:sp>
      <p:sp>
        <p:nvSpPr>
          <p:cNvPr id="5123" name="Rectangle 3"/>
          <p:cNvSpPr>
            <a:spLocks noGrp="1" noChangeArrowheads="1"/>
          </p:cNvSpPr>
          <p:nvPr>
            <p:ph type="body" idx="1"/>
          </p:nvPr>
        </p:nvSpPr>
        <p:spPr/>
        <p:txBody>
          <a:bodyPr/>
          <a:lstStyle/>
          <a:p>
            <a:pPr eaLnBrk="1" hangingPunct="1">
              <a:defRPr/>
            </a:pPr>
            <a:endParaRPr lang="en-US"/>
          </a:p>
        </p:txBody>
      </p:sp>
      <p:pic>
        <p:nvPicPr>
          <p:cNvPr id="27652" name="Picture 7" descr="WorldWarII-DeathsByCountry-Barchart"/>
          <p:cNvPicPr>
            <a:picLocks noChangeAspect="1" noChangeArrowheads="1"/>
          </p:cNvPicPr>
          <p:nvPr/>
        </p:nvPicPr>
        <p:blipFill>
          <a:blip r:embed="rId2" cstate="print"/>
          <a:srcRect/>
          <a:stretch>
            <a:fillRect/>
          </a:stretch>
        </p:blipFill>
        <p:spPr bwMode="auto">
          <a:xfrm>
            <a:off x="47625" y="238125"/>
            <a:ext cx="9048750" cy="63817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lstStyle/>
          <a:p>
            <a:r>
              <a:rPr lang="en-US" b="1" dirty="0"/>
              <a:t>Anti-Semitism in Nazi Germany</a:t>
            </a:r>
          </a:p>
        </p:txBody>
      </p:sp>
      <p:sp>
        <p:nvSpPr>
          <p:cNvPr id="3" name="Content Placeholder 2"/>
          <p:cNvSpPr>
            <a:spLocks noGrp="1"/>
          </p:cNvSpPr>
          <p:nvPr>
            <p:ph idx="1"/>
          </p:nvPr>
        </p:nvSpPr>
        <p:spPr>
          <a:xfrm>
            <a:off x="3200400" y="1600200"/>
            <a:ext cx="5486400" cy="4525963"/>
          </a:xfrm>
        </p:spPr>
        <p:txBody>
          <a:bodyPr/>
          <a:lstStyle/>
          <a:p>
            <a:pPr>
              <a:buNone/>
            </a:pPr>
            <a:r>
              <a:rPr lang="en-US" b="1" dirty="0"/>
              <a:t>“Hence today I believe that I am acting in accordance with the will of the Almighty Creator: 'by defending myself against the Jew, I am fighting for the work of the Lord.‘”</a:t>
            </a:r>
          </a:p>
          <a:p>
            <a:pPr>
              <a:buNone/>
              <a:tabLst>
                <a:tab pos="914400" algn="l"/>
                <a:tab pos="1597025" algn="l"/>
              </a:tabLst>
            </a:pPr>
            <a:r>
              <a:rPr lang="en-US" b="1" dirty="0"/>
              <a:t>		--	Adolf Hitler</a:t>
            </a:r>
          </a:p>
          <a:p>
            <a:pPr>
              <a:buNone/>
              <a:tabLst>
                <a:tab pos="914400" algn="l"/>
                <a:tab pos="1597025" algn="l"/>
              </a:tabLst>
            </a:pPr>
            <a:r>
              <a:rPr lang="en-US" b="1" dirty="0"/>
              <a:t>			</a:t>
            </a:r>
            <a:r>
              <a:rPr lang="en-US" b="1" i="1" dirty="0"/>
              <a:t>Mein </a:t>
            </a:r>
            <a:r>
              <a:rPr lang="en-US" b="1" i="1" dirty="0" err="1"/>
              <a:t>Kampf</a:t>
            </a:r>
            <a:endParaRPr lang="en-US" b="1" dirty="0"/>
          </a:p>
        </p:txBody>
      </p:sp>
      <p:pic>
        <p:nvPicPr>
          <p:cNvPr id="4" name="Picture 2"/>
          <p:cNvPicPr>
            <a:picLocks noChangeAspect="1" noChangeArrowheads="1"/>
          </p:cNvPicPr>
          <p:nvPr/>
        </p:nvPicPr>
        <p:blipFill>
          <a:blip r:embed="rId2" cstate="print"/>
          <a:srcRect/>
          <a:stretch>
            <a:fillRect/>
          </a:stretch>
        </p:blipFill>
        <p:spPr bwMode="auto">
          <a:xfrm>
            <a:off x="381000" y="1143000"/>
            <a:ext cx="2209800" cy="1996486"/>
          </a:xfrm>
          <a:prstGeom prst="rect">
            <a:avLst/>
          </a:prstGeom>
          <a:noFill/>
          <a:ln w="9525">
            <a:noFill/>
            <a:miter lim="800000"/>
            <a:headEnd/>
            <a:tailEnd/>
          </a:ln>
        </p:spPr>
      </p:pic>
      <p:pic>
        <p:nvPicPr>
          <p:cNvPr id="46084" name="Picture 4"/>
          <p:cNvPicPr>
            <a:picLocks noChangeAspect="1" noChangeArrowheads="1"/>
          </p:cNvPicPr>
          <p:nvPr/>
        </p:nvPicPr>
        <p:blipFill>
          <a:blip r:embed="rId3" cstate="print"/>
          <a:srcRect/>
          <a:stretch>
            <a:fillRect/>
          </a:stretch>
        </p:blipFill>
        <p:spPr bwMode="auto">
          <a:xfrm>
            <a:off x="381000" y="3276600"/>
            <a:ext cx="2209800" cy="3432243"/>
          </a:xfrm>
          <a:prstGeom prst="rect">
            <a:avLst/>
          </a:prstGeom>
          <a:noFill/>
          <a:ln w="9525">
            <a:noFill/>
            <a:miter lim="800000"/>
            <a:headEnd/>
            <a:tailEnd/>
          </a:ln>
        </p:spPr>
      </p:pic>
      <p:sp>
        <p:nvSpPr>
          <p:cNvPr id="8" name="Rectangle 7"/>
          <p:cNvSpPr/>
          <p:nvPr/>
        </p:nvSpPr>
        <p:spPr>
          <a:xfrm>
            <a:off x="2590800" y="6324600"/>
            <a:ext cx="6553200" cy="338554"/>
          </a:xfrm>
          <a:prstGeom prst="rect">
            <a:avLst/>
          </a:prstGeom>
        </p:spPr>
        <p:txBody>
          <a:bodyPr wrap="square">
            <a:spAutoFit/>
          </a:bodyPr>
          <a:lstStyle/>
          <a:p>
            <a:pPr algn="ctr"/>
            <a:r>
              <a:rPr lang="en-US" sz="1600" dirty="0">
                <a:hlinkClick r:id="rId4"/>
              </a:rPr>
              <a:t>http://www.mosaisk.com/auschwitz/Adolf-Hitler-about-the-Jews.php</a:t>
            </a:r>
            <a:r>
              <a:rPr lang="en-US" sz="1600" dirty="0"/>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r="4762"/>
          <a:stretch>
            <a:fillRect/>
          </a:stretch>
        </p:blipFill>
        <p:spPr bwMode="auto">
          <a:xfrm>
            <a:off x="-1" y="0"/>
            <a:ext cx="9144001" cy="6858000"/>
          </a:xfrm>
          <a:prstGeom prst="rect">
            <a:avLst/>
          </a:prstGeom>
          <a:noFill/>
          <a:ln w="9525">
            <a:noFill/>
            <a:miter lim="800000"/>
            <a:headEnd/>
            <a:tailEnd/>
          </a:ln>
        </p:spPr>
      </p:pic>
      <p:sp>
        <p:nvSpPr>
          <p:cNvPr id="2" name="Title 1"/>
          <p:cNvSpPr>
            <a:spLocks noGrp="1"/>
          </p:cNvSpPr>
          <p:nvPr>
            <p:ph type="title"/>
          </p:nvPr>
        </p:nvSpPr>
        <p:spPr>
          <a:xfrm>
            <a:off x="152400" y="274638"/>
            <a:ext cx="3657600" cy="1554162"/>
          </a:xfrm>
        </p:spPr>
        <p:style>
          <a:lnRef idx="1">
            <a:schemeClr val="dk1"/>
          </a:lnRef>
          <a:fillRef idx="2">
            <a:schemeClr val="dk1"/>
          </a:fillRef>
          <a:effectRef idx="1">
            <a:schemeClr val="dk1"/>
          </a:effectRef>
          <a:fontRef idx="minor">
            <a:schemeClr val="dk1"/>
          </a:fontRef>
        </p:style>
        <p:txBody>
          <a:bodyPr>
            <a:noAutofit/>
          </a:bodyPr>
          <a:lstStyle/>
          <a:p>
            <a:r>
              <a:rPr lang="en-US" sz="4800" b="1" i="1" dirty="0">
                <a:latin typeface="Calibri" pitchFamily="34" charset="0"/>
              </a:rPr>
              <a:t>Kristallnacht (1938)</a:t>
            </a:r>
          </a:p>
        </p:txBody>
      </p:sp>
      <p:pic>
        <p:nvPicPr>
          <p:cNvPr id="5" name="Glass_Crash.mp3">
            <a:hlinkClick r:id="" action="ppaction://media"/>
          </p:cNvPr>
          <p:cNvPicPr>
            <a:picLocks noGrp="1" noRot="1" noChangeAspect="1"/>
          </p:cNvPicPr>
          <p:nvPr>
            <p:ph idx="1"/>
            <a:audioFile r:link="rId1"/>
          </p:nvPr>
        </p:nvPicPr>
        <p:blipFill>
          <a:blip r:embed="rId4"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idx="1"/>
          </p:nvPr>
        </p:nvPicPr>
        <p:blipFill>
          <a:blip r:embed="rId2" cstate="print"/>
          <a:srcRect r="2333"/>
          <a:stretch>
            <a:fillRect/>
          </a:stretch>
        </p:blipFill>
        <p:spPr bwMode="auto">
          <a:xfrm>
            <a:off x="-1" y="0"/>
            <a:ext cx="9144001" cy="6858000"/>
          </a:xfrm>
          <a:prstGeom prst="rect">
            <a:avLst/>
          </a:prstGeom>
          <a:noFill/>
          <a:ln w="9525">
            <a:noFill/>
            <a:miter lim="800000"/>
            <a:headEnd/>
            <a:tailEnd/>
          </a:ln>
        </p:spPr>
      </p:pic>
      <p:sp>
        <p:nvSpPr>
          <p:cNvPr id="5" name="Title 1"/>
          <p:cNvSpPr>
            <a:spLocks noGrp="1"/>
          </p:cNvSpPr>
          <p:nvPr>
            <p:ph type="title"/>
          </p:nvPr>
        </p:nvSpPr>
        <p:spPr>
          <a:xfrm>
            <a:off x="152400" y="274638"/>
            <a:ext cx="3657600" cy="1554162"/>
          </a:xfrm>
        </p:spPr>
        <p:style>
          <a:lnRef idx="1">
            <a:schemeClr val="dk1"/>
          </a:lnRef>
          <a:fillRef idx="2">
            <a:schemeClr val="dk1"/>
          </a:fillRef>
          <a:effectRef idx="1">
            <a:schemeClr val="dk1"/>
          </a:effectRef>
          <a:fontRef idx="minor">
            <a:schemeClr val="dk1"/>
          </a:fontRef>
        </p:style>
        <p:txBody>
          <a:bodyPr>
            <a:noAutofit/>
          </a:bodyPr>
          <a:lstStyle/>
          <a:p>
            <a:r>
              <a:rPr lang="en-US" sz="4800" b="1" i="1" dirty="0">
                <a:latin typeface="Calibri" pitchFamily="34" charset="0"/>
              </a:rPr>
              <a:t>Kristallnacht (1938)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t="6959"/>
          <a:stretch>
            <a:fillRect/>
          </a:stretch>
        </p:blipFill>
        <p:spPr bwMode="auto">
          <a:xfrm>
            <a:off x="0" y="0"/>
            <a:ext cx="9144000" cy="6858000"/>
          </a:xfrm>
          <a:prstGeom prst="rect">
            <a:avLst/>
          </a:prstGeom>
          <a:noFill/>
          <a:ln w="9525">
            <a:noFill/>
            <a:miter lim="800000"/>
            <a:headEnd/>
            <a:tailEnd/>
          </a:ln>
        </p:spPr>
      </p:pic>
      <p:sp>
        <p:nvSpPr>
          <p:cNvPr id="5" name="Title 1"/>
          <p:cNvSpPr>
            <a:spLocks noGrp="1"/>
          </p:cNvSpPr>
          <p:nvPr>
            <p:ph type="title"/>
          </p:nvPr>
        </p:nvSpPr>
        <p:spPr>
          <a:xfrm>
            <a:off x="152400" y="274638"/>
            <a:ext cx="3657600" cy="1554162"/>
          </a:xfrm>
        </p:spPr>
        <p:style>
          <a:lnRef idx="1">
            <a:schemeClr val="dk1"/>
          </a:lnRef>
          <a:fillRef idx="2">
            <a:schemeClr val="dk1"/>
          </a:fillRef>
          <a:effectRef idx="1">
            <a:schemeClr val="dk1"/>
          </a:effectRef>
          <a:fontRef idx="minor">
            <a:schemeClr val="dk1"/>
          </a:fontRef>
        </p:style>
        <p:txBody>
          <a:bodyPr>
            <a:noAutofit/>
          </a:bodyPr>
          <a:lstStyle/>
          <a:p>
            <a:r>
              <a:rPr lang="en-US" sz="4800" b="1" i="1" dirty="0">
                <a:latin typeface="Calibri" pitchFamily="34" charset="0"/>
              </a:rPr>
              <a:t>Kristallnacht (1938)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a/a2/Versailler_Vertrag.png/640px-Versailler_Vertr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 y="152400"/>
            <a:ext cx="9117026" cy="6438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9400" y="2438400"/>
            <a:ext cx="5257800" cy="1066800"/>
          </a:xfrm>
        </p:spPr>
        <p:style>
          <a:lnRef idx="1">
            <a:schemeClr val="accent1"/>
          </a:lnRef>
          <a:fillRef idx="2">
            <a:schemeClr val="accent1"/>
          </a:fillRef>
          <a:effectRef idx="1">
            <a:schemeClr val="accent1"/>
          </a:effectRef>
          <a:fontRef idx="minor">
            <a:schemeClr val="dk1"/>
          </a:fontRef>
        </p:style>
        <p:txBody>
          <a:bodyPr/>
          <a:lstStyle/>
          <a:p>
            <a:r>
              <a:rPr lang="en-US" b="1" dirty="0"/>
              <a:t>Rhineland (DMZ)</a:t>
            </a:r>
          </a:p>
        </p:txBody>
      </p:sp>
      <p:sp>
        <p:nvSpPr>
          <p:cNvPr id="4" name="Rectangle 3"/>
          <p:cNvSpPr/>
          <p:nvPr/>
        </p:nvSpPr>
        <p:spPr>
          <a:xfrm>
            <a:off x="7111815" y="6547350"/>
            <a:ext cx="1955985" cy="307777"/>
          </a:xfrm>
          <a:prstGeom prst="rect">
            <a:avLst/>
          </a:prstGeom>
        </p:spPr>
        <p:txBody>
          <a:bodyPr wrap="none">
            <a:spAutoFit/>
          </a:bodyPr>
          <a:lstStyle/>
          <a:p>
            <a:pPr algn="r"/>
            <a:r>
              <a:rPr lang="en-US" sz="1400" dirty="0"/>
              <a:t>Map by Matthias </a:t>
            </a:r>
            <a:r>
              <a:rPr lang="en-US" sz="1400" dirty="0" err="1"/>
              <a:t>Küch</a:t>
            </a:r>
            <a:endParaRPr lang="en-US" sz="1400" dirty="0"/>
          </a:p>
        </p:txBody>
      </p:sp>
      <p:sp>
        <p:nvSpPr>
          <p:cNvPr id="5" name="Left Arrow 4"/>
          <p:cNvSpPr/>
          <p:nvPr/>
        </p:nvSpPr>
        <p:spPr bwMode="auto">
          <a:xfrm rot="19662523">
            <a:off x="2253653" y="3441538"/>
            <a:ext cx="2133600" cy="1295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84989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4900" b="1" dirty="0"/>
              <a:t>The front page of </a:t>
            </a:r>
            <a:r>
              <a:rPr lang="en-US" sz="4900" b="1" i="1" dirty="0"/>
              <a:t>The New York Times</a:t>
            </a:r>
            <a:r>
              <a:rPr lang="en-US" sz="4900" b="1" dirty="0"/>
              <a:t> </a:t>
            </a:r>
            <a:r>
              <a:rPr lang="en-US" sz="3600" b="1" dirty="0"/>
              <a:t>November 11, 1938</a:t>
            </a:r>
            <a:endParaRPr lang="en-US" b="1" dirty="0"/>
          </a:p>
        </p:txBody>
      </p:sp>
      <p:sp>
        <p:nvSpPr>
          <p:cNvPr id="3" name="Content Placeholder 2"/>
          <p:cNvSpPr>
            <a:spLocks noGrp="1"/>
          </p:cNvSpPr>
          <p:nvPr>
            <p:ph idx="1"/>
          </p:nvPr>
        </p:nvSpPr>
        <p:spPr>
          <a:xfrm>
            <a:off x="0" y="6172200"/>
            <a:ext cx="9144000" cy="685800"/>
          </a:xfrm>
        </p:spPr>
        <p:txBody>
          <a:bodyPr>
            <a:normAutofit/>
          </a:bodyPr>
          <a:lstStyle/>
          <a:p>
            <a:pPr algn="ctr">
              <a:buNone/>
            </a:pPr>
            <a:r>
              <a:rPr lang="en-US" sz="3600" b="1" i="1" dirty="0"/>
              <a:t>How much did the outside world know?</a:t>
            </a:r>
          </a:p>
        </p:txBody>
      </p:sp>
      <p:pic>
        <p:nvPicPr>
          <p:cNvPr id="47106" name="Picture 2"/>
          <p:cNvPicPr>
            <a:picLocks noChangeAspect="1" noChangeArrowheads="1"/>
          </p:cNvPicPr>
          <p:nvPr/>
        </p:nvPicPr>
        <p:blipFill>
          <a:blip r:embed="rId2" cstate="print"/>
          <a:srcRect b="47183"/>
          <a:stretch>
            <a:fillRect/>
          </a:stretch>
        </p:blipFill>
        <p:spPr bwMode="auto">
          <a:xfrm>
            <a:off x="1447800" y="1524000"/>
            <a:ext cx="6248400" cy="4648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fontScale="90000"/>
          </a:bodyPr>
          <a:lstStyle/>
          <a:p>
            <a:r>
              <a:rPr lang="en-US" sz="5400" b="1" dirty="0"/>
              <a:t>“Crimes Against Humanity”</a:t>
            </a:r>
          </a:p>
        </p:txBody>
      </p:sp>
      <p:sp>
        <p:nvSpPr>
          <p:cNvPr id="3" name="Content Placeholder 2"/>
          <p:cNvSpPr>
            <a:spLocks noGrp="1"/>
          </p:cNvSpPr>
          <p:nvPr>
            <p:ph idx="1"/>
          </p:nvPr>
        </p:nvSpPr>
        <p:spPr>
          <a:xfrm>
            <a:off x="0" y="1219200"/>
            <a:ext cx="3276600" cy="1981200"/>
          </a:xfrm>
        </p:spPr>
        <p:txBody>
          <a:bodyPr>
            <a:normAutofit fontScale="85000" lnSpcReduction="10000"/>
          </a:bodyPr>
          <a:lstStyle/>
          <a:p>
            <a:pPr algn="ctr">
              <a:buNone/>
            </a:pPr>
            <a:r>
              <a:rPr lang="en-US" b="1" dirty="0">
                <a:latin typeface="Calibri" pitchFamily="34" charset="0"/>
              </a:rPr>
              <a:t>Holocaust</a:t>
            </a:r>
          </a:p>
          <a:p>
            <a:pPr algn="ctr">
              <a:buNone/>
            </a:pPr>
            <a:r>
              <a:rPr lang="en-US" b="1" dirty="0">
                <a:latin typeface="Calibri" pitchFamily="34" charset="0"/>
              </a:rPr>
              <a:t>Concentration Camps</a:t>
            </a:r>
          </a:p>
          <a:p>
            <a:pPr algn="ctr">
              <a:buNone/>
            </a:pPr>
            <a:r>
              <a:rPr lang="en-US" b="1" dirty="0">
                <a:latin typeface="Calibri" pitchFamily="34" charset="0"/>
              </a:rPr>
              <a:t>Genocide</a:t>
            </a:r>
          </a:p>
          <a:p>
            <a:pPr algn="ctr">
              <a:buNone/>
            </a:pPr>
            <a:r>
              <a:rPr lang="en-US" b="1" dirty="0">
                <a:latin typeface="Calibri" pitchFamily="34" charset="0"/>
              </a:rPr>
              <a:t>“Final Solution”</a:t>
            </a:r>
          </a:p>
        </p:txBody>
      </p:sp>
      <p:pic>
        <p:nvPicPr>
          <p:cNvPr id="43011" name="Picture 3"/>
          <p:cNvPicPr>
            <a:picLocks noChangeAspect="1" noChangeArrowheads="1"/>
          </p:cNvPicPr>
          <p:nvPr/>
        </p:nvPicPr>
        <p:blipFill>
          <a:blip r:embed="rId2" cstate="print"/>
          <a:srcRect/>
          <a:stretch>
            <a:fillRect/>
          </a:stretch>
        </p:blipFill>
        <p:spPr bwMode="auto">
          <a:xfrm>
            <a:off x="3256926" y="1143000"/>
            <a:ext cx="5618540" cy="5253335"/>
          </a:xfrm>
          <a:prstGeom prst="rect">
            <a:avLst/>
          </a:prstGeom>
          <a:noFill/>
          <a:ln w="9525">
            <a:noFill/>
            <a:miter lim="800000"/>
            <a:headEnd/>
            <a:tailEnd/>
          </a:ln>
          <a:effectLst>
            <a:softEdge rad="31750"/>
          </a:effectLst>
        </p:spPr>
      </p:pic>
      <p:sp>
        <p:nvSpPr>
          <p:cNvPr id="6" name="TextBox 5"/>
          <p:cNvSpPr txBox="1"/>
          <p:nvPr/>
        </p:nvSpPr>
        <p:spPr>
          <a:xfrm>
            <a:off x="4419600" y="6320135"/>
            <a:ext cx="4419600" cy="461665"/>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a:t>Mass Grave</a:t>
            </a:r>
          </a:p>
        </p:txBody>
      </p:sp>
      <p:pic>
        <p:nvPicPr>
          <p:cNvPr id="43012" name="Picture 4"/>
          <p:cNvPicPr>
            <a:picLocks noChangeAspect="1" noChangeArrowheads="1"/>
          </p:cNvPicPr>
          <p:nvPr/>
        </p:nvPicPr>
        <p:blipFill>
          <a:blip r:embed="rId3" cstate="print"/>
          <a:srcRect/>
          <a:stretch>
            <a:fillRect/>
          </a:stretch>
        </p:blipFill>
        <p:spPr bwMode="auto">
          <a:xfrm>
            <a:off x="228601" y="3429000"/>
            <a:ext cx="4191000" cy="2640330"/>
          </a:xfrm>
          <a:prstGeom prst="rect">
            <a:avLst/>
          </a:prstGeom>
          <a:noFill/>
          <a:ln w="9525">
            <a:noFill/>
            <a:miter lim="800000"/>
            <a:headEnd/>
            <a:tailEnd/>
          </a:ln>
        </p:spPr>
      </p:pic>
      <p:sp>
        <p:nvSpPr>
          <p:cNvPr id="8" name="TextBox 7"/>
          <p:cNvSpPr txBox="1"/>
          <p:nvPr/>
        </p:nvSpPr>
        <p:spPr>
          <a:xfrm>
            <a:off x="228600" y="5943600"/>
            <a:ext cx="4191000" cy="830997"/>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a:t>Auschwitz Extermination Camp (Poland)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b="38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04800" y="152400"/>
            <a:ext cx="5943600" cy="1249362"/>
          </a:xfrm>
        </p:spPr>
        <p:style>
          <a:lnRef idx="1">
            <a:schemeClr val="dk1"/>
          </a:lnRef>
          <a:fillRef idx="2">
            <a:schemeClr val="dk1"/>
          </a:fillRef>
          <a:effectRef idx="1">
            <a:schemeClr val="dk1"/>
          </a:effectRef>
          <a:fontRef idx="minor">
            <a:schemeClr val="dk1"/>
          </a:fontRef>
        </p:style>
        <p:txBody>
          <a:bodyPr>
            <a:noAutofit/>
          </a:bodyPr>
          <a:lstStyle/>
          <a:p>
            <a:r>
              <a:rPr lang="en-US" b="1" dirty="0">
                <a:latin typeface="Calibri" pitchFamily="34" charset="0"/>
              </a:rPr>
              <a:t>Hitler’s “Final Solution”</a:t>
            </a:r>
            <a:br>
              <a:rPr lang="en-US" b="1" dirty="0">
                <a:latin typeface="Calibri" pitchFamily="34" charset="0"/>
              </a:rPr>
            </a:br>
            <a:r>
              <a:rPr lang="en-US" sz="3600" b="1" dirty="0">
                <a:latin typeface="Calibri" pitchFamily="34" charset="0"/>
              </a:rPr>
              <a:t>to the “Jewish Problem”</a:t>
            </a:r>
            <a:endParaRPr lang="en-US" b="1"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52800" cy="2057400"/>
          </a:xfrm>
        </p:spPr>
        <p:txBody>
          <a:bodyPr>
            <a:noAutofit/>
          </a:bodyPr>
          <a:lstStyle/>
          <a:p>
            <a:r>
              <a:rPr lang="en-US" sz="4800" b="1" dirty="0"/>
              <a:t>Maps </a:t>
            </a:r>
            <a:br>
              <a:rPr lang="en-US" sz="4800" b="1" dirty="0"/>
            </a:br>
            <a:r>
              <a:rPr lang="en-US" sz="4800" b="1" dirty="0"/>
              <a:t>of the Holocaust</a:t>
            </a:r>
          </a:p>
        </p:txBody>
      </p:sp>
      <p:pic>
        <p:nvPicPr>
          <p:cNvPr id="45058" name="Picture 2"/>
          <p:cNvPicPr>
            <a:picLocks noChangeAspect="1" noChangeArrowheads="1"/>
          </p:cNvPicPr>
          <p:nvPr/>
        </p:nvPicPr>
        <p:blipFill>
          <a:blip r:embed="rId2" cstate="print"/>
          <a:srcRect/>
          <a:stretch>
            <a:fillRect/>
          </a:stretch>
        </p:blipFill>
        <p:spPr bwMode="auto">
          <a:xfrm>
            <a:off x="0" y="2120266"/>
            <a:ext cx="3428999" cy="4737734"/>
          </a:xfrm>
          <a:prstGeom prst="rect">
            <a:avLst/>
          </a:prstGeom>
          <a:noFill/>
          <a:ln w="9525">
            <a:noFill/>
            <a:miter lim="800000"/>
            <a:headEnd/>
            <a:tailEnd/>
          </a:ln>
        </p:spPr>
      </p:pic>
      <p:pic>
        <p:nvPicPr>
          <p:cNvPr id="45059" name="Picture 3"/>
          <p:cNvPicPr>
            <a:picLocks noChangeAspect="1" noChangeArrowheads="1"/>
          </p:cNvPicPr>
          <p:nvPr/>
        </p:nvPicPr>
        <p:blipFill>
          <a:blip r:embed="rId3" cstate="print"/>
          <a:srcRect/>
          <a:stretch>
            <a:fillRect/>
          </a:stretch>
        </p:blipFill>
        <p:spPr bwMode="auto">
          <a:xfrm>
            <a:off x="3352800" y="0"/>
            <a:ext cx="5791200" cy="6830079"/>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400800" cy="1143000"/>
          </a:xfrm>
        </p:spPr>
        <p:txBody>
          <a:bodyPr>
            <a:normAutofit fontScale="90000"/>
          </a:bodyPr>
          <a:lstStyle/>
          <a:p>
            <a:r>
              <a:rPr lang="en-US" sz="5300" b="1" dirty="0"/>
              <a:t>Nuremburg Trials</a:t>
            </a:r>
            <a:br>
              <a:rPr lang="en-US" b="1" dirty="0"/>
            </a:br>
            <a:r>
              <a:rPr lang="en-US" sz="4000" b="1" dirty="0"/>
              <a:t>1945-1946</a:t>
            </a:r>
            <a:endParaRPr lang="en-US" b="1" dirty="0"/>
          </a:p>
        </p:txBody>
      </p:sp>
      <p:sp>
        <p:nvSpPr>
          <p:cNvPr id="3" name="Content Placeholder 2"/>
          <p:cNvSpPr>
            <a:spLocks noGrp="1"/>
          </p:cNvSpPr>
          <p:nvPr>
            <p:ph idx="1"/>
          </p:nvPr>
        </p:nvSpPr>
        <p:spPr>
          <a:xfrm>
            <a:off x="228600" y="2743200"/>
            <a:ext cx="5562600" cy="3886200"/>
          </a:xfrm>
        </p:spPr>
        <p:txBody>
          <a:bodyPr>
            <a:normAutofit/>
          </a:bodyPr>
          <a:lstStyle/>
          <a:p>
            <a:pPr>
              <a:buNone/>
            </a:pPr>
            <a:r>
              <a:rPr lang="en-US" b="1" dirty="0">
                <a:solidFill>
                  <a:srgbClr val="FFFFFF"/>
                </a:solidFill>
                <a:latin typeface="Calibri" pitchFamily="34" charset="0"/>
              </a:rPr>
              <a:t>INDICTMENTS:</a:t>
            </a:r>
          </a:p>
          <a:p>
            <a:pPr marL="514350" indent="-514350">
              <a:buClr>
                <a:srgbClr val="FFFFFF"/>
              </a:buClr>
              <a:buSzPct val="100000"/>
              <a:buFont typeface="+mj-lt"/>
              <a:buAutoNum type="arabicPeriod"/>
            </a:pPr>
            <a:r>
              <a:rPr lang="en-US" sz="2800" b="1" dirty="0">
                <a:solidFill>
                  <a:srgbClr val="FFFFFF"/>
                </a:solidFill>
                <a:latin typeface="Calibri" pitchFamily="34" charset="0"/>
              </a:rPr>
              <a:t>Participation in a… </a:t>
            </a:r>
            <a:br>
              <a:rPr lang="en-US" sz="2800" b="1" dirty="0">
                <a:solidFill>
                  <a:srgbClr val="FFFFFF"/>
                </a:solidFill>
                <a:latin typeface="Calibri" pitchFamily="34" charset="0"/>
              </a:rPr>
            </a:br>
            <a:r>
              <a:rPr lang="en-US" b="1" dirty="0">
                <a:solidFill>
                  <a:srgbClr val="FFFFFF"/>
                </a:solidFill>
                <a:latin typeface="Calibri" pitchFamily="34" charset="0"/>
              </a:rPr>
              <a:t>crime against peace</a:t>
            </a:r>
            <a:endParaRPr lang="en-US" sz="2800" b="1" dirty="0">
              <a:solidFill>
                <a:srgbClr val="FFFFFF"/>
              </a:solidFill>
              <a:latin typeface="Calibri" pitchFamily="34" charset="0"/>
            </a:endParaRPr>
          </a:p>
          <a:p>
            <a:pPr marL="514350" indent="-514350">
              <a:buClr>
                <a:srgbClr val="FFFFFF"/>
              </a:buClr>
              <a:buSzPct val="100000"/>
              <a:buFont typeface="+mj-lt"/>
              <a:buAutoNum type="arabicPeriod"/>
            </a:pPr>
            <a:r>
              <a:rPr lang="en-US" sz="2800" b="1" dirty="0">
                <a:solidFill>
                  <a:srgbClr val="FFFFFF"/>
                </a:solidFill>
                <a:latin typeface="Calibri" pitchFamily="34" charset="0"/>
              </a:rPr>
              <a:t>Planning, initiating and </a:t>
            </a:r>
            <a:br>
              <a:rPr lang="en-US" sz="2800" b="1" dirty="0">
                <a:solidFill>
                  <a:srgbClr val="FFFFFF"/>
                </a:solidFill>
                <a:latin typeface="Calibri" pitchFamily="34" charset="0"/>
              </a:rPr>
            </a:br>
            <a:r>
              <a:rPr lang="en-US" b="1" dirty="0">
                <a:solidFill>
                  <a:srgbClr val="FFFFFF"/>
                </a:solidFill>
                <a:latin typeface="Calibri" pitchFamily="34" charset="0"/>
              </a:rPr>
              <a:t>waging wars of aggression…</a:t>
            </a:r>
            <a:endParaRPr lang="en-US" sz="2800" b="1" dirty="0">
              <a:solidFill>
                <a:srgbClr val="FFFFFF"/>
              </a:solidFill>
              <a:latin typeface="Calibri" pitchFamily="34" charset="0"/>
            </a:endParaRPr>
          </a:p>
          <a:p>
            <a:pPr marL="514350" indent="-514350">
              <a:buClr>
                <a:srgbClr val="FFFFFF"/>
              </a:buClr>
              <a:buSzPct val="100000"/>
              <a:buFont typeface="+mj-lt"/>
              <a:buAutoNum type="arabicPeriod"/>
            </a:pPr>
            <a:r>
              <a:rPr lang="en-US" b="1" dirty="0">
                <a:solidFill>
                  <a:srgbClr val="FFFFFF"/>
                </a:solidFill>
                <a:latin typeface="Calibri" pitchFamily="34" charset="0"/>
              </a:rPr>
              <a:t>War crimes</a:t>
            </a:r>
          </a:p>
          <a:p>
            <a:pPr marL="514350" indent="-514350">
              <a:buClr>
                <a:srgbClr val="FFFFFF"/>
              </a:buClr>
              <a:buSzPct val="100000"/>
              <a:buFont typeface="+mj-lt"/>
              <a:buAutoNum type="arabicPeriod"/>
            </a:pPr>
            <a:r>
              <a:rPr lang="en-US" b="1" dirty="0">
                <a:solidFill>
                  <a:srgbClr val="FFFFFF"/>
                </a:solidFill>
                <a:latin typeface="Calibri" pitchFamily="34" charset="0"/>
              </a:rPr>
              <a:t>Crimes against humanity</a:t>
            </a:r>
          </a:p>
          <a:p>
            <a:endParaRPr lang="en-US" dirty="0">
              <a:latin typeface="Calibri" pitchFamily="34" charset="0"/>
            </a:endParaRPr>
          </a:p>
        </p:txBody>
      </p:sp>
      <p:pic>
        <p:nvPicPr>
          <p:cNvPr id="49154" name="Picture 2"/>
          <p:cNvPicPr>
            <a:picLocks noChangeAspect="1" noChangeArrowheads="1"/>
          </p:cNvPicPr>
          <p:nvPr/>
        </p:nvPicPr>
        <p:blipFill>
          <a:blip r:embed="rId2" cstate="print"/>
          <a:srcRect l="6465"/>
          <a:stretch>
            <a:fillRect/>
          </a:stretch>
        </p:blipFill>
        <p:spPr bwMode="auto">
          <a:xfrm>
            <a:off x="4419600" y="1828800"/>
            <a:ext cx="3307461" cy="2727039"/>
          </a:xfrm>
          <a:prstGeom prst="rect">
            <a:avLst/>
          </a:prstGeom>
          <a:noFill/>
          <a:ln w="9525">
            <a:noFill/>
            <a:miter lim="800000"/>
            <a:headEnd/>
            <a:tailEnd/>
          </a:ln>
        </p:spPr>
      </p:pic>
      <p:pic>
        <p:nvPicPr>
          <p:cNvPr id="49155" name="Picture 3">
            <a:hlinkClick r:id="rId3"/>
          </p:cNvPr>
          <p:cNvPicPr>
            <a:picLocks noChangeAspect="1" noChangeArrowheads="1"/>
          </p:cNvPicPr>
          <p:nvPr/>
        </p:nvPicPr>
        <p:blipFill>
          <a:blip r:embed="rId4" cstate="print">
            <a:clrChange>
              <a:clrFrom>
                <a:srgbClr val="000000"/>
              </a:clrFrom>
              <a:clrTo>
                <a:srgbClr val="000000">
                  <a:alpha val="0"/>
                </a:srgbClr>
              </a:clrTo>
            </a:clrChange>
            <a:duotone>
              <a:prstClr val="black"/>
              <a:schemeClr val="accent1">
                <a:tint val="45000"/>
                <a:satMod val="400000"/>
              </a:schemeClr>
            </a:duotone>
          </a:blip>
          <a:srcRect/>
          <a:stretch>
            <a:fillRect/>
          </a:stretch>
        </p:blipFill>
        <p:spPr bwMode="auto">
          <a:xfrm>
            <a:off x="5791200" y="5105400"/>
            <a:ext cx="1524000" cy="1524000"/>
          </a:xfrm>
          <a:prstGeom prst="rect">
            <a:avLst/>
          </a:prstGeom>
          <a:noFill/>
          <a:ln w="9525">
            <a:noFill/>
            <a:miter lim="800000"/>
            <a:headEnd/>
            <a:tailEnd/>
          </a:ln>
        </p:spPr>
      </p:pic>
      <p:pic>
        <p:nvPicPr>
          <p:cNvPr id="49157" name="Picture 5" descr="C:\Users\Tom\AppData\Local\Microsoft\Windows\Temporary Internet Files\Content.IE5\HT38VI82\MC900441394[1].png"/>
          <p:cNvPicPr>
            <a:picLocks noChangeAspect="1" noChangeArrowheads="1"/>
          </p:cNvPicPr>
          <p:nvPr/>
        </p:nvPicPr>
        <p:blipFill>
          <a:blip r:embed="rId5" cstate="print"/>
          <a:srcRect/>
          <a:stretch>
            <a:fillRect/>
          </a:stretch>
        </p:blipFill>
        <p:spPr bwMode="auto">
          <a:xfrm>
            <a:off x="152400" y="-228600"/>
            <a:ext cx="3733800" cy="3733800"/>
          </a:xfrm>
          <a:prstGeom prst="rect">
            <a:avLst/>
          </a:prstGeom>
          <a:noFill/>
        </p:spPr>
      </p:pic>
      <p:pic>
        <p:nvPicPr>
          <p:cNvPr id="49160"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772400" y="838200"/>
            <a:ext cx="1177544" cy="5791200"/>
          </a:xfrm>
          <a:prstGeom prst="rect">
            <a:avLst/>
          </a:prstGeom>
          <a:noFill/>
          <a:ln w="9525">
            <a:noFill/>
            <a:miter lim="800000"/>
            <a:headEnd/>
            <a:tailEnd/>
          </a:ln>
          <a:effectLst>
            <a:glow rad="228600">
              <a:schemeClr val="accent5">
                <a:satMod val="175000"/>
                <a:alpha val="40000"/>
              </a:schemeClr>
            </a:glo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77962"/>
          </a:xfrm>
        </p:spPr>
        <p:txBody>
          <a:bodyPr>
            <a:normAutofit fontScale="90000"/>
          </a:bodyPr>
          <a:lstStyle/>
          <a:p>
            <a:r>
              <a:rPr lang="en-US" sz="6000" b="1" dirty="0"/>
              <a:t>The State of Israel</a:t>
            </a:r>
            <a:br>
              <a:rPr lang="en-US" sz="5400" b="1" dirty="0"/>
            </a:br>
            <a:r>
              <a:rPr lang="en-US" b="1" dirty="0"/>
              <a:t>(1948)</a:t>
            </a:r>
            <a:endParaRPr lang="en-US" sz="5400" b="1" dirty="0"/>
          </a:p>
        </p:txBody>
      </p:sp>
      <p:pic>
        <p:nvPicPr>
          <p:cNvPr id="50178" name="Picture 2"/>
          <p:cNvPicPr>
            <a:picLocks noGrp="1" noChangeAspect="1" noChangeArrowheads="1"/>
          </p:cNvPicPr>
          <p:nvPr>
            <p:ph idx="1"/>
          </p:nvPr>
        </p:nvPicPr>
        <p:blipFill>
          <a:blip r:embed="rId2" cstate="print"/>
          <a:srcRect/>
          <a:stretch>
            <a:fillRect/>
          </a:stretch>
        </p:blipFill>
        <p:spPr bwMode="auto">
          <a:xfrm>
            <a:off x="4724400" y="1600200"/>
            <a:ext cx="3886200" cy="2826327"/>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304800" y="1600200"/>
            <a:ext cx="3384302" cy="4572000"/>
          </a:xfrm>
          <a:prstGeom prst="rect">
            <a:avLst/>
          </a:prstGeom>
          <a:noFill/>
          <a:ln w="9525">
            <a:noFill/>
            <a:miter lim="800000"/>
            <a:headEnd/>
            <a:tailEnd/>
          </a:ln>
        </p:spPr>
      </p:pic>
      <p:sp>
        <p:nvSpPr>
          <p:cNvPr id="6" name="TextBox 5"/>
          <p:cNvSpPr txBox="1"/>
          <p:nvPr/>
        </p:nvSpPr>
        <p:spPr>
          <a:xfrm>
            <a:off x="4724400" y="4488120"/>
            <a:ext cx="4114800" cy="2369880"/>
          </a:xfrm>
          <a:prstGeom prst="rect">
            <a:avLst/>
          </a:prstGeom>
          <a:noFill/>
        </p:spPr>
        <p:txBody>
          <a:bodyPr wrap="square" rtlCol="0">
            <a:spAutoFit/>
          </a:bodyPr>
          <a:lstStyle/>
          <a:p>
            <a:r>
              <a:rPr lang="en-US" sz="2800" b="1" i="1" dirty="0">
                <a:solidFill>
                  <a:srgbClr val="FFFF00"/>
                </a:solidFill>
              </a:rPr>
              <a:t>Zionism</a:t>
            </a:r>
            <a:r>
              <a:rPr lang="en-US" sz="2800" b="1" i="1" dirty="0"/>
              <a:t> </a:t>
            </a:r>
            <a:r>
              <a:rPr lang="en-US" sz="2000" b="1" i="1" dirty="0"/>
              <a:t>had been around since the late nineteenth century, but it took the Holocaust to get the Western powers to actively involve themselves in the creation of a </a:t>
            </a:r>
            <a:r>
              <a:rPr lang="en-US" sz="2000" b="1" i="1" dirty="0">
                <a:solidFill>
                  <a:srgbClr val="FFFF00"/>
                </a:solidFill>
              </a:rPr>
              <a:t>Jewish state</a:t>
            </a:r>
            <a:r>
              <a:rPr lang="en-US" sz="2000" b="1" i="1"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2286000"/>
            <a:ext cx="2286000" cy="1200329"/>
          </a:xfrm>
          <a:prstGeom prst="rect">
            <a:avLst/>
          </a:prstGeom>
          <a:noFill/>
        </p:spPr>
        <p:txBody>
          <a:bodyPr wrap="square" rtlCol="0">
            <a:spAutoFit/>
          </a:bodyPr>
          <a:lstStyle/>
          <a:p>
            <a:r>
              <a:rPr lang="en-US" sz="2400" b="1" dirty="0"/>
              <a:t>Rhineland </a:t>
            </a:r>
            <a:r>
              <a:rPr lang="en-US" sz="2000" b="1" dirty="0"/>
              <a:t>(DMZ)</a:t>
            </a:r>
            <a:endParaRPr lang="en-US" sz="2400" b="1" dirty="0"/>
          </a:p>
          <a:p>
            <a:r>
              <a:rPr lang="en-US" sz="2400" b="1" dirty="0"/>
              <a:t>Austria</a:t>
            </a:r>
          </a:p>
          <a:p>
            <a:r>
              <a:rPr lang="en-US" sz="2400" b="1" dirty="0"/>
              <a:t>Sudetenland</a:t>
            </a:r>
          </a:p>
        </p:txBody>
      </p:sp>
      <p:sp>
        <p:nvSpPr>
          <p:cNvPr id="2" name="Title 1"/>
          <p:cNvSpPr>
            <a:spLocks noGrp="1"/>
          </p:cNvSpPr>
          <p:nvPr>
            <p:ph type="title"/>
          </p:nvPr>
        </p:nvSpPr>
        <p:spPr>
          <a:xfrm>
            <a:off x="0" y="274638"/>
            <a:ext cx="2514600" cy="1143000"/>
          </a:xfrm>
        </p:spPr>
        <p:txBody>
          <a:bodyPr>
            <a:noAutofit/>
          </a:bodyPr>
          <a:lstStyle/>
          <a:p>
            <a:r>
              <a:rPr lang="en-US" sz="3600" b="1" dirty="0"/>
              <a:t>German Expansion</a:t>
            </a:r>
          </a:p>
        </p:txBody>
      </p:sp>
      <p:sp>
        <p:nvSpPr>
          <p:cNvPr id="3" name="Content Placeholder 2"/>
          <p:cNvSpPr>
            <a:spLocks noGrp="1"/>
          </p:cNvSpPr>
          <p:nvPr>
            <p:ph idx="1"/>
          </p:nvPr>
        </p:nvSpPr>
        <p:spPr>
          <a:xfrm>
            <a:off x="0" y="1447800"/>
            <a:ext cx="2514600" cy="685800"/>
          </a:xfrm>
        </p:spPr>
        <p:txBody>
          <a:bodyPr/>
          <a:lstStyle/>
          <a:p>
            <a:pPr algn="ctr">
              <a:buNone/>
            </a:pPr>
            <a:r>
              <a:rPr lang="en-US" b="1" i="1" dirty="0"/>
              <a:t>to 1939</a:t>
            </a:r>
          </a:p>
        </p:txBody>
      </p:sp>
      <p:pic>
        <p:nvPicPr>
          <p:cNvPr id="9219" name="Picture 3"/>
          <p:cNvPicPr>
            <a:picLocks noChangeAspect="1" noChangeArrowheads="1"/>
          </p:cNvPicPr>
          <p:nvPr/>
        </p:nvPicPr>
        <p:blipFill>
          <a:blip r:embed="rId2" cstate="print"/>
          <a:srcRect/>
          <a:stretch>
            <a:fillRect/>
          </a:stretch>
        </p:blipFill>
        <p:spPr bwMode="auto">
          <a:xfrm>
            <a:off x="2514600" y="0"/>
            <a:ext cx="6400800" cy="6910694"/>
          </a:xfrm>
          <a:prstGeom prst="rect">
            <a:avLst/>
          </a:prstGeom>
          <a:noFill/>
          <a:ln w="9525">
            <a:noFill/>
            <a:miter lim="800000"/>
            <a:headEnd/>
            <a:tailEnd/>
          </a:ln>
        </p:spPr>
      </p:pic>
      <p:sp>
        <p:nvSpPr>
          <p:cNvPr id="8" name="Rectangle 7"/>
          <p:cNvSpPr/>
          <p:nvPr/>
        </p:nvSpPr>
        <p:spPr>
          <a:xfrm>
            <a:off x="2514600" y="0"/>
            <a:ext cx="6400800" cy="4953000"/>
          </a:xfrm>
          <a:prstGeom prst="rect">
            <a:avLst/>
          </a:prstGeom>
          <a:solidFill>
            <a:schemeClr val="accent1">
              <a:alpha val="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2" cstate="print"/>
          <a:srcRect b="28328"/>
          <a:stretch>
            <a:fillRect/>
          </a:stretch>
        </p:blipFill>
        <p:spPr bwMode="auto">
          <a:xfrm>
            <a:off x="128954" y="-3958"/>
            <a:ext cx="8862646"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Top)">
                                      <p:cBhvr>
                                        <p:cTn id="7" dur="500"/>
                                        <p:tgtEl>
                                          <p:spTgt spid="7"/>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2" presetClass="exit" presetSubtype="1" fill="hold" nodeType="clickEffect">
                                  <p:stCondLst>
                                    <p:cond delay="0"/>
                                  </p:stCondLst>
                                  <p:childTnLst>
                                    <p:animEffect transition="out" filter="slide(fromTop)">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Autofit/>
          </a:bodyPr>
          <a:lstStyle/>
          <a:p>
            <a:r>
              <a:rPr lang="en-US" sz="8000" b="1" dirty="0">
                <a:solidFill>
                  <a:schemeClr val="bg1">
                    <a:lumMod val="20000"/>
                    <a:lumOff val="80000"/>
                  </a:schemeClr>
                </a:solidFill>
              </a:rPr>
              <a:t>appeasement</a:t>
            </a:r>
          </a:p>
        </p:txBody>
      </p:sp>
      <p:pic>
        <p:nvPicPr>
          <p:cNvPr id="10244" name="Picture 4" descr="C:\Users\Tom\AppData\Local\Microsoft\Windows\Temporary Internet Files\Content.IE5\NT0THD3L\MC900440434[1].wmf"/>
          <p:cNvPicPr>
            <a:picLocks noChangeAspect="1" noChangeArrowheads="1"/>
          </p:cNvPicPr>
          <p:nvPr/>
        </p:nvPicPr>
        <p:blipFill>
          <a:blip r:embed="rId2" cstate="print"/>
          <a:srcRect/>
          <a:stretch>
            <a:fillRect/>
          </a:stretch>
        </p:blipFill>
        <p:spPr bwMode="auto">
          <a:xfrm>
            <a:off x="6400800" y="4267200"/>
            <a:ext cx="2514600" cy="2305050"/>
          </a:xfrm>
          <a:prstGeom prst="rect">
            <a:avLst/>
          </a:prstGeom>
          <a:noFill/>
        </p:spPr>
      </p:pic>
      <p:pic>
        <p:nvPicPr>
          <p:cNvPr id="10252" name="Picture 12" descr="C:\Users\Tom\AppData\Local\Microsoft\Windows\Temporary Internet Files\Content.IE5\8A3N9QPK\MC900335496[1].wmf"/>
          <p:cNvPicPr>
            <a:picLocks noChangeAspect="1" noChangeArrowheads="1"/>
          </p:cNvPicPr>
          <p:nvPr/>
        </p:nvPicPr>
        <p:blipFill>
          <a:blip r:embed="rId3" cstate="print"/>
          <a:srcRect/>
          <a:stretch>
            <a:fillRect/>
          </a:stretch>
        </p:blipFill>
        <p:spPr bwMode="auto">
          <a:xfrm>
            <a:off x="152399" y="228600"/>
            <a:ext cx="2038393" cy="1828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endParaRPr lang="en-US"/>
          </a:p>
        </p:txBody>
      </p:sp>
      <p:pic>
        <p:nvPicPr>
          <p:cNvPr id="7171" name="Picture 2" descr="http://upload.wikimedia.org/wikipedia/commons/thumb/6/6a/Czechoslovakia_1930_linguistic_map_-_created_2008-10-30.svg/2000px-Czechoslovakia_1930_linguistic_map_-_created_2008-10-30.svg.png"/>
          <p:cNvPicPr>
            <a:picLocks noChangeAspect="1" noChangeArrowheads="1"/>
          </p:cNvPicPr>
          <p:nvPr/>
        </p:nvPicPr>
        <p:blipFill>
          <a:blip r:embed="rId2" cstate="print"/>
          <a:srcRect/>
          <a:stretch>
            <a:fillRect/>
          </a:stretch>
        </p:blipFill>
        <p:spPr bwMode="auto">
          <a:xfrm>
            <a:off x="0" y="1311275"/>
            <a:ext cx="9131300" cy="5546725"/>
          </a:xfrm>
          <a:prstGeom prst="rect">
            <a:avLst/>
          </a:prstGeom>
          <a:noFill/>
          <a:ln w="9525">
            <a:noFill/>
            <a:miter lim="800000"/>
            <a:headEnd/>
            <a:tailEnd/>
          </a:ln>
        </p:spPr>
      </p:pic>
      <p:sp>
        <p:nvSpPr>
          <p:cNvPr id="2" name="Title 1"/>
          <p:cNvSpPr>
            <a:spLocks noGrp="1"/>
          </p:cNvSpPr>
          <p:nvPr>
            <p:ph type="title"/>
          </p:nvPr>
        </p:nvSpPr>
        <p:spPr>
          <a:xfrm>
            <a:off x="457200" y="76200"/>
            <a:ext cx="8229600" cy="1143000"/>
          </a:xfrm>
        </p:spPr>
        <p:txBody>
          <a:bodyPr>
            <a:normAutofit fontScale="90000"/>
          </a:bodyPr>
          <a:lstStyle/>
          <a:p>
            <a:pPr>
              <a:defRPr/>
            </a:pPr>
            <a:r>
              <a:rPr lang="en-US" sz="6000" b="1" dirty="0"/>
              <a:t>Czechoslovakia</a:t>
            </a:r>
            <a:br>
              <a:rPr lang="en-US" dirty="0"/>
            </a:br>
            <a:r>
              <a:rPr lang="en-US" sz="3600" i="1" dirty="0"/>
              <a:t>Self-determination of Peoples?</a:t>
            </a:r>
            <a:endParaRPr lang="en-US"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a:t>Pre-War</a:t>
            </a:r>
          </a:p>
        </p:txBody>
      </p:sp>
      <p:sp>
        <p:nvSpPr>
          <p:cNvPr id="11267" name="Rectangle 3"/>
          <p:cNvSpPr>
            <a:spLocks noGrp="1" noChangeArrowheads="1"/>
          </p:cNvSpPr>
          <p:nvPr>
            <p:ph type="body" idx="1"/>
          </p:nvPr>
        </p:nvSpPr>
        <p:spPr>
          <a:xfrm>
            <a:off x="457200" y="1600200"/>
            <a:ext cx="8229600" cy="5105400"/>
          </a:xfrm>
        </p:spPr>
        <p:txBody>
          <a:bodyPr/>
          <a:lstStyle/>
          <a:p>
            <a:pPr eaLnBrk="1" hangingPunct="1">
              <a:buFont typeface="Wingdings" pitchFamily="2" charset="2"/>
              <a:buNone/>
              <a:defRPr/>
            </a:pPr>
            <a:r>
              <a:rPr lang="en-US" dirty="0"/>
              <a:t>1938</a:t>
            </a:r>
          </a:p>
          <a:p>
            <a:pPr eaLnBrk="1" hangingPunct="1">
              <a:defRPr/>
            </a:pPr>
            <a:r>
              <a:rPr lang="en-US" dirty="0"/>
              <a:t>Germany </a:t>
            </a:r>
            <a:r>
              <a:rPr lang="en-US" i="1" dirty="0"/>
              <a:t>annexes</a:t>
            </a:r>
            <a:r>
              <a:rPr lang="en-US" dirty="0"/>
              <a:t> Austria</a:t>
            </a:r>
          </a:p>
          <a:p>
            <a:pPr eaLnBrk="1" hangingPunct="1">
              <a:defRPr/>
            </a:pPr>
            <a:r>
              <a:rPr lang="en-US" dirty="0"/>
              <a:t>Munich Conference</a:t>
            </a:r>
          </a:p>
          <a:p>
            <a:pPr lvl="1" eaLnBrk="1" hangingPunct="1">
              <a:defRPr/>
            </a:pPr>
            <a:r>
              <a:rPr lang="en-US" dirty="0"/>
              <a:t>Appeasement</a:t>
            </a:r>
          </a:p>
          <a:p>
            <a:pPr lvl="1" eaLnBrk="1" hangingPunct="1">
              <a:defRPr/>
            </a:pPr>
            <a:r>
              <a:rPr lang="en-US" dirty="0"/>
              <a:t>Sudetenland (predominantly German area of Czechoslovakia)</a:t>
            </a:r>
          </a:p>
          <a:p>
            <a:pPr lvl="1" eaLnBrk="1" hangingPunct="1">
              <a:defRPr/>
            </a:pPr>
            <a:r>
              <a:rPr lang="en-US" dirty="0"/>
              <a:t>Czechoslovakia had a treaty with France, which had treaties with Britain and Soviet Union</a:t>
            </a:r>
          </a:p>
          <a:p>
            <a:pPr lvl="1" eaLnBrk="1" hangingPunct="1">
              <a:defRPr/>
            </a:pPr>
            <a:r>
              <a:rPr lang="en-US" dirty="0"/>
              <a:t>Cartoon p. 965</a:t>
            </a:r>
          </a:p>
        </p:txBody>
      </p:sp>
    </p:spTree>
  </p:cSld>
  <p:clrMapOvr>
    <a:masterClrMapping/>
  </p:clrMapOvr>
</p:sld>
</file>

<file path=ppt/theme/theme1.xml><?xml version="1.0" encoding="utf-8"?>
<a:theme xmlns:a="http://schemas.openxmlformats.org/drawingml/2006/main" name="Ripple">
  <a:themeElements>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2099</TotalTime>
  <Words>835</Words>
  <Application>Microsoft Office PowerPoint</Application>
  <PresentationFormat>On-screen Show (4:3)</PresentationFormat>
  <Paragraphs>185</Paragraphs>
  <Slides>55</Slides>
  <Notes>0</Notes>
  <HiddenSlides>5</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55</vt:i4>
      </vt:variant>
    </vt:vector>
  </HeadingPairs>
  <TitlesOfParts>
    <vt:vector size="60" baseType="lpstr">
      <vt:lpstr>Arial</vt:lpstr>
      <vt:lpstr>Calibri</vt:lpstr>
      <vt:lpstr>Wingdings</vt:lpstr>
      <vt:lpstr>Ripple</vt:lpstr>
      <vt:lpstr>Office Theme</vt:lpstr>
      <vt:lpstr>World War II</vt:lpstr>
      <vt:lpstr>Pre-War</vt:lpstr>
      <vt:lpstr>Pre-War</vt:lpstr>
      <vt:lpstr>Mussolini’s Conquest  of Ethiopia</vt:lpstr>
      <vt:lpstr>Rhineland (DMZ)</vt:lpstr>
      <vt:lpstr>German Expansion</vt:lpstr>
      <vt:lpstr>appeasement</vt:lpstr>
      <vt:lpstr>Czechoslovakia Self-determination of Peoples?</vt:lpstr>
      <vt:lpstr>Pre-War</vt:lpstr>
      <vt:lpstr>The Munich Agreement (Britain and France sell Czechoslovakia downriver)</vt:lpstr>
      <vt:lpstr>“Peace for our time…”</vt:lpstr>
      <vt:lpstr>Sir Winston Churchill on Munich</vt:lpstr>
      <vt:lpstr>PowerPoint Presentation</vt:lpstr>
      <vt:lpstr>PowerPoint Presentation</vt:lpstr>
      <vt:lpstr>Molotov-Ribbentrop Pact</vt:lpstr>
      <vt:lpstr>PowerPoint Presentation</vt:lpstr>
      <vt:lpstr>German Aggression</vt:lpstr>
      <vt:lpstr>The Wrong War?</vt:lpstr>
      <vt:lpstr>Maginot Line</vt:lpstr>
      <vt:lpstr>PowerPoint Presentation</vt:lpstr>
      <vt:lpstr>Maginot Line</vt:lpstr>
      <vt:lpstr>Blitzkrieg (Lightning War)</vt:lpstr>
      <vt:lpstr>Fall of France</vt:lpstr>
      <vt:lpstr>PowerPoint Presentation</vt:lpstr>
      <vt:lpstr>Vichy France</vt:lpstr>
      <vt:lpstr>Battle of Britain</vt:lpstr>
      <vt:lpstr>1941</vt:lpstr>
      <vt:lpstr>Operation Barbarossa</vt:lpstr>
      <vt:lpstr>Operation Barbarossa</vt:lpstr>
      <vt:lpstr>Axis Pact</vt:lpstr>
      <vt:lpstr>The Situation:  1940</vt:lpstr>
      <vt:lpstr>The Situation:  1941</vt:lpstr>
      <vt:lpstr>Europe (1941)</vt:lpstr>
      <vt:lpstr>Pearl Harbor</vt:lpstr>
      <vt:lpstr>More Declarations</vt:lpstr>
      <vt:lpstr>The Situation:  1941</vt:lpstr>
      <vt:lpstr>PowerPoint Presentation</vt:lpstr>
      <vt:lpstr>D-Day</vt:lpstr>
      <vt:lpstr>PowerPoint Presentation</vt:lpstr>
      <vt:lpstr>The Battle  of the Bulge</vt:lpstr>
      <vt:lpstr>Troop Movements  1944-45</vt:lpstr>
      <vt:lpstr>Yalta Conference February, 1945</vt:lpstr>
      <vt:lpstr>Allied Occupation Zones</vt:lpstr>
      <vt:lpstr>V-E Day May 8, 1945</vt:lpstr>
      <vt:lpstr>PowerPoint Presentation</vt:lpstr>
      <vt:lpstr>Anti-Semitism in Nazi Germany</vt:lpstr>
      <vt:lpstr>Kristallnacht (1938)</vt:lpstr>
      <vt:lpstr>Kristallnacht (1938)</vt:lpstr>
      <vt:lpstr>Kristallnacht (1938)</vt:lpstr>
      <vt:lpstr>The front page of The New York Times November 11, 1938</vt:lpstr>
      <vt:lpstr>“Crimes Against Humanity”</vt:lpstr>
      <vt:lpstr>Hitler’s “Final Solution” to the “Jewish Problem”</vt:lpstr>
      <vt:lpstr>Maps  of the Holocaust</vt:lpstr>
      <vt:lpstr>Nuremburg Trials 1945-1946</vt:lpstr>
      <vt:lpstr>The State of Israel (1948)</vt:lpstr>
    </vt:vector>
  </TitlesOfParts>
  <Company>tctc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amg</dc:creator>
  <cp:lastModifiedBy>Tom Richey</cp:lastModifiedBy>
  <cp:revision>71</cp:revision>
  <dcterms:created xsi:type="dcterms:W3CDTF">2007-12-04T17:13:04Z</dcterms:created>
  <dcterms:modified xsi:type="dcterms:W3CDTF">2019-03-28T16:06:49Z</dcterms:modified>
</cp:coreProperties>
</file>