
<file path=[Content_Types].xml><?xml version="1.0" encoding="utf-8"?>
<Types xmlns="http://schemas.openxmlformats.org/package/2006/content-types">
  <Default Extension="png" ContentType="image/png"/>
  <Default Extension="jpeg" ContentType="image/jpeg"/>
  <Default Extension="wma" ContentType="audio/x-ms-wma"/>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4.xml" ContentType="application/vnd.openxmlformats-officedocument.presentationml.notesSlide+xml"/>
  <Override PartName="/ppt/theme/themeOverride1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7.xml" ContentType="application/vnd.openxmlformats-officedocument.presentationml.notesSlide+xml"/>
  <Override PartName="/ppt/theme/themeOverride17.xml" ContentType="application/vnd.openxmlformats-officedocument.themeOverride+xml"/>
  <Override PartName="/ppt/notesSlides/notesSlide8.xml" ContentType="application/vnd.openxmlformats-officedocument.presentationml.notesSlid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3" r:id="rId2"/>
    <p:sldMasterId id="2147483757" r:id="rId3"/>
  </p:sldMasterIdLst>
  <p:notesMasterIdLst>
    <p:notesMasterId r:id="rId46"/>
  </p:notesMasterIdLst>
  <p:sldIdLst>
    <p:sldId id="506" r:id="rId4"/>
    <p:sldId id="507" r:id="rId5"/>
    <p:sldId id="257" r:id="rId6"/>
    <p:sldId id="268" r:id="rId7"/>
    <p:sldId id="272" r:id="rId8"/>
    <p:sldId id="491" r:id="rId9"/>
    <p:sldId id="265" r:id="rId10"/>
    <p:sldId id="372" r:id="rId11"/>
    <p:sldId id="500" r:id="rId12"/>
    <p:sldId id="266" r:id="rId13"/>
    <p:sldId id="267" r:id="rId14"/>
    <p:sldId id="376" r:id="rId15"/>
    <p:sldId id="495" r:id="rId16"/>
    <p:sldId id="487" r:id="rId17"/>
    <p:sldId id="496" r:id="rId18"/>
    <p:sldId id="494" r:id="rId19"/>
    <p:sldId id="377" r:id="rId20"/>
    <p:sldId id="497" r:id="rId21"/>
    <p:sldId id="379" r:id="rId22"/>
    <p:sldId id="378" r:id="rId23"/>
    <p:sldId id="488" r:id="rId24"/>
    <p:sldId id="258" r:id="rId25"/>
    <p:sldId id="492" r:id="rId26"/>
    <p:sldId id="493" r:id="rId27"/>
    <p:sldId id="368" r:id="rId28"/>
    <p:sldId id="373" r:id="rId29"/>
    <p:sldId id="369" r:id="rId30"/>
    <p:sldId id="504" r:id="rId31"/>
    <p:sldId id="263" r:id="rId32"/>
    <p:sldId id="502" r:id="rId33"/>
    <p:sldId id="503" r:id="rId34"/>
    <p:sldId id="375" r:id="rId35"/>
    <p:sldId id="498" r:id="rId36"/>
    <p:sldId id="512" r:id="rId37"/>
    <p:sldId id="271" r:id="rId38"/>
    <p:sldId id="501" r:id="rId39"/>
    <p:sldId id="264" r:id="rId40"/>
    <p:sldId id="499" r:id="rId41"/>
    <p:sldId id="510" r:id="rId42"/>
    <p:sldId id="508" r:id="rId43"/>
    <p:sldId id="261" r:id="rId44"/>
    <p:sldId id="509" r:id="rId45"/>
  </p:sldIdLst>
  <p:sldSz cx="9144000" cy="6858000" type="screen4x3"/>
  <p:notesSz cx="6858000" cy="9144000"/>
  <p:embeddedFontLst>
    <p:embeddedFont>
      <p:font typeface="Informal Roman" panose="030604020304060B0204" pitchFamily="66" charset="0"/>
      <p:regular r:id="rId47"/>
    </p:embeddedFont>
    <p:embeddedFont>
      <p:font typeface="Brush Script MT" panose="03060802040406070304" pitchFamily="66" charset="0"/>
      <p:italic r:id="rId48"/>
    </p:embeddedFont>
    <p:embeddedFont>
      <p:font typeface="CapitalisTypOasis" panose="02000605090000020004" pitchFamily="2" charset="0"/>
      <p:regular r:id="rId49"/>
    </p:embeddedFont>
    <p:embeddedFont>
      <p:font typeface="Calibri" panose="020F0502020204030204" pitchFamily="34" charset="0"/>
      <p:regular r:id="rId50"/>
      <p:bold r:id="rId51"/>
      <p:italic r:id="rId52"/>
      <p:boldItalic r:id="rId53"/>
    </p:embeddedFont>
    <p:embeddedFont>
      <p:font typeface="Palatino Linotype" panose="02040502050505030304" pitchFamily="18"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DEC5"/>
    <a:srgbClr val="270200"/>
    <a:srgbClr val="BCBCBC"/>
    <a:srgbClr val="E1E0E6"/>
    <a:srgbClr val="FFE8E7"/>
    <a:srgbClr val="E7E9DD"/>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16" autoAdjust="0"/>
    <p:restoredTop sz="90232" autoAdjust="0"/>
  </p:normalViewPr>
  <p:slideViewPr>
    <p:cSldViewPr>
      <p:cViewPr varScale="1">
        <p:scale>
          <a:sx n="98" d="100"/>
          <a:sy n="98" d="100"/>
        </p:scale>
        <p:origin x="117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7.fntdata"/><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6.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BEE0B2-0752-4061-ADB5-D7DD1CBC1085}" type="doc">
      <dgm:prSet loTypeId="urn:microsoft.com/office/officeart/2005/8/layout/pyramid2" loCatId="pyramid" qsTypeId="urn:microsoft.com/office/officeart/2005/8/quickstyle/simple1" qsCatId="simple" csTypeId="urn:microsoft.com/office/officeart/2005/8/colors/accent1_2" csCatId="accent1" phldr="1"/>
      <dgm:spPr/>
    </dgm:pt>
    <dgm:pt modelId="{D3854967-A9F8-4F5F-89C0-705CD77EA363}">
      <dgm:prSet phldrT="[Text]"/>
      <dgm:spPr/>
      <dgm:t>
        <a:bodyPr/>
        <a:lstStyle/>
        <a:p>
          <a:r>
            <a:rPr lang="en-US" b="1" dirty="0" smtClean="0"/>
            <a:t>Citizens</a:t>
          </a:r>
          <a:endParaRPr lang="en-US" b="1" dirty="0"/>
        </a:p>
      </dgm:t>
    </dgm:pt>
    <dgm:pt modelId="{A03E37EB-5484-421E-9784-961C3FC5FE69}" type="parTrans" cxnId="{95822142-A93B-4A5F-882E-A05512D72ACA}">
      <dgm:prSet/>
      <dgm:spPr/>
      <dgm:t>
        <a:bodyPr/>
        <a:lstStyle/>
        <a:p>
          <a:endParaRPr lang="en-US"/>
        </a:p>
      </dgm:t>
    </dgm:pt>
    <dgm:pt modelId="{B9FD5FF5-8769-408A-9398-A45AB2A2D4E3}" type="sibTrans" cxnId="{95822142-A93B-4A5F-882E-A05512D72ACA}">
      <dgm:prSet/>
      <dgm:spPr/>
      <dgm:t>
        <a:bodyPr/>
        <a:lstStyle/>
        <a:p>
          <a:endParaRPr lang="en-US"/>
        </a:p>
      </dgm:t>
    </dgm:pt>
    <dgm:pt modelId="{091D4F66-8F16-48AF-A52C-343678F461F2}">
      <dgm:prSet phldrT="[Text]" custT="1"/>
      <dgm:spPr/>
      <dgm:t>
        <a:bodyPr/>
        <a:lstStyle/>
        <a:p>
          <a:pPr>
            <a:spcAft>
              <a:spcPts val="0"/>
            </a:spcAft>
          </a:pPr>
          <a:r>
            <a:rPr lang="en-US" sz="4000" b="1" dirty="0" err="1" smtClean="0"/>
            <a:t>Perioikoi</a:t>
          </a:r>
          <a:endParaRPr lang="en-US" sz="4000" b="1" dirty="0" smtClean="0"/>
        </a:p>
        <a:p>
          <a:pPr>
            <a:spcAft>
              <a:spcPts val="0"/>
            </a:spcAft>
          </a:pPr>
          <a:r>
            <a:rPr lang="en-US" sz="2400" b="1" dirty="0" smtClean="0"/>
            <a:t>“Dwellers Around” </a:t>
          </a:r>
          <a:br>
            <a:rPr lang="en-US" sz="2400" b="1" dirty="0" smtClean="0"/>
          </a:br>
          <a:r>
            <a:rPr lang="en-US" sz="2000" b="1" i="1" dirty="0" smtClean="0"/>
            <a:t>Free Non-Citizens</a:t>
          </a:r>
          <a:endParaRPr lang="en-US" sz="2000" b="1" i="1" dirty="0"/>
        </a:p>
      </dgm:t>
    </dgm:pt>
    <dgm:pt modelId="{DE2C4741-D834-4BC6-A446-1591A1A561E2}" type="parTrans" cxnId="{66438B5C-1AA9-401A-B14D-0594CCFAF3C1}">
      <dgm:prSet/>
      <dgm:spPr/>
      <dgm:t>
        <a:bodyPr/>
        <a:lstStyle/>
        <a:p>
          <a:endParaRPr lang="en-US"/>
        </a:p>
      </dgm:t>
    </dgm:pt>
    <dgm:pt modelId="{1CCB0774-BEDE-4F7C-98F7-0906E9AF4EA7}" type="sibTrans" cxnId="{66438B5C-1AA9-401A-B14D-0594CCFAF3C1}">
      <dgm:prSet/>
      <dgm:spPr/>
      <dgm:t>
        <a:bodyPr/>
        <a:lstStyle/>
        <a:p>
          <a:endParaRPr lang="en-US"/>
        </a:p>
      </dgm:t>
    </dgm:pt>
    <dgm:pt modelId="{E3685446-594F-4FDF-BF1F-228FA3C1CC32}">
      <dgm:prSet phldrT="[Text]"/>
      <dgm:spPr/>
      <dgm:t>
        <a:bodyPr/>
        <a:lstStyle/>
        <a:p>
          <a:r>
            <a:rPr lang="en-US" b="1" dirty="0" smtClean="0"/>
            <a:t>Helots</a:t>
          </a:r>
          <a:endParaRPr lang="en-US" b="1" dirty="0"/>
        </a:p>
      </dgm:t>
    </dgm:pt>
    <dgm:pt modelId="{933EE7CF-EE3E-4AB0-BAB4-D856CBA170E0}" type="parTrans" cxnId="{7515C383-693B-4ABA-90BB-87B054D433C9}">
      <dgm:prSet/>
      <dgm:spPr/>
      <dgm:t>
        <a:bodyPr/>
        <a:lstStyle/>
        <a:p>
          <a:endParaRPr lang="en-US"/>
        </a:p>
      </dgm:t>
    </dgm:pt>
    <dgm:pt modelId="{483CC2C8-648E-4D1A-9F26-BF55C542BF20}" type="sibTrans" cxnId="{7515C383-693B-4ABA-90BB-87B054D433C9}">
      <dgm:prSet/>
      <dgm:spPr/>
      <dgm:t>
        <a:bodyPr/>
        <a:lstStyle/>
        <a:p>
          <a:endParaRPr lang="en-US"/>
        </a:p>
      </dgm:t>
    </dgm:pt>
    <dgm:pt modelId="{049E8E63-7469-4EC0-A847-1B7BC07E7E47}" type="pres">
      <dgm:prSet presAssocID="{39BEE0B2-0752-4061-ADB5-D7DD1CBC1085}" presName="compositeShape" presStyleCnt="0">
        <dgm:presLayoutVars>
          <dgm:dir/>
          <dgm:resizeHandles/>
        </dgm:presLayoutVars>
      </dgm:prSet>
      <dgm:spPr/>
    </dgm:pt>
    <dgm:pt modelId="{7CCF9DE7-B800-4D7D-8251-394207BEB826}" type="pres">
      <dgm:prSet presAssocID="{39BEE0B2-0752-4061-ADB5-D7DD1CBC1085}" presName="pyramid" presStyleLbl="node1" presStyleIdx="0" presStyleCnt="1" custScaleX="113336" custLinFactNeighborX="34648" custLinFactNeighborY="-1017"/>
      <dgm:spPr>
        <a:gradFill rotWithShape="0">
          <a:gsLst>
            <a:gs pos="0">
              <a:schemeClr val="bg2">
                <a:lumMod val="25000"/>
              </a:schemeClr>
            </a:gs>
            <a:gs pos="50000">
              <a:schemeClr val="accent1">
                <a:lumMod val="60000"/>
                <a:lumOff val="40000"/>
              </a:schemeClr>
            </a:gs>
            <a:gs pos="100000">
              <a:schemeClr val="bg2">
                <a:lumMod val="75000"/>
              </a:schemeClr>
            </a:gs>
          </a:gsLst>
          <a:lin ang="5400000" scaled="0"/>
        </a:gradFill>
      </dgm:spPr>
    </dgm:pt>
    <dgm:pt modelId="{7C08CB5A-3649-4EFD-9CF1-54203880C2BB}" type="pres">
      <dgm:prSet presAssocID="{39BEE0B2-0752-4061-ADB5-D7DD1CBC1085}" presName="theList" presStyleCnt="0"/>
      <dgm:spPr/>
    </dgm:pt>
    <dgm:pt modelId="{D25EBA5B-4EB6-4B28-88E3-49A12B687F21}" type="pres">
      <dgm:prSet presAssocID="{D3854967-A9F8-4F5F-89C0-705CD77EA363}" presName="aNode" presStyleLbl="fgAcc1" presStyleIdx="0" presStyleCnt="3" custScaleX="79785" custScaleY="109647" custLinFactNeighborX="2210" custLinFactNeighborY="91650">
        <dgm:presLayoutVars>
          <dgm:bulletEnabled val="1"/>
        </dgm:presLayoutVars>
      </dgm:prSet>
      <dgm:spPr/>
      <dgm:t>
        <a:bodyPr/>
        <a:lstStyle/>
        <a:p>
          <a:endParaRPr lang="en-US"/>
        </a:p>
      </dgm:t>
    </dgm:pt>
    <dgm:pt modelId="{8B2AED59-3076-4443-B9D9-B1E65EB9510A}" type="pres">
      <dgm:prSet presAssocID="{D3854967-A9F8-4F5F-89C0-705CD77EA363}" presName="aSpace" presStyleCnt="0"/>
      <dgm:spPr/>
    </dgm:pt>
    <dgm:pt modelId="{5D8B11C5-919C-4060-B1D7-8DB929EFF656}" type="pres">
      <dgm:prSet presAssocID="{091D4F66-8F16-48AF-A52C-343678F461F2}" presName="aNode" presStyleLbl="fgAcc1" presStyleIdx="1" presStyleCnt="3" custScaleX="114166" custScaleY="155574" custLinFactY="25149" custLinFactNeighborX="2012" custLinFactNeighborY="100000">
        <dgm:presLayoutVars>
          <dgm:bulletEnabled val="1"/>
        </dgm:presLayoutVars>
      </dgm:prSet>
      <dgm:spPr/>
      <dgm:t>
        <a:bodyPr/>
        <a:lstStyle/>
        <a:p>
          <a:endParaRPr lang="en-US"/>
        </a:p>
      </dgm:t>
    </dgm:pt>
    <dgm:pt modelId="{94335CFD-3728-47B8-A1DA-AC6205A68165}" type="pres">
      <dgm:prSet presAssocID="{091D4F66-8F16-48AF-A52C-343678F461F2}" presName="aSpace" presStyleCnt="0"/>
      <dgm:spPr/>
    </dgm:pt>
    <dgm:pt modelId="{39E93575-4503-4360-ACFB-13EA8A3B0BAE}" type="pres">
      <dgm:prSet presAssocID="{E3685446-594F-4FDF-BF1F-228FA3C1CC32}" presName="aNode" presStyleLbl="fgAcc1" presStyleIdx="2" presStyleCnt="3" custScaleX="112860" custScaleY="115834" custLinFactY="44427" custLinFactNeighborX="1032" custLinFactNeighborY="100000">
        <dgm:presLayoutVars>
          <dgm:bulletEnabled val="1"/>
        </dgm:presLayoutVars>
      </dgm:prSet>
      <dgm:spPr/>
      <dgm:t>
        <a:bodyPr/>
        <a:lstStyle/>
        <a:p>
          <a:endParaRPr lang="en-US"/>
        </a:p>
      </dgm:t>
    </dgm:pt>
    <dgm:pt modelId="{20A6C363-0202-4172-B2F2-5194741A3513}" type="pres">
      <dgm:prSet presAssocID="{E3685446-594F-4FDF-BF1F-228FA3C1CC32}" presName="aSpace" presStyleCnt="0"/>
      <dgm:spPr/>
    </dgm:pt>
  </dgm:ptLst>
  <dgm:cxnLst>
    <dgm:cxn modelId="{6D2D0BB1-6B0A-47F3-8FA4-104CD2EFE678}" type="presOf" srcId="{091D4F66-8F16-48AF-A52C-343678F461F2}" destId="{5D8B11C5-919C-4060-B1D7-8DB929EFF656}" srcOrd="0" destOrd="0" presId="urn:microsoft.com/office/officeart/2005/8/layout/pyramid2"/>
    <dgm:cxn modelId="{66438B5C-1AA9-401A-B14D-0594CCFAF3C1}" srcId="{39BEE0B2-0752-4061-ADB5-D7DD1CBC1085}" destId="{091D4F66-8F16-48AF-A52C-343678F461F2}" srcOrd="1" destOrd="0" parTransId="{DE2C4741-D834-4BC6-A446-1591A1A561E2}" sibTransId="{1CCB0774-BEDE-4F7C-98F7-0906E9AF4EA7}"/>
    <dgm:cxn modelId="{C4948549-16CB-481D-8D1D-BBC4CE65373C}" type="presOf" srcId="{39BEE0B2-0752-4061-ADB5-D7DD1CBC1085}" destId="{049E8E63-7469-4EC0-A847-1B7BC07E7E47}" srcOrd="0" destOrd="0" presId="urn:microsoft.com/office/officeart/2005/8/layout/pyramid2"/>
    <dgm:cxn modelId="{95822142-A93B-4A5F-882E-A05512D72ACA}" srcId="{39BEE0B2-0752-4061-ADB5-D7DD1CBC1085}" destId="{D3854967-A9F8-4F5F-89C0-705CD77EA363}" srcOrd="0" destOrd="0" parTransId="{A03E37EB-5484-421E-9784-961C3FC5FE69}" sibTransId="{B9FD5FF5-8769-408A-9398-A45AB2A2D4E3}"/>
    <dgm:cxn modelId="{727FE63E-130D-4A0A-A527-924BA00596B2}" type="presOf" srcId="{E3685446-594F-4FDF-BF1F-228FA3C1CC32}" destId="{39E93575-4503-4360-ACFB-13EA8A3B0BAE}" srcOrd="0" destOrd="0" presId="urn:microsoft.com/office/officeart/2005/8/layout/pyramid2"/>
    <dgm:cxn modelId="{7515C383-693B-4ABA-90BB-87B054D433C9}" srcId="{39BEE0B2-0752-4061-ADB5-D7DD1CBC1085}" destId="{E3685446-594F-4FDF-BF1F-228FA3C1CC32}" srcOrd="2" destOrd="0" parTransId="{933EE7CF-EE3E-4AB0-BAB4-D856CBA170E0}" sibTransId="{483CC2C8-648E-4D1A-9F26-BF55C542BF20}"/>
    <dgm:cxn modelId="{EA343C8D-51EF-4029-9098-9746894162AF}" type="presOf" srcId="{D3854967-A9F8-4F5F-89C0-705CD77EA363}" destId="{D25EBA5B-4EB6-4B28-88E3-49A12B687F21}" srcOrd="0" destOrd="0" presId="urn:microsoft.com/office/officeart/2005/8/layout/pyramid2"/>
    <dgm:cxn modelId="{51DC32F9-452F-4B03-9F69-22CF233F0237}" type="presParOf" srcId="{049E8E63-7469-4EC0-A847-1B7BC07E7E47}" destId="{7CCF9DE7-B800-4D7D-8251-394207BEB826}" srcOrd="0" destOrd="0" presId="urn:microsoft.com/office/officeart/2005/8/layout/pyramid2"/>
    <dgm:cxn modelId="{E1A989AE-479D-406E-B16E-0FF8B9B86E2C}" type="presParOf" srcId="{049E8E63-7469-4EC0-A847-1B7BC07E7E47}" destId="{7C08CB5A-3649-4EFD-9CF1-54203880C2BB}" srcOrd="1" destOrd="0" presId="urn:microsoft.com/office/officeart/2005/8/layout/pyramid2"/>
    <dgm:cxn modelId="{5E1739E6-FB5D-490A-9BD6-21B3069D9FD3}" type="presParOf" srcId="{7C08CB5A-3649-4EFD-9CF1-54203880C2BB}" destId="{D25EBA5B-4EB6-4B28-88E3-49A12B687F21}" srcOrd="0" destOrd="0" presId="urn:microsoft.com/office/officeart/2005/8/layout/pyramid2"/>
    <dgm:cxn modelId="{36717244-6FE9-4EA4-B48A-6D1040B9EEA8}" type="presParOf" srcId="{7C08CB5A-3649-4EFD-9CF1-54203880C2BB}" destId="{8B2AED59-3076-4443-B9D9-B1E65EB9510A}" srcOrd="1" destOrd="0" presId="urn:microsoft.com/office/officeart/2005/8/layout/pyramid2"/>
    <dgm:cxn modelId="{E8DCE138-1D50-4A26-B4F7-2762A095EF6D}" type="presParOf" srcId="{7C08CB5A-3649-4EFD-9CF1-54203880C2BB}" destId="{5D8B11C5-919C-4060-B1D7-8DB929EFF656}" srcOrd="2" destOrd="0" presId="urn:microsoft.com/office/officeart/2005/8/layout/pyramid2"/>
    <dgm:cxn modelId="{F8516A2F-F07B-4939-A5B9-20024A0F128C}" type="presParOf" srcId="{7C08CB5A-3649-4EFD-9CF1-54203880C2BB}" destId="{94335CFD-3728-47B8-A1DA-AC6205A68165}" srcOrd="3" destOrd="0" presId="urn:microsoft.com/office/officeart/2005/8/layout/pyramid2"/>
    <dgm:cxn modelId="{602155D6-28A7-466F-B4ED-64140AE35EF6}" type="presParOf" srcId="{7C08CB5A-3649-4EFD-9CF1-54203880C2BB}" destId="{39E93575-4503-4360-ACFB-13EA8A3B0BAE}" srcOrd="4" destOrd="0" presId="urn:microsoft.com/office/officeart/2005/8/layout/pyramid2"/>
    <dgm:cxn modelId="{5644647B-C164-4E8D-86F3-0A76B9271AF8}" type="presParOf" srcId="{7C08CB5A-3649-4EFD-9CF1-54203880C2BB}" destId="{20A6C363-0202-4172-B2F2-5194741A3513}"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F9DE7-B800-4D7D-8251-394207BEB826}">
      <dsp:nvSpPr>
        <dsp:cNvPr id="0" name=""/>
        <dsp:cNvSpPr/>
      </dsp:nvSpPr>
      <dsp:spPr>
        <a:xfrm>
          <a:off x="2616067" y="0"/>
          <a:ext cx="5613532" cy="4953000"/>
        </a:xfrm>
        <a:prstGeom prst="triangle">
          <a:avLst/>
        </a:prstGeom>
        <a:gradFill rotWithShape="0">
          <a:gsLst>
            <a:gs pos="0">
              <a:schemeClr val="bg2">
                <a:lumMod val="25000"/>
              </a:schemeClr>
            </a:gs>
            <a:gs pos="50000">
              <a:schemeClr val="accent1">
                <a:lumMod val="60000"/>
                <a:lumOff val="40000"/>
              </a:schemeClr>
            </a:gs>
            <a:gs pos="100000">
              <a:schemeClr val="bg2">
                <a:lumMod val="75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5EBA5B-4EB6-4B28-88E3-49A12B687F21}">
      <dsp:nvSpPr>
        <dsp:cNvPr id="0" name=""/>
        <dsp:cNvSpPr/>
      </dsp:nvSpPr>
      <dsp:spPr>
        <a:xfrm>
          <a:off x="4190996" y="604912"/>
          <a:ext cx="2568638" cy="103737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t>Citizens</a:t>
          </a:r>
          <a:endParaRPr lang="en-US" sz="4000" b="1" kern="1200" dirty="0"/>
        </a:p>
      </dsp:txBody>
      <dsp:txXfrm>
        <a:off x="4241636" y="655552"/>
        <a:ext cx="2467358" cy="936090"/>
      </dsp:txXfrm>
    </dsp:sp>
    <dsp:sp modelId="{5D8B11C5-919C-4060-B1D7-8DB929EFF656}">
      <dsp:nvSpPr>
        <dsp:cNvPr id="0" name=""/>
        <dsp:cNvSpPr/>
      </dsp:nvSpPr>
      <dsp:spPr>
        <a:xfrm>
          <a:off x="3631182" y="2008355"/>
          <a:ext cx="3675517" cy="147188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ts val="0"/>
            </a:spcAft>
          </a:pPr>
          <a:r>
            <a:rPr lang="en-US" sz="4000" b="1" kern="1200" dirty="0" err="1" smtClean="0"/>
            <a:t>Perioikoi</a:t>
          </a:r>
          <a:endParaRPr lang="en-US" sz="4000" b="1" kern="1200" dirty="0" smtClean="0"/>
        </a:p>
        <a:p>
          <a:pPr lvl="0" algn="ctr" defTabSz="1778000">
            <a:lnSpc>
              <a:spcPct val="90000"/>
            </a:lnSpc>
            <a:spcBef>
              <a:spcPct val="0"/>
            </a:spcBef>
            <a:spcAft>
              <a:spcPts val="0"/>
            </a:spcAft>
          </a:pPr>
          <a:r>
            <a:rPr lang="en-US" sz="2400" b="1" kern="1200" dirty="0" smtClean="0"/>
            <a:t>“Dwellers Around” </a:t>
          </a:r>
          <a:br>
            <a:rPr lang="en-US" sz="2400" b="1" kern="1200" dirty="0" smtClean="0"/>
          </a:br>
          <a:r>
            <a:rPr lang="en-US" sz="2000" b="1" i="1" kern="1200" dirty="0" smtClean="0"/>
            <a:t>Free Non-Citizens</a:t>
          </a:r>
          <a:endParaRPr lang="en-US" sz="2000" b="1" i="1" kern="1200" dirty="0"/>
        </a:p>
      </dsp:txBody>
      <dsp:txXfrm>
        <a:off x="3703034" y="2080207"/>
        <a:ext cx="3531813" cy="1328182"/>
      </dsp:txXfrm>
    </dsp:sp>
    <dsp:sp modelId="{39E93575-4503-4360-ACFB-13EA8A3B0BAE}">
      <dsp:nvSpPr>
        <dsp:cNvPr id="0" name=""/>
        <dsp:cNvSpPr/>
      </dsp:nvSpPr>
      <dsp:spPr>
        <a:xfrm>
          <a:off x="3620655" y="3780893"/>
          <a:ext cx="3633471" cy="109590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t>Helots</a:t>
          </a:r>
          <a:endParaRPr lang="en-US" sz="4000" b="1" kern="1200" dirty="0"/>
        </a:p>
      </dsp:txBody>
      <dsp:txXfrm>
        <a:off x="3674153" y="3834391"/>
        <a:ext cx="3526475" cy="98890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B6AD67-680E-4B02-8D08-1507601F241C}" type="datetimeFigureOut">
              <a:rPr lang="en-US" smtClean="0"/>
              <a:pPr/>
              <a:t>9/21/2017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76A78-697A-4AD0-9306-306629412A2B}" type="slidenum">
              <a:rPr lang="en-US" smtClean="0"/>
              <a:pPr/>
              <a:t>‹#›</a:t>
            </a:fld>
            <a:endParaRPr lang="en-US"/>
          </a:p>
        </p:txBody>
      </p:sp>
    </p:spTree>
    <p:extLst>
      <p:ext uri="{BB962C8B-B14F-4D97-AF65-F5344CB8AC3E}">
        <p14:creationId xmlns:p14="http://schemas.microsoft.com/office/powerpoint/2010/main" val="3032113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Valentin_de_Boulogne"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en.wikipedia.org/wiki/Texas" TargetMode="External"/><Relationship Id="rId4" Type="http://schemas.openxmlformats.org/officeDocument/2006/relationships/hyperlink" Target="http://en.wikipedia.org/wiki/Housto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Valentin_de_Boulogne"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en.wikipedia.org/wiki/Texas" TargetMode="External"/><Relationship Id="rId4" Type="http://schemas.openxmlformats.org/officeDocument/2006/relationships/hyperlink" Target="http://en.wikipedia.org/wiki/Houst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76A78-697A-4AD0-9306-306629412A2B}" type="slidenum">
              <a:rPr lang="en-US" smtClean="0"/>
              <a:pPr/>
              <a:t>1</a:t>
            </a:fld>
            <a:endParaRPr lang="en-US"/>
          </a:p>
        </p:txBody>
      </p:sp>
    </p:spTree>
    <p:extLst>
      <p:ext uri="{BB962C8B-B14F-4D97-AF65-F5344CB8AC3E}">
        <p14:creationId xmlns:p14="http://schemas.microsoft.com/office/powerpoint/2010/main" val="3818954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76A78-697A-4AD0-9306-306629412A2B}" type="slidenum">
              <a:rPr lang="en-US" smtClean="0"/>
              <a:pPr/>
              <a:t>7</a:t>
            </a:fld>
            <a:endParaRPr lang="en-US"/>
          </a:p>
        </p:txBody>
      </p:sp>
    </p:spTree>
    <p:extLst>
      <p:ext uri="{BB962C8B-B14F-4D97-AF65-F5344CB8AC3E}">
        <p14:creationId xmlns:p14="http://schemas.microsoft.com/office/powerpoint/2010/main" val="3630239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76A78-697A-4AD0-9306-306629412A2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331986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accessed</a:t>
            </a:r>
            <a:r>
              <a:rPr lang="en-US" baseline="0" dirty="0" smtClean="0"/>
              <a:t> at:  http://philbancients.blogspot.com/2012/10/whats-one-of-them-hoplite.html </a:t>
            </a:r>
            <a:endParaRPr lang="en-US" dirty="0"/>
          </a:p>
        </p:txBody>
      </p:sp>
      <p:sp>
        <p:nvSpPr>
          <p:cNvPr id="4" name="Slide Number Placeholder 3"/>
          <p:cNvSpPr>
            <a:spLocks noGrp="1"/>
          </p:cNvSpPr>
          <p:nvPr>
            <p:ph type="sldNum" sz="quarter" idx="10"/>
          </p:nvPr>
        </p:nvSpPr>
        <p:spPr/>
        <p:txBody>
          <a:bodyPr/>
          <a:lstStyle/>
          <a:p>
            <a:fld id="{DBA76A78-697A-4AD0-9306-306629412A2B}" type="slidenum">
              <a:rPr lang="en-US" smtClean="0"/>
              <a:pPr/>
              <a:t>29</a:t>
            </a:fld>
            <a:endParaRPr lang="en-US"/>
          </a:p>
        </p:txBody>
      </p:sp>
    </p:spTree>
    <p:extLst>
      <p:ext uri="{BB962C8B-B14F-4D97-AF65-F5344CB8AC3E}">
        <p14:creationId xmlns:p14="http://schemas.microsoft.com/office/powerpoint/2010/main" val="367621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Paul Writing His Epistles</a:t>
            </a:r>
            <a:r>
              <a:rPr lang="en-US" dirty="0" smtClean="0"/>
              <a:t>, painting probably by </a:t>
            </a:r>
            <a:r>
              <a:rPr lang="en-US" dirty="0" err="1" smtClean="0">
                <a:hlinkClick r:id="rId3" tooltip="Valentin de Boulogne"/>
              </a:rPr>
              <a:t>Valentin</a:t>
            </a:r>
            <a:r>
              <a:rPr lang="en-US" dirty="0" smtClean="0">
                <a:hlinkClick r:id="rId3" tooltip="Valentin de Boulogne"/>
              </a:rPr>
              <a:t> de Boulogne</a:t>
            </a:r>
            <a:r>
              <a:rPr lang="en-US" dirty="0" smtClean="0"/>
              <a:t>, 17th century (</a:t>
            </a:r>
            <a:r>
              <a:rPr lang="en-US" dirty="0" err="1" smtClean="0"/>
              <a:t>Blaffer</a:t>
            </a:r>
            <a:r>
              <a:rPr lang="en-US" dirty="0" smtClean="0"/>
              <a:t> Foundation Collection, </a:t>
            </a:r>
            <a:r>
              <a:rPr lang="en-US" dirty="0" smtClean="0">
                <a:hlinkClick r:id="rId4" tooltip="Houston"/>
              </a:rPr>
              <a:t>Houston</a:t>
            </a:r>
            <a:r>
              <a:rPr lang="en-US" dirty="0" smtClean="0"/>
              <a:t>, </a:t>
            </a:r>
            <a:r>
              <a:rPr lang="en-US" dirty="0" smtClean="0">
                <a:hlinkClick r:id="rId5" tooltip="Texas"/>
              </a:rPr>
              <a:t>Texas</a:t>
            </a:r>
            <a:r>
              <a:rPr lang="en-US" dirty="0" smtClean="0"/>
              <a:t>)</a:t>
            </a:r>
            <a:endParaRPr lang="en-US" dirty="0"/>
          </a:p>
        </p:txBody>
      </p:sp>
      <p:sp>
        <p:nvSpPr>
          <p:cNvPr id="4" name="Slide Number Placeholder 3"/>
          <p:cNvSpPr>
            <a:spLocks noGrp="1"/>
          </p:cNvSpPr>
          <p:nvPr>
            <p:ph type="sldNum" sz="quarter" idx="10"/>
          </p:nvPr>
        </p:nvSpPr>
        <p:spPr/>
        <p:txBody>
          <a:bodyPr/>
          <a:lstStyle/>
          <a:p>
            <a:fld id="{DBA76A78-697A-4AD0-9306-306629412A2B}" type="slidenum">
              <a:rPr lang="en-US" smtClean="0"/>
              <a:pPr/>
              <a:t>32</a:t>
            </a:fld>
            <a:endParaRPr lang="en-US"/>
          </a:p>
        </p:txBody>
      </p:sp>
    </p:spTree>
    <p:extLst>
      <p:ext uri="{BB962C8B-B14F-4D97-AF65-F5344CB8AC3E}">
        <p14:creationId xmlns:p14="http://schemas.microsoft.com/office/powerpoint/2010/main" val="270779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Paul Writing His Epistles</a:t>
            </a:r>
            <a:r>
              <a:rPr lang="en-US" dirty="0" smtClean="0"/>
              <a:t>, painting probably by </a:t>
            </a:r>
            <a:r>
              <a:rPr lang="en-US" dirty="0" err="1" smtClean="0">
                <a:hlinkClick r:id="rId3" tooltip="Valentin de Boulogne"/>
              </a:rPr>
              <a:t>Valentin</a:t>
            </a:r>
            <a:r>
              <a:rPr lang="en-US" dirty="0" smtClean="0">
                <a:hlinkClick r:id="rId3" tooltip="Valentin de Boulogne"/>
              </a:rPr>
              <a:t> de Boulogne</a:t>
            </a:r>
            <a:r>
              <a:rPr lang="en-US" dirty="0" smtClean="0"/>
              <a:t>, 17th century (</a:t>
            </a:r>
            <a:r>
              <a:rPr lang="en-US" dirty="0" err="1" smtClean="0"/>
              <a:t>Blaffer</a:t>
            </a:r>
            <a:r>
              <a:rPr lang="en-US" dirty="0" smtClean="0"/>
              <a:t> Foundation Collection, </a:t>
            </a:r>
            <a:r>
              <a:rPr lang="en-US" dirty="0" smtClean="0">
                <a:hlinkClick r:id="rId4" tooltip="Houston"/>
              </a:rPr>
              <a:t>Houston</a:t>
            </a:r>
            <a:r>
              <a:rPr lang="en-US" dirty="0" smtClean="0"/>
              <a:t>, </a:t>
            </a:r>
            <a:r>
              <a:rPr lang="en-US" dirty="0" smtClean="0">
                <a:hlinkClick r:id="rId5" tooltip="Texas"/>
              </a:rPr>
              <a:t>Texas</a:t>
            </a:r>
            <a:r>
              <a:rPr lang="en-US" dirty="0" smtClean="0"/>
              <a:t>)</a:t>
            </a:r>
            <a:endParaRPr lang="en-US" dirty="0"/>
          </a:p>
        </p:txBody>
      </p:sp>
      <p:sp>
        <p:nvSpPr>
          <p:cNvPr id="4" name="Slide Number Placeholder 3"/>
          <p:cNvSpPr>
            <a:spLocks noGrp="1"/>
          </p:cNvSpPr>
          <p:nvPr>
            <p:ph type="sldNum" sz="quarter" idx="10"/>
          </p:nvPr>
        </p:nvSpPr>
        <p:spPr/>
        <p:txBody>
          <a:bodyPr/>
          <a:lstStyle/>
          <a:p>
            <a:fld id="{DBA76A78-697A-4AD0-9306-306629412A2B}" type="slidenum">
              <a:rPr lang="en-US" smtClean="0"/>
              <a:pPr/>
              <a:t>33</a:t>
            </a:fld>
            <a:endParaRPr lang="en-US"/>
          </a:p>
        </p:txBody>
      </p:sp>
    </p:spTree>
    <p:extLst>
      <p:ext uri="{BB962C8B-B14F-4D97-AF65-F5344CB8AC3E}">
        <p14:creationId xmlns:p14="http://schemas.microsoft.com/office/powerpoint/2010/main" val="270779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76A78-697A-4AD0-9306-306629412A2B}" type="slidenum">
              <a:rPr lang="en-US" smtClean="0"/>
              <a:pPr/>
              <a:t>37</a:t>
            </a:fld>
            <a:endParaRPr lang="en-US"/>
          </a:p>
        </p:txBody>
      </p:sp>
    </p:spTree>
    <p:extLst>
      <p:ext uri="{BB962C8B-B14F-4D97-AF65-F5344CB8AC3E}">
        <p14:creationId xmlns:p14="http://schemas.microsoft.com/office/powerpoint/2010/main" val="3567595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solidFill>
                <a:schemeClr val="bg1"/>
              </a:solidFill>
            </a:endParaRPr>
          </a:p>
        </p:txBody>
      </p:sp>
      <p:sp>
        <p:nvSpPr>
          <p:cNvPr id="4" name="Slide Number Placeholder 3"/>
          <p:cNvSpPr>
            <a:spLocks noGrp="1"/>
          </p:cNvSpPr>
          <p:nvPr>
            <p:ph type="sldNum" sz="quarter" idx="10"/>
          </p:nvPr>
        </p:nvSpPr>
        <p:spPr/>
        <p:txBody>
          <a:bodyPr/>
          <a:lstStyle/>
          <a:p>
            <a:fld id="{DBA76A78-697A-4AD0-9306-306629412A2B}" type="slidenum">
              <a:rPr lang="en-US" smtClean="0"/>
              <a:pPr/>
              <a:t>39</a:t>
            </a:fld>
            <a:endParaRPr lang="en-US"/>
          </a:p>
        </p:txBody>
      </p:sp>
    </p:spTree>
    <p:extLst>
      <p:ext uri="{BB962C8B-B14F-4D97-AF65-F5344CB8AC3E}">
        <p14:creationId xmlns:p14="http://schemas.microsoft.com/office/powerpoint/2010/main" val="1663225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36F8D3-8D80-4459-B46E-5347C07A38A3}"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1088F-6116-48A2-86FF-31BE786523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36F8D3-8D80-4459-B46E-5347C07A38A3}"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1088F-6116-48A2-86FF-31BE786523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36F8D3-8D80-4459-B46E-5347C07A38A3}"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1088F-6116-48A2-86FF-31BE786523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BD09E6-EF30-4DB3-A5E2-14836B5D280E}" type="datetimeFigureOut">
              <a:rPr lang="en-US" smtClean="0">
                <a:solidFill>
                  <a:prstClr val="white">
                    <a:tint val="75000"/>
                  </a:prstClr>
                </a:solidFill>
              </a:rPr>
              <a:pPr/>
              <a:t>9/21/2017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D09E6-EF30-4DB3-A5E2-14836B5D280E}" type="datetimeFigureOut">
              <a:rPr lang="en-US" smtClean="0">
                <a:solidFill>
                  <a:prstClr val="white">
                    <a:tint val="75000"/>
                  </a:prstClr>
                </a:solidFill>
              </a:rPr>
              <a:pPr/>
              <a:t>9/21/2017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D09E6-EF30-4DB3-A5E2-14836B5D280E}" type="datetimeFigureOut">
              <a:rPr lang="en-US" smtClean="0">
                <a:solidFill>
                  <a:prstClr val="white">
                    <a:tint val="75000"/>
                  </a:prstClr>
                </a:solidFill>
              </a:rPr>
              <a:pPr/>
              <a:t>9/21/2017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BD09E6-EF30-4DB3-A5E2-14836B5D280E}" type="datetimeFigureOut">
              <a:rPr lang="en-US" smtClean="0">
                <a:solidFill>
                  <a:prstClr val="white">
                    <a:tint val="75000"/>
                  </a:prstClr>
                </a:solidFill>
              </a:rPr>
              <a:pPr/>
              <a:t>9/21/2017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BD09E6-EF30-4DB3-A5E2-14836B5D280E}" type="datetimeFigureOut">
              <a:rPr lang="en-US" smtClean="0">
                <a:solidFill>
                  <a:prstClr val="white">
                    <a:tint val="75000"/>
                  </a:prstClr>
                </a:solidFill>
              </a:rPr>
              <a:pPr/>
              <a:t>9/21/2017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BD09E6-EF30-4DB3-A5E2-14836B5D280E}" type="datetimeFigureOut">
              <a:rPr lang="en-US" smtClean="0">
                <a:solidFill>
                  <a:prstClr val="white">
                    <a:tint val="75000"/>
                  </a:prstClr>
                </a:solidFill>
              </a:rPr>
              <a:pPr/>
              <a:t>9/21/2017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D09E6-EF30-4DB3-A5E2-14836B5D280E}" type="datetimeFigureOut">
              <a:rPr lang="en-US" smtClean="0">
                <a:solidFill>
                  <a:prstClr val="white">
                    <a:tint val="75000"/>
                  </a:prstClr>
                </a:solidFill>
              </a:rPr>
              <a:pPr/>
              <a:t>9/21/2017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D09E6-EF30-4DB3-A5E2-14836B5D280E}" type="datetimeFigureOut">
              <a:rPr lang="en-US" smtClean="0">
                <a:solidFill>
                  <a:prstClr val="white">
                    <a:tint val="75000"/>
                  </a:prstClr>
                </a:solidFill>
              </a:rPr>
              <a:pPr/>
              <a:t>9/21/2017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36F8D3-8D80-4459-B46E-5347C07A38A3}"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1088F-6116-48A2-86FF-31BE7865234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D09E6-EF30-4DB3-A5E2-14836B5D280E}" type="datetimeFigureOut">
              <a:rPr lang="en-US" smtClean="0">
                <a:solidFill>
                  <a:prstClr val="white">
                    <a:tint val="75000"/>
                  </a:prstClr>
                </a:solidFill>
              </a:rPr>
              <a:pPr/>
              <a:t>9/21/2017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D09E6-EF30-4DB3-A5E2-14836B5D280E}" type="datetimeFigureOut">
              <a:rPr lang="en-US" smtClean="0">
                <a:solidFill>
                  <a:prstClr val="white">
                    <a:tint val="75000"/>
                  </a:prstClr>
                </a:solidFill>
              </a:rPr>
              <a:pPr/>
              <a:t>9/21/2017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D09E6-EF30-4DB3-A5E2-14836B5D280E}" type="datetimeFigureOut">
              <a:rPr lang="en-US" smtClean="0">
                <a:solidFill>
                  <a:prstClr val="white">
                    <a:tint val="75000"/>
                  </a:prstClr>
                </a:solidFill>
              </a:rPr>
              <a:pPr/>
              <a:t>9/21/2017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9/21/2017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046620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9/21/2017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154259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9/21/2017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941230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9/21/2017</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98761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9/21/2017</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857163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9/21/2017</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190418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9/21/2017</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454226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6F8D3-8D80-4459-B46E-5347C07A38A3}"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1088F-6116-48A2-86FF-31BE7865234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9/21/2017</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0539370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9/21/2017</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205455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9/21/2017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469542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9/21/2017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10405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36F8D3-8D80-4459-B46E-5347C07A38A3}" type="datetimeFigureOut">
              <a:rPr lang="en-US" smtClean="0"/>
              <a:pPr/>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1088F-6116-48A2-86FF-31BE786523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36F8D3-8D80-4459-B46E-5347C07A38A3}" type="datetimeFigureOut">
              <a:rPr lang="en-US" smtClean="0"/>
              <a:pPr/>
              <a:t>9/21/2017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C1088F-6116-48A2-86FF-31BE786523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36F8D3-8D80-4459-B46E-5347C07A38A3}" type="datetimeFigureOut">
              <a:rPr lang="en-US" smtClean="0"/>
              <a:pPr/>
              <a:t>9/21/2017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C1088F-6116-48A2-86FF-31BE786523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6F8D3-8D80-4459-B46E-5347C07A38A3}" type="datetimeFigureOut">
              <a:rPr lang="en-US" smtClean="0"/>
              <a:pPr/>
              <a:t>9/21/2017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C1088F-6116-48A2-86FF-31BE786523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6F8D3-8D80-4459-B46E-5347C07A38A3}" type="datetimeFigureOut">
              <a:rPr lang="en-US" smtClean="0"/>
              <a:pPr/>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1088F-6116-48A2-86FF-31BE786523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6F8D3-8D80-4459-B46E-5347C07A38A3}" type="datetimeFigureOut">
              <a:rPr lang="en-US" smtClean="0"/>
              <a:pPr/>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1088F-6116-48A2-86FF-31BE786523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6F8D3-8D80-4459-B46E-5347C07A38A3}" type="datetimeFigureOut">
              <a:rPr lang="en-US" smtClean="0"/>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1088F-6116-48A2-86FF-31BE786523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D09E6-EF30-4DB3-A5E2-14836B5D280E}" type="datetimeFigureOut">
              <a:rPr lang="en-US" smtClean="0">
                <a:solidFill>
                  <a:prstClr val="white">
                    <a:tint val="75000"/>
                  </a:prstClr>
                </a:solidFill>
              </a:rPr>
              <a:pPr/>
              <a:t>9/21/2017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9/21/2017</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86343647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www.flickr.com/photos/lifes__too_short__to__drink__cheap__wine/"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jpeg"/><Relationship Id="rId5" Type="http://schemas.microsoft.com/office/2007/relationships/hdphoto" Target="../media/hdphoto2.wdp"/><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20.xml"/><Relationship Id="rId4" Type="http://schemas.openxmlformats.org/officeDocument/2006/relationships/hyperlink" Target="http://upload.wikimedia.org/wikipedia/commons/6/6d/SpartaGreatRhetra.png"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D:\Global%20Studies%20I\Part%204%20-%20Ancient%20Greece\loudnoises.mp3" TargetMode="External"/><Relationship Id="rId1" Type="http://schemas.microsoft.com/office/2007/relationships/media" Target="file:///D:\Global%20Studies%20I\Part%204%20-%20Ancient%20Greece\loudnoises.mp3" TargetMode="External"/><Relationship Id="rId6" Type="http://schemas.openxmlformats.org/officeDocument/2006/relationships/slide" Target="slide11.xml"/><Relationship Id="rId5" Type="http://schemas.openxmlformats.org/officeDocument/2006/relationships/image" Target="../media/image25.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media/image28.png"/><Relationship Id="rId4" Type="http://schemas.openxmlformats.org/officeDocument/2006/relationships/hyperlink" Target="http://en.wikipedia.org/wiki/Ephor"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wmf"/><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hyperlink" Target="http://www.ifc.com/fix/2011/12/300-facial-expressio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6.xml.rels><?xml version="1.0" encoding="UTF-8" standalone="yes"?>
<Relationships xmlns="http://schemas.openxmlformats.org/package/2006/relationships"><Relationship Id="rId3" Type="http://schemas.openxmlformats.org/officeDocument/2006/relationships/hyperlink" Target="http://www.moddb.com/mods/the-peloponnesian-wars/images/the-new-and-final-agoge"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2.xml"/><Relationship Id="rId7" Type="http://schemas.openxmlformats.org/officeDocument/2006/relationships/image" Target="../media/image40.jpeg"/><Relationship Id="rId2" Type="http://schemas.openxmlformats.org/officeDocument/2006/relationships/audio" Target="file:///D:\Global%20Studies%20I\Part%204%20-%20Ancient%20Greece\fightclub.mp3" TargetMode="External"/><Relationship Id="rId1" Type="http://schemas.microsoft.com/office/2007/relationships/media" Target="file:///D:\Global%20Studies%20I\Part%204%20-%20Ancient%20Greece\fightclub.mp3" TargetMode="External"/><Relationship Id="rId6" Type="http://schemas.openxmlformats.org/officeDocument/2006/relationships/image" Target="../media/image39.png"/><Relationship Id="rId5" Type="http://schemas.openxmlformats.org/officeDocument/2006/relationships/hyperlink" Target="http://vixstar1314.wordpress.com/2011/05/18/and-so-night-falls/" TargetMode="Externa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ile:Ancient_peloponnese.sv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35.xml.rels><?xml version="1.0" encoding="UTF-8" standalone="yes"?>
<Relationships xmlns="http://schemas.openxmlformats.org/package/2006/relationships"><Relationship Id="rId3" Type="http://schemas.openxmlformats.org/officeDocument/2006/relationships/hyperlink" Target="http://penelope.uchicago.edu/Thayer/E/Roman/Texts/Plutarch/Moralia/Sayings_of_Spartan_Women*.html" TargetMode="Externa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hyperlink" Target="http://people.uncw.edu/deagona/amazons/spartanwomen2.htm" TargetMode="Externa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11" Type="http://schemas.openxmlformats.org/officeDocument/2006/relationships/image" Target="../media/image9.wmf"/><Relationship Id="rId5" Type="http://schemas.openxmlformats.org/officeDocument/2006/relationships/diagramQuickStyle" Target="../diagrams/quickStyle1.xml"/><Relationship Id="rId10" Type="http://schemas.openxmlformats.org/officeDocument/2006/relationships/image" Target="../media/image8.wmf"/><Relationship Id="rId4" Type="http://schemas.openxmlformats.org/officeDocument/2006/relationships/diagramLayout" Target="../diagrams/layout1.xml"/><Relationship Id="rId9" Type="http://schemas.openxmlformats.org/officeDocument/2006/relationships/image" Target="../media/image7.gif"/></Relationships>
</file>

<file path=ppt/slides/_rels/slide4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8.xml"/></Relationships>
</file>

<file path=ppt/slides/_rels/slide4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www.tomrichey.net/" TargetMode="External"/><Relationship Id="rId7" Type="http://schemas.openxmlformats.org/officeDocument/2006/relationships/hyperlink" Target="http://twitter.com/tomrichey" TargetMode="External"/><Relationship Id="rId12"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23.xml"/><Relationship Id="rId6" Type="http://schemas.openxmlformats.org/officeDocument/2006/relationships/image" Target="../media/image52.png"/><Relationship Id="rId11" Type="http://schemas.openxmlformats.org/officeDocument/2006/relationships/image" Target="../media/image55.png"/><Relationship Id="rId5" Type="http://schemas.openxmlformats.org/officeDocument/2006/relationships/hyperlink" Target="https://www.facebook.com/pages/Tom-Richey/14074617563" TargetMode="External"/><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hyperlink" Target="http://www.youtube.com/tomforameri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8.wmf"/><Relationship Id="rId5" Type="http://schemas.openxmlformats.org/officeDocument/2006/relationships/slide" Target="slide5.xml"/><Relationship Id="rId4" Type="http://schemas.openxmlformats.org/officeDocument/2006/relationships/hyperlink" Target="http://en.wikipedia.org/wiki/File:Ancient_peloponnese.sv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2.png"/><Relationship Id="rId5" Type="http://schemas.openxmlformats.org/officeDocument/2006/relationships/hyperlink" Target="http://en.wikipedia.org/wiki/Institutions"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40000">
              <a:schemeClr val="tx2">
                <a:lumMod val="75000"/>
                <a:lumOff val="25000"/>
              </a:schemeClr>
            </a:gs>
            <a:gs pos="10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farm4.staticflickr.com/3069/2320948177_35ecf3c64a_o.jpg"/>
          <p:cNvPicPr>
            <a:picLocks noChangeAspect="1" noChangeArrowheads="1"/>
          </p:cNvPicPr>
          <p:nvPr/>
        </p:nvPicPr>
        <p:blipFill rotWithShape="1">
          <a:blip r:embed="rId4">
            <a:extLst>
              <a:ext uri="{28A0092B-C50C-407E-A947-70E740481C1C}">
                <a14:useLocalDpi xmlns:a14="http://schemas.microsoft.com/office/drawing/2010/main" val="0"/>
              </a:ext>
            </a:extLst>
          </a:blip>
          <a:srcRect l="11160" r="18527"/>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 y="533399"/>
            <a:ext cx="4800601" cy="5867401"/>
          </a:xfrm>
          <a:prstGeom prst="rect">
            <a:avLst/>
          </a:prstGeom>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dirty="0" smtClean="0">
                <a:ln w="50800"/>
                <a:solidFill>
                  <a:srgbClr val="270200"/>
                </a:solidFill>
                <a:effectLst>
                  <a:glow rad="76200">
                    <a:srgbClr val="9E8366">
                      <a:lumMod val="40000"/>
                      <a:lumOff val="60000"/>
                      <a:alpha val="75000"/>
                    </a:srgbClr>
                  </a:glow>
                </a:effectLst>
              </a:rPr>
              <a:t>This </a:t>
            </a:r>
            <a:br>
              <a:rPr lang="en-US" sz="9600" b="1" dirty="0" smtClean="0">
                <a:ln w="50800"/>
                <a:solidFill>
                  <a:srgbClr val="270200"/>
                </a:solidFill>
                <a:effectLst>
                  <a:glow rad="76200">
                    <a:srgbClr val="9E8366">
                      <a:lumMod val="40000"/>
                      <a:lumOff val="60000"/>
                      <a:alpha val="75000"/>
                    </a:srgbClr>
                  </a:glow>
                </a:effectLst>
              </a:rPr>
            </a:br>
            <a:r>
              <a:rPr lang="en-US" sz="9600" b="1" dirty="0" smtClean="0">
                <a:ln w="50800"/>
                <a:solidFill>
                  <a:srgbClr val="270200"/>
                </a:solidFill>
                <a:effectLst>
                  <a:glow rad="76200">
                    <a:srgbClr val="9E8366">
                      <a:lumMod val="40000"/>
                      <a:lumOff val="60000"/>
                      <a:alpha val="75000"/>
                    </a:srgbClr>
                  </a:glow>
                </a:effectLst>
              </a:rPr>
              <a:t>is</a:t>
            </a:r>
          </a:p>
          <a:p>
            <a:r>
              <a:rPr lang="en-US" sz="5400" b="1" dirty="0" smtClean="0">
                <a:ln w="50800"/>
                <a:solidFill>
                  <a:srgbClr val="270200"/>
                </a:solidFill>
                <a:effectLst>
                  <a:outerShdw blurRad="38100" dist="38100" dir="2700000" algn="tl">
                    <a:srgbClr val="000000">
                      <a:alpha val="43137"/>
                    </a:srgbClr>
                  </a:outerShdw>
                </a:effectLst>
                <a:latin typeface="Informal Roman" pitchFamily="66" charset="0"/>
              </a:rPr>
              <a:t>The History of</a:t>
            </a:r>
            <a:r>
              <a:rPr lang="en-US" sz="5400" b="1" dirty="0" smtClean="0">
                <a:ln w="50800"/>
                <a:solidFill>
                  <a:srgbClr val="270200"/>
                </a:solidFill>
              </a:rPr>
              <a:t/>
            </a:r>
            <a:br>
              <a:rPr lang="en-US" sz="5400" b="1" dirty="0" smtClean="0">
                <a:ln w="50800"/>
                <a:solidFill>
                  <a:srgbClr val="270200"/>
                </a:solidFill>
              </a:rPr>
            </a:br>
            <a:r>
              <a:rPr lang="en-US" sz="2000" b="1" dirty="0" smtClean="0">
                <a:ln w="50800"/>
                <a:solidFill>
                  <a:srgbClr val="270200"/>
                </a:solidFill>
              </a:rPr>
              <a:t> </a:t>
            </a:r>
            <a:r>
              <a:rPr lang="en-US" sz="4800" b="1" dirty="0" smtClean="0">
                <a:ln w="50800"/>
                <a:solidFill>
                  <a:srgbClr val="270200"/>
                </a:solidFill>
              </a:rPr>
              <a:t/>
            </a:r>
            <a:br>
              <a:rPr lang="en-US" sz="4800" b="1" dirty="0" smtClean="0">
                <a:ln w="50800"/>
                <a:solidFill>
                  <a:srgbClr val="270200"/>
                </a:solidFill>
              </a:rPr>
            </a:br>
            <a:r>
              <a:rPr lang="en-US" sz="8800" b="1" dirty="0" smtClean="0">
                <a:ln w="50800"/>
                <a:solidFill>
                  <a:srgbClr val="270200"/>
                </a:solidFill>
                <a:effectLst>
                  <a:outerShdw blurRad="38100" dist="38100" dir="2700000" algn="tl">
                    <a:srgbClr val="000000">
                      <a:alpha val="43137"/>
                    </a:srgbClr>
                  </a:outerShdw>
                </a:effectLst>
              </a:rPr>
              <a:t>Sparta</a:t>
            </a:r>
            <a:endParaRPr lang="en-US" sz="6000" b="1" dirty="0">
              <a:ln w="50800"/>
              <a:solidFill>
                <a:srgbClr val="270200"/>
              </a:solidFill>
              <a:effectLst>
                <a:outerShdw blurRad="38100" dist="38100" dir="2700000" algn="tl">
                  <a:srgbClr val="000000">
                    <a:alpha val="43137"/>
                  </a:srgbClr>
                </a:outerShdw>
              </a:effectLst>
              <a:latin typeface="Brush Script MT" pitchFamily="66" charset="0"/>
            </a:endParaRP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5715001" y="5387243"/>
            <a:ext cx="3047999" cy="1394557"/>
          </a:xfrm>
        </p:spPr>
      </p:pic>
      <p:sp>
        <p:nvSpPr>
          <p:cNvPr id="7" name="Rectangle 6"/>
          <p:cNvSpPr/>
          <p:nvPr/>
        </p:nvSpPr>
        <p:spPr>
          <a:xfrm>
            <a:off x="1269028" y="6397823"/>
            <a:ext cx="1739066" cy="307777"/>
          </a:xfrm>
          <a:prstGeom prst="rect">
            <a:avLst/>
          </a:prstGeom>
        </p:spPr>
        <p:txBody>
          <a:bodyPr wrap="none">
            <a:spAutoFit/>
          </a:bodyPr>
          <a:lstStyle/>
          <a:p>
            <a:r>
              <a:rPr lang="en-US" sz="1400" b="1" dirty="0" smtClean="0">
                <a:solidFill>
                  <a:srgbClr val="270200"/>
                </a:solidFill>
              </a:rPr>
              <a:t>Image Credit:  </a:t>
            </a:r>
            <a:r>
              <a:rPr lang="el-GR" sz="1400" b="1" dirty="0" smtClean="0">
                <a:solidFill>
                  <a:srgbClr val="270200"/>
                </a:solidFill>
                <a:hlinkClick r:id="rId6"/>
              </a:rPr>
              <a:t>Σταύρος</a:t>
            </a:r>
            <a:endParaRPr lang="en-US" sz="1400" b="1" dirty="0">
              <a:solidFill>
                <a:srgbClr val="270200"/>
              </a:solidFill>
            </a:endParaRPr>
          </a:p>
        </p:txBody>
      </p:sp>
    </p:spTree>
    <p:extLst>
      <p:ext uri="{BB962C8B-B14F-4D97-AF65-F5344CB8AC3E}">
        <p14:creationId xmlns:p14="http://schemas.microsoft.com/office/powerpoint/2010/main" val="6216638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4000" cy="1371600"/>
          </a:xfrm>
        </p:spPr>
        <p:txBody>
          <a:bodyPr>
            <a:noAutofit/>
          </a:bodyPr>
          <a:lstStyle/>
          <a:p>
            <a:r>
              <a:rPr lang="en-US" sz="10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PRINCIPLES </a:t>
            </a:r>
            <a:endParaRPr lang="en-US" sz="10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
        <p:nvSpPr>
          <p:cNvPr id="4" name="Rectangle 3"/>
          <p:cNvSpPr/>
          <p:nvPr/>
        </p:nvSpPr>
        <p:spPr>
          <a:xfrm>
            <a:off x="3233541" y="1752600"/>
            <a:ext cx="5160387" cy="646331"/>
          </a:xfrm>
          <a:prstGeom prst="rect">
            <a:avLst/>
          </a:prstGeom>
        </p:spPr>
        <p:txBody>
          <a:bodyPr wrap="none">
            <a:spAutoFit/>
          </a:bodyPr>
          <a:lstStyle/>
          <a:p>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 Spartan Government</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5" name="Group 4"/>
          <p:cNvGrpSpPr/>
          <p:nvPr/>
        </p:nvGrpSpPr>
        <p:grpSpPr>
          <a:xfrm>
            <a:off x="3233541" y="2813092"/>
            <a:ext cx="2362200" cy="3265377"/>
            <a:chOff x="6477000" y="465978"/>
            <a:chExt cx="2362200" cy="3265377"/>
          </a:xfrm>
        </p:grpSpPr>
        <p:sp>
          <p:nvSpPr>
            <p:cNvPr id="8" name="Rectangle 7"/>
            <p:cNvSpPr/>
            <p:nvPr/>
          </p:nvSpPr>
          <p:spPr>
            <a:xfrm>
              <a:off x="6477000" y="2851114"/>
              <a:ext cx="2362200" cy="880241"/>
            </a:xfrm>
            <a:prstGeom prst="rect">
              <a:avLst/>
            </a:prstGeom>
          </p:spPr>
          <p:txBody>
            <a:bodyPr wrap="square">
              <a:spAutoFit/>
            </a:bodyPr>
            <a:lstStyle/>
            <a:p>
              <a:pPr algn="ctr">
                <a:lnSpc>
                  <a:spcPct val="80000"/>
                </a:lnSpc>
              </a:pPr>
              <a:r>
                <a:rPr lang="en-US" sz="4400" b="1" dirty="0" smtClean="0"/>
                <a:t>MIXED </a:t>
              </a:r>
              <a:r>
                <a:rPr lang="en-US" sz="3600" b="1" dirty="0" smtClean="0"/>
                <a:t/>
              </a:r>
              <a:br>
                <a:rPr lang="en-US" sz="3600" b="1" dirty="0" smtClean="0"/>
              </a:br>
              <a:r>
                <a:rPr lang="en-US" sz="2000" b="1" dirty="0" smtClean="0"/>
                <a:t>Government</a:t>
              </a:r>
              <a:endParaRPr lang="en-US" sz="3600" b="1" dirty="0" smtClean="0"/>
            </a:p>
          </p:txBody>
        </p:sp>
        <p:pic>
          <p:nvPicPr>
            <p:cNvPr id="1026" name="Picture 2" descr="C:\Users\trichey\AppData\Local\Microsoft\Windows\Temporary Internet Files\Content.IE5\LLLW90PJ\stand_mixer2[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0750" y1="7990" x2="85500" y2="14433"/>
                          <a14:foregroundMark x1="13500" y1="4897" x2="67500" y2="4124"/>
                          <a14:foregroundMark x1="77000" y1="31443" x2="77000" y2="20876"/>
                          <a14:foregroundMark x1="79000" y1="11340" x2="70250" y2="2320"/>
                          <a14:foregroundMark x1="81750" y1="90722" x2="81750" y2="94588"/>
                          <a14:foregroundMark x1="6250" y1="90206" x2="20250" y2="71907"/>
                        </a14:backgroundRemoval>
                      </a14:imgEffect>
                    </a14:imgLayer>
                  </a14:imgProps>
                </a:ext>
                <a:ext uri="{28A0092B-C50C-407E-A947-70E740481C1C}">
                  <a14:useLocalDpi xmlns:a14="http://schemas.microsoft.com/office/drawing/2010/main" val="0"/>
                </a:ext>
              </a:extLst>
            </a:blip>
            <a:srcRect/>
            <a:stretch>
              <a:fillRect/>
            </a:stretch>
          </p:blipFill>
          <p:spPr bwMode="auto">
            <a:xfrm>
              <a:off x="6477000" y="465978"/>
              <a:ext cx="2347652" cy="22772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457200" y="1952156"/>
            <a:ext cx="2514600" cy="4126313"/>
            <a:chOff x="347859" y="2195842"/>
            <a:chExt cx="2514600" cy="4126313"/>
          </a:xfrm>
        </p:grpSpPr>
        <p:sp>
          <p:nvSpPr>
            <p:cNvPr id="10" name="Rectangle 9"/>
            <p:cNvSpPr/>
            <p:nvPr/>
          </p:nvSpPr>
          <p:spPr>
            <a:xfrm>
              <a:off x="347859" y="5441914"/>
              <a:ext cx="2514600" cy="880241"/>
            </a:xfrm>
            <a:prstGeom prst="rect">
              <a:avLst/>
            </a:prstGeom>
          </p:spPr>
          <p:txBody>
            <a:bodyPr wrap="square">
              <a:spAutoFit/>
            </a:bodyPr>
            <a:lstStyle/>
            <a:p>
              <a:pPr algn="ctr">
                <a:lnSpc>
                  <a:spcPct val="80000"/>
                </a:lnSpc>
              </a:pPr>
              <a:r>
                <a:rPr lang="en-US" sz="4400" b="1" dirty="0"/>
                <a:t>STABLE</a:t>
              </a:r>
              <a:r>
                <a:rPr lang="en-US" sz="3200" b="1" dirty="0" smtClean="0"/>
                <a:t/>
              </a:r>
              <a:br>
                <a:rPr lang="en-US" sz="3200" b="1" dirty="0" smtClean="0"/>
              </a:br>
              <a:r>
                <a:rPr lang="en-US" sz="2000" b="1" dirty="0"/>
                <a:t>Government</a:t>
              </a:r>
            </a:p>
          </p:txBody>
        </p:sp>
        <p:pic>
          <p:nvPicPr>
            <p:cNvPr id="1027" name="Picture 3" descr="C:\Users\trichey\AppData\Local\Microsoft\Windows\Temporary Internet Files\Content.IE5\Q9TJFZIJ\horses-in-a-stable[1].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10000" contrast="10000"/>
                      </a14:imgEffect>
                    </a14:imgLayer>
                  </a14:imgProps>
                </a:ext>
                <a:ext uri="{28A0092B-C50C-407E-A947-70E740481C1C}">
                  <a14:useLocalDpi xmlns:a14="http://schemas.microsoft.com/office/drawing/2010/main" val="0"/>
                </a:ext>
              </a:extLst>
            </a:blip>
            <a:srcRect b="6809"/>
            <a:stretch/>
          </p:blipFill>
          <p:spPr bwMode="auto">
            <a:xfrm>
              <a:off x="466597" y="2195842"/>
              <a:ext cx="2244946" cy="31381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5757313" y="2514600"/>
            <a:ext cx="3119987" cy="3562481"/>
            <a:chOff x="5757313" y="2514600"/>
            <a:chExt cx="3119987" cy="3562481"/>
          </a:xfrm>
        </p:grpSpPr>
        <p:sp>
          <p:nvSpPr>
            <p:cNvPr id="15" name="Rectangle 14"/>
            <p:cNvSpPr/>
            <p:nvPr/>
          </p:nvSpPr>
          <p:spPr>
            <a:xfrm>
              <a:off x="6022721" y="5196840"/>
              <a:ext cx="2589170" cy="880241"/>
            </a:xfrm>
            <a:prstGeom prst="rect">
              <a:avLst/>
            </a:prstGeom>
          </p:spPr>
          <p:txBody>
            <a:bodyPr wrap="none">
              <a:spAutoFit/>
            </a:bodyPr>
            <a:lstStyle/>
            <a:p>
              <a:pPr lvl="0" algn="ctr">
                <a:lnSpc>
                  <a:spcPct val="80000"/>
                </a:lnSpc>
              </a:pPr>
              <a:r>
                <a:rPr lang="en-US" sz="4400" b="1" dirty="0" smtClean="0">
                  <a:solidFill>
                    <a:srgbClr val="270200"/>
                  </a:solidFill>
                </a:rPr>
                <a:t>CHECKS</a:t>
              </a:r>
              <a:r>
                <a:rPr lang="en-US" sz="3600" b="1" dirty="0">
                  <a:solidFill>
                    <a:srgbClr val="270200"/>
                  </a:solidFill>
                </a:rPr>
                <a:t/>
              </a:r>
              <a:br>
                <a:rPr lang="en-US" sz="3600" b="1" dirty="0">
                  <a:solidFill>
                    <a:srgbClr val="270200"/>
                  </a:solidFill>
                </a:rPr>
              </a:br>
              <a:r>
                <a:rPr lang="en-US" sz="2000" b="1" dirty="0" smtClean="0">
                  <a:solidFill>
                    <a:srgbClr val="270200"/>
                  </a:solidFill>
                </a:rPr>
                <a:t>&amp; Balances</a:t>
              </a:r>
              <a:endParaRPr lang="en-US" sz="3600" b="1" dirty="0">
                <a:solidFill>
                  <a:srgbClr val="270200"/>
                </a:solidFill>
              </a:endParaRPr>
            </a:p>
          </p:txBody>
        </p:sp>
        <p:pic>
          <p:nvPicPr>
            <p:cNvPr id="1031" name="Picture 7" descr="C:\Users\trichey\AppData\Local\Microsoft\Windows\Temporary Internet Files\Content.IE5\Q9TJFZIJ\balance[1].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57313" y="2514600"/>
              <a:ext cx="3119987" cy="257571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partan Constitution Graphic.png"/>
          <p:cNvPicPr>
            <a:picLocks noGrp="1" noChangeAspect="1"/>
          </p:cNvPicPr>
          <p:nvPr>
            <p:ph idx="1"/>
          </p:nvPr>
        </p:nvPicPr>
        <p:blipFill>
          <a:blip r:embed="rId2" cstate="screen"/>
          <a:stretch>
            <a:fillRect/>
          </a:stretch>
        </p:blipFill>
        <p:spPr>
          <a:xfrm>
            <a:off x="609600" y="1295400"/>
            <a:ext cx="7696200" cy="4904972"/>
          </a:xfrm>
        </p:spPr>
      </p:pic>
      <p:sp>
        <p:nvSpPr>
          <p:cNvPr id="11" name="Rectangle 10">
            <a:hlinkClick r:id="rId3" action="ppaction://hlinksldjump"/>
          </p:cNvPr>
          <p:cNvSpPr/>
          <p:nvPr/>
        </p:nvSpPr>
        <p:spPr>
          <a:xfrm>
            <a:off x="533400" y="1295400"/>
            <a:ext cx="5715000" cy="2057400"/>
          </a:xfrm>
          <a:prstGeom prst="rect">
            <a:avLst/>
          </a:prstGeom>
          <a:gradFill>
            <a:gsLst>
              <a:gs pos="0">
                <a:schemeClr val="accent2">
                  <a:tint val="50000"/>
                  <a:satMod val="300000"/>
                  <a:alpha val="46000"/>
                </a:schemeClr>
              </a:gs>
              <a:gs pos="35000">
                <a:schemeClr val="accent2">
                  <a:tint val="37000"/>
                  <a:satMod val="300000"/>
                  <a:alpha val="46000"/>
                </a:schemeClr>
              </a:gs>
              <a:gs pos="100000">
                <a:schemeClr val="accent2">
                  <a:tint val="15000"/>
                  <a:satMod val="350000"/>
                  <a:alpha val="46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Rectangle 4"/>
          <p:cNvSpPr/>
          <p:nvPr/>
        </p:nvSpPr>
        <p:spPr>
          <a:xfrm>
            <a:off x="0" y="6412468"/>
            <a:ext cx="914400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1600" b="1" dirty="0" smtClean="0"/>
              <a:t>Source:  </a:t>
            </a:r>
            <a:r>
              <a:rPr lang="en-US" sz="1600" b="1" dirty="0" smtClean="0">
                <a:hlinkClick r:id="rId4"/>
              </a:rPr>
              <a:t>http://upload.wikimedia.org/wikipedia/commons/6/6d/SpartaGreatRhetra.png</a:t>
            </a:r>
            <a:r>
              <a:rPr lang="en-US" sz="1600" b="1" dirty="0" smtClean="0"/>
              <a:t> </a:t>
            </a:r>
            <a:endParaRPr lang="en-US" sz="1600" b="1" dirty="0"/>
          </a:p>
        </p:txBody>
      </p:sp>
      <p:sp>
        <p:nvSpPr>
          <p:cNvPr id="6" name="TextBox 5">
            <a:hlinkClick r:id="rId5" action="ppaction://hlinksldjump"/>
          </p:cNvPr>
          <p:cNvSpPr txBox="1"/>
          <p:nvPr/>
        </p:nvSpPr>
        <p:spPr>
          <a:xfrm>
            <a:off x="6629400" y="4644970"/>
            <a:ext cx="2286000" cy="103105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800" b="1" u="sng" dirty="0">
                <a:latin typeface="+mj-lt"/>
              </a:rPr>
              <a:t>JUDICIAL</a:t>
            </a:r>
            <a:endParaRPr lang="en-US" sz="2000" b="1" u="sng" dirty="0">
              <a:latin typeface="+mj-lt"/>
            </a:endParaRPr>
          </a:p>
          <a:p>
            <a:pPr algn="ctr"/>
            <a:endParaRPr lang="en-US" sz="900" b="1" u="sng" dirty="0" smtClean="0"/>
          </a:p>
          <a:p>
            <a:pPr algn="ctr"/>
            <a:r>
              <a:rPr lang="en-US" sz="2400" b="1" dirty="0" smtClean="0"/>
              <a:t>Gerousia (28)</a:t>
            </a:r>
            <a:endParaRPr lang="en-US" sz="1600" dirty="0" smtClean="0"/>
          </a:p>
        </p:txBody>
      </p:sp>
      <p:sp>
        <p:nvSpPr>
          <p:cNvPr id="8" name="Rectangle 7">
            <a:hlinkClick r:id="rId6" action="ppaction://hlinksldjump"/>
          </p:cNvPr>
          <p:cNvSpPr/>
          <p:nvPr/>
        </p:nvSpPr>
        <p:spPr>
          <a:xfrm>
            <a:off x="6629400" y="1295400"/>
            <a:ext cx="2286000" cy="133113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200" b="1" u="sng" dirty="0" smtClean="0">
                <a:latin typeface="+mj-lt"/>
              </a:rPr>
              <a:t>LEGISLATIVE</a:t>
            </a:r>
          </a:p>
          <a:p>
            <a:pPr algn="ctr"/>
            <a:endParaRPr lang="en-US" sz="1050" b="1" u="sng" dirty="0" smtClean="0"/>
          </a:p>
          <a:p>
            <a:pPr algn="ctr"/>
            <a:r>
              <a:rPr lang="en-US" sz="2400" b="1" dirty="0" smtClean="0"/>
              <a:t>Gerousia (28)</a:t>
            </a:r>
          </a:p>
          <a:p>
            <a:pPr algn="ctr"/>
            <a:r>
              <a:rPr lang="en-US" sz="2400" b="1" dirty="0" err="1" smtClean="0"/>
              <a:t>Apella</a:t>
            </a:r>
            <a:r>
              <a:rPr lang="en-US" sz="2400" b="1" dirty="0" smtClean="0"/>
              <a:t> (</a:t>
            </a:r>
            <a:r>
              <a:rPr lang="en-US" sz="2400" b="1" i="1" dirty="0" smtClean="0"/>
              <a:t>All</a:t>
            </a:r>
            <a:r>
              <a:rPr lang="en-US" sz="2400" b="1" dirty="0" smtClean="0"/>
              <a:t>)</a:t>
            </a:r>
          </a:p>
        </p:txBody>
      </p:sp>
      <p:sp>
        <p:nvSpPr>
          <p:cNvPr id="9" name="Rectangle 8">
            <a:hlinkClick r:id="rId3" action="ppaction://hlinksldjump"/>
          </p:cNvPr>
          <p:cNvSpPr/>
          <p:nvPr/>
        </p:nvSpPr>
        <p:spPr>
          <a:xfrm>
            <a:off x="6629400" y="2971800"/>
            <a:ext cx="2286000" cy="136191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b="1" u="sng" dirty="0">
                <a:latin typeface="+mj-lt"/>
              </a:rPr>
              <a:t>EXECUTIVE</a:t>
            </a:r>
            <a:endParaRPr lang="en-US" sz="2000" b="1" u="sng" dirty="0">
              <a:latin typeface="+mj-lt"/>
            </a:endParaRPr>
          </a:p>
          <a:p>
            <a:pPr algn="ctr"/>
            <a:endParaRPr lang="en-US" sz="1050" b="1" u="sng" dirty="0" smtClean="0"/>
          </a:p>
          <a:p>
            <a:pPr algn="ctr"/>
            <a:r>
              <a:rPr lang="en-US" sz="2400" b="1" dirty="0" smtClean="0"/>
              <a:t>Kings (2)</a:t>
            </a:r>
          </a:p>
          <a:p>
            <a:pPr algn="ctr"/>
            <a:r>
              <a:rPr lang="en-US" sz="2400" b="1" dirty="0" err="1" smtClean="0"/>
              <a:t>Ephors</a:t>
            </a:r>
            <a:r>
              <a:rPr lang="en-US" sz="2400" b="1" dirty="0" smtClean="0"/>
              <a:t> (5)</a:t>
            </a:r>
          </a:p>
        </p:txBody>
      </p:sp>
      <p:sp>
        <p:nvSpPr>
          <p:cNvPr id="10" name="Rectangle 9">
            <a:hlinkClick r:id="rId6" action="ppaction://hlinksldjump"/>
          </p:cNvPr>
          <p:cNvSpPr/>
          <p:nvPr/>
        </p:nvSpPr>
        <p:spPr>
          <a:xfrm>
            <a:off x="1524000" y="2971800"/>
            <a:ext cx="3886200" cy="1524000"/>
          </a:xfrm>
          <a:prstGeom prst="rect">
            <a:avLst/>
          </a:prstGeom>
          <a:gradFill>
            <a:gsLst>
              <a:gs pos="0">
                <a:schemeClr val="accent1">
                  <a:tint val="50000"/>
                  <a:satMod val="300000"/>
                  <a:alpha val="46000"/>
                </a:schemeClr>
              </a:gs>
              <a:gs pos="35000">
                <a:schemeClr val="accent1">
                  <a:tint val="37000"/>
                  <a:satMod val="300000"/>
                  <a:alpha val="46000"/>
                </a:schemeClr>
              </a:gs>
              <a:gs pos="100000">
                <a:schemeClr val="accent1">
                  <a:tint val="15000"/>
                  <a:satMod val="350000"/>
                  <a:alpha val="46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Rectangle 11">
            <a:hlinkClick r:id="rId5" action="ppaction://hlinksldjump"/>
          </p:cNvPr>
          <p:cNvSpPr/>
          <p:nvPr/>
        </p:nvSpPr>
        <p:spPr>
          <a:xfrm>
            <a:off x="1600200" y="3276600"/>
            <a:ext cx="1676400" cy="1219200"/>
          </a:xfrm>
          <a:prstGeom prst="rect">
            <a:avLst/>
          </a:prstGeom>
          <a:gradFill>
            <a:gsLst>
              <a:gs pos="0">
                <a:schemeClr val="dk1">
                  <a:tint val="50000"/>
                  <a:satMod val="300000"/>
                  <a:alpha val="46000"/>
                </a:schemeClr>
              </a:gs>
              <a:gs pos="35000">
                <a:schemeClr val="dk1">
                  <a:tint val="37000"/>
                  <a:satMod val="300000"/>
                  <a:alpha val="46000"/>
                </a:schemeClr>
              </a:gs>
              <a:gs pos="100000">
                <a:schemeClr val="dk1">
                  <a:tint val="15000"/>
                  <a:satMod val="350000"/>
                  <a:alpha val="46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0" y="76200"/>
            <a:ext cx="9144000" cy="1143000"/>
          </a:xfrm>
        </p:spPr>
        <p:txBody>
          <a:bodyPr>
            <a:noAutofit/>
          </a:bodyPr>
          <a:lstStyle/>
          <a:p>
            <a:r>
              <a:rPr lang="en-US" sz="4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Spartan Constitution</a:t>
            </a:r>
            <a:endParaRPr lang="en-US" sz="4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Spartan Constitution Graphic.png"/>
          <p:cNvPicPr>
            <a:picLocks noChangeAspect="1"/>
          </p:cNvPicPr>
          <p:nvPr/>
        </p:nvPicPr>
        <p:blipFill>
          <a:blip r:embed="rId2" cstate="screen"/>
          <a:srcRect/>
          <a:stretch>
            <a:fillRect/>
          </a:stretch>
        </p:blipFill>
        <p:spPr>
          <a:xfrm>
            <a:off x="0" y="1143115"/>
            <a:ext cx="9144000" cy="4648085"/>
          </a:xfrm>
          <a:prstGeom prst="rect">
            <a:avLst/>
          </a:prstGeom>
        </p:spPr>
      </p:pic>
      <p:sp>
        <p:nvSpPr>
          <p:cNvPr id="15" name="TextBox 14">
            <a:hlinkClick r:id="rId3" action="ppaction://hlinksldjump"/>
          </p:cNvPr>
          <p:cNvSpPr txBox="1"/>
          <p:nvPr/>
        </p:nvSpPr>
        <p:spPr>
          <a:xfrm>
            <a:off x="7543800" y="6073914"/>
            <a:ext cx="15240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600" b="1" dirty="0" smtClean="0"/>
              <a:t>BACK</a:t>
            </a:r>
            <a:endParaRPr lang="en-US" sz="4000" b="1" dirty="0"/>
          </a:p>
        </p:txBody>
      </p:sp>
      <p:sp useBgFill="1">
        <p:nvSpPr>
          <p:cNvPr id="9" name="Rectangle 8"/>
          <p:cNvSpPr/>
          <p:nvPr/>
        </p:nvSpPr>
        <p:spPr>
          <a:xfrm>
            <a:off x="914400" y="914400"/>
            <a:ext cx="21336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76200"/>
            <a:ext cx="9144000" cy="1143000"/>
          </a:xfrm>
        </p:spPr>
        <p:txBody>
          <a:bodyPr>
            <a:normAutofit/>
          </a:bodyPr>
          <a:lstStyle/>
          <a:p>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Legislative Branch</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useBgFill="1">
        <p:nvSpPr>
          <p:cNvPr id="17" name="Rectangle 16"/>
          <p:cNvSpPr/>
          <p:nvPr/>
        </p:nvSpPr>
        <p:spPr>
          <a:xfrm>
            <a:off x="5822731" y="952500"/>
            <a:ext cx="21336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495800"/>
            <a:ext cx="9144000" cy="1323439"/>
          </a:xfrm>
          <a:prstGeom prst="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8000" dirty="0" smtClean="0"/>
              <a:t>BICAMERAL</a:t>
            </a:r>
            <a:endParaRPr lang="en-US" sz="80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Spartan Constitution Graphic.png"/>
          <p:cNvPicPr>
            <a:picLocks noChangeAspect="1"/>
          </p:cNvPicPr>
          <p:nvPr/>
        </p:nvPicPr>
        <p:blipFill>
          <a:blip r:embed="rId2" cstate="screen"/>
          <a:srcRect/>
          <a:stretch>
            <a:fillRect/>
          </a:stretch>
        </p:blipFill>
        <p:spPr>
          <a:xfrm>
            <a:off x="0" y="1143115"/>
            <a:ext cx="9144000" cy="4648085"/>
          </a:xfrm>
          <a:prstGeom prst="rect">
            <a:avLst/>
          </a:prstGeom>
        </p:spPr>
      </p:pic>
      <p:sp>
        <p:nvSpPr>
          <p:cNvPr id="5" name="TextBox 4"/>
          <p:cNvSpPr txBox="1"/>
          <p:nvPr/>
        </p:nvSpPr>
        <p:spPr>
          <a:xfrm>
            <a:off x="76200" y="3505200"/>
            <a:ext cx="3810000" cy="30315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000" b="1" dirty="0" smtClean="0"/>
              <a:t>Gerousia</a:t>
            </a:r>
            <a:br>
              <a:rPr lang="en-US" sz="4000" b="1" dirty="0" smtClean="0"/>
            </a:br>
            <a:r>
              <a:rPr lang="en-US" sz="2800" b="1" dirty="0" smtClean="0"/>
              <a:t>(Upper House)</a:t>
            </a:r>
            <a:endParaRPr lang="en-US" sz="2400" b="1" dirty="0" smtClean="0"/>
          </a:p>
          <a:p>
            <a:pPr algn="ctr"/>
            <a:endParaRPr lang="en-US" sz="1000" b="1" dirty="0" smtClean="0"/>
          </a:p>
          <a:p>
            <a:pPr marL="228600" algn="ctr"/>
            <a:r>
              <a:rPr lang="en-US" sz="2400" b="1" dirty="0" smtClean="0"/>
              <a:t>28 Members (Age 60+)</a:t>
            </a:r>
          </a:p>
          <a:p>
            <a:pPr marL="228600" algn="ctr"/>
            <a:r>
              <a:rPr lang="en-US" sz="2400" b="1" i="1" dirty="0" smtClean="0"/>
              <a:t>Plus 2 Kings = 30</a:t>
            </a:r>
          </a:p>
          <a:p>
            <a:pPr marL="228600"/>
            <a:endParaRPr lang="en-US" sz="900" b="1" dirty="0" smtClean="0"/>
          </a:p>
          <a:p>
            <a:pPr algn="ctr"/>
            <a:r>
              <a:rPr lang="en-US" sz="2800" b="1" i="1" dirty="0" smtClean="0"/>
              <a:t>Aristocracy</a:t>
            </a:r>
          </a:p>
          <a:p>
            <a:pPr algn="ctr"/>
            <a:r>
              <a:rPr lang="en-US" sz="2800" b="1" i="1" dirty="0" smtClean="0"/>
              <a:t>Gerontocracy</a:t>
            </a:r>
          </a:p>
        </p:txBody>
      </p:sp>
      <p:sp useBgFill="1">
        <p:nvSpPr>
          <p:cNvPr id="9" name="Rectangle 8"/>
          <p:cNvSpPr/>
          <p:nvPr/>
        </p:nvSpPr>
        <p:spPr>
          <a:xfrm>
            <a:off x="914400" y="838200"/>
            <a:ext cx="21336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76200"/>
            <a:ext cx="9144000" cy="1143000"/>
          </a:xfrm>
        </p:spPr>
        <p:txBody>
          <a:bodyPr>
            <a:normAutofit/>
          </a:bodyPr>
          <a:lstStyle/>
          <a:p>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Legislative Branch</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TextBox 9">
            <a:hlinkClick r:id="rId3" action="ppaction://hlinksldjump"/>
          </p:cNvPr>
          <p:cNvSpPr txBox="1"/>
          <p:nvPr/>
        </p:nvSpPr>
        <p:spPr>
          <a:xfrm>
            <a:off x="7543800" y="6073914"/>
            <a:ext cx="15240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4000" b="1" dirty="0" smtClean="0"/>
              <a:t>BACK</a:t>
            </a:r>
            <a:endParaRPr lang="en-US" sz="4000" b="1" dirty="0"/>
          </a:p>
        </p:txBody>
      </p:sp>
      <p:sp useBgFill="1">
        <p:nvSpPr>
          <p:cNvPr id="11" name="Rectangle 10"/>
          <p:cNvSpPr/>
          <p:nvPr/>
        </p:nvSpPr>
        <p:spPr>
          <a:xfrm>
            <a:off x="5822731" y="952500"/>
            <a:ext cx="21336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360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2" presetClass="exit" presetSubtype="1" fill="hold" grpId="1" nodeType="clickEffect">
                                  <p:stCondLst>
                                    <p:cond delay="0"/>
                                  </p:stCondLst>
                                  <p:childTnLst>
                                    <p:animEffect transition="out" filter="slide(fromTop)">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Gerontocracy</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 y="1219200"/>
            <a:ext cx="9138062" cy="543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8338" y="5410200"/>
            <a:ext cx="8833262" cy="685800"/>
          </a:xfrm>
          <a:prstGeom prst="rect">
            <a:avLst/>
          </a:prstGeom>
          <a:noFill/>
          <a:ln w="381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58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914400" y="381000"/>
            <a:ext cx="7334966" cy="5975265"/>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766608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Spartan Constitution Graphic.png"/>
          <p:cNvPicPr>
            <a:picLocks noChangeAspect="1"/>
          </p:cNvPicPr>
          <p:nvPr/>
        </p:nvPicPr>
        <p:blipFill>
          <a:blip r:embed="rId4" cstate="screen"/>
          <a:srcRect/>
          <a:stretch>
            <a:fillRect/>
          </a:stretch>
        </p:blipFill>
        <p:spPr>
          <a:xfrm>
            <a:off x="0" y="1143115"/>
            <a:ext cx="9144000" cy="4648085"/>
          </a:xfrm>
          <a:prstGeom prst="rect">
            <a:avLst/>
          </a:prstGeom>
        </p:spPr>
      </p:pic>
      <p:sp>
        <p:nvSpPr>
          <p:cNvPr id="8" name="TextBox 7"/>
          <p:cNvSpPr txBox="1"/>
          <p:nvPr/>
        </p:nvSpPr>
        <p:spPr>
          <a:xfrm>
            <a:off x="4876800" y="3505200"/>
            <a:ext cx="3810000" cy="236988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000" b="1" dirty="0" err="1" smtClean="0"/>
              <a:t>Apella</a:t>
            </a:r>
            <a:r>
              <a:rPr lang="en-US" sz="4000" b="1" dirty="0" smtClean="0"/>
              <a:t/>
            </a:r>
            <a:br>
              <a:rPr lang="en-US" sz="4000" b="1" dirty="0" smtClean="0"/>
            </a:br>
            <a:r>
              <a:rPr lang="en-US" sz="2800" b="1" dirty="0" smtClean="0"/>
              <a:t>(Lower House)</a:t>
            </a:r>
            <a:endParaRPr lang="en-US" sz="2400" b="1" dirty="0" smtClean="0"/>
          </a:p>
          <a:p>
            <a:pPr algn="ctr"/>
            <a:endParaRPr lang="en-US" sz="1000" b="1" dirty="0" smtClean="0"/>
          </a:p>
          <a:p>
            <a:pPr marL="228600" algn="ctr"/>
            <a:r>
              <a:rPr lang="en-US" sz="2400" b="1" dirty="0" smtClean="0"/>
              <a:t>All Spartan Citizens</a:t>
            </a:r>
            <a:endParaRPr lang="en-US" sz="2400" b="1" i="1" dirty="0" smtClean="0"/>
          </a:p>
          <a:p>
            <a:pPr marL="228600"/>
            <a:endParaRPr lang="en-US" sz="900" b="1" dirty="0" smtClean="0"/>
          </a:p>
          <a:p>
            <a:pPr algn="ctr"/>
            <a:r>
              <a:rPr lang="en-US" sz="3200" b="1" strike="sngStrike" dirty="0" smtClean="0"/>
              <a:t>Debate</a:t>
            </a:r>
          </a:p>
        </p:txBody>
      </p:sp>
      <p:pic>
        <p:nvPicPr>
          <p:cNvPr id="14" name="loudnoises.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7848600" y="2819400"/>
            <a:ext cx="457200" cy="457200"/>
          </a:xfrm>
          <a:prstGeom prst="rect">
            <a:avLst/>
          </a:prstGeom>
        </p:spPr>
      </p:pic>
      <p:sp useBgFill="1">
        <p:nvSpPr>
          <p:cNvPr id="9" name="Rectangle 8"/>
          <p:cNvSpPr/>
          <p:nvPr/>
        </p:nvSpPr>
        <p:spPr>
          <a:xfrm>
            <a:off x="914400" y="838200"/>
            <a:ext cx="21336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76200"/>
            <a:ext cx="9144000" cy="1143000"/>
          </a:xfrm>
        </p:spPr>
        <p:txBody>
          <a:bodyPr>
            <a:normAutofit/>
          </a:bodyPr>
          <a:lstStyle/>
          <a:p>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Legislative Branch</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TextBox 9">
            <a:hlinkClick r:id="rId6" action="ppaction://hlinksldjump"/>
          </p:cNvPr>
          <p:cNvSpPr txBox="1"/>
          <p:nvPr/>
        </p:nvSpPr>
        <p:spPr>
          <a:xfrm>
            <a:off x="7543800" y="6073914"/>
            <a:ext cx="15240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600" b="1" dirty="0" smtClean="0"/>
              <a:t>BACK</a:t>
            </a:r>
            <a:endParaRPr lang="en-US" sz="3600" b="1" dirty="0"/>
          </a:p>
        </p:txBody>
      </p:sp>
      <p:sp useBgFill="1">
        <p:nvSpPr>
          <p:cNvPr id="12" name="Rectangle 11"/>
          <p:cNvSpPr/>
          <p:nvPr/>
        </p:nvSpPr>
        <p:spPr>
          <a:xfrm>
            <a:off x="5822731" y="952500"/>
            <a:ext cx="21336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35209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2143"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12" presetClass="exit" presetSubtype="1" fill="hold" grpId="1" nodeType="clickEffect">
                                  <p:stCondLst>
                                    <p:cond delay="0"/>
                                  </p:stCondLst>
                                  <p:childTnLst>
                                    <p:animEffect transition="out" filter="slide(fromTop)">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bldLst>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p:cNvSpPr>
            <a:spLocks noGrp="1"/>
          </p:cNvSpPr>
          <p:nvPr>
            <p:ph type="title"/>
          </p:nvPr>
        </p:nvSpPr>
        <p:spPr>
          <a:xfrm>
            <a:off x="0" y="76200"/>
            <a:ext cx="9144000" cy="1143000"/>
          </a:xfrm>
        </p:spPr>
        <p:txBody>
          <a:bodyPr>
            <a:normAutofit/>
          </a:bodyPr>
          <a:lstStyle/>
          <a:p>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EXECUTIVE Branch</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2" name="TextBox 21"/>
          <p:cNvSpPr txBox="1"/>
          <p:nvPr/>
        </p:nvSpPr>
        <p:spPr>
          <a:xfrm>
            <a:off x="5255172" y="4191000"/>
            <a:ext cx="3048000" cy="113877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400" b="1" dirty="0" err="1" smtClean="0"/>
              <a:t>Ephors</a:t>
            </a:r>
            <a:r>
              <a:rPr lang="en-US" sz="4400" b="1" dirty="0" smtClean="0"/>
              <a:t> (5)</a:t>
            </a:r>
          </a:p>
          <a:p>
            <a:pPr algn="ctr"/>
            <a:r>
              <a:rPr lang="en-US" sz="2400" b="1" i="1" dirty="0" smtClean="0"/>
              <a:t>One Year Terms</a:t>
            </a:r>
            <a:endParaRPr lang="en-US" sz="2400" b="1" i="1" dirty="0"/>
          </a:p>
        </p:txBody>
      </p:sp>
      <p:pic>
        <p:nvPicPr>
          <p:cNvPr id="20" name="Content Placeholder 6" descr="Spartan Constitution Graphic.png"/>
          <p:cNvPicPr>
            <a:picLocks noGrp="1" noChangeAspect="1"/>
          </p:cNvPicPr>
          <p:nvPr>
            <p:ph idx="1"/>
          </p:nvPr>
        </p:nvPicPr>
        <p:blipFill>
          <a:blip r:embed="rId2" cstate="screen">
            <a:duotone>
              <a:prstClr val="black"/>
              <a:schemeClr val="accent4">
                <a:tint val="45000"/>
                <a:satMod val="400000"/>
              </a:schemeClr>
            </a:duotone>
            <a:lum bright="10000"/>
          </a:blip>
          <a:srcRect/>
          <a:stretch>
            <a:fillRect/>
          </a:stretch>
        </p:blipFill>
        <p:spPr>
          <a:xfrm>
            <a:off x="228600" y="1498937"/>
            <a:ext cx="3581400" cy="1503681"/>
          </a:xfrm>
        </p:spPr>
      </p:pic>
      <p:grpSp>
        <p:nvGrpSpPr>
          <p:cNvPr id="18" name="Group 17"/>
          <p:cNvGrpSpPr/>
          <p:nvPr/>
        </p:nvGrpSpPr>
        <p:grpSpPr>
          <a:xfrm rot="21128045">
            <a:off x="4004040" y="1155604"/>
            <a:ext cx="4824831" cy="2709825"/>
            <a:chOff x="4090569" y="1524000"/>
            <a:chExt cx="4824831" cy="2709825"/>
          </a:xfrm>
        </p:grpSpPr>
        <p:pic>
          <p:nvPicPr>
            <p:cNvPr id="2050" name="Picture 2" descr="C:\Documents and Settings\trichey.SDOC\Local Settings\Temp\Temporary Internet Files\Content.IE5\HJRQGEQE\MC900383588[1].wmf"/>
            <p:cNvPicPr>
              <a:picLocks noChangeAspect="1" noChangeArrowheads="1"/>
            </p:cNvPicPr>
            <p:nvPr/>
          </p:nvPicPr>
          <p:blipFill>
            <a:blip r:embed="rId3" cstate="print"/>
            <a:srcRect/>
            <a:stretch>
              <a:fillRect/>
            </a:stretch>
          </p:blipFill>
          <p:spPr bwMode="auto">
            <a:xfrm rot="20323975" flipH="1">
              <a:off x="4090569" y="1752600"/>
              <a:ext cx="1853031" cy="2100225"/>
            </a:xfrm>
            <a:prstGeom prst="rect">
              <a:avLst/>
            </a:prstGeom>
            <a:noFill/>
          </p:spPr>
        </p:pic>
        <p:pic>
          <p:nvPicPr>
            <p:cNvPr id="23" name="Picture 2" descr="C:\Documents and Settings\trichey.SDOC\Local Settings\Temp\Temporary Internet Files\Content.IE5\HJRQGEQE\MC900383588[1].wmf"/>
            <p:cNvPicPr>
              <a:picLocks noChangeAspect="1" noChangeArrowheads="1"/>
            </p:cNvPicPr>
            <p:nvPr/>
          </p:nvPicPr>
          <p:blipFill>
            <a:blip r:embed="rId3" cstate="print"/>
            <a:srcRect/>
            <a:stretch>
              <a:fillRect/>
            </a:stretch>
          </p:blipFill>
          <p:spPr bwMode="auto">
            <a:xfrm rot="20510152" flipH="1">
              <a:off x="4776369" y="1524000"/>
              <a:ext cx="1853031" cy="2100225"/>
            </a:xfrm>
            <a:prstGeom prst="rect">
              <a:avLst/>
            </a:prstGeom>
            <a:noFill/>
          </p:spPr>
        </p:pic>
        <p:pic>
          <p:nvPicPr>
            <p:cNvPr id="24" name="Picture 2" descr="C:\Documents and Settings\trichey.SDOC\Local Settings\Temp\Temporary Internet Files\Content.IE5\HJRQGEQE\MC900383588[1].wmf"/>
            <p:cNvPicPr>
              <a:picLocks noChangeAspect="1" noChangeArrowheads="1"/>
            </p:cNvPicPr>
            <p:nvPr/>
          </p:nvPicPr>
          <p:blipFill>
            <a:blip r:embed="rId3" cstate="print"/>
            <a:srcRect/>
            <a:stretch>
              <a:fillRect/>
            </a:stretch>
          </p:blipFill>
          <p:spPr bwMode="auto">
            <a:xfrm rot="20825556" flipH="1">
              <a:off x="5462169" y="2133600"/>
              <a:ext cx="1853031" cy="2100225"/>
            </a:xfrm>
            <a:prstGeom prst="rect">
              <a:avLst/>
            </a:prstGeom>
            <a:noFill/>
          </p:spPr>
        </p:pic>
        <p:pic>
          <p:nvPicPr>
            <p:cNvPr id="25" name="Picture 2" descr="C:\Documents and Settings\trichey.SDOC\Local Settings\Temp\Temporary Internet Files\Content.IE5\HJRQGEQE\MC900383588[1].wmf"/>
            <p:cNvPicPr>
              <a:picLocks noChangeAspect="1" noChangeArrowheads="1"/>
            </p:cNvPicPr>
            <p:nvPr/>
          </p:nvPicPr>
          <p:blipFill>
            <a:blip r:embed="rId3" cstate="print"/>
            <a:srcRect/>
            <a:stretch>
              <a:fillRect/>
            </a:stretch>
          </p:blipFill>
          <p:spPr bwMode="auto">
            <a:xfrm rot="20879802" flipH="1">
              <a:off x="6300369" y="1905000"/>
              <a:ext cx="1853031" cy="2100225"/>
            </a:xfrm>
            <a:prstGeom prst="rect">
              <a:avLst/>
            </a:prstGeom>
            <a:noFill/>
          </p:spPr>
        </p:pic>
        <p:pic>
          <p:nvPicPr>
            <p:cNvPr id="26" name="Picture 2" descr="C:\Documents and Settings\trichey.SDOC\Local Settings\Temp\Temporary Internet Files\Content.IE5\HJRQGEQE\MC900383588[1].wmf"/>
            <p:cNvPicPr>
              <a:picLocks noChangeAspect="1" noChangeArrowheads="1"/>
            </p:cNvPicPr>
            <p:nvPr/>
          </p:nvPicPr>
          <p:blipFill>
            <a:blip r:embed="rId3" cstate="print"/>
            <a:srcRect/>
            <a:stretch>
              <a:fillRect/>
            </a:stretch>
          </p:blipFill>
          <p:spPr bwMode="auto">
            <a:xfrm rot="20713998" flipH="1">
              <a:off x="7062369" y="1676400"/>
              <a:ext cx="1853031" cy="2100225"/>
            </a:xfrm>
            <a:prstGeom prst="rect">
              <a:avLst/>
            </a:prstGeom>
            <a:noFill/>
          </p:spPr>
        </p:pic>
      </p:grpSp>
      <p:sp>
        <p:nvSpPr>
          <p:cNvPr id="27" name="TextBox 26"/>
          <p:cNvSpPr txBox="1"/>
          <p:nvPr/>
        </p:nvSpPr>
        <p:spPr>
          <a:xfrm>
            <a:off x="228600" y="2565737"/>
            <a:ext cx="3581400" cy="76944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4400" b="1" dirty="0" smtClean="0"/>
              <a:t>Kings (2)</a:t>
            </a:r>
            <a:endParaRPr lang="en-US" sz="4400" b="1" dirty="0"/>
          </a:p>
        </p:txBody>
      </p:sp>
      <p:sp>
        <p:nvSpPr>
          <p:cNvPr id="28" name="TextBox 27"/>
          <p:cNvSpPr txBox="1"/>
          <p:nvPr/>
        </p:nvSpPr>
        <p:spPr>
          <a:xfrm>
            <a:off x="838200" y="4851737"/>
            <a:ext cx="2438400"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5400" b="1" dirty="0" smtClean="0">
                <a:solidFill>
                  <a:schemeClr val="bg2"/>
                </a:solidFill>
              </a:rPr>
              <a:t>ARMY</a:t>
            </a:r>
            <a:endParaRPr lang="en-US" sz="5400" b="1" dirty="0">
              <a:solidFill>
                <a:schemeClr val="bg2"/>
              </a:solidFill>
            </a:endParaRPr>
          </a:p>
        </p:txBody>
      </p:sp>
      <p:sp>
        <p:nvSpPr>
          <p:cNvPr id="16" name="Down Arrow 15"/>
          <p:cNvSpPr/>
          <p:nvPr/>
        </p:nvSpPr>
        <p:spPr>
          <a:xfrm>
            <a:off x="1600200" y="3327737"/>
            <a:ext cx="789401" cy="167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28600" y="4013537"/>
            <a:ext cx="3537368" cy="461665"/>
          </a:xfrm>
          <a:prstGeom prst="rect">
            <a:avLst/>
          </a:prstGeom>
          <a:effectLst>
            <a:outerShdw blurRad="40000" dist="20000" dir="5400000" rotWithShape="0">
              <a:srgbClr val="000000">
                <a:alpha val="38000"/>
              </a:srgbClr>
            </a:outerShdw>
            <a:softEdge rad="12700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smtClean="0"/>
              <a:t>Commanders-in-Chief</a:t>
            </a:r>
            <a:endParaRPr lang="en-US" sz="2400" b="1" dirty="0"/>
          </a:p>
        </p:txBody>
      </p:sp>
      <p:sp>
        <p:nvSpPr>
          <p:cNvPr id="21" name="Down Arrow 20"/>
          <p:cNvSpPr/>
          <p:nvPr/>
        </p:nvSpPr>
        <p:spPr>
          <a:xfrm rot="3002299">
            <a:off x="3671926" y="3068798"/>
            <a:ext cx="752762" cy="2774697"/>
          </a:xfrm>
          <a:prstGeom prst="downArrow">
            <a:avLst>
              <a:gd name="adj1" fmla="val 26727"/>
              <a:gd name="adj2" fmla="val 50000"/>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31" name="Picture 30" descr="Wikipedia-logo.png">
            <a:hlinkClick r:id="rId4"/>
          </p:cNvPr>
          <p:cNvPicPr>
            <a:picLocks noChangeAspect="1"/>
          </p:cNvPicPr>
          <p:nvPr/>
        </p:nvPicPr>
        <p:blipFill>
          <a:blip r:embed="rId5" cstate="print">
            <a:duotone>
              <a:prstClr val="black"/>
              <a:schemeClr val="accent1">
                <a:tint val="45000"/>
                <a:satMod val="400000"/>
              </a:schemeClr>
            </a:duotone>
          </a:blip>
          <a:stretch>
            <a:fillRect/>
          </a:stretch>
        </p:blipFill>
        <p:spPr>
          <a:xfrm>
            <a:off x="8004019" y="4746292"/>
            <a:ext cx="736441" cy="736441"/>
          </a:xfrm>
          <a:prstGeom prst="rect">
            <a:avLst/>
          </a:prstGeom>
          <a:effectLst/>
        </p:spPr>
      </p:pic>
      <p:sp>
        <p:nvSpPr>
          <p:cNvPr id="32" name="TextBox 31"/>
          <p:cNvSpPr txBox="1"/>
          <p:nvPr/>
        </p:nvSpPr>
        <p:spPr>
          <a:xfrm>
            <a:off x="228600" y="3327737"/>
            <a:ext cx="3581400" cy="646331"/>
          </a:xfrm>
          <a:prstGeom prst="rect">
            <a:avLst/>
          </a:prstGeom>
          <a:effectLst>
            <a:outerShdw blurRad="40000" dist="20000" dir="5400000" rotWithShape="0">
              <a:srgbClr val="000000">
                <a:alpha val="38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b="1" dirty="0" smtClean="0"/>
              <a:t>Diarchy</a:t>
            </a:r>
            <a:endParaRPr lang="en-US" sz="3200" b="1" dirty="0"/>
          </a:p>
        </p:txBody>
      </p:sp>
      <p:sp>
        <p:nvSpPr>
          <p:cNvPr id="29" name="TextBox 28">
            <a:hlinkClick r:id="rId6" action="ppaction://hlinksldjump"/>
          </p:cNvPr>
          <p:cNvSpPr txBox="1"/>
          <p:nvPr/>
        </p:nvSpPr>
        <p:spPr>
          <a:xfrm>
            <a:off x="7543800" y="6073914"/>
            <a:ext cx="15240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600" b="1" dirty="0" smtClean="0"/>
              <a:t>BACK</a:t>
            </a:r>
            <a:endParaRPr lang="en-US"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5"/>
          <p:cNvPicPr>
            <a:picLocks noChangeAspect="1" noChangeArrowheads="1"/>
          </p:cNvPicPr>
          <p:nvPr/>
        </p:nvPicPr>
        <p:blipFill rotWithShape="1">
          <a:blip r:embed="rId2" cstate="print"/>
          <a:srcRect t="3165" b="1991"/>
          <a:stretch/>
        </p:blipFill>
        <p:spPr bwMode="auto">
          <a:xfrm>
            <a:off x="0" y="1"/>
            <a:ext cx="9144000" cy="6858000"/>
          </a:xfrm>
          <a:prstGeom prst="rect">
            <a:avLst/>
          </a:prstGeom>
          <a:noFill/>
          <a:ln w="9525">
            <a:noFill/>
            <a:miter lim="800000"/>
            <a:headEnd/>
            <a:tailEnd/>
          </a:ln>
        </p:spPr>
      </p:pic>
      <p:sp>
        <p:nvSpPr>
          <p:cNvPr id="40" name="Rectangle 39"/>
          <p:cNvSpPr/>
          <p:nvPr/>
        </p:nvSpPr>
        <p:spPr>
          <a:xfrm>
            <a:off x="381000" y="4841634"/>
            <a:ext cx="8305800" cy="1569660"/>
          </a:xfrm>
          <a:prstGeom prst="rect">
            <a:avLst/>
          </a:prstGeom>
          <a:gradFill>
            <a:gsLst>
              <a:gs pos="0">
                <a:schemeClr val="accent1">
                  <a:tint val="50000"/>
                  <a:satMod val="300000"/>
                  <a:alpha val="80000"/>
                </a:schemeClr>
              </a:gs>
              <a:gs pos="35000">
                <a:schemeClr val="accent1">
                  <a:tint val="37000"/>
                  <a:satMod val="300000"/>
                  <a:alpha val="80000"/>
                </a:schemeClr>
              </a:gs>
              <a:gs pos="100000">
                <a:schemeClr val="accent1">
                  <a:tint val="15000"/>
                  <a:satMod val="350000"/>
                  <a:alpha val="80000"/>
                </a:schemeClr>
              </a:gs>
            </a:gsLst>
          </a:gradFill>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b="1" dirty="0" smtClean="0"/>
              <a:t>“I do solemnly swear (or affirm) that I will faithfully execute the Office of President of the United States, </a:t>
            </a:r>
            <a:r>
              <a:rPr lang="en-US" sz="2400" b="1" dirty="0"/>
              <a:t>and will to the best of my ability, preserve, protect and defend the </a:t>
            </a:r>
            <a:r>
              <a:rPr lang="en-US" sz="2400" b="1" u="sng" dirty="0"/>
              <a:t>Constitution</a:t>
            </a:r>
            <a:r>
              <a:rPr lang="en-US" sz="2400" b="1" dirty="0"/>
              <a:t> </a:t>
            </a:r>
            <a:r>
              <a:rPr lang="en-US" sz="2400" b="1" dirty="0" smtClean="0"/>
              <a:t>of the United States.”</a:t>
            </a:r>
            <a:endParaRPr lang="en-US" sz="2400" b="1" dirty="0"/>
          </a:p>
        </p:txBody>
      </p:sp>
      <p:sp>
        <p:nvSpPr>
          <p:cNvPr id="42" name="TextBox 41"/>
          <p:cNvSpPr txBox="1"/>
          <p:nvPr/>
        </p:nvSpPr>
        <p:spPr>
          <a:xfrm>
            <a:off x="4038600" y="284489"/>
            <a:ext cx="4572000" cy="10156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b="1" i="1" dirty="0" smtClean="0"/>
              <a:t>President Lyndon Johnson takes the presidential oath of office after the death of President John F. Kennedy.</a:t>
            </a:r>
            <a:endParaRPr lang="en-US" sz="2000" b="1" i="1" dirty="0"/>
          </a:p>
        </p:txBody>
      </p:sp>
      <p:sp>
        <p:nvSpPr>
          <p:cNvPr id="4" name="Title 3"/>
          <p:cNvSpPr>
            <a:spLocks noGrp="1"/>
          </p:cNvSpPr>
          <p:nvPr>
            <p:ph type="title"/>
          </p:nvPr>
        </p:nvSpPr>
        <p:spPr>
          <a:xfrm>
            <a:off x="76200" y="152400"/>
            <a:ext cx="3657600" cy="1401762"/>
          </a:xfrm>
        </p:spPr>
        <p:txBody>
          <a:bodyPr>
            <a:no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glow rad="101600">
                    <a:srgbClr val="000000">
                      <a:alpha val="60000"/>
                    </a:srgbClr>
                  </a:glow>
                  <a:outerShdw blurRad="25400" algn="tl" rotWithShape="0">
                    <a:srgbClr val="000000">
                      <a:alpha val="43000"/>
                    </a:srgbClr>
                  </a:outerShdw>
                </a:effectLst>
              </a:rPr>
              <a:t>OATH OF </a:t>
            </a:r>
            <a:r>
              <a:rPr lang="en-US" sz="5600" b="1" spc="150" dirty="0" smtClean="0">
                <a:ln w="11430"/>
                <a:solidFill>
                  <a:srgbClr val="F8F8F8"/>
                </a:solidFill>
                <a:effectLst>
                  <a:glow rad="101600">
                    <a:srgbClr val="000000">
                      <a:alpha val="60000"/>
                    </a:srgbClr>
                  </a:glow>
                  <a:outerShdw blurRad="25400" algn="tl" rotWithShape="0">
                    <a:srgbClr val="000000">
                      <a:alpha val="43000"/>
                    </a:srgbClr>
                  </a:outerShdw>
                </a:effectLst>
              </a:rPr>
              <a:t>OFFICE</a:t>
            </a:r>
            <a:endParaRPr lang="en-US" sz="5600" b="1" spc="150" dirty="0">
              <a:ln w="11430"/>
              <a:solidFill>
                <a:srgbClr val="F8F8F8"/>
              </a:solidFill>
              <a:effectLst>
                <a:glow rad="101600">
                  <a:srgbClr val="000000">
                    <a:alpha val="60000"/>
                  </a:srgbClr>
                </a:glow>
                <a:outerShdw blurRad="25400" algn="tl" rotWithShape="0">
                  <a:srgbClr val="000000">
                    <a:alpha val="43000"/>
                  </a:srgbClr>
                </a:outerShdw>
              </a:effectLst>
            </a:endParaRPr>
          </a:p>
        </p:txBody>
      </p:sp>
    </p:spTree>
    <p:extLst>
      <p:ext uri="{BB962C8B-B14F-4D97-AF65-F5344CB8AC3E}">
        <p14:creationId xmlns:p14="http://schemas.microsoft.com/office/powerpoint/2010/main" val="162486762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04801" y="3810000"/>
            <a:ext cx="3505200"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285750"/>
            <a:r>
              <a:rPr lang="en-US" sz="4400" b="1" i="1" dirty="0" smtClean="0"/>
              <a:t>“We swear to uphold the laws…”</a:t>
            </a:r>
            <a:endParaRPr lang="en-US" sz="4400" b="1" i="1" dirty="0"/>
          </a:p>
        </p:txBody>
      </p:sp>
      <p:sp>
        <p:nvSpPr>
          <p:cNvPr id="36" name="Rectangle 35"/>
          <p:cNvSpPr/>
          <p:nvPr/>
        </p:nvSpPr>
        <p:spPr>
          <a:xfrm>
            <a:off x="5106215" y="4005965"/>
            <a:ext cx="3581400"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173038" indent="-173038"/>
            <a:r>
              <a:rPr lang="en-US" sz="2400" b="1" i="1" dirty="0" smtClean="0"/>
              <a:t>“</a:t>
            </a:r>
            <a:r>
              <a:rPr lang="en-US" sz="2800" b="1" i="1" dirty="0" smtClean="0"/>
              <a:t>We swear to </a:t>
            </a:r>
            <a:br>
              <a:rPr lang="en-US" sz="2800" b="1" i="1" dirty="0" smtClean="0"/>
            </a:br>
            <a:r>
              <a:rPr lang="en-US" sz="2800" b="1" i="1" dirty="0" smtClean="0"/>
              <a:t>support the kings…</a:t>
            </a:r>
          </a:p>
          <a:p>
            <a:pPr marL="173038" indent="-115888"/>
            <a:r>
              <a:rPr lang="en-US" sz="2800" b="1" i="1" dirty="0" smtClean="0"/>
              <a:t> as long as they </a:t>
            </a:r>
            <a:br>
              <a:rPr lang="en-US" sz="2800" b="1" i="1" dirty="0" smtClean="0"/>
            </a:br>
            <a:r>
              <a:rPr lang="en-US" sz="2800" b="1" i="1" dirty="0" smtClean="0"/>
              <a:t>uphold the laws.”</a:t>
            </a:r>
            <a:endParaRPr lang="en-US" sz="2800" b="1" i="1" dirty="0"/>
          </a:p>
        </p:txBody>
      </p:sp>
      <p:grpSp>
        <p:nvGrpSpPr>
          <p:cNvPr id="21" name="Group 20"/>
          <p:cNvGrpSpPr/>
          <p:nvPr/>
        </p:nvGrpSpPr>
        <p:grpSpPr>
          <a:xfrm rot="21128045">
            <a:off x="4004040" y="1155604"/>
            <a:ext cx="4824831" cy="2709825"/>
            <a:chOff x="4090569" y="1524000"/>
            <a:chExt cx="4824831" cy="2709825"/>
          </a:xfrm>
        </p:grpSpPr>
        <p:pic>
          <p:nvPicPr>
            <p:cNvPr id="28" name="Picture 2" descr="C:\Documents and Settings\trichey.SDOC\Local Settings\Temp\Temporary Internet Files\Content.IE5\HJRQGEQE\MC900383588[1].wmf"/>
            <p:cNvPicPr>
              <a:picLocks noChangeAspect="1" noChangeArrowheads="1"/>
            </p:cNvPicPr>
            <p:nvPr/>
          </p:nvPicPr>
          <p:blipFill>
            <a:blip r:embed="rId2" cstate="print"/>
            <a:srcRect/>
            <a:stretch>
              <a:fillRect/>
            </a:stretch>
          </p:blipFill>
          <p:spPr bwMode="auto">
            <a:xfrm rot="20323975" flipH="1">
              <a:off x="4090569" y="1752600"/>
              <a:ext cx="1853031" cy="2100225"/>
            </a:xfrm>
            <a:prstGeom prst="rect">
              <a:avLst/>
            </a:prstGeom>
            <a:noFill/>
          </p:spPr>
        </p:pic>
        <p:pic>
          <p:nvPicPr>
            <p:cNvPr id="29" name="Picture 2" descr="C:\Documents and Settings\trichey.SDOC\Local Settings\Temp\Temporary Internet Files\Content.IE5\HJRQGEQE\MC900383588[1].wmf"/>
            <p:cNvPicPr>
              <a:picLocks noChangeAspect="1" noChangeArrowheads="1"/>
            </p:cNvPicPr>
            <p:nvPr/>
          </p:nvPicPr>
          <p:blipFill>
            <a:blip r:embed="rId2" cstate="print"/>
            <a:srcRect/>
            <a:stretch>
              <a:fillRect/>
            </a:stretch>
          </p:blipFill>
          <p:spPr bwMode="auto">
            <a:xfrm rot="20510152" flipH="1">
              <a:off x="4776369" y="1524000"/>
              <a:ext cx="1853031" cy="2100225"/>
            </a:xfrm>
            <a:prstGeom prst="rect">
              <a:avLst/>
            </a:prstGeom>
            <a:noFill/>
          </p:spPr>
        </p:pic>
        <p:pic>
          <p:nvPicPr>
            <p:cNvPr id="30" name="Picture 2" descr="C:\Documents and Settings\trichey.SDOC\Local Settings\Temp\Temporary Internet Files\Content.IE5\HJRQGEQE\MC900383588[1].wmf"/>
            <p:cNvPicPr>
              <a:picLocks noChangeAspect="1" noChangeArrowheads="1"/>
            </p:cNvPicPr>
            <p:nvPr/>
          </p:nvPicPr>
          <p:blipFill>
            <a:blip r:embed="rId2" cstate="print"/>
            <a:srcRect/>
            <a:stretch>
              <a:fillRect/>
            </a:stretch>
          </p:blipFill>
          <p:spPr bwMode="auto">
            <a:xfrm rot="20825556" flipH="1">
              <a:off x="5462169" y="2133600"/>
              <a:ext cx="1853031" cy="2100225"/>
            </a:xfrm>
            <a:prstGeom prst="rect">
              <a:avLst/>
            </a:prstGeom>
            <a:noFill/>
          </p:spPr>
        </p:pic>
        <p:pic>
          <p:nvPicPr>
            <p:cNvPr id="32" name="Picture 2" descr="C:\Documents and Settings\trichey.SDOC\Local Settings\Temp\Temporary Internet Files\Content.IE5\HJRQGEQE\MC900383588[1].wmf"/>
            <p:cNvPicPr>
              <a:picLocks noChangeAspect="1" noChangeArrowheads="1"/>
            </p:cNvPicPr>
            <p:nvPr/>
          </p:nvPicPr>
          <p:blipFill>
            <a:blip r:embed="rId2" cstate="print"/>
            <a:srcRect/>
            <a:stretch>
              <a:fillRect/>
            </a:stretch>
          </p:blipFill>
          <p:spPr bwMode="auto">
            <a:xfrm rot="20879802" flipH="1">
              <a:off x="6300369" y="1905000"/>
              <a:ext cx="1853031" cy="2100225"/>
            </a:xfrm>
            <a:prstGeom prst="rect">
              <a:avLst/>
            </a:prstGeom>
            <a:noFill/>
          </p:spPr>
        </p:pic>
        <p:pic>
          <p:nvPicPr>
            <p:cNvPr id="33" name="Picture 2" descr="C:\Documents and Settings\trichey.SDOC\Local Settings\Temp\Temporary Internet Files\Content.IE5\HJRQGEQE\MC900383588[1].wmf"/>
            <p:cNvPicPr>
              <a:picLocks noChangeAspect="1" noChangeArrowheads="1"/>
            </p:cNvPicPr>
            <p:nvPr/>
          </p:nvPicPr>
          <p:blipFill>
            <a:blip r:embed="rId2" cstate="print"/>
            <a:srcRect/>
            <a:stretch>
              <a:fillRect/>
            </a:stretch>
          </p:blipFill>
          <p:spPr bwMode="auto">
            <a:xfrm rot="20713998" flipH="1">
              <a:off x="7062369" y="1676400"/>
              <a:ext cx="1853031" cy="2100225"/>
            </a:xfrm>
            <a:prstGeom prst="rect">
              <a:avLst/>
            </a:prstGeom>
            <a:noFill/>
          </p:spPr>
        </p:pic>
      </p:grpSp>
      <p:sp>
        <p:nvSpPr>
          <p:cNvPr id="4" name="Title 3"/>
          <p:cNvSpPr>
            <a:spLocks noGrp="1"/>
          </p:cNvSpPr>
          <p:nvPr>
            <p:ph type="title"/>
          </p:nvPr>
        </p:nvSpPr>
        <p:spPr>
          <a:xfrm>
            <a:off x="-1" y="76200"/>
            <a:ext cx="9126789" cy="1143000"/>
          </a:xfrm>
        </p:spPr>
        <p:txBody>
          <a:bodyPr>
            <a:noAutofit/>
          </a:bodyPr>
          <a:lstStyle/>
          <a:p>
            <a:r>
              <a:rPr lang="en-US" sz="4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SPARTAN Oaths of office</a:t>
            </a:r>
            <a:endPar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4" name="Content Placeholder 6" descr="Spartan Constitution Graphic.png"/>
          <p:cNvPicPr>
            <a:picLocks noGrp="1" noChangeAspect="1"/>
          </p:cNvPicPr>
          <p:nvPr>
            <p:ph idx="1"/>
          </p:nvPr>
        </p:nvPicPr>
        <p:blipFill>
          <a:blip r:embed="rId3" cstate="screen">
            <a:duotone>
              <a:prstClr val="black"/>
              <a:schemeClr val="accent4">
                <a:tint val="45000"/>
                <a:satMod val="400000"/>
              </a:schemeClr>
            </a:duotone>
            <a:lum bright="10000"/>
          </a:blip>
          <a:srcRect/>
          <a:stretch>
            <a:fillRect/>
          </a:stretch>
        </p:blipFill>
        <p:spPr>
          <a:xfrm>
            <a:off x="228600" y="1498937"/>
            <a:ext cx="3581400" cy="1503681"/>
          </a:xfrm>
        </p:spPr>
      </p:pic>
      <p:sp>
        <p:nvSpPr>
          <p:cNvPr id="35" name="TextBox 34"/>
          <p:cNvSpPr txBox="1"/>
          <p:nvPr/>
        </p:nvSpPr>
        <p:spPr>
          <a:xfrm>
            <a:off x="223346" y="2565737"/>
            <a:ext cx="3581400" cy="76944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4400" b="1" dirty="0" smtClean="0"/>
              <a:t>Kings (2)</a:t>
            </a:r>
            <a:endParaRPr lang="en-US" sz="4400" b="1" dirty="0"/>
          </a:p>
        </p:txBody>
      </p:sp>
      <p:sp>
        <p:nvSpPr>
          <p:cNvPr id="41" name="TextBox 40">
            <a:hlinkClick r:id="rId4" action="ppaction://hlinksldjump"/>
          </p:cNvPr>
          <p:cNvSpPr txBox="1"/>
          <p:nvPr/>
        </p:nvSpPr>
        <p:spPr>
          <a:xfrm>
            <a:off x="7543800" y="6073914"/>
            <a:ext cx="15240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600" b="1" dirty="0" smtClean="0"/>
              <a:t>BACK</a:t>
            </a:r>
            <a:endParaRPr lang="en-US"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0" dur="1000" fill="hold"/>
                                        <p:tgtEl>
                                          <p:spTgt spid="3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6">
                                            <p:bg/>
                                          </p:spTgt>
                                        </p:tgtEl>
                                        <p:attrNameLst>
                                          <p:attrName>style.visibility</p:attrName>
                                        </p:attrNameLst>
                                      </p:cBhvr>
                                      <p:to>
                                        <p:strVal val="visible"/>
                                      </p:to>
                                    </p:set>
                                    <p:anim calcmode="lin" valueType="num">
                                      <p:cBhvr>
                                        <p:cTn id="19" dur="500" decel="50000" fill="hold">
                                          <p:stCondLst>
                                            <p:cond delay="0"/>
                                          </p:stCondLst>
                                        </p:cTn>
                                        <p:tgtEl>
                                          <p:spTgt spid="36">
                                            <p:bg/>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6">
                                            <p:bg/>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6">
                                            <p:bg/>
                                          </p:spTgt>
                                        </p:tgtEl>
                                        <p:attrNameLst>
                                          <p:attrName>ppt_w</p:attrName>
                                        </p:attrNameLst>
                                      </p:cBhvr>
                                      <p:tavLst>
                                        <p:tav tm="0">
                                          <p:val>
                                            <p:strVal val="#ppt_w*.05"/>
                                          </p:val>
                                        </p:tav>
                                        <p:tav tm="100000">
                                          <p:val>
                                            <p:strVal val="#ppt_w"/>
                                          </p:val>
                                        </p:tav>
                                      </p:tavLst>
                                    </p:anim>
                                    <p:anim calcmode="lin" valueType="num">
                                      <p:cBhvr>
                                        <p:cTn id="22" dur="1000" fill="hold"/>
                                        <p:tgtEl>
                                          <p:spTgt spid="36">
                                            <p:bg/>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6">
                                            <p:bg/>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6">
                                            <p:bg/>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6">
                                            <p:bg/>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6">
                                            <p:bg/>
                                          </p:spTgt>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36">
                                            <p:txEl>
                                              <p:pRg st="0" end="0"/>
                                            </p:txEl>
                                          </p:spTgt>
                                        </p:tgtEl>
                                        <p:attrNameLst>
                                          <p:attrName>style.visibility</p:attrName>
                                        </p:attrNameLst>
                                      </p:cBhvr>
                                      <p:to>
                                        <p:strVal val="visible"/>
                                      </p:to>
                                    </p:set>
                                    <p:anim calcmode="lin" valueType="num">
                                      <p:cBhvr>
                                        <p:cTn id="29" dur="500" decel="50000" fill="hold">
                                          <p:stCondLst>
                                            <p:cond delay="0"/>
                                          </p:stCondLst>
                                        </p:cTn>
                                        <p:tgtEl>
                                          <p:spTgt spid="36">
                                            <p:txEl>
                                              <p:pRg st="0" end="0"/>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6">
                                            <p:txEl>
                                              <p:pRg st="0" end="0"/>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6">
                                            <p:txEl>
                                              <p:pRg st="0" end="0"/>
                                            </p:txEl>
                                          </p:spTgt>
                                        </p:tgtEl>
                                        <p:attrNameLst>
                                          <p:attrName>ppt_w</p:attrName>
                                        </p:attrNameLst>
                                      </p:cBhvr>
                                      <p:tavLst>
                                        <p:tav tm="0">
                                          <p:val>
                                            <p:strVal val="#ppt_w*.05"/>
                                          </p:val>
                                        </p:tav>
                                        <p:tav tm="100000">
                                          <p:val>
                                            <p:strVal val="#ppt_w"/>
                                          </p:val>
                                        </p:tav>
                                      </p:tavLst>
                                    </p:anim>
                                    <p:anim calcmode="lin" valueType="num">
                                      <p:cBhvr>
                                        <p:cTn id="32" dur="1000" fill="hold"/>
                                        <p:tgtEl>
                                          <p:spTgt spid="36">
                                            <p:txEl>
                                              <p:pRg st="0" end="0"/>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6">
                                            <p:txEl>
                                              <p:pRg st="0" end="0"/>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6">
                                            <p:txEl>
                                              <p:pRg st="0" end="0"/>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6">
                                            <p:txEl>
                                              <p:pRg st="0" end="0"/>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36">
                                            <p:txEl>
                                              <p:pRg st="1" end="1"/>
                                            </p:txEl>
                                          </p:spTgt>
                                        </p:tgtEl>
                                        <p:attrNameLst>
                                          <p:attrName>style.visibility</p:attrName>
                                        </p:attrNameLst>
                                      </p:cBhvr>
                                      <p:to>
                                        <p:strVal val="visible"/>
                                      </p:to>
                                    </p:set>
                                    <p:anim calcmode="lin" valueType="num">
                                      <p:cBhvr>
                                        <p:cTn id="41" dur="500" decel="50000" fill="hold">
                                          <p:stCondLst>
                                            <p:cond delay="0"/>
                                          </p:stCondLst>
                                        </p:cTn>
                                        <p:tgtEl>
                                          <p:spTgt spid="36">
                                            <p:txEl>
                                              <p:pRg st="1" end="1"/>
                                            </p:tx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6">
                                            <p:txEl>
                                              <p:pRg st="1" end="1"/>
                                            </p:tx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6">
                                            <p:txEl>
                                              <p:pRg st="1" end="1"/>
                                            </p:txEl>
                                          </p:spTgt>
                                        </p:tgtEl>
                                        <p:attrNameLst>
                                          <p:attrName>ppt_w</p:attrName>
                                        </p:attrNameLst>
                                      </p:cBhvr>
                                      <p:tavLst>
                                        <p:tav tm="0">
                                          <p:val>
                                            <p:strVal val="#ppt_w*.05"/>
                                          </p:val>
                                        </p:tav>
                                        <p:tav tm="100000">
                                          <p:val>
                                            <p:strVal val="#ppt_w"/>
                                          </p:val>
                                        </p:tav>
                                      </p:tavLst>
                                    </p:anim>
                                    <p:anim calcmode="lin" valueType="num">
                                      <p:cBhvr>
                                        <p:cTn id="44" dur="1000" fill="hold"/>
                                        <p:tgtEl>
                                          <p:spTgt spid="36">
                                            <p:txEl>
                                              <p:pRg st="1" end="1"/>
                                            </p:tx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6">
                                            <p:txEl>
                                              <p:pRg st="1" end="1"/>
                                            </p:tx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6">
                                            <p:txEl>
                                              <p:pRg st="1" end="1"/>
                                            </p:tx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6">
                                            <p:txEl>
                                              <p:pRg st="1" end="1"/>
                                            </p:tx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animBg="1"/>
      <p:bldP spid="36"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4" cstate="screen"/>
          <a:srcRect t="3892"/>
          <a:stretch>
            <a:fillRect/>
          </a:stretch>
        </p:blipFill>
        <p:spPr bwMode="auto">
          <a:xfrm>
            <a:off x="0" y="381000"/>
            <a:ext cx="9144000" cy="6019800"/>
          </a:xfrm>
          <a:prstGeom prst="rect">
            <a:avLst/>
          </a:prstGeom>
          <a:noFill/>
          <a:ln w="9525">
            <a:noFill/>
            <a:miter lim="800000"/>
            <a:headEnd/>
            <a:tailEnd/>
          </a:ln>
        </p:spPr>
      </p:pic>
      <p:pic>
        <p:nvPicPr>
          <p:cNvPr id="4" name="spart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86800" y="6400800"/>
            <a:ext cx="457200" cy="457200"/>
          </a:xfrm>
          <a:prstGeom prst="rect">
            <a:avLst/>
          </a:prstGeom>
        </p:spPr>
      </p:pic>
    </p:spTree>
    <p:extLst>
      <p:ext uri="{BB962C8B-B14F-4D97-AF65-F5344CB8AC3E}">
        <p14:creationId xmlns:p14="http://schemas.microsoft.com/office/powerpoint/2010/main" val="424370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3.6)">
                                      <p:cBhvr>
                                        <p:cTn id="6" dur="6460" fill="hold"/>
                                        <p:tgtEl>
                                          <p:spTgt spid="4"/>
                                        </p:tgtEl>
                                      </p:cBhvr>
                                    </p:cmd>
                                  </p:childTnLst>
                                </p:cTn>
                              </p:par>
                              <p:par>
                                <p:cTn id="7" presetID="53" presetClass="entr" presetSubtype="16" fill="hold" nodeType="withEffect">
                                  <p:stCondLst>
                                    <p:cond delay="1000"/>
                                  </p:stCondLst>
                                  <p:childTnLst>
                                    <p:set>
                                      <p:cBhvr>
                                        <p:cTn id="8" dur="1" fill="hold">
                                          <p:stCondLst>
                                            <p:cond delay="0"/>
                                          </p:stCondLst>
                                        </p:cTn>
                                        <p:tgtEl>
                                          <p:spTgt spid="6148"/>
                                        </p:tgtEl>
                                        <p:attrNameLst>
                                          <p:attrName>style.visibility</p:attrName>
                                        </p:attrNameLst>
                                      </p:cBhvr>
                                      <p:to>
                                        <p:strVal val="visible"/>
                                      </p:to>
                                    </p:set>
                                    <p:anim calcmode="lin" valueType="num">
                                      <p:cBhvr>
                                        <p:cTn id="9" dur="1500" fill="hold"/>
                                        <p:tgtEl>
                                          <p:spTgt spid="6148"/>
                                        </p:tgtEl>
                                        <p:attrNameLst>
                                          <p:attrName>ppt_w</p:attrName>
                                        </p:attrNameLst>
                                      </p:cBhvr>
                                      <p:tavLst>
                                        <p:tav tm="0">
                                          <p:val>
                                            <p:fltVal val="0"/>
                                          </p:val>
                                        </p:tav>
                                        <p:tav tm="100000">
                                          <p:val>
                                            <p:strVal val="#ppt_w"/>
                                          </p:val>
                                        </p:tav>
                                      </p:tavLst>
                                    </p:anim>
                                    <p:anim calcmode="lin" valueType="num">
                                      <p:cBhvr>
                                        <p:cTn id="10" dur="1500" fill="hold"/>
                                        <p:tgtEl>
                                          <p:spTgt spid="6148"/>
                                        </p:tgtEl>
                                        <p:attrNameLst>
                                          <p:attrName>ppt_h</p:attrName>
                                        </p:attrNameLst>
                                      </p:cBhvr>
                                      <p:tavLst>
                                        <p:tav tm="0">
                                          <p:val>
                                            <p:fltVal val="0"/>
                                          </p:val>
                                        </p:tav>
                                        <p:tav tm="100000">
                                          <p:val>
                                            <p:strVal val="#ppt_h"/>
                                          </p:val>
                                        </p:tav>
                                      </p:tavLst>
                                    </p:anim>
                                    <p:animEffect transition="in" filter="fade">
                                      <p:cBhvr>
                                        <p:cTn id="11" dur="1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trichey.SDOC\Local Settings\Temp\Temporary Internet Files\Content.IE5\HJRQGEQE\MC900434879[1].png"/>
          <p:cNvPicPr>
            <a:picLocks noChangeAspect="1" noChangeArrowheads="1"/>
          </p:cNvPicPr>
          <p:nvPr/>
        </p:nvPicPr>
        <p:blipFill>
          <a:blip r:embed="rId2" cstate="print"/>
          <a:srcRect l="10526" r="10526"/>
          <a:stretch>
            <a:fillRect/>
          </a:stretch>
        </p:blipFill>
        <p:spPr bwMode="auto">
          <a:xfrm>
            <a:off x="5029200" y="1447800"/>
            <a:ext cx="3429000" cy="4343400"/>
          </a:xfrm>
          <a:prstGeom prst="rect">
            <a:avLst/>
          </a:prstGeom>
          <a:noFill/>
        </p:spPr>
      </p:pic>
      <p:pic>
        <p:nvPicPr>
          <p:cNvPr id="9" name="Content Placeholder 6" descr="Spartan Constitution Graphic.png"/>
          <p:cNvPicPr>
            <a:picLocks noChangeAspect="1"/>
          </p:cNvPicPr>
          <p:nvPr/>
        </p:nvPicPr>
        <p:blipFill>
          <a:blip r:embed="rId3" cstate="screen"/>
          <a:srcRect b="-63636"/>
          <a:stretch>
            <a:fillRect/>
          </a:stretch>
        </p:blipFill>
        <p:spPr>
          <a:xfrm>
            <a:off x="304800" y="1600200"/>
            <a:ext cx="4038600" cy="4114800"/>
          </a:xfrm>
          <a:prstGeom prst="ellipse">
            <a:avLst/>
          </a:prstGeom>
        </p:spPr>
      </p:pic>
      <p:sp>
        <p:nvSpPr>
          <p:cNvPr id="11" name="TextBox 10"/>
          <p:cNvSpPr txBox="1"/>
          <p:nvPr/>
        </p:nvSpPr>
        <p:spPr>
          <a:xfrm>
            <a:off x="381000" y="3183791"/>
            <a:ext cx="3810000" cy="30315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b="1" dirty="0" smtClean="0"/>
              <a:t>Gerousia</a:t>
            </a:r>
            <a:br>
              <a:rPr lang="en-US" sz="4000" b="1" dirty="0" smtClean="0"/>
            </a:br>
            <a:r>
              <a:rPr lang="en-US" sz="2800" b="1" dirty="0" smtClean="0"/>
              <a:t>(Supreme Court)</a:t>
            </a:r>
            <a:endParaRPr lang="en-US" sz="2400" b="1" dirty="0" smtClean="0"/>
          </a:p>
          <a:p>
            <a:pPr algn="ctr"/>
            <a:endParaRPr lang="en-US" sz="1000" b="1" dirty="0" smtClean="0"/>
          </a:p>
          <a:p>
            <a:pPr marL="228600" algn="ctr"/>
            <a:r>
              <a:rPr lang="en-US" sz="2400" b="1" dirty="0" smtClean="0"/>
              <a:t>28 Members (Age 60+)</a:t>
            </a:r>
          </a:p>
          <a:p>
            <a:pPr marL="228600" algn="ctr"/>
            <a:r>
              <a:rPr lang="en-US" sz="2400" b="1" i="1" dirty="0" smtClean="0"/>
              <a:t>Plus 2 Kings = 30</a:t>
            </a:r>
          </a:p>
          <a:p>
            <a:pPr marL="228600"/>
            <a:endParaRPr lang="en-US" sz="900" b="1" dirty="0" smtClean="0"/>
          </a:p>
          <a:p>
            <a:pPr algn="ctr"/>
            <a:r>
              <a:rPr lang="en-US" sz="2800" b="1" i="1" dirty="0" smtClean="0"/>
              <a:t>Aristocracy</a:t>
            </a:r>
          </a:p>
          <a:p>
            <a:pPr algn="ctr"/>
            <a:r>
              <a:rPr lang="en-US" sz="2800" b="1" i="1" dirty="0" smtClean="0"/>
              <a:t>Gerontocracy</a:t>
            </a:r>
          </a:p>
        </p:txBody>
      </p:sp>
      <p:sp>
        <p:nvSpPr>
          <p:cNvPr id="12" name="Title 2"/>
          <p:cNvSpPr>
            <a:spLocks noGrp="1"/>
          </p:cNvSpPr>
          <p:nvPr>
            <p:ph type="title"/>
          </p:nvPr>
        </p:nvSpPr>
        <p:spPr>
          <a:xfrm>
            <a:off x="0" y="76200"/>
            <a:ext cx="9144000" cy="1143000"/>
          </a:xfrm>
        </p:spPr>
        <p:txBody>
          <a:bodyPr>
            <a:normAutofit/>
          </a:bodyPr>
          <a:lstStyle/>
          <a:p>
            <a:r>
              <a:rPr lang="en-US" sz="6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JUDICIAL Branch</a:t>
            </a:r>
            <a:endParaRPr lang="en-US" sz="6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a:hlinkClick r:id="rId4" action="ppaction://hlinksldjump"/>
          </p:cNvPr>
          <p:cNvSpPr txBox="1"/>
          <p:nvPr/>
        </p:nvSpPr>
        <p:spPr>
          <a:xfrm>
            <a:off x="7543800" y="6073914"/>
            <a:ext cx="15240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600" b="1" dirty="0" smtClean="0"/>
              <a:t>BACK</a:t>
            </a:r>
            <a:endParaRPr lang="en-US" sz="3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2" presetClass="exit" presetSubtype="1" fill="hold" grpId="1" nodeType="clickEffect">
                                  <p:stCondLst>
                                    <p:cond delay="0"/>
                                  </p:stCondLst>
                                  <p:childTnLst>
                                    <p:animEffect transition="out" filter="slide(fromTop)">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7" name="Picture 3"/>
          <p:cNvPicPr>
            <a:picLocks noChangeAspect="1" noChangeArrowheads="1"/>
          </p:cNvPicPr>
          <p:nvPr/>
        </p:nvPicPr>
        <p:blipFill>
          <a:blip r:embed="rId2" cstate="screen"/>
          <a:srcRect/>
          <a:stretch>
            <a:fillRect/>
          </a:stretch>
        </p:blipFill>
        <p:spPr bwMode="auto">
          <a:xfrm>
            <a:off x="0" y="304800"/>
            <a:ext cx="9144000" cy="6096000"/>
          </a:xfrm>
          <a:prstGeom prst="rect">
            <a:avLst/>
          </a:prstGeom>
          <a:noFill/>
          <a:ln w="9525">
            <a:noFill/>
            <a:miter lim="800000"/>
            <a:headEnd/>
            <a:tailEnd/>
          </a:ln>
        </p:spPr>
      </p:pic>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7306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decel="50000" fill="hold">
                                          <p:stCondLst>
                                            <p:cond delay="0"/>
                                          </p:stCondLst>
                                        </p:cTn>
                                        <p:tgtEl>
                                          <p:spTgt spid="614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4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47"/>
                                        </p:tgtEl>
                                        <p:attrNameLst>
                                          <p:attrName>ppt_w</p:attrName>
                                        </p:attrNameLst>
                                      </p:cBhvr>
                                      <p:tavLst>
                                        <p:tav tm="0">
                                          <p:val>
                                            <p:strVal val="#ppt_w*.05"/>
                                          </p:val>
                                        </p:tav>
                                        <p:tav tm="100000">
                                          <p:val>
                                            <p:strVal val="#ppt_w"/>
                                          </p:val>
                                        </p:tav>
                                      </p:tavLst>
                                    </p:anim>
                                    <p:anim calcmode="lin" valueType="num">
                                      <p:cBhvr>
                                        <p:cTn id="10" dur="1000" fill="hold"/>
                                        <p:tgtEl>
                                          <p:spTgt spid="614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4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4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4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40000">
              <a:schemeClr val="tx2">
                <a:lumMod val="75000"/>
                <a:lumOff val="25000"/>
              </a:schemeClr>
            </a:gs>
            <a:gs pos="10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828800"/>
            <a:ext cx="4876800" cy="4297363"/>
          </a:xfrm>
        </p:spPr>
        <p:txBody>
          <a:bodyPr>
            <a:noAutofit/>
          </a:bodyPr>
          <a:lstStyle/>
          <a:p>
            <a:r>
              <a:rPr lang="en-US" b="1" dirty="0" smtClean="0">
                <a:solidFill>
                  <a:schemeClr val="bg2"/>
                </a:solidFill>
              </a:rPr>
              <a:t>ALL Spartan citizens were professional soldiers.</a:t>
            </a:r>
          </a:p>
          <a:p>
            <a:endParaRPr lang="en-US" sz="1600" b="1" dirty="0" smtClean="0">
              <a:solidFill>
                <a:schemeClr val="bg2"/>
              </a:solidFill>
            </a:endParaRPr>
          </a:p>
          <a:p>
            <a:r>
              <a:rPr lang="en-US" b="1" dirty="0" smtClean="0">
                <a:solidFill>
                  <a:schemeClr val="bg2"/>
                </a:solidFill>
              </a:rPr>
              <a:t>The lives of Spartan men were highly regimented from birth.</a:t>
            </a:r>
            <a:endParaRPr lang="en-US" b="1" dirty="0">
              <a:solidFill>
                <a:schemeClr val="bg2"/>
              </a:solidFill>
            </a:endParaRPr>
          </a:p>
        </p:txBody>
      </p:sp>
      <p:pic>
        <p:nvPicPr>
          <p:cNvPr id="4" name="Picture 2"/>
          <p:cNvPicPr>
            <a:picLocks noChangeAspect="1" noChangeArrowheads="1"/>
          </p:cNvPicPr>
          <p:nvPr/>
        </p:nvPicPr>
        <p:blipFill>
          <a:blip r:embed="rId3" cstate="screen"/>
          <a:srcRect/>
          <a:stretch>
            <a:fillRect/>
          </a:stretch>
        </p:blipFill>
        <p:spPr bwMode="auto">
          <a:xfrm>
            <a:off x="5334000" y="1143000"/>
            <a:ext cx="3638550" cy="5580598"/>
          </a:xfrm>
          <a:prstGeom prst="rect">
            <a:avLst/>
          </a:prstGeom>
          <a:noFill/>
          <a:ln w="9525">
            <a:noFill/>
            <a:miter lim="800000"/>
            <a:headEnd/>
            <a:tailEnd/>
          </a:ln>
          <a:effectLst>
            <a:softEdge rad="63500"/>
          </a:effectLst>
        </p:spPr>
      </p:pic>
      <p:sp>
        <p:nvSpPr>
          <p:cNvPr id="3" name="Title 2"/>
          <p:cNvSpPr>
            <a:spLocks noGrp="1"/>
          </p:cNvSpPr>
          <p:nvPr>
            <p:ph type="title"/>
          </p:nvPr>
        </p:nvSpPr>
        <p:spPr>
          <a:xfrm>
            <a:off x="0" y="76200"/>
            <a:ext cx="9144000" cy="114300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sz="5400" b="1" dirty="0" smtClean="0">
                <a:ln w="50800"/>
                <a:solidFill>
                  <a:schemeClr val="bg1">
                    <a:shade val="50000"/>
                  </a:schemeClr>
                </a:solidFill>
              </a:rPr>
              <a:t>The Spartan Citizen</a:t>
            </a:r>
            <a:endParaRPr lang="en-US" sz="5400" b="1" dirty="0">
              <a:ln w="50800"/>
              <a:solidFill>
                <a:schemeClr val="bg1">
                  <a:shade val="50000"/>
                </a:schemeClr>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40000">
              <a:schemeClr val="tx2">
                <a:lumMod val="75000"/>
                <a:lumOff val="25000"/>
              </a:schemeClr>
            </a:gs>
            <a:gs pos="10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sz="6600" b="1" dirty="0" smtClean="0">
                <a:ln w="50800"/>
                <a:solidFill>
                  <a:schemeClr val="bg1">
                    <a:shade val="50000"/>
                  </a:schemeClr>
                </a:solidFill>
              </a:rPr>
              <a:t>BIRTH INSPECTION</a:t>
            </a:r>
            <a:endParaRPr lang="en-US" sz="6600" b="1" dirty="0">
              <a:ln w="50800"/>
              <a:solidFill>
                <a:schemeClr val="bg1">
                  <a:shade val="50000"/>
                </a:schemeClr>
              </a:solidFill>
            </a:endParaRPr>
          </a:p>
        </p:txBody>
      </p:sp>
      <p:pic>
        <p:nvPicPr>
          <p:cNvPr id="2050" name="Picture 2" descr="http://www.ifc.com/wp-content/uploads/2011/12/300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8971"/>
            <a:ext cx="9172903" cy="461702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715000" y="5746171"/>
            <a:ext cx="3429000" cy="349829"/>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ctr">
              <a:buNone/>
            </a:pPr>
            <a:r>
              <a:rPr lang="en-US" sz="1200" dirty="0" smtClean="0">
                <a:solidFill>
                  <a:schemeClr val="accent1"/>
                </a:solidFill>
              </a:rPr>
              <a:t>Screenshot from the movie, </a:t>
            </a:r>
            <a:r>
              <a:rPr lang="en-US" sz="1200" i="1" dirty="0" smtClean="0">
                <a:solidFill>
                  <a:schemeClr val="accent1"/>
                </a:solidFill>
              </a:rPr>
              <a:t>300</a:t>
            </a:r>
            <a:r>
              <a:rPr lang="en-US" sz="1200" dirty="0" smtClean="0">
                <a:solidFill>
                  <a:schemeClr val="accent1"/>
                </a:solidFill>
              </a:rPr>
              <a:t>, accessed </a:t>
            </a:r>
            <a:r>
              <a:rPr lang="en-US" sz="1200" dirty="0" smtClean="0">
                <a:solidFill>
                  <a:schemeClr val="accent1"/>
                </a:solidFill>
                <a:hlinkClick r:id="rId4"/>
              </a:rPr>
              <a:t>here</a:t>
            </a:r>
            <a:endParaRPr lang="en-US" sz="1200" dirty="0">
              <a:solidFill>
                <a:schemeClr val="accent1"/>
              </a:solidFill>
            </a:endParaRPr>
          </a:p>
        </p:txBody>
      </p:sp>
    </p:spTree>
    <p:extLst>
      <p:ext uri="{BB962C8B-B14F-4D97-AF65-F5344CB8AC3E}">
        <p14:creationId xmlns:p14="http://schemas.microsoft.com/office/powerpoint/2010/main" val="22067544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40000">
              <a:schemeClr val="tx2">
                <a:lumMod val="75000"/>
                <a:lumOff val="25000"/>
              </a:schemeClr>
            </a:gs>
            <a:gs pos="100000">
              <a:schemeClr val="accent3">
                <a:lumMod val="75000"/>
              </a:schemeClr>
            </a:gs>
          </a:gsLst>
          <a:lin ang="2700000" scaled="1"/>
          <a:tileRect/>
        </a:gradFill>
        <a:effectLst/>
      </p:bgPr>
    </p:bg>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76200" y="0"/>
            <a:ext cx="8929687" cy="6858000"/>
          </a:xfrm>
          <a:prstGeom prst="rect">
            <a:avLst/>
          </a:prstGeom>
          <a:noFill/>
          <a:ln w="9525">
            <a:noFill/>
            <a:miter lim="800000"/>
            <a:headEnd/>
            <a:tailEnd/>
          </a:ln>
        </p:spPr>
      </p:pic>
    </p:spTree>
    <p:extLst>
      <p:ext uri="{BB962C8B-B14F-4D97-AF65-F5344CB8AC3E}">
        <p14:creationId xmlns:p14="http://schemas.microsoft.com/office/powerpoint/2010/main" val="8683045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40000">
              <a:schemeClr val="tx2">
                <a:lumMod val="75000"/>
                <a:lumOff val="25000"/>
              </a:schemeClr>
            </a:gs>
            <a:gs pos="10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2300" y="350837"/>
            <a:ext cx="1943100" cy="715963"/>
          </a:xfrm>
        </p:spPr>
        <p:style>
          <a:lnRef idx="0">
            <a:schemeClr val="accent1"/>
          </a:lnRef>
          <a:fillRef idx="3">
            <a:schemeClr val="accent1"/>
          </a:fillRef>
          <a:effectRef idx="3">
            <a:schemeClr val="accent1"/>
          </a:effectRef>
          <a:fontRef idx="minor">
            <a:schemeClr val="lt1"/>
          </a:fontRef>
        </p:style>
        <p:txBody>
          <a:bodyPr anchor="ctr">
            <a:noAutofit/>
          </a:bodyPr>
          <a:lstStyle/>
          <a:p>
            <a:pPr algn="ctr">
              <a:buNone/>
            </a:pPr>
            <a:r>
              <a:rPr lang="en-US" sz="5400" b="1" dirty="0" smtClean="0">
                <a:solidFill>
                  <a:schemeClr val="bg1"/>
                </a:solidFill>
              </a:rPr>
              <a:t>Birth</a:t>
            </a:r>
            <a:endParaRPr lang="en-US" sz="5400" b="1" dirty="0">
              <a:solidFill>
                <a:schemeClr val="bg1"/>
              </a:solidFill>
            </a:endParaRPr>
          </a:p>
        </p:txBody>
      </p:sp>
      <p:pic>
        <p:nvPicPr>
          <p:cNvPr id="1028" name="Picture 4"/>
          <p:cNvPicPr>
            <a:picLocks noChangeAspect="1" noChangeArrowheads="1"/>
          </p:cNvPicPr>
          <p:nvPr/>
        </p:nvPicPr>
        <p:blipFill>
          <a:blip r:embed="rId3" cstate="screen"/>
          <a:srcRect/>
          <a:stretch>
            <a:fillRect/>
          </a:stretch>
        </p:blipFill>
        <p:spPr bwMode="auto">
          <a:xfrm>
            <a:off x="1371600" y="1447800"/>
            <a:ext cx="6343090" cy="4009311"/>
          </a:xfrm>
          <a:prstGeom prst="rect">
            <a:avLst/>
          </a:prstGeom>
          <a:noFill/>
          <a:ln w="9525">
            <a:noFill/>
            <a:miter lim="800000"/>
            <a:headEnd/>
            <a:tailEnd/>
          </a:ln>
        </p:spPr>
      </p:pic>
      <p:sp>
        <p:nvSpPr>
          <p:cNvPr id="8" name="TextBox 7"/>
          <p:cNvSpPr txBox="1"/>
          <p:nvPr/>
        </p:nvSpPr>
        <p:spPr>
          <a:xfrm>
            <a:off x="1371600" y="5457111"/>
            <a:ext cx="6343090" cy="954107"/>
          </a:xfrm>
          <a:prstGeom prst="rect">
            <a:avLst/>
          </a:prstGeom>
          <a:ln/>
          <a:effectLst>
            <a:softEdge rad="63500"/>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800" b="1" dirty="0" smtClean="0">
                <a:solidFill>
                  <a:schemeClr val="bg1"/>
                </a:solidFill>
              </a:rPr>
              <a:t>A Spartan mother presents her child to the elders for a </a:t>
            </a:r>
            <a:r>
              <a:rPr lang="en-US" sz="2800" b="1" dirty="0" smtClean="0">
                <a:solidFill>
                  <a:schemeClr val="accent4">
                    <a:lumMod val="20000"/>
                    <a:lumOff val="80000"/>
                  </a:schemeClr>
                </a:solidFill>
              </a:rPr>
              <a:t>birth inspection</a:t>
            </a:r>
            <a:r>
              <a:rPr lang="en-US" sz="2800" b="1" dirty="0" smtClean="0">
                <a:solidFill>
                  <a:schemeClr val="bg1"/>
                </a:solidFill>
              </a:rPr>
              <a:t>.</a:t>
            </a:r>
            <a:endParaRPr lang="en-US" sz="2800" b="1" dirty="0">
              <a:solidFill>
                <a:schemeClr val="bg1"/>
              </a:solidFill>
            </a:endParaRPr>
          </a:p>
        </p:txBody>
      </p:sp>
      <p:sp>
        <p:nvSpPr>
          <p:cNvPr id="4" name="Title 3"/>
          <p:cNvSpPr>
            <a:spLocks noGrp="1"/>
          </p:cNvSpPr>
          <p:nvPr>
            <p:ph type="title"/>
          </p:nvPr>
        </p:nvSpPr>
        <p:spPr>
          <a:xfrm>
            <a:off x="228600" y="152400"/>
            <a:ext cx="8229600" cy="114300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l"/>
            <a:r>
              <a:rPr lang="en-US" sz="6600" b="1" dirty="0" smtClean="0">
                <a:ln w="50800"/>
                <a:solidFill>
                  <a:schemeClr val="bg1">
                    <a:shade val="50000"/>
                  </a:schemeClr>
                </a:solidFill>
              </a:rPr>
              <a:t>Eugenics</a:t>
            </a:r>
            <a:endParaRPr lang="en-US" sz="6600" b="1" dirty="0">
              <a:ln w="50800"/>
              <a:solidFill>
                <a:schemeClr val="bg1">
                  <a:shade val="50000"/>
                </a:schemeClr>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srcRect/>
          <a:stretch>
            <a:fillRect/>
          </a:stretch>
        </p:blipFill>
        <p:spPr bwMode="auto">
          <a:xfrm>
            <a:off x="0" y="1"/>
            <a:ext cx="9144000" cy="6858000"/>
          </a:xfrm>
          <a:prstGeom prst="rect">
            <a:avLst/>
          </a:prstGeom>
          <a:noFill/>
          <a:ln w="9525">
            <a:noFill/>
            <a:miter lim="800000"/>
            <a:headEnd/>
            <a:tailEnd/>
          </a:ln>
        </p:spPr>
      </p:pic>
      <p:sp>
        <p:nvSpPr>
          <p:cNvPr id="3" name="Content Placeholder 2"/>
          <p:cNvSpPr>
            <a:spLocks noGrp="1"/>
          </p:cNvSpPr>
          <p:nvPr>
            <p:ph idx="1"/>
          </p:nvPr>
        </p:nvSpPr>
        <p:spPr>
          <a:xfrm>
            <a:off x="6324600" y="198437"/>
            <a:ext cx="2590800" cy="715963"/>
          </a:xfrm>
        </p:spPr>
        <p:style>
          <a:lnRef idx="0">
            <a:schemeClr val="accent6"/>
          </a:lnRef>
          <a:fillRef idx="3">
            <a:schemeClr val="accent6"/>
          </a:fillRef>
          <a:effectRef idx="3">
            <a:schemeClr val="accent6"/>
          </a:effectRef>
          <a:fontRef idx="minor">
            <a:schemeClr val="lt1"/>
          </a:fontRef>
        </p:style>
        <p:txBody>
          <a:bodyPr anchor="ctr">
            <a:noAutofit/>
          </a:bodyPr>
          <a:lstStyle/>
          <a:p>
            <a:pPr algn="ctr">
              <a:buNone/>
            </a:pPr>
            <a:r>
              <a:rPr lang="en-US" sz="4400" b="1" dirty="0" smtClean="0">
                <a:solidFill>
                  <a:schemeClr val="bg1"/>
                </a:solidFill>
              </a:rPr>
              <a:t>Age 7-20</a:t>
            </a:r>
            <a:endParaRPr lang="en-US" sz="4400" b="1" dirty="0">
              <a:solidFill>
                <a:schemeClr val="bg1"/>
              </a:solidFill>
            </a:endParaRPr>
          </a:p>
        </p:txBody>
      </p:sp>
      <p:sp>
        <p:nvSpPr>
          <p:cNvPr id="5" name="Rectangle 4"/>
          <p:cNvSpPr/>
          <p:nvPr/>
        </p:nvSpPr>
        <p:spPr>
          <a:xfrm>
            <a:off x="76200" y="6400800"/>
            <a:ext cx="8915400" cy="369332"/>
          </a:xfrm>
          <a:prstGeom prst="rect">
            <a:avLst/>
          </a:prstGeom>
        </p:spPr>
        <p:txBody>
          <a:bodyPr wrap="square">
            <a:spAutoFit/>
          </a:bodyPr>
          <a:lstStyle/>
          <a:p>
            <a:pPr algn="r"/>
            <a:r>
              <a:rPr lang="en-US" b="1" dirty="0" smtClean="0">
                <a:solidFill>
                  <a:schemeClr val="bg1"/>
                </a:solidFill>
              </a:rPr>
              <a:t>Image Credit:  </a:t>
            </a:r>
            <a:r>
              <a:rPr lang="en-US" sz="1600" dirty="0" smtClean="0">
                <a:solidFill>
                  <a:schemeClr val="bg1"/>
                </a:solidFill>
                <a:hlinkClick r:id="rId3"/>
              </a:rPr>
              <a:t>http://www.moddb.com/mods/the-peloponnesian-wars/images/the-new-and-final-agoge</a:t>
            </a:r>
            <a:r>
              <a:rPr lang="en-US" sz="1600" dirty="0" smtClean="0">
                <a:solidFill>
                  <a:schemeClr val="bg1"/>
                </a:solidFill>
              </a:rPr>
              <a:t> </a:t>
            </a:r>
            <a:endParaRPr lang="en-US" dirty="0">
              <a:solidFill>
                <a:schemeClr val="bg1"/>
              </a:solidFill>
            </a:endParaRPr>
          </a:p>
        </p:txBody>
      </p:sp>
      <p:sp>
        <p:nvSpPr>
          <p:cNvPr id="8" name="TextBox 7"/>
          <p:cNvSpPr txBox="1"/>
          <p:nvPr/>
        </p:nvSpPr>
        <p:spPr>
          <a:xfrm>
            <a:off x="304800" y="4038600"/>
            <a:ext cx="3810000" cy="1938992"/>
          </a:xfrm>
          <a:prstGeom prst="rect">
            <a:avLst/>
          </a:prstGeom>
          <a:solidFill>
            <a:schemeClr val="dk1">
              <a:alpha val="46000"/>
            </a:schemeClr>
          </a:solidFill>
          <a:ln>
            <a:noFill/>
          </a:ln>
          <a:effectLst>
            <a:softEdge rad="63500"/>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b="1" dirty="0" smtClean="0">
                <a:solidFill>
                  <a:schemeClr val="bg1"/>
                </a:solidFill>
              </a:rPr>
              <a:t>All Spartan males were required to go through the </a:t>
            </a:r>
            <a:r>
              <a:rPr lang="en-US" sz="2400" b="1" i="1" dirty="0" smtClean="0">
                <a:solidFill>
                  <a:schemeClr val="bg1"/>
                </a:solidFill>
              </a:rPr>
              <a:t>agoge</a:t>
            </a:r>
            <a:r>
              <a:rPr lang="en-US" sz="2400" b="1" dirty="0" smtClean="0">
                <a:solidFill>
                  <a:schemeClr val="bg1"/>
                </a:solidFill>
              </a:rPr>
              <a:t> (raising), where they received 13 </a:t>
            </a:r>
            <a:r>
              <a:rPr lang="en-US" sz="2400" b="1" u="sng" dirty="0" smtClean="0">
                <a:solidFill>
                  <a:schemeClr val="bg1"/>
                </a:solidFill>
              </a:rPr>
              <a:t>years</a:t>
            </a:r>
            <a:r>
              <a:rPr lang="en-US" sz="2400" b="1" dirty="0" smtClean="0">
                <a:solidFill>
                  <a:schemeClr val="bg1"/>
                </a:solidFill>
              </a:rPr>
              <a:t> of military training.</a:t>
            </a:r>
            <a:endParaRPr lang="en-US" sz="2400" b="1" dirty="0">
              <a:solidFill>
                <a:schemeClr val="bg1"/>
              </a:solidFill>
            </a:endParaRPr>
          </a:p>
        </p:txBody>
      </p:sp>
      <p:sp>
        <p:nvSpPr>
          <p:cNvPr id="10" name="TextBox 9"/>
          <p:cNvSpPr txBox="1"/>
          <p:nvPr/>
        </p:nvSpPr>
        <p:spPr>
          <a:xfrm>
            <a:off x="76200" y="1059359"/>
            <a:ext cx="3276600" cy="769441"/>
          </a:xfrm>
          <a:prstGeom prst="rect">
            <a:avLst/>
          </a:prstGeom>
          <a:noFill/>
        </p:spPr>
        <p:txBody>
          <a:bodyPr wrap="square" rtlCol="0">
            <a:spAutoFit/>
          </a:bodyPr>
          <a:lstStyle/>
          <a:p>
            <a:pPr algn="ctr"/>
            <a:r>
              <a:rPr lang="en-US" sz="4400" b="1" dirty="0" smtClean="0">
                <a:solidFill>
                  <a:schemeClr val="bg1"/>
                </a:solidFill>
              </a:rPr>
              <a:t>“Raising”</a:t>
            </a:r>
            <a:endParaRPr lang="en-US" sz="4400" b="1" dirty="0">
              <a:solidFill>
                <a:schemeClr val="bg1"/>
              </a:solidFill>
            </a:endParaRPr>
          </a:p>
        </p:txBody>
      </p:sp>
      <p:sp>
        <p:nvSpPr>
          <p:cNvPr id="9" name="TextBox 8"/>
          <p:cNvSpPr txBox="1"/>
          <p:nvPr/>
        </p:nvSpPr>
        <p:spPr>
          <a:xfrm>
            <a:off x="5410200" y="1543883"/>
            <a:ext cx="3505200" cy="3170099"/>
          </a:xfrm>
          <a:prstGeom prst="rect">
            <a:avLst/>
          </a:prstGeom>
          <a:solidFill>
            <a:schemeClr val="dk1">
              <a:alpha val="46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soft" dir="t">
                <a:rot lat="0" lon="0" rev="10800000"/>
              </a:lightRig>
            </a:scene3d>
            <a:sp3d>
              <a:bevelT w="27940" h="12700"/>
              <a:contourClr>
                <a:srgbClr val="DDDDDD"/>
              </a:contourClr>
            </a:sp3d>
          </a:bodyPr>
          <a:lstStyle/>
          <a:p>
            <a:r>
              <a:rPr lang="en-US" sz="4000" b="1" spc="150" dirty="0" smtClean="0">
                <a:ln w="11430"/>
                <a:solidFill>
                  <a:srgbClr val="F8F8F8"/>
                </a:solidFill>
                <a:effectLst>
                  <a:outerShdw blurRad="25400" algn="tl" rotWithShape="0">
                    <a:srgbClr val="000000">
                      <a:alpha val="43000"/>
                    </a:srgbClr>
                  </a:outerShdw>
                </a:effectLst>
              </a:rPr>
              <a:t>Academics</a:t>
            </a:r>
          </a:p>
          <a:p>
            <a:r>
              <a:rPr lang="en-US" sz="4000" b="1" spc="150" dirty="0" smtClean="0">
                <a:ln w="11430"/>
                <a:solidFill>
                  <a:srgbClr val="F8F8F8"/>
                </a:solidFill>
                <a:effectLst>
                  <a:outerShdw blurRad="25400" algn="tl" rotWithShape="0">
                    <a:srgbClr val="000000">
                      <a:alpha val="43000"/>
                    </a:srgbClr>
                  </a:outerShdw>
                </a:effectLst>
              </a:rPr>
              <a:t>Discipline</a:t>
            </a:r>
          </a:p>
          <a:p>
            <a:r>
              <a:rPr lang="en-US" sz="4000" b="1" spc="150" dirty="0" smtClean="0">
                <a:ln w="11430"/>
                <a:solidFill>
                  <a:srgbClr val="F8F8F8"/>
                </a:solidFill>
                <a:effectLst>
                  <a:outerShdw blurRad="25400" algn="tl" rotWithShape="0">
                    <a:srgbClr val="000000">
                      <a:alpha val="43000"/>
                    </a:srgbClr>
                  </a:outerShdw>
                </a:effectLst>
              </a:rPr>
              <a:t>Combat</a:t>
            </a:r>
          </a:p>
          <a:p>
            <a:r>
              <a:rPr lang="en-US" sz="4000" b="1" spc="150" dirty="0" smtClean="0">
                <a:ln w="11430"/>
                <a:solidFill>
                  <a:srgbClr val="F8F8F8"/>
                </a:solidFill>
                <a:effectLst>
                  <a:outerShdw blurRad="25400" algn="tl" rotWithShape="0">
                    <a:srgbClr val="000000">
                      <a:alpha val="43000"/>
                    </a:srgbClr>
                  </a:outerShdw>
                </a:effectLst>
              </a:rPr>
              <a:t>Stealth</a:t>
            </a:r>
          </a:p>
          <a:p>
            <a:r>
              <a:rPr lang="en-US" sz="4000" b="1" spc="150" dirty="0" smtClean="0">
                <a:ln w="11430"/>
                <a:solidFill>
                  <a:srgbClr val="F8F8F8"/>
                </a:solidFill>
                <a:effectLst>
                  <a:outerShdw blurRad="25400" algn="tl" rotWithShape="0">
                    <a:srgbClr val="000000">
                      <a:alpha val="43000"/>
                    </a:srgbClr>
                  </a:outerShdw>
                </a:effectLst>
              </a:rPr>
              <a:t>Brotherhood</a:t>
            </a:r>
            <a:endParaRPr lang="en-US" sz="4000" b="1" spc="150" dirty="0">
              <a:ln w="11430"/>
              <a:solidFill>
                <a:srgbClr val="F8F8F8"/>
              </a:solidFill>
              <a:effectLst>
                <a:outerShdw blurRad="25400" algn="tl" rotWithShape="0">
                  <a:srgbClr val="000000">
                    <a:alpha val="43000"/>
                  </a:srgbClr>
                </a:outerShdw>
              </a:effectLst>
            </a:endParaRPr>
          </a:p>
        </p:txBody>
      </p:sp>
      <p:sp>
        <p:nvSpPr>
          <p:cNvPr id="4" name="Title 3"/>
          <p:cNvSpPr>
            <a:spLocks noGrp="1"/>
          </p:cNvSpPr>
          <p:nvPr>
            <p:ph type="title"/>
          </p:nvPr>
        </p:nvSpPr>
        <p:spPr>
          <a:xfrm>
            <a:off x="0" y="76200"/>
            <a:ext cx="3429000" cy="1143000"/>
          </a:xfrm>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sz="6000" b="1" dirty="0" smtClean="0">
                <a:ln w="50800"/>
                <a:solidFill>
                  <a:schemeClr val="bg2"/>
                </a:solidFill>
              </a:rPr>
              <a:t>agoge</a:t>
            </a:r>
            <a:endParaRPr lang="en-US" b="1" dirty="0">
              <a:ln w="5080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4" cstate="screen"/>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6324600" y="198437"/>
            <a:ext cx="2590800" cy="715963"/>
          </a:xfrm>
        </p:spPr>
        <p:style>
          <a:lnRef idx="0">
            <a:schemeClr val="accent6"/>
          </a:lnRef>
          <a:fillRef idx="3">
            <a:schemeClr val="accent6"/>
          </a:fillRef>
          <a:effectRef idx="3">
            <a:schemeClr val="accent6"/>
          </a:effectRef>
          <a:fontRef idx="minor">
            <a:schemeClr val="lt1"/>
          </a:fontRef>
        </p:style>
        <p:txBody>
          <a:bodyPr anchor="ctr">
            <a:noAutofit/>
          </a:bodyPr>
          <a:lstStyle/>
          <a:p>
            <a:pPr algn="ctr">
              <a:buNone/>
            </a:pPr>
            <a:r>
              <a:rPr lang="en-US" sz="4000" b="1" dirty="0" smtClean="0">
                <a:solidFill>
                  <a:schemeClr val="bg1"/>
                </a:solidFill>
              </a:rPr>
              <a:t>Age 18-20</a:t>
            </a:r>
            <a:endParaRPr lang="en-US" sz="4000" b="1" dirty="0">
              <a:solidFill>
                <a:schemeClr val="bg1"/>
              </a:solidFill>
            </a:endParaRPr>
          </a:p>
        </p:txBody>
      </p:sp>
      <p:sp>
        <p:nvSpPr>
          <p:cNvPr id="5" name="Rectangle 4"/>
          <p:cNvSpPr/>
          <p:nvPr/>
        </p:nvSpPr>
        <p:spPr>
          <a:xfrm>
            <a:off x="0" y="6400800"/>
            <a:ext cx="9144000" cy="369332"/>
          </a:xfrm>
          <a:prstGeom prst="rect">
            <a:avLst/>
          </a:prstGeom>
        </p:spPr>
        <p:txBody>
          <a:bodyPr wrap="square">
            <a:spAutoFit/>
          </a:bodyPr>
          <a:lstStyle/>
          <a:p>
            <a:r>
              <a:rPr lang="en-US" b="1" dirty="0" smtClean="0">
                <a:solidFill>
                  <a:schemeClr val="bg1"/>
                </a:solidFill>
              </a:rPr>
              <a:t>Image Credit: </a:t>
            </a:r>
            <a:r>
              <a:rPr lang="en-US" b="1" dirty="0" smtClean="0">
                <a:solidFill>
                  <a:schemeClr val="bg1"/>
                </a:solidFill>
                <a:hlinkClick r:id="rId5"/>
              </a:rPr>
              <a:t>http://vixstar1314.wordpress.com/2011/05/18/and-so-night-falls/</a:t>
            </a:r>
            <a:r>
              <a:rPr lang="en-US" b="1" dirty="0" smtClean="0">
                <a:solidFill>
                  <a:schemeClr val="bg1"/>
                </a:solidFill>
              </a:rPr>
              <a:t> </a:t>
            </a:r>
            <a:endParaRPr lang="en-US" dirty="0">
              <a:solidFill>
                <a:schemeClr val="bg1"/>
              </a:solidFill>
            </a:endParaRPr>
          </a:p>
        </p:txBody>
      </p:sp>
      <p:sp>
        <p:nvSpPr>
          <p:cNvPr id="9" name="TextBox 8"/>
          <p:cNvSpPr txBox="1"/>
          <p:nvPr/>
        </p:nvSpPr>
        <p:spPr>
          <a:xfrm>
            <a:off x="5257800" y="3494544"/>
            <a:ext cx="3200400" cy="2677656"/>
          </a:xfrm>
          <a:prstGeom prst="rect">
            <a:avLst/>
          </a:prstGeom>
          <a:solidFill>
            <a:srgbClr val="000000">
              <a:alpha val="46000"/>
            </a:srgbClr>
          </a:solidFill>
          <a:ln>
            <a:noFill/>
          </a:ln>
          <a:effectLst>
            <a:softEdge rad="63500"/>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b="1" dirty="0" smtClean="0">
                <a:solidFill>
                  <a:schemeClr val="bg1"/>
                </a:solidFill>
              </a:rPr>
              <a:t>The most talented Spartan youths were selected for service in the </a:t>
            </a:r>
            <a:r>
              <a:rPr lang="en-US" sz="2400" b="1" i="1" dirty="0" smtClean="0">
                <a:solidFill>
                  <a:schemeClr val="bg1"/>
                </a:solidFill>
              </a:rPr>
              <a:t>Krypteia</a:t>
            </a:r>
            <a:r>
              <a:rPr lang="en-US" sz="2400" b="1" dirty="0" smtClean="0">
                <a:solidFill>
                  <a:schemeClr val="bg1"/>
                </a:solidFill>
              </a:rPr>
              <a:t>, a secret, elite band charged with terrorizing the Helot population.</a:t>
            </a:r>
            <a:endParaRPr lang="en-US" sz="2400" b="1" dirty="0">
              <a:solidFill>
                <a:schemeClr val="bg1"/>
              </a:solidFill>
            </a:endParaRPr>
          </a:p>
        </p:txBody>
      </p:sp>
      <p:sp>
        <p:nvSpPr>
          <p:cNvPr id="10" name="TextBox 9"/>
          <p:cNvSpPr txBox="1"/>
          <p:nvPr/>
        </p:nvSpPr>
        <p:spPr>
          <a:xfrm>
            <a:off x="762000" y="4267200"/>
            <a:ext cx="3917821" cy="923330"/>
          </a:xfrm>
          <a:prstGeom prst="rect">
            <a:avLst/>
          </a:prstGeom>
          <a:noFill/>
        </p:spPr>
        <p:txBody>
          <a:bodyPr wrap="square" rtlCol="0">
            <a:spAutoFit/>
          </a:bodyPr>
          <a:lstStyle/>
          <a:p>
            <a:pPr algn="ctr"/>
            <a:r>
              <a:rPr lang="en-US" sz="5400" b="1" strike="sngStrike" dirty="0" smtClean="0">
                <a:solidFill>
                  <a:schemeClr val="bg1"/>
                </a:solidFill>
              </a:rPr>
              <a:t>SEDITION</a:t>
            </a:r>
            <a:endParaRPr lang="en-US" sz="5400" b="1" strike="sngStrike" dirty="0">
              <a:solidFill>
                <a:schemeClr val="bg1"/>
              </a:solidFill>
            </a:endParaRPr>
          </a:p>
        </p:txBody>
      </p:sp>
      <p:pic>
        <p:nvPicPr>
          <p:cNvPr id="11" name="fightclub.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cstate="screen"/>
          <a:stretch>
            <a:fillRect/>
          </a:stretch>
        </p:blipFill>
        <p:spPr>
          <a:xfrm>
            <a:off x="8839200" y="6553200"/>
            <a:ext cx="304800" cy="304800"/>
          </a:xfrm>
          <a:prstGeom prst="rect">
            <a:avLst/>
          </a:prstGeom>
        </p:spPr>
      </p:pic>
      <p:sp>
        <p:nvSpPr>
          <p:cNvPr id="13" name="Title 3"/>
          <p:cNvSpPr>
            <a:spLocks noGrp="1"/>
          </p:cNvSpPr>
          <p:nvPr>
            <p:ph type="title"/>
          </p:nvPr>
        </p:nvSpPr>
        <p:spPr>
          <a:xfrm>
            <a:off x="0" y="76200"/>
            <a:ext cx="5410200" cy="114300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sz="6000" b="1" dirty="0" smtClean="0">
                <a:ln w="50800"/>
                <a:solidFill>
                  <a:schemeClr val="bg2"/>
                </a:solidFill>
              </a:rPr>
              <a:t>Krypteia</a:t>
            </a:r>
            <a:endParaRPr lang="en-US" b="1" dirty="0">
              <a:ln w="50800"/>
              <a:solidFill>
                <a:schemeClr val="bg2"/>
              </a:solidFill>
            </a:endParaRPr>
          </a:p>
        </p:txBody>
      </p:sp>
      <p:pic>
        <p:nvPicPr>
          <p:cNvPr id="1027" name="Picture 3" descr="C:\Users\trichey\AppData\Local\Microsoft\Windows\Temporary Internet Files\Content.IE5\JJFOHFMP\MP900411783[1].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18390"/>
          <a:stretch/>
        </p:blipFill>
        <p:spPr bwMode="auto">
          <a:xfrm>
            <a:off x="762000" y="1159736"/>
            <a:ext cx="3917821" cy="319921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78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40000">
              <a:schemeClr val="tx2">
                <a:lumMod val="75000"/>
                <a:lumOff val="25000"/>
              </a:schemeClr>
            </a:gs>
            <a:gs pos="10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8194" name="Picture 2" descr="http://www.1866mustb21.com/storage/1866MustB21_logo_lg.jpg"/>
          <p:cNvPicPr>
            <a:picLocks noChangeAspect="1" noChangeArrowheads="1"/>
          </p:cNvPicPr>
          <p:nvPr/>
        </p:nvPicPr>
        <p:blipFill rotWithShape="1">
          <a:blip r:embed="rId3">
            <a:extLst>
              <a:ext uri="{28A0092B-C50C-407E-A947-70E740481C1C}">
                <a14:useLocalDpi xmlns:a14="http://schemas.microsoft.com/office/drawing/2010/main" val="0"/>
              </a:ext>
            </a:extLst>
          </a:blip>
          <a:srcRect t="17471" r="23916"/>
          <a:stretch/>
        </p:blipFill>
        <p:spPr bwMode="auto">
          <a:xfrm>
            <a:off x="2590800" y="0"/>
            <a:ext cx="4021066" cy="685799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1304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40000">
              <a:schemeClr val="tx2">
                <a:lumMod val="75000"/>
                <a:lumOff val="25000"/>
              </a:schemeClr>
            </a:gs>
            <a:gs pos="100000">
              <a:schemeClr val="accent3">
                <a:lumMod val="75000"/>
              </a:schemeClr>
            </a:gs>
          </a:gsLst>
          <a:lin ang="2700000" scaled="1"/>
          <a:tileRect/>
        </a:gradFill>
        <a:effectLst/>
      </p:bgPr>
    </p:bg>
    <p:spTree>
      <p:nvGrpSpPr>
        <p:cNvPr id="1" name=""/>
        <p:cNvGrpSpPr/>
        <p:nvPr/>
      </p:nvGrpSpPr>
      <p:grpSpPr>
        <a:xfrm>
          <a:off x="0" y="0"/>
          <a:ext cx="0" cy="0"/>
          <a:chOff x="0" y="0"/>
          <a:chExt cx="0" cy="0"/>
        </a:xfrm>
      </p:grpSpPr>
      <p:pic>
        <p:nvPicPr>
          <p:cNvPr id="3079" name="Picture 7" descr="http://3.bp.blogspot.com/-OSnDv8Pf3YA/UJD8yCQzKhI/AAAAAAAAHJI/tsVXsUj3KdY/s1600/Greek-Hoplite-5th-Cent-B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491" y="0"/>
            <a:ext cx="344350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62200" y="5029200"/>
            <a:ext cx="3733800" cy="1532334"/>
          </a:xfrm>
          <a:prstGeom prst="roundRect">
            <a:avLst/>
          </a:prstGeom>
          <a:effectLst>
            <a:softEdge rad="127000"/>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b="1" dirty="0" smtClean="0">
                <a:solidFill>
                  <a:schemeClr val="bg1"/>
                </a:solidFill>
              </a:rPr>
              <a:t>Spartan Shield </a:t>
            </a:r>
            <a:br>
              <a:rPr lang="en-US" sz="2400" b="1" dirty="0" smtClean="0">
                <a:solidFill>
                  <a:schemeClr val="bg1"/>
                </a:solidFill>
              </a:rPr>
            </a:br>
            <a:r>
              <a:rPr lang="en-US" sz="2400" b="1" dirty="0" smtClean="0">
                <a:solidFill>
                  <a:schemeClr val="bg1"/>
                </a:solidFill>
              </a:rPr>
              <a:t>(</a:t>
            </a:r>
            <a:r>
              <a:rPr lang="en-US" sz="2400" b="1" dirty="0" err="1" smtClean="0">
                <a:solidFill>
                  <a:schemeClr val="bg2">
                    <a:lumMod val="75000"/>
                  </a:schemeClr>
                </a:solidFill>
              </a:rPr>
              <a:t>hoplon</a:t>
            </a:r>
            <a:r>
              <a:rPr lang="en-US" sz="2400" b="1" dirty="0" smtClean="0">
                <a:solidFill>
                  <a:schemeClr val="bg1"/>
                </a:solidFill>
              </a:rPr>
              <a:t>)</a:t>
            </a:r>
          </a:p>
          <a:p>
            <a:pPr algn="ctr"/>
            <a:r>
              <a:rPr lang="en-US" b="1" dirty="0" smtClean="0">
                <a:solidFill>
                  <a:schemeClr val="bg1"/>
                </a:solidFill>
              </a:rPr>
              <a:t>Note the </a:t>
            </a:r>
            <a:r>
              <a:rPr lang="en-US" b="1" i="1" dirty="0" smtClean="0">
                <a:solidFill>
                  <a:schemeClr val="bg1"/>
                </a:solidFill>
              </a:rPr>
              <a:t>Lambda </a:t>
            </a:r>
            <a:r>
              <a:rPr lang="en-US" b="1" dirty="0" smtClean="0">
                <a:solidFill>
                  <a:schemeClr val="bg1"/>
                </a:solidFill>
              </a:rPr>
              <a:t>for Laconia, the Spartan homeland</a:t>
            </a:r>
            <a:endParaRPr lang="en-US" b="1" dirty="0">
              <a:solidFill>
                <a:schemeClr val="bg1"/>
              </a:solidFill>
            </a:endParaRPr>
          </a:p>
        </p:txBody>
      </p:sp>
      <p:sp>
        <p:nvSpPr>
          <p:cNvPr id="3" name="Title 2"/>
          <p:cNvSpPr>
            <a:spLocks noGrp="1"/>
          </p:cNvSpPr>
          <p:nvPr>
            <p:ph type="title"/>
          </p:nvPr>
        </p:nvSpPr>
        <p:spPr>
          <a:xfrm>
            <a:off x="0" y="457200"/>
            <a:ext cx="5700491" cy="114300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sz="5400" b="1" dirty="0" smtClean="0">
                <a:ln w="50800"/>
                <a:solidFill>
                  <a:schemeClr val="bg1">
                    <a:shade val="50000"/>
                  </a:schemeClr>
                </a:solidFill>
              </a:rPr>
              <a:t>Adulthood</a:t>
            </a:r>
            <a:endParaRPr lang="en-US" sz="5400" b="1" dirty="0">
              <a:ln w="50800"/>
              <a:solidFill>
                <a:schemeClr val="bg1">
                  <a:shade val="50000"/>
                </a:schemeClr>
              </a:solidFill>
            </a:endParaRPr>
          </a:p>
        </p:txBody>
      </p:sp>
      <p:sp>
        <p:nvSpPr>
          <p:cNvPr id="4" name="TextBox 3"/>
          <p:cNvSpPr txBox="1"/>
          <p:nvPr/>
        </p:nvSpPr>
        <p:spPr>
          <a:xfrm>
            <a:off x="609600" y="1267361"/>
            <a:ext cx="4343400" cy="1323439"/>
          </a:xfrm>
          <a:prstGeom prst="rect">
            <a:avLst/>
          </a:prstGeom>
          <a:noFill/>
        </p:spPr>
        <p:txBody>
          <a:bodyPr wrap="square" rtlCol="0">
            <a:spAutoFit/>
          </a:bodyPr>
          <a:lstStyle/>
          <a:p>
            <a:pPr algn="ctr"/>
            <a:r>
              <a:rPr lang="en-US" sz="8000" dirty="0" smtClean="0">
                <a:solidFill>
                  <a:schemeClr val="bg2"/>
                </a:solidFill>
                <a:latin typeface="Brush Script MT" pitchFamily="66" charset="0"/>
              </a:rPr>
              <a:t>Finally!</a:t>
            </a:r>
            <a:endParaRPr lang="en-US" sz="8000" dirty="0">
              <a:solidFill>
                <a:schemeClr val="bg2"/>
              </a:solidFill>
              <a:latin typeface="Brush Script MT" pitchFamily="66" charset="0"/>
            </a:endParaRPr>
          </a:p>
        </p:txBody>
      </p:sp>
      <p:sp>
        <p:nvSpPr>
          <p:cNvPr id="5" name="Right Arrow 4"/>
          <p:cNvSpPr/>
          <p:nvPr/>
        </p:nvSpPr>
        <p:spPr>
          <a:xfrm rot="19024156">
            <a:off x="5497517" y="4153365"/>
            <a:ext cx="2423897" cy="7620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p:cNvSpPr txBox="1"/>
          <p:nvPr/>
        </p:nvSpPr>
        <p:spPr>
          <a:xfrm>
            <a:off x="609600" y="2625853"/>
            <a:ext cx="4747626" cy="2308324"/>
          </a:xfrm>
          <a:prstGeom prst="rect">
            <a:avLst/>
          </a:prstGeom>
          <a:noFill/>
        </p:spPr>
        <p:txBody>
          <a:bodyPr wrap="square" rtlCol="0">
            <a:spAutoFit/>
          </a:bodyPr>
          <a:lstStyle/>
          <a:p>
            <a:r>
              <a:rPr lang="en-US" sz="3600" dirty="0" smtClean="0">
                <a:solidFill>
                  <a:schemeClr val="bg2"/>
                </a:solidFill>
              </a:rPr>
              <a:t>At 21, the young Spartan male could take his place among the citizen </a:t>
            </a:r>
            <a:r>
              <a:rPr lang="en-US" sz="3600" dirty="0" smtClean="0">
                <a:solidFill>
                  <a:schemeClr val="bg2">
                    <a:lumMod val="75000"/>
                  </a:schemeClr>
                </a:solidFill>
              </a:rPr>
              <a:t>hoplites</a:t>
            </a:r>
            <a:r>
              <a:rPr lang="en-US" sz="3600" dirty="0" smtClean="0">
                <a:solidFill>
                  <a:schemeClr val="bg2"/>
                </a:solidFill>
              </a:rPr>
              <a:t>...</a:t>
            </a:r>
            <a:endParaRPr lang="en-US" sz="3600" dirty="0">
              <a:solidFill>
                <a:schemeClr val="bg2"/>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40000">
              <a:schemeClr val="tx2">
                <a:lumMod val="75000"/>
                <a:lumOff val="25000"/>
              </a:schemeClr>
            </a:gs>
            <a:gs pos="10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0" y="381000"/>
            <a:ext cx="3610302" cy="990600"/>
          </a:xfrm>
          <a:noFill/>
          <a:ln>
            <a:noFill/>
          </a:ln>
        </p:spPr>
        <p:style>
          <a:lnRef idx="1">
            <a:schemeClr val="dk1"/>
          </a:lnRef>
          <a:fillRef idx="2">
            <a:schemeClr val="dk1"/>
          </a:fillRef>
          <a:effectRef idx="1">
            <a:schemeClr val="dk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3600" b="1" dirty="0" smtClean="0">
                <a:ln w="50800"/>
                <a:solidFill>
                  <a:schemeClr val="bg1">
                    <a:shade val="50000"/>
                  </a:schemeClr>
                </a:solidFill>
                <a:latin typeface="CapitalisTypOasis" pitchFamily="2" charset="0"/>
              </a:rPr>
              <a:t>Geography</a:t>
            </a:r>
            <a:endParaRPr lang="en-US" sz="3200" b="1" dirty="0">
              <a:ln w="50800"/>
              <a:solidFill>
                <a:schemeClr val="bg1">
                  <a:shade val="50000"/>
                </a:schemeClr>
              </a:solidFill>
              <a:latin typeface="CapitalisTypOasis" pitchFamily="2" charset="0"/>
            </a:endParaRPr>
          </a:p>
        </p:txBody>
      </p:sp>
      <p:sp>
        <p:nvSpPr>
          <p:cNvPr id="3" name="Content Placeholder 2"/>
          <p:cNvSpPr>
            <a:spLocks noGrp="1"/>
          </p:cNvSpPr>
          <p:nvPr>
            <p:ph idx="1"/>
          </p:nvPr>
        </p:nvSpPr>
        <p:spPr>
          <a:xfrm>
            <a:off x="228600" y="1752600"/>
            <a:ext cx="3124200" cy="4495800"/>
          </a:xfrm>
        </p:spPr>
        <p:style>
          <a:lnRef idx="1">
            <a:schemeClr val="accent2"/>
          </a:lnRef>
          <a:fillRef idx="2">
            <a:schemeClr val="accent2"/>
          </a:fillRef>
          <a:effectRef idx="1">
            <a:schemeClr val="accent2"/>
          </a:effectRef>
          <a:fontRef idx="minor">
            <a:schemeClr val="dk1"/>
          </a:fontRef>
        </p:style>
        <p:txBody>
          <a:bodyPr>
            <a:normAutofit/>
          </a:bodyPr>
          <a:lstStyle/>
          <a:p>
            <a:pPr>
              <a:buNone/>
            </a:pPr>
            <a:r>
              <a:rPr lang="en-US" sz="1800" b="1" dirty="0" smtClean="0"/>
              <a:t>FIND THE FOLLOWING:</a:t>
            </a:r>
          </a:p>
          <a:p>
            <a:pPr indent="-231775">
              <a:buNone/>
            </a:pPr>
            <a:endParaRPr lang="en-US" sz="1400" b="1" dirty="0"/>
          </a:p>
          <a:p>
            <a:pPr indent="-231775">
              <a:buNone/>
            </a:pPr>
            <a:r>
              <a:rPr lang="en-US" b="1" dirty="0" smtClean="0"/>
              <a:t>Peloponnesus</a:t>
            </a:r>
          </a:p>
          <a:p>
            <a:pPr indent="-231775">
              <a:buNone/>
            </a:pPr>
            <a:r>
              <a:rPr lang="en-US" b="1" dirty="0" smtClean="0"/>
              <a:t>Sparta</a:t>
            </a:r>
          </a:p>
          <a:p>
            <a:pPr indent="-231775">
              <a:buNone/>
            </a:pPr>
            <a:r>
              <a:rPr lang="en-US" b="1" dirty="0" smtClean="0"/>
              <a:t>Eurotas R.</a:t>
            </a:r>
          </a:p>
          <a:p>
            <a:pPr indent="-231775">
              <a:buNone/>
            </a:pPr>
            <a:r>
              <a:rPr lang="en-US" b="1" dirty="0" smtClean="0"/>
              <a:t>Laconia</a:t>
            </a:r>
          </a:p>
          <a:p>
            <a:pPr indent="-231775">
              <a:buNone/>
            </a:pPr>
            <a:r>
              <a:rPr lang="en-US" b="1" dirty="0" smtClean="0"/>
              <a:t>Messenia</a:t>
            </a:r>
            <a:endParaRPr lang="en-US" sz="1800" dirty="0" smtClean="0"/>
          </a:p>
        </p:txBody>
      </p:sp>
      <p:grpSp>
        <p:nvGrpSpPr>
          <p:cNvPr id="4" name="Group 3"/>
          <p:cNvGrpSpPr/>
          <p:nvPr/>
        </p:nvGrpSpPr>
        <p:grpSpPr>
          <a:xfrm>
            <a:off x="3610302" y="0"/>
            <a:ext cx="5533697" cy="6858000"/>
            <a:chOff x="3610302" y="0"/>
            <a:chExt cx="5533697" cy="6858000"/>
          </a:xfrm>
        </p:grpSpPr>
        <p:pic>
          <p:nvPicPr>
            <p:cNvPr id="3076" name="Picture 4" descr="http://upload.wikimedia.org/wikipedia/commons/thumb/c/c2/Ancient_peloponnese.svg/1000px-Ancient_peloponnese.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7477" t="563" b="1"/>
            <a:stretch/>
          </p:blipFill>
          <p:spPr bwMode="auto">
            <a:xfrm>
              <a:off x="3610302" y="0"/>
              <a:ext cx="55336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56158" y="6488668"/>
              <a:ext cx="1748236" cy="307777"/>
            </a:xfrm>
            <a:prstGeom prst="rect">
              <a:avLst/>
            </a:prstGeom>
          </p:spPr>
          <p:txBody>
            <a:bodyPr wrap="none">
              <a:spAutoFit/>
            </a:bodyPr>
            <a:lstStyle/>
            <a:p>
              <a:r>
                <a:rPr lang="en-US" sz="1400" b="1" dirty="0" smtClean="0">
                  <a:solidFill>
                    <a:schemeClr val="bg2"/>
                  </a:solidFill>
                </a:rPr>
                <a:t>Map Credit:  </a:t>
              </a:r>
              <a:r>
                <a:rPr lang="en-US" sz="1400" b="1" dirty="0" smtClean="0">
                  <a:hlinkClick r:id="rId3"/>
                </a:rPr>
                <a:t>Jkan997</a:t>
              </a:r>
              <a:endParaRPr lang="en-US" sz="1400" b="1" dirty="0"/>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40000">
              <a:schemeClr val="tx2">
                <a:lumMod val="75000"/>
                <a:lumOff val="25000"/>
              </a:schemeClr>
            </a:gs>
            <a:gs pos="100000">
              <a:schemeClr val="accent3">
                <a:lumMod val="75000"/>
              </a:schemeClr>
            </a:gs>
          </a:gsLst>
          <a:lin ang="2700000" scaled="1"/>
          <a:tileRect/>
        </a:gradFill>
        <a:effectLst/>
      </p:bgPr>
    </p:bg>
    <p:spTree>
      <p:nvGrpSpPr>
        <p:cNvPr id="1" name=""/>
        <p:cNvGrpSpPr/>
        <p:nvPr/>
      </p:nvGrpSpPr>
      <p:grpSpPr>
        <a:xfrm>
          <a:off x="0" y="0"/>
          <a:ext cx="0" cy="0"/>
          <a:chOff x="0" y="0"/>
          <a:chExt cx="0" cy="0"/>
        </a:xfrm>
      </p:grpSpPr>
      <p:pic>
        <p:nvPicPr>
          <p:cNvPr id="6147" name="Picture 3" descr="C:\Users\trichey\AppData\Local\Microsoft\Windows\Temporary Internet Files\Content.IE5\SPOO0JF4\MP90040962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219200" y="4800600"/>
            <a:ext cx="6858000" cy="838200"/>
          </a:xfr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5400" i="1" dirty="0" smtClean="0"/>
              <a:t>…and get married.</a:t>
            </a:r>
            <a:br>
              <a:rPr lang="en-US" sz="5400" i="1" dirty="0" smtClean="0"/>
            </a:br>
            <a:endParaRPr lang="en-US" sz="1050" i="1" dirty="0"/>
          </a:p>
        </p:txBody>
      </p:sp>
    </p:spTree>
    <p:extLst>
      <p:ext uri="{BB962C8B-B14F-4D97-AF65-F5344CB8AC3E}">
        <p14:creationId xmlns:p14="http://schemas.microsoft.com/office/powerpoint/2010/main" val="24128757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richey\AppData\Local\Microsoft\Windows\Temporary Internet Files\Content.IE5\JJFOHFMP\MP900448285[1].jpg"/>
          <p:cNvPicPr>
            <a:picLocks noChangeAspect="1" noChangeArrowheads="1"/>
          </p:cNvPicPr>
          <p:nvPr/>
        </p:nvPicPr>
        <p:blipFill rotWithShape="1">
          <a:blip r:embed="rId2">
            <a:extLst>
              <a:ext uri="{28A0092B-C50C-407E-A947-70E740481C1C}">
                <a14:useLocalDpi xmlns:a14="http://schemas.microsoft.com/office/drawing/2010/main" val="0"/>
              </a:ext>
            </a:extLst>
          </a:blip>
          <a:srcRect l="6639" r="4835"/>
          <a:stretch/>
        </p:blipFill>
        <p:spPr bwMode="auto">
          <a:xfrm>
            <a:off x="-1" y="0"/>
            <a:ext cx="9144001" cy="686588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124200" y="5105460"/>
            <a:ext cx="5257800"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3200" dirty="0" smtClean="0"/>
              <a:t>Although they got married at 21, Spartan men lived in the barracks until age 30.</a:t>
            </a:r>
            <a:endParaRPr lang="en-US" sz="3200" dirty="0"/>
          </a:p>
        </p:txBody>
      </p:sp>
      <p:sp>
        <p:nvSpPr>
          <p:cNvPr id="3" name="Title 2"/>
          <p:cNvSpPr>
            <a:spLocks noGrp="1"/>
          </p:cNvSpPr>
          <p:nvPr>
            <p:ph type="title"/>
          </p:nvPr>
        </p:nvSpPr>
        <p:spPr>
          <a:xfrm>
            <a:off x="0" y="30163"/>
            <a:ext cx="6553200" cy="1036637"/>
          </a:xfrm>
          <a:noFill/>
        </p:spPr>
        <p:txBody>
          <a:bodyPr>
            <a:noAutofit/>
          </a:bodyPr>
          <a:lstStyle/>
          <a:p>
            <a:r>
              <a:rPr lang="en-US" sz="4000" b="1" dirty="0" smtClean="0">
                <a:effectLst/>
                <a:latin typeface="+mn-lt"/>
              </a:rPr>
              <a:t>NOT UNTIL YOU’RE 30!</a:t>
            </a:r>
            <a:endParaRPr lang="en-US" sz="4000" b="1" dirty="0">
              <a:effectLst/>
              <a:latin typeface="+mn-lt"/>
            </a:endParaRPr>
          </a:p>
        </p:txBody>
      </p:sp>
      <p:sp>
        <p:nvSpPr>
          <p:cNvPr id="4" name="&quot;No&quot; Symbol 3"/>
          <p:cNvSpPr/>
          <p:nvPr/>
        </p:nvSpPr>
        <p:spPr>
          <a:xfrm>
            <a:off x="3733800" y="1752600"/>
            <a:ext cx="3733800" cy="3200400"/>
          </a:xfrm>
          <a:prstGeom prst="noSmoking">
            <a:avLst>
              <a:gd name="adj" fmla="val 814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16373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srcRect r="1295"/>
          <a:stretch/>
        </p:blipFill>
        <p:spPr bwMode="auto">
          <a:xfrm>
            <a:off x="2438400" y="1810984"/>
            <a:ext cx="6705599" cy="5047016"/>
          </a:xfrm>
          <a:prstGeom prst="rect">
            <a:avLst/>
          </a:prstGeom>
          <a:noFill/>
          <a:ln w="9525">
            <a:noFill/>
            <a:miter lim="800000"/>
            <a:headEnd/>
            <a:tailEnd/>
          </a:ln>
          <a:effectLst>
            <a:softEdge rad="317500"/>
          </a:effectLst>
        </p:spPr>
      </p:pic>
      <p:sp>
        <p:nvSpPr>
          <p:cNvPr id="3" name="Content Placeholder 2"/>
          <p:cNvSpPr>
            <a:spLocks noGrp="1"/>
          </p:cNvSpPr>
          <p:nvPr>
            <p:ph idx="1"/>
          </p:nvPr>
        </p:nvSpPr>
        <p:spPr>
          <a:xfrm>
            <a:off x="533400" y="1219200"/>
            <a:ext cx="4876800" cy="3505200"/>
          </a:xfrm>
        </p:spPr>
        <p:txBody>
          <a:bodyPr>
            <a:noAutofit/>
          </a:bodyPr>
          <a:lstStyle/>
          <a:p>
            <a:pPr marL="284163" indent="-284163">
              <a:buNone/>
            </a:pPr>
            <a:r>
              <a:rPr lang="en-US" sz="4400" b="1" i="1" dirty="0">
                <a:solidFill>
                  <a:schemeClr val="bg2"/>
                </a:solidFill>
              </a:rPr>
              <a:t>“It is better to marry than to </a:t>
            </a:r>
            <a:r>
              <a:rPr lang="en-US" b="1" i="1" dirty="0" smtClean="0">
                <a:solidFill>
                  <a:schemeClr val="accent1">
                    <a:lumMod val="40000"/>
                    <a:lumOff val="60000"/>
                  </a:schemeClr>
                </a:solidFill>
              </a:rPr>
              <a:t/>
            </a:r>
            <a:br>
              <a:rPr lang="en-US" b="1" i="1" dirty="0" smtClean="0">
                <a:solidFill>
                  <a:schemeClr val="accent1">
                    <a:lumMod val="40000"/>
                    <a:lumOff val="60000"/>
                  </a:schemeClr>
                </a:solidFill>
              </a:rPr>
            </a:br>
            <a:r>
              <a:rPr lang="en-US" sz="3600" b="1" i="1" dirty="0" smtClean="0">
                <a:solidFill>
                  <a:schemeClr val="accent1">
                    <a:lumMod val="20000"/>
                    <a:lumOff val="80000"/>
                  </a:schemeClr>
                </a:solidFill>
              </a:rPr>
              <a:t>BURN WITH PASSION.”</a:t>
            </a:r>
            <a:endParaRPr lang="en-US" sz="3600" b="1" i="1" dirty="0">
              <a:solidFill>
                <a:schemeClr val="accent1">
                  <a:lumMod val="20000"/>
                  <a:lumOff val="80000"/>
                </a:schemeClr>
              </a:solidFill>
            </a:endParaRPr>
          </a:p>
          <a:p>
            <a:pPr marL="171450" indent="-171450">
              <a:buNone/>
            </a:pPr>
            <a:r>
              <a:rPr lang="en-US" sz="1600" b="1" dirty="0" smtClean="0">
                <a:solidFill>
                  <a:schemeClr val="bg2"/>
                </a:solidFill>
              </a:rPr>
              <a:t>		                             </a:t>
            </a:r>
            <a:r>
              <a:rPr lang="en-US" sz="1800" b="1" dirty="0" smtClean="0">
                <a:solidFill>
                  <a:schemeClr val="bg2"/>
                </a:solidFill>
              </a:rPr>
              <a:t>-- St. Paul</a:t>
            </a:r>
            <a:endParaRPr lang="en-US" sz="1800" b="1" dirty="0">
              <a:solidFill>
                <a:schemeClr val="bg2"/>
              </a:solidFill>
            </a:endParaRPr>
          </a:p>
        </p:txBody>
      </p:sp>
      <p:sp>
        <p:nvSpPr>
          <p:cNvPr id="4" name="Title 3"/>
          <p:cNvSpPr>
            <a:spLocks noGrp="1"/>
          </p:cNvSpPr>
          <p:nvPr>
            <p:ph type="title"/>
          </p:nvPr>
        </p:nvSpPr>
        <p:spPr>
          <a:xfrm>
            <a:off x="228600" y="0"/>
            <a:ext cx="8839200" cy="1219200"/>
          </a:xfrm>
        </p:spPr>
        <p:txBody>
          <a:bodyPr>
            <a:noAutofit/>
          </a:bodyPr>
          <a:lstStyle/>
          <a:p>
            <a:pPr algn="l"/>
            <a:r>
              <a:rPr lang="en-US"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Passionate</a:t>
            </a:r>
            <a:r>
              <a:rPr lang="en-US"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Marriage</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srcRect r="1295"/>
          <a:stretch/>
        </p:blipFill>
        <p:spPr bwMode="auto">
          <a:xfrm>
            <a:off x="2438400" y="1810984"/>
            <a:ext cx="6705599" cy="5047016"/>
          </a:xfrm>
          <a:prstGeom prst="rect">
            <a:avLst/>
          </a:prstGeom>
          <a:noFill/>
          <a:ln w="9525">
            <a:noFill/>
            <a:miter lim="800000"/>
            <a:headEnd/>
            <a:tailEnd/>
          </a:ln>
          <a:effectLst>
            <a:softEdge rad="317500"/>
          </a:effectLst>
        </p:spPr>
      </p:pic>
      <p:sp>
        <p:nvSpPr>
          <p:cNvPr id="4" name="Title 3"/>
          <p:cNvSpPr>
            <a:spLocks noGrp="1"/>
          </p:cNvSpPr>
          <p:nvPr>
            <p:ph type="title"/>
          </p:nvPr>
        </p:nvSpPr>
        <p:spPr>
          <a:xfrm>
            <a:off x="457200" y="609600"/>
            <a:ext cx="7924800" cy="1295400"/>
          </a:xfrm>
        </p:spPr>
        <p:txBody>
          <a:bodyPr anchor="t">
            <a:noAutofit/>
          </a:bodyPr>
          <a:lstStyle/>
          <a:p>
            <a:pPr algn="l"/>
            <a:r>
              <a:rPr lang="en-US" sz="5400" b="1" dirty="0" smtClean="0">
                <a:ln w="12700">
                  <a:solidFill>
                    <a:schemeClr val="tx2">
                      <a:satMod val="155000"/>
                    </a:schemeClr>
                  </a:solidFill>
                  <a:prstDash val="solid"/>
                </a:ln>
                <a:solidFill>
                  <a:schemeClr val="accent4">
                    <a:lumMod val="20000"/>
                    <a:lumOff val="80000"/>
                  </a:schemeClr>
                </a:solidFill>
                <a:effectLst>
                  <a:outerShdw blurRad="41275" dist="20320" dir="1800000" algn="tl" rotWithShape="0">
                    <a:srgbClr val="000000">
                      <a:alpha val="40000"/>
                    </a:srgbClr>
                  </a:outerShdw>
                </a:effectLst>
                <a:latin typeface="+mn-lt"/>
              </a:rPr>
              <a:t>Are passion </a:t>
            </a:r>
            <a:r>
              <a:rPr lang="en-US" sz="4800" b="1" dirty="0" smtClean="0">
                <a:ln w="12700">
                  <a:solidFill>
                    <a:schemeClr val="tx2">
                      <a:satMod val="155000"/>
                    </a:schemeClr>
                  </a:solidFill>
                  <a:prstDash val="solid"/>
                </a:ln>
                <a:solidFill>
                  <a:schemeClr val="accent4">
                    <a:lumMod val="20000"/>
                    <a:lumOff val="80000"/>
                  </a:schemeClr>
                </a:solidFill>
                <a:effectLst>
                  <a:outerShdw blurRad="41275" dist="20320" dir="1800000" algn="tl" rotWithShape="0">
                    <a:srgbClr val="000000">
                      <a:alpha val="40000"/>
                    </a:srgbClr>
                  </a:outerShdw>
                </a:effectLst>
                <a:latin typeface="+mn-lt"/>
              </a:rPr>
              <a:t>and marriage</a:t>
            </a:r>
            <a:endParaRPr lang="en-US" sz="7200" b="1" dirty="0">
              <a:ln w="12700">
                <a:solidFill>
                  <a:schemeClr val="tx2">
                    <a:satMod val="155000"/>
                  </a:schemeClr>
                </a:solidFill>
                <a:prstDash val="solid"/>
              </a:ln>
              <a:solidFill>
                <a:schemeClr val="accent4">
                  <a:lumMod val="20000"/>
                  <a:lumOff val="80000"/>
                </a:schemeClr>
              </a:solidFill>
              <a:effectLst>
                <a:outerShdw blurRad="41275" dist="20320" dir="1800000" algn="tl" rotWithShape="0">
                  <a:srgbClr val="000000">
                    <a:alpha val="40000"/>
                  </a:srgbClr>
                </a:outerShdw>
              </a:effectLst>
              <a:latin typeface="+mn-lt"/>
            </a:endParaRPr>
          </a:p>
        </p:txBody>
      </p:sp>
      <p:sp>
        <p:nvSpPr>
          <p:cNvPr id="7" name="Rectangle 6"/>
          <p:cNvSpPr/>
          <p:nvPr/>
        </p:nvSpPr>
        <p:spPr>
          <a:xfrm>
            <a:off x="457200" y="1765264"/>
            <a:ext cx="4572000" cy="2215991"/>
          </a:xfrm>
          <a:prstGeom prst="rect">
            <a:avLst/>
          </a:prstGeom>
        </p:spPr>
        <p:txBody>
          <a:bodyPr>
            <a:spAutoFit/>
          </a:bodyPr>
          <a:lstStyle/>
          <a:p>
            <a:pPr algn="ctr"/>
            <a:r>
              <a:rPr lang="en-US" sz="7200" b="1" dirty="0">
                <a:ln w="12700">
                  <a:solidFill>
                    <a:srgbClr val="270200">
                      <a:satMod val="155000"/>
                    </a:srgbClr>
                  </a:solidFill>
                  <a:prstDash val="solid"/>
                </a:ln>
                <a:solidFill>
                  <a:srgbClr val="FCF9D6">
                    <a:tint val="85000"/>
                    <a:satMod val="155000"/>
                  </a:srgbClr>
                </a:solidFill>
                <a:effectLst>
                  <a:outerShdw blurRad="41275" dist="20320" dir="1800000" algn="tl" rotWithShape="0">
                    <a:srgbClr val="000000">
                      <a:alpha val="40000"/>
                    </a:srgbClr>
                  </a:outerShdw>
                </a:effectLst>
                <a:ea typeface="+mj-ea"/>
                <a:cs typeface="+mj-cs"/>
              </a:rPr>
              <a:t>mutually</a:t>
            </a:r>
            <a:r>
              <a:rPr lang="en-US" sz="6600" b="1" dirty="0">
                <a:ln w="12700">
                  <a:solidFill>
                    <a:srgbClr val="270200">
                      <a:satMod val="155000"/>
                    </a:srgbClr>
                  </a:solidFill>
                  <a:prstDash val="solid"/>
                </a:ln>
                <a:solidFill>
                  <a:srgbClr val="FCF9D6">
                    <a:tint val="85000"/>
                    <a:satMod val="155000"/>
                  </a:srgbClr>
                </a:solidFill>
                <a:effectLst>
                  <a:outerShdw blurRad="41275" dist="20320" dir="1800000" algn="tl" rotWithShape="0">
                    <a:srgbClr val="000000">
                      <a:alpha val="40000"/>
                    </a:srgbClr>
                  </a:outerShdw>
                </a:effectLst>
                <a:ea typeface="+mj-ea"/>
                <a:cs typeface="+mj-cs"/>
              </a:rPr>
              <a:t> </a:t>
            </a:r>
            <a:br>
              <a:rPr lang="en-US" sz="6600" b="1" dirty="0">
                <a:ln w="12700">
                  <a:solidFill>
                    <a:srgbClr val="270200">
                      <a:satMod val="155000"/>
                    </a:srgbClr>
                  </a:solidFill>
                  <a:prstDash val="solid"/>
                </a:ln>
                <a:solidFill>
                  <a:srgbClr val="FCF9D6">
                    <a:tint val="85000"/>
                    <a:satMod val="155000"/>
                  </a:srgbClr>
                </a:solidFill>
                <a:effectLst>
                  <a:outerShdw blurRad="41275" dist="20320" dir="1800000" algn="tl" rotWithShape="0">
                    <a:srgbClr val="000000">
                      <a:alpha val="40000"/>
                    </a:srgbClr>
                  </a:outerShdw>
                </a:effectLst>
                <a:ea typeface="+mj-ea"/>
                <a:cs typeface="+mj-cs"/>
              </a:rPr>
            </a:br>
            <a:r>
              <a:rPr lang="en-US" sz="6600" b="1" dirty="0">
                <a:ln w="12700">
                  <a:solidFill>
                    <a:srgbClr val="270200">
                      <a:satMod val="155000"/>
                    </a:srgbClr>
                  </a:solidFill>
                  <a:prstDash val="solid"/>
                </a:ln>
                <a:solidFill>
                  <a:srgbClr val="FCF9D6">
                    <a:tint val="85000"/>
                    <a:satMod val="155000"/>
                  </a:srgbClr>
                </a:solidFill>
                <a:effectLst>
                  <a:outerShdw blurRad="41275" dist="20320" dir="1800000" algn="tl" rotWithShape="0">
                    <a:srgbClr val="000000">
                      <a:alpha val="40000"/>
                    </a:srgbClr>
                  </a:outerShdw>
                </a:effectLst>
                <a:ea typeface="+mj-ea"/>
                <a:cs typeface="+mj-cs"/>
              </a:rPr>
              <a:t>exclusive?</a:t>
            </a:r>
            <a:endParaRPr lang="en-US" sz="1400" dirty="0"/>
          </a:p>
        </p:txBody>
      </p:sp>
    </p:spTree>
    <p:extLst>
      <p:ext uri="{BB962C8B-B14F-4D97-AF65-F5344CB8AC3E}">
        <p14:creationId xmlns:p14="http://schemas.microsoft.com/office/powerpoint/2010/main" val="1605419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8E7"/>
            </a:gs>
            <a:gs pos="100000">
              <a:schemeClr val="accent2">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2" descr="https://upload.wikimedia.org/wikipedia/commons/0/08/Jean-Jacques-Fran%C3%A7ois_Le_Barbier_-_A_Spartan_Woman_Giving_a_Shield_to_Her_Son.jpg"/>
          <p:cNvPicPr>
            <a:picLocks noChangeAspect="1" noChangeArrowheads="1"/>
          </p:cNvPicPr>
          <p:nvPr/>
        </p:nvPicPr>
        <p:blipFill rotWithShape="1">
          <a:blip r:embed="rId3">
            <a:extLst>
              <a:ext uri="{28A0092B-C50C-407E-A947-70E740481C1C}">
                <a14:useLocalDpi xmlns:a14="http://schemas.microsoft.com/office/drawing/2010/main" val="0"/>
              </a:ext>
            </a:extLst>
          </a:blip>
          <a:srcRect l="5226" t="21738" r="25091" b="13750"/>
          <a:stretch/>
        </p:blipFill>
        <p:spPr bwMode="auto">
          <a:xfrm>
            <a:off x="0" y="-76200"/>
            <a:ext cx="9144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800600"/>
            <a:ext cx="9156032" cy="990600"/>
          </a:xfrm>
          <a:gradFill>
            <a:gsLst>
              <a:gs pos="0">
                <a:schemeClr val="accent1">
                  <a:shade val="51000"/>
                  <a:satMod val="130000"/>
                  <a:alpha val="50000"/>
                </a:schemeClr>
              </a:gs>
              <a:gs pos="80000">
                <a:schemeClr val="accent1">
                  <a:shade val="93000"/>
                  <a:satMod val="130000"/>
                  <a:alpha val="50000"/>
                </a:schemeClr>
              </a:gs>
              <a:gs pos="100000">
                <a:schemeClr val="accent1">
                  <a:shade val="94000"/>
                  <a:satMod val="135000"/>
                  <a:alpha val="50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ormAutofit/>
          </a:bodyPr>
          <a:lstStyle/>
          <a:p>
            <a:r>
              <a:rPr lang="en-US" sz="4800" b="1" dirty="0" smtClean="0">
                <a:solidFill>
                  <a:srgbClr val="EBDEC5"/>
                </a:solidFill>
                <a:effectLst>
                  <a:outerShdw blurRad="38100" dist="38100" dir="2700000" algn="tl">
                    <a:srgbClr val="000000">
                      <a:alpha val="43137"/>
                    </a:srgbClr>
                  </a:outerShdw>
                </a:effectLst>
                <a:latin typeface="+mj-lt"/>
              </a:rPr>
              <a:t>The Spartan Woman</a:t>
            </a:r>
            <a:endParaRPr lang="en-US" sz="4800" b="1" dirty="0">
              <a:solidFill>
                <a:srgbClr val="EBDEC5"/>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923324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8E7"/>
            </a:gs>
            <a:gs pos="100000">
              <a:schemeClr val="accent2">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381000"/>
            <a:ext cx="6059394" cy="1828800"/>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r>
              <a:rPr lang="en-US" sz="5400" b="1" dirty="0" smtClean="0">
                <a:latin typeface="+mj-lt"/>
              </a:rPr>
              <a:t>The Spartan </a:t>
            </a:r>
            <a:r>
              <a:rPr lang="en-US" sz="8000" b="1" dirty="0" smtClean="0">
                <a:latin typeface="+mj-lt"/>
              </a:rPr>
              <a:t>Woman</a:t>
            </a:r>
            <a:endParaRPr lang="en-US" sz="8000" b="1" dirty="0">
              <a:latin typeface="+mj-lt"/>
            </a:endParaRPr>
          </a:p>
        </p:txBody>
      </p:sp>
      <p:sp>
        <p:nvSpPr>
          <p:cNvPr id="3" name="Content Placeholder 2"/>
          <p:cNvSpPr>
            <a:spLocks noGrp="1"/>
          </p:cNvSpPr>
          <p:nvPr>
            <p:ph idx="1"/>
          </p:nvPr>
        </p:nvSpPr>
        <p:spPr>
          <a:xfrm>
            <a:off x="457200" y="2514600"/>
            <a:ext cx="5181600" cy="4267200"/>
          </a:xfrm>
        </p:spPr>
        <p:txBody>
          <a:bodyPr>
            <a:normAutofit/>
          </a:bodyPr>
          <a:lstStyle/>
          <a:p>
            <a:pPr marL="0" indent="0">
              <a:buNone/>
            </a:pPr>
            <a:r>
              <a:rPr lang="en-US" sz="2800" b="1" dirty="0" smtClean="0"/>
              <a:t>On being quizzed by an Athenian woman, ‘Why is it that you Spartan women are the only ones who rule your men?’, she replied ‘Because we are the only women too who give birth to men.’</a:t>
            </a:r>
          </a:p>
          <a:p>
            <a:pPr lvl="1">
              <a:spcBef>
                <a:spcPts val="0"/>
              </a:spcBef>
              <a:buNone/>
            </a:pPr>
            <a:endParaRPr lang="en-US" sz="1200" b="1" i="1" dirty="0" smtClean="0"/>
          </a:p>
          <a:p>
            <a:pPr lvl="1">
              <a:spcBef>
                <a:spcPts val="0"/>
              </a:spcBef>
              <a:buNone/>
            </a:pPr>
            <a:r>
              <a:rPr lang="en-US" sz="1600" b="1" i="1" dirty="0" smtClean="0"/>
              <a:t>-- 	</a:t>
            </a:r>
            <a:r>
              <a:rPr lang="en-US" sz="1600" b="1" dirty="0" smtClean="0"/>
              <a:t>From</a:t>
            </a:r>
            <a:r>
              <a:rPr lang="en-US" sz="1600" b="1" i="1" dirty="0" smtClean="0"/>
              <a:t> </a:t>
            </a:r>
            <a:r>
              <a:rPr lang="en-US" sz="1600" b="1" dirty="0" smtClean="0"/>
              <a:t>Plutarch, </a:t>
            </a:r>
            <a:r>
              <a:rPr lang="en-US" sz="1600" b="1" i="1" dirty="0" smtClean="0">
                <a:hlinkClick r:id="rId3"/>
              </a:rPr>
              <a:t>Sayings of Spartan Women</a:t>
            </a:r>
            <a:r>
              <a:rPr lang="en-US" sz="1600" b="1" i="1" dirty="0" smtClean="0"/>
              <a:t>, </a:t>
            </a:r>
            <a:r>
              <a:rPr lang="en-US" sz="1600" b="1" i="1" dirty="0"/>
              <a:t/>
            </a:r>
            <a:br>
              <a:rPr lang="en-US" sz="1600" b="1" i="1" dirty="0"/>
            </a:br>
            <a:r>
              <a:rPr lang="en-US" sz="1600" b="1" dirty="0" smtClean="0"/>
              <a:t>quoted in Cartledge, </a:t>
            </a:r>
            <a:r>
              <a:rPr lang="en-US" sz="1600" b="1" i="1" dirty="0" smtClean="0"/>
              <a:t>The Spartans</a:t>
            </a:r>
            <a:r>
              <a:rPr lang="en-US" sz="1600" b="1" dirty="0" smtClean="0"/>
              <a:t> (125)</a:t>
            </a:r>
            <a:endParaRPr lang="en-US" sz="3200" b="1" i="1" dirty="0"/>
          </a:p>
        </p:txBody>
      </p:sp>
      <p:pic>
        <p:nvPicPr>
          <p:cNvPr id="6" name="Picture 2"/>
          <p:cNvPicPr>
            <a:picLocks noChangeAspect="1" noChangeArrowheads="1"/>
          </p:cNvPicPr>
          <p:nvPr/>
        </p:nvPicPr>
        <p:blipFill rotWithShape="1">
          <a:blip r:embed="rId4" cstate="email"/>
          <a:srcRect t="-3754"/>
          <a:stretch/>
        </p:blipFill>
        <p:spPr bwMode="auto">
          <a:xfrm>
            <a:off x="6059394" y="0"/>
            <a:ext cx="3084606" cy="6318210"/>
          </a:xfrm>
          <a:prstGeom prst="rect">
            <a:avLst/>
          </a:prstGeom>
          <a:solidFill>
            <a:srgbClr val="000000"/>
          </a:solidFill>
          <a:ln w="9525">
            <a:noFill/>
            <a:miter lim="800000"/>
            <a:headEnd/>
            <a:tailEnd/>
          </a:ln>
          <a:effectLst>
            <a:softEdge rad="63500"/>
          </a:effectLst>
        </p:spPr>
      </p:pic>
      <p:sp>
        <p:nvSpPr>
          <p:cNvPr id="7" name="Rectangle 6"/>
          <p:cNvSpPr/>
          <p:nvPr/>
        </p:nvSpPr>
        <p:spPr>
          <a:xfrm>
            <a:off x="6059394" y="6324600"/>
            <a:ext cx="3084606" cy="492443"/>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1400" b="1" dirty="0" smtClean="0">
                <a:solidFill>
                  <a:schemeClr val="tx1"/>
                </a:solidFill>
              </a:rPr>
              <a:t>Statue of a winner of the </a:t>
            </a:r>
            <a:r>
              <a:rPr lang="en-US" sz="1400" b="1" i="1" dirty="0" err="1" smtClean="0">
                <a:solidFill>
                  <a:schemeClr val="tx1"/>
                </a:solidFill>
              </a:rPr>
              <a:t>Heraia</a:t>
            </a:r>
            <a:r>
              <a:rPr lang="en-US" sz="1400" b="1" dirty="0" smtClean="0">
                <a:solidFill>
                  <a:schemeClr val="tx1"/>
                </a:solidFill>
              </a:rPr>
              <a:t> </a:t>
            </a:r>
            <a:r>
              <a:rPr lang="en-US" sz="1100" b="1" dirty="0" smtClean="0">
                <a:solidFill>
                  <a:schemeClr val="tx1"/>
                </a:solidFill>
              </a:rPr>
              <a:t>(footrace every four years to honor Hera)</a:t>
            </a:r>
            <a:endParaRPr lang="en-US" sz="1400" b="1" dirty="0">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8E7"/>
            </a:gs>
            <a:gs pos="100000">
              <a:schemeClr val="accent2">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Autofit/>
          </a:bodyPr>
          <a:lstStyle/>
          <a:p>
            <a:r>
              <a:rPr lang="en-US" sz="10200" dirty="0" smtClean="0"/>
              <a:t>Athletics</a:t>
            </a:r>
            <a:endParaRPr lang="en-US" sz="10200" dirty="0"/>
          </a:p>
        </p:txBody>
      </p:sp>
      <p:sp>
        <p:nvSpPr>
          <p:cNvPr id="3" name="Content Placeholder 2"/>
          <p:cNvSpPr>
            <a:spLocks noGrp="1"/>
          </p:cNvSpPr>
          <p:nvPr>
            <p:ph idx="1"/>
          </p:nvPr>
        </p:nvSpPr>
        <p:spPr>
          <a:xfrm>
            <a:off x="838200" y="2362200"/>
            <a:ext cx="4876800" cy="3124200"/>
          </a:xfrm>
        </p:spPr>
        <p:txBody>
          <a:bodyPr>
            <a:normAutofit/>
          </a:bodyPr>
          <a:lstStyle/>
          <a:p>
            <a:pPr marL="0" indent="0">
              <a:buNone/>
            </a:pPr>
            <a:r>
              <a:rPr lang="en-US" sz="3600" dirty="0" smtClean="0"/>
              <a:t>Unlike women in other city states, Spartan women were expected to participate in athletic training.</a:t>
            </a:r>
            <a:endParaRPr lang="en-US" sz="3600" dirty="0"/>
          </a:p>
        </p:txBody>
      </p:sp>
      <p:pic>
        <p:nvPicPr>
          <p:cNvPr id="2050" name="Picture 2" descr="COMPASS Image Caption: Figure of a running girl Greek, about 520-500 BC"/>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338" t="2167" r="4430" b="19809"/>
          <a:stretch/>
        </p:blipFill>
        <p:spPr bwMode="auto">
          <a:xfrm>
            <a:off x="4953000" y="1863899"/>
            <a:ext cx="3886201" cy="474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5443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8E7"/>
            </a:gs>
            <a:gs pos="100000">
              <a:schemeClr val="accent2">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752600"/>
            <a:ext cx="8915400" cy="4876800"/>
          </a:xfrm>
        </p:spPr>
        <p:txBody>
          <a:bodyPr>
            <a:normAutofit fontScale="92500" lnSpcReduction="10000"/>
          </a:bodyPr>
          <a:lstStyle/>
          <a:p>
            <a:pPr marL="344488" indent="-171450">
              <a:buNone/>
            </a:pPr>
            <a:r>
              <a:rPr lang="en-US" dirty="0" smtClean="0"/>
              <a:t>“For it was not by imitating other states, but by devising a system utterly different from that of most others, that [Lycurgus] made his country prosperous…he insisted on physical training for the female no less than for the male sex: moreover, he instituted races and trials of strength for women competitors as for men, believing that if both parents are strong they produce more vigorous offspring…” </a:t>
            </a:r>
            <a:br>
              <a:rPr lang="en-US" dirty="0" smtClean="0"/>
            </a:br>
            <a:r>
              <a:rPr lang="en-US" sz="1100" b="1" dirty="0" smtClean="0"/>
              <a:t> </a:t>
            </a:r>
          </a:p>
          <a:p>
            <a:pPr marL="3536950" lvl="1"/>
            <a:r>
              <a:rPr lang="en-US" dirty="0" smtClean="0"/>
              <a:t>Xenophon (4</a:t>
            </a:r>
            <a:r>
              <a:rPr lang="en-US" baseline="30000" dirty="0" smtClean="0"/>
              <a:t>th</a:t>
            </a:r>
            <a:r>
              <a:rPr lang="en-US" dirty="0" smtClean="0"/>
              <a:t> century B.C.) </a:t>
            </a:r>
            <a:br>
              <a:rPr lang="en-US" dirty="0" smtClean="0"/>
            </a:br>
            <a:r>
              <a:rPr lang="en-US" i="1" dirty="0" smtClean="0"/>
              <a:t>Constitution of the Lacedaemonians</a:t>
            </a:r>
            <a:endParaRPr lang="en-US" dirty="0"/>
          </a:p>
        </p:txBody>
      </p:sp>
      <p:sp>
        <p:nvSpPr>
          <p:cNvPr id="4" name="Rectangle 3"/>
          <p:cNvSpPr/>
          <p:nvPr/>
        </p:nvSpPr>
        <p:spPr>
          <a:xfrm>
            <a:off x="1295400" y="6553200"/>
            <a:ext cx="7772400" cy="276999"/>
          </a:xfrm>
          <a:prstGeom prst="rect">
            <a:avLst/>
          </a:prstGeom>
        </p:spPr>
        <p:txBody>
          <a:bodyPr wrap="square">
            <a:spAutoFit/>
          </a:bodyPr>
          <a:lstStyle/>
          <a:p>
            <a:pPr algn="r"/>
            <a:r>
              <a:rPr lang="en-US" sz="1200" dirty="0" smtClean="0">
                <a:hlinkClick r:id="rId4"/>
              </a:rPr>
              <a:t>http://people.uncw.edu/deagona/amazons/spartanwomen2.htm#Education</a:t>
            </a:r>
            <a:r>
              <a:rPr lang="en-US" sz="1200" dirty="0" smtClean="0"/>
              <a:t> </a:t>
            </a:r>
            <a:endParaRPr lang="en-US" sz="1200" dirty="0"/>
          </a:p>
        </p:txBody>
      </p:sp>
      <p:sp>
        <p:nvSpPr>
          <p:cNvPr id="8" name="Title 1"/>
          <p:cNvSpPr>
            <a:spLocks noGrp="1"/>
          </p:cNvSpPr>
          <p:nvPr>
            <p:ph type="title"/>
          </p:nvPr>
        </p:nvSpPr>
        <p:spPr>
          <a:xfrm>
            <a:off x="0" y="381000"/>
            <a:ext cx="9144000" cy="1143000"/>
          </a:xfrm>
        </p:spPr>
        <p:txBody>
          <a:bodyPr>
            <a:noAutofit/>
          </a:bodyPr>
          <a:lstStyle/>
          <a:p>
            <a:r>
              <a:rPr lang="en-US" sz="10200" dirty="0" smtClean="0"/>
              <a:t>Athletics</a:t>
            </a:r>
            <a:endParaRPr lang="en-US" sz="102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8E7"/>
            </a:gs>
            <a:gs pos="100000">
              <a:schemeClr val="accent2">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txBox="1">
            <a:spLocks/>
          </p:cNvSpPr>
          <p:nvPr/>
        </p:nvSpPr>
        <p:spPr>
          <a:xfrm>
            <a:off x="152400" y="1905000"/>
            <a:ext cx="8839200" cy="2971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41300" indent="-241300">
              <a:buFont typeface="Arial" pitchFamily="34" charset="0"/>
              <a:buNone/>
              <a:tabLst>
                <a:tab pos="236538" algn="l"/>
                <a:tab pos="688975" algn="l"/>
              </a:tabLst>
            </a:pPr>
            <a:r>
              <a:rPr lang="en-US" sz="6000" b="1" dirty="0" smtClean="0"/>
              <a:t>“There are no adulterers in Sparta.”</a:t>
            </a:r>
            <a:br>
              <a:rPr lang="en-US" sz="6000" b="1" dirty="0" smtClean="0"/>
            </a:br>
            <a:r>
              <a:rPr lang="en-US" sz="1200" b="1" dirty="0" smtClean="0"/>
              <a:t>   </a:t>
            </a:r>
            <a:r>
              <a:rPr lang="en-US" sz="6000" b="1" dirty="0" smtClean="0"/>
              <a:t/>
            </a:r>
            <a:br>
              <a:rPr lang="en-US" sz="6000" b="1" dirty="0" smtClean="0"/>
            </a:br>
            <a:r>
              <a:rPr lang="en-US" sz="4400" b="1" dirty="0" smtClean="0"/>
              <a:t>				         -- ancient saying</a:t>
            </a:r>
            <a:endParaRPr lang="en-US" sz="4400" b="1" dirty="0"/>
          </a:p>
        </p:txBody>
      </p:sp>
    </p:spTree>
    <p:extLst>
      <p:ext uri="{BB962C8B-B14F-4D97-AF65-F5344CB8AC3E}">
        <p14:creationId xmlns:p14="http://schemas.microsoft.com/office/powerpoint/2010/main" val="38349235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s://upload.wikimedia.org/wikipedia/commons/0/08/Jean-Jacques-Fran%C3%A7ois_Le_Barbier_-_A_Spartan_Woman_Giving_a_Shield_to_Her_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44" y="0"/>
            <a:ext cx="8281358"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flipH="1">
            <a:off x="8534400" y="0"/>
            <a:ext cx="182702" cy="6858000"/>
          </a:xfrm>
          <a:prstGeom prst="rect">
            <a:avLst/>
          </a:prstGeom>
          <a:gradFill flip="none" rotWithShape="1">
            <a:gsLst>
              <a:gs pos="0">
                <a:srgbClr val="270200"/>
              </a:gs>
              <a:gs pos="100000">
                <a:srgbClr val="2702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895600" y="335280"/>
            <a:ext cx="6019800" cy="1143000"/>
          </a:xfrm>
        </p:spPr>
        <p:txBody>
          <a:bodyPr/>
          <a:lstStyle/>
          <a:p>
            <a:r>
              <a:rPr lang="en-US" dirty="0" smtClean="0">
                <a:solidFill>
                  <a:srgbClr val="E7E9DD"/>
                </a:solidFill>
              </a:rPr>
              <a:t>With it or on it</a:t>
            </a:r>
            <a:endParaRPr lang="en-US" dirty="0">
              <a:solidFill>
                <a:srgbClr val="E7E9DD"/>
              </a:solidFill>
            </a:endParaRPr>
          </a:p>
        </p:txBody>
      </p:sp>
      <p:sp>
        <p:nvSpPr>
          <p:cNvPr id="5" name="Rectangle 4"/>
          <p:cNvSpPr/>
          <p:nvPr/>
        </p:nvSpPr>
        <p:spPr>
          <a:xfrm>
            <a:off x="152400" y="6324600"/>
            <a:ext cx="4572000" cy="430887"/>
          </a:xfrm>
          <a:prstGeom prst="rect">
            <a:avLst/>
          </a:prstGeom>
        </p:spPr>
        <p:txBody>
          <a:bodyPr>
            <a:spAutoFit/>
          </a:bodyPr>
          <a:lstStyle/>
          <a:p>
            <a:pPr lvl="0">
              <a:defRPr/>
            </a:pPr>
            <a:r>
              <a:rPr lang="en-US" sz="1100" dirty="0">
                <a:solidFill>
                  <a:prstClr val="white"/>
                </a:solidFill>
                <a:latin typeface="Calibri"/>
              </a:rPr>
              <a:t>A Spartan Woman Giving a Shield to Her Son, 1805 </a:t>
            </a:r>
            <a:br>
              <a:rPr lang="en-US" sz="1100" dirty="0">
                <a:solidFill>
                  <a:prstClr val="white"/>
                </a:solidFill>
                <a:latin typeface="Calibri"/>
              </a:rPr>
            </a:br>
            <a:r>
              <a:rPr lang="en-US" sz="1100" dirty="0">
                <a:solidFill>
                  <a:prstClr val="white"/>
                </a:solidFill>
                <a:latin typeface="Calibri"/>
              </a:rPr>
              <a:t>Jean-Jacques-François Le </a:t>
            </a:r>
            <a:r>
              <a:rPr lang="en-US" sz="1100" dirty="0" err="1" smtClean="0">
                <a:solidFill>
                  <a:prstClr val="white"/>
                </a:solidFill>
                <a:latin typeface="Calibri"/>
              </a:rPr>
              <a:t>Barbier</a:t>
            </a:r>
            <a:r>
              <a:rPr lang="en-US" sz="1100" dirty="0" smtClean="0">
                <a:solidFill>
                  <a:prstClr val="white"/>
                </a:solidFill>
                <a:latin typeface="Calibri"/>
              </a:rPr>
              <a:t> </a:t>
            </a:r>
            <a:endParaRPr lang="en-US" sz="1100" dirty="0">
              <a:solidFill>
                <a:prstClr val="white"/>
              </a:solidFill>
              <a:latin typeface="Calibri"/>
            </a:endParaRPr>
          </a:p>
        </p:txBody>
      </p:sp>
    </p:spTree>
    <p:extLst>
      <p:ext uri="{BB962C8B-B14F-4D97-AF65-F5344CB8AC3E}">
        <p14:creationId xmlns:p14="http://schemas.microsoft.com/office/powerpoint/2010/main" val="2970396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40000">
              <a:schemeClr val="tx2">
                <a:lumMod val="75000"/>
                <a:lumOff val="25000"/>
              </a:schemeClr>
            </a:gs>
            <a:gs pos="100000">
              <a:schemeClr val="accent3">
                <a:lumMod val="75000"/>
              </a:schemeClr>
            </a:gs>
          </a:gsLst>
          <a:lin ang="2700000" scaled="1"/>
          <a:tileRect/>
        </a:gra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10880841"/>
              </p:ext>
            </p:extLst>
          </p:nvPr>
        </p:nvGraphicFramePr>
        <p:xfrm>
          <a:off x="685800" y="1676401"/>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9"/>
          <p:cNvPicPr>
            <a:picLocks noChangeAspect="1" noChangeArrowheads="1"/>
          </p:cNvPicPr>
          <p:nvPr/>
        </p:nvPicPr>
        <p:blipFill>
          <a:blip r:embed="rId8" cstate="screen">
            <a:clrChange>
              <a:clrFrom>
                <a:srgbClr val="000000"/>
              </a:clrFrom>
              <a:clrTo>
                <a:srgbClr val="000000">
                  <a:alpha val="0"/>
                </a:srgbClr>
              </a:clrTo>
            </a:clrChange>
          </a:blip>
          <a:srcRect/>
          <a:stretch>
            <a:fillRect/>
          </a:stretch>
        </p:blipFill>
        <p:spPr bwMode="auto">
          <a:xfrm>
            <a:off x="5105400" y="228600"/>
            <a:ext cx="2057400" cy="2057400"/>
          </a:xfrm>
          <a:prstGeom prst="rect">
            <a:avLst/>
          </a:prstGeom>
          <a:noFill/>
          <a:ln w="9525">
            <a:noFill/>
            <a:miter lim="800000"/>
            <a:headEnd/>
            <a:tailEnd/>
          </a:ln>
        </p:spPr>
      </p:pic>
      <p:pic>
        <p:nvPicPr>
          <p:cNvPr id="1026" name="Picture 2" descr="C:\Documents and Settings\trichey.SDOC\Local Settings\Temp\Temporary Internet Files\Content.IE5\HJRQGEQE\MM900284168[1].gif"/>
          <p:cNvPicPr>
            <a:picLocks noChangeAspect="1" noChangeArrowheads="1" noCrop="1"/>
          </p:cNvPicPr>
          <p:nvPr/>
        </p:nvPicPr>
        <p:blipFill>
          <a:blip r:embed="rId9" cstate="print"/>
          <a:srcRect/>
          <a:stretch>
            <a:fillRect/>
          </a:stretch>
        </p:blipFill>
        <p:spPr bwMode="auto">
          <a:xfrm>
            <a:off x="7315200" y="3707423"/>
            <a:ext cx="1295400" cy="1245577"/>
          </a:xfrm>
          <a:prstGeom prst="rect">
            <a:avLst/>
          </a:prstGeom>
          <a:noFill/>
        </p:spPr>
      </p:pic>
      <p:pic>
        <p:nvPicPr>
          <p:cNvPr id="10" name="Picture 4" descr="C:\Users\Tom\AppData\Local\Microsoft\Windows\Temporary Internet Files\Content.IE5\55P82POS\MC900280297[1].wmf"/>
          <p:cNvPicPr>
            <a:picLocks noChangeAspect="1" noChangeArrowheads="1"/>
          </p:cNvPicPr>
          <p:nvPr/>
        </p:nvPicPr>
        <p:blipFill>
          <a:blip r:embed="rId10" cstate="screen"/>
          <a:srcRect/>
          <a:stretch>
            <a:fillRect/>
          </a:stretch>
        </p:blipFill>
        <p:spPr bwMode="auto">
          <a:xfrm>
            <a:off x="4572000" y="5334000"/>
            <a:ext cx="1151647" cy="1524000"/>
          </a:xfrm>
          <a:prstGeom prst="rect">
            <a:avLst/>
          </a:prstGeom>
          <a:noFill/>
        </p:spPr>
      </p:pic>
      <p:pic>
        <p:nvPicPr>
          <p:cNvPr id="11" name="Picture 4" descr="C:\Users\Tom\AppData\Local\Microsoft\Windows\Temporary Internet Files\Content.IE5\55P82POS\MC900280297[1].wmf"/>
          <p:cNvPicPr>
            <a:picLocks noChangeAspect="1" noChangeArrowheads="1"/>
          </p:cNvPicPr>
          <p:nvPr/>
        </p:nvPicPr>
        <p:blipFill>
          <a:blip r:embed="rId10" cstate="screen"/>
          <a:srcRect/>
          <a:stretch>
            <a:fillRect/>
          </a:stretch>
        </p:blipFill>
        <p:spPr bwMode="auto">
          <a:xfrm>
            <a:off x="4038600" y="5334000"/>
            <a:ext cx="1151647" cy="1524000"/>
          </a:xfrm>
          <a:prstGeom prst="rect">
            <a:avLst/>
          </a:prstGeom>
          <a:noFill/>
        </p:spPr>
      </p:pic>
      <p:pic>
        <p:nvPicPr>
          <p:cNvPr id="12" name="Picture 4" descr="C:\Users\Tom\AppData\Local\Microsoft\Windows\Temporary Internet Files\Content.IE5\55P82POS\MC900280297[1].wmf"/>
          <p:cNvPicPr>
            <a:picLocks noChangeAspect="1" noChangeArrowheads="1"/>
          </p:cNvPicPr>
          <p:nvPr/>
        </p:nvPicPr>
        <p:blipFill>
          <a:blip r:embed="rId10" cstate="screen"/>
          <a:srcRect/>
          <a:stretch>
            <a:fillRect/>
          </a:stretch>
        </p:blipFill>
        <p:spPr bwMode="auto">
          <a:xfrm>
            <a:off x="3429000" y="5334000"/>
            <a:ext cx="1151647" cy="1524000"/>
          </a:xfrm>
          <a:prstGeom prst="rect">
            <a:avLst/>
          </a:prstGeom>
          <a:noFill/>
        </p:spPr>
      </p:pic>
      <p:pic>
        <p:nvPicPr>
          <p:cNvPr id="13" name="Picture 4" descr="C:\Users\Tom\AppData\Local\Microsoft\Windows\Temporary Internet Files\Content.IE5\55P82POS\MC900280297[1].wmf"/>
          <p:cNvPicPr>
            <a:picLocks noChangeAspect="1" noChangeArrowheads="1"/>
          </p:cNvPicPr>
          <p:nvPr/>
        </p:nvPicPr>
        <p:blipFill>
          <a:blip r:embed="rId10" cstate="screen"/>
          <a:srcRect/>
          <a:stretch>
            <a:fillRect/>
          </a:stretch>
        </p:blipFill>
        <p:spPr bwMode="auto">
          <a:xfrm>
            <a:off x="2819400" y="5334000"/>
            <a:ext cx="1151647" cy="1524000"/>
          </a:xfrm>
          <a:prstGeom prst="rect">
            <a:avLst/>
          </a:prstGeom>
          <a:noFill/>
        </p:spPr>
      </p:pic>
      <p:pic>
        <p:nvPicPr>
          <p:cNvPr id="14" name="Picture 4" descr="C:\Users\Tom\AppData\Local\Microsoft\Windows\Temporary Internet Files\Content.IE5\55P82POS\MC900280297[1].wmf"/>
          <p:cNvPicPr>
            <a:picLocks noChangeAspect="1" noChangeArrowheads="1"/>
          </p:cNvPicPr>
          <p:nvPr/>
        </p:nvPicPr>
        <p:blipFill>
          <a:blip r:embed="rId10" cstate="screen"/>
          <a:srcRect/>
          <a:stretch>
            <a:fillRect/>
          </a:stretch>
        </p:blipFill>
        <p:spPr bwMode="auto">
          <a:xfrm>
            <a:off x="2209800" y="5334000"/>
            <a:ext cx="1151647" cy="1524000"/>
          </a:xfrm>
          <a:prstGeom prst="rect">
            <a:avLst/>
          </a:prstGeom>
          <a:noFill/>
        </p:spPr>
      </p:pic>
      <p:pic>
        <p:nvPicPr>
          <p:cNvPr id="15" name="Picture 4" descr="C:\Users\Tom\AppData\Local\Microsoft\Windows\Temporary Internet Files\Content.IE5\55P82POS\MC900280297[1].wmf"/>
          <p:cNvPicPr>
            <a:picLocks noChangeAspect="1" noChangeArrowheads="1"/>
          </p:cNvPicPr>
          <p:nvPr/>
        </p:nvPicPr>
        <p:blipFill>
          <a:blip r:embed="rId10" cstate="screen"/>
          <a:srcRect/>
          <a:stretch>
            <a:fillRect/>
          </a:stretch>
        </p:blipFill>
        <p:spPr bwMode="auto">
          <a:xfrm>
            <a:off x="1600200" y="5334000"/>
            <a:ext cx="1151647" cy="1524000"/>
          </a:xfrm>
          <a:prstGeom prst="rect">
            <a:avLst/>
          </a:prstGeom>
          <a:noFill/>
        </p:spPr>
      </p:pic>
      <p:pic>
        <p:nvPicPr>
          <p:cNvPr id="16" name="Picture 4" descr="C:\Users\Tom\AppData\Local\Microsoft\Windows\Temporary Internet Files\Content.IE5\55P82POS\MC900280297[1].wmf"/>
          <p:cNvPicPr>
            <a:picLocks noChangeAspect="1" noChangeArrowheads="1"/>
          </p:cNvPicPr>
          <p:nvPr/>
        </p:nvPicPr>
        <p:blipFill>
          <a:blip r:embed="rId10" cstate="screen"/>
          <a:srcRect/>
          <a:stretch>
            <a:fillRect/>
          </a:stretch>
        </p:blipFill>
        <p:spPr bwMode="auto">
          <a:xfrm>
            <a:off x="990600" y="5334000"/>
            <a:ext cx="1151647" cy="1524000"/>
          </a:xfrm>
          <a:prstGeom prst="rect">
            <a:avLst/>
          </a:prstGeom>
          <a:noFill/>
        </p:spPr>
      </p:pic>
      <p:pic>
        <p:nvPicPr>
          <p:cNvPr id="17" name="Picture 4" descr="C:\Users\Tom\AppData\Local\Microsoft\Windows\Temporary Internet Files\Content.IE5\55P82POS\MC900280297[1].wmf"/>
          <p:cNvPicPr>
            <a:picLocks noChangeAspect="1" noChangeArrowheads="1"/>
          </p:cNvPicPr>
          <p:nvPr/>
        </p:nvPicPr>
        <p:blipFill>
          <a:blip r:embed="rId10" cstate="screen"/>
          <a:srcRect/>
          <a:stretch>
            <a:fillRect/>
          </a:stretch>
        </p:blipFill>
        <p:spPr bwMode="auto">
          <a:xfrm>
            <a:off x="6849353" y="5334000"/>
            <a:ext cx="1151647" cy="1524000"/>
          </a:xfrm>
          <a:prstGeom prst="rect">
            <a:avLst/>
          </a:prstGeom>
          <a:noFill/>
        </p:spPr>
      </p:pic>
      <p:pic>
        <p:nvPicPr>
          <p:cNvPr id="18" name="Picture 4" descr="C:\Users\Tom\AppData\Local\Microsoft\Windows\Temporary Internet Files\Content.IE5\55P82POS\MC900280297[1].wmf"/>
          <p:cNvPicPr>
            <a:picLocks noChangeAspect="1" noChangeArrowheads="1"/>
          </p:cNvPicPr>
          <p:nvPr/>
        </p:nvPicPr>
        <p:blipFill>
          <a:blip r:embed="rId10" cstate="screen"/>
          <a:srcRect/>
          <a:stretch>
            <a:fillRect/>
          </a:stretch>
        </p:blipFill>
        <p:spPr bwMode="auto">
          <a:xfrm>
            <a:off x="7458953" y="5334000"/>
            <a:ext cx="1151647" cy="1524000"/>
          </a:xfrm>
          <a:prstGeom prst="rect">
            <a:avLst/>
          </a:prstGeom>
          <a:noFill/>
        </p:spPr>
      </p:pic>
      <p:pic>
        <p:nvPicPr>
          <p:cNvPr id="19" name="Picture 4" descr="C:\Users\Tom\AppData\Local\Microsoft\Windows\Temporary Internet Files\Content.IE5\55P82POS\MC900280297[1].wmf"/>
          <p:cNvPicPr>
            <a:picLocks noChangeAspect="1" noChangeArrowheads="1"/>
          </p:cNvPicPr>
          <p:nvPr/>
        </p:nvPicPr>
        <p:blipFill>
          <a:blip r:embed="rId10" cstate="screen"/>
          <a:srcRect/>
          <a:stretch>
            <a:fillRect/>
          </a:stretch>
        </p:blipFill>
        <p:spPr bwMode="auto">
          <a:xfrm>
            <a:off x="8068553" y="5334000"/>
            <a:ext cx="1151647" cy="1524000"/>
          </a:xfrm>
          <a:prstGeom prst="rect">
            <a:avLst/>
          </a:prstGeom>
          <a:noFill/>
        </p:spPr>
      </p:pic>
      <p:pic>
        <p:nvPicPr>
          <p:cNvPr id="1027" name="Picture 3" descr="C:\Documents and Settings\trichey.SDOC\Local Settings\Temp\Temporary Internet Files\Content.IE5\8ZRYA7YH\MC900434977[1].wmf"/>
          <p:cNvPicPr>
            <a:picLocks noChangeAspect="1" noChangeArrowheads="1"/>
          </p:cNvPicPr>
          <p:nvPr/>
        </p:nvPicPr>
        <p:blipFill>
          <a:blip r:embed="rId11" cstate="print"/>
          <a:srcRect/>
          <a:stretch>
            <a:fillRect/>
          </a:stretch>
        </p:blipFill>
        <p:spPr bwMode="auto">
          <a:xfrm>
            <a:off x="3796972" y="4038600"/>
            <a:ext cx="1232228" cy="1066800"/>
          </a:xfrm>
          <a:prstGeom prst="rect">
            <a:avLst/>
          </a:prstGeom>
          <a:noFill/>
        </p:spPr>
      </p:pic>
      <p:sp>
        <p:nvSpPr>
          <p:cNvPr id="3" name="Title 2"/>
          <p:cNvSpPr>
            <a:spLocks noGrp="1"/>
          </p:cNvSpPr>
          <p:nvPr>
            <p:ph type="title"/>
          </p:nvPr>
        </p:nvSpPr>
        <p:spPr>
          <a:xfrm>
            <a:off x="152400" y="76200"/>
            <a:ext cx="4572000" cy="335280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sz="6600" b="1" dirty="0" smtClean="0">
                <a:ln w="50800"/>
                <a:solidFill>
                  <a:schemeClr val="bg1">
                    <a:shade val="50000"/>
                  </a:schemeClr>
                </a:solidFill>
              </a:rPr>
              <a:t>SPARTAN </a:t>
            </a:r>
            <a:r>
              <a:rPr lang="en-US" sz="8000" b="1" dirty="0" smtClean="0">
                <a:ln w="50800"/>
                <a:solidFill>
                  <a:schemeClr val="bg1">
                    <a:shade val="50000"/>
                  </a:schemeClr>
                </a:solidFill>
              </a:rPr>
              <a:t>SOCIAL</a:t>
            </a:r>
            <a:r>
              <a:rPr lang="en-US" sz="6000" b="1" dirty="0" smtClean="0">
                <a:ln w="50800"/>
                <a:solidFill>
                  <a:schemeClr val="bg1">
                    <a:shade val="50000"/>
                  </a:schemeClr>
                </a:solidFill>
              </a:rPr>
              <a:t> PYRAMID</a:t>
            </a:r>
            <a:endParaRPr lang="en-US" sz="6000" b="1" dirty="0">
              <a:ln w="50800"/>
              <a:solidFill>
                <a:schemeClr val="bg1">
                  <a:shade val="50000"/>
                </a:schemeClr>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889" r="9936"/>
          <a:stretch/>
        </p:blipFill>
        <p:spPr>
          <a:xfrm>
            <a:off x="990600" y="742665"/>
            <a:ext cx="8153400" cy="6112707"/>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889" r="60333"/>
          <a:stretch/>
        </p:blipFill>
        <p:spPr>
          <a:xfrm>
            <a:off x="0" y="742664"/>
            <a:ext cx="4319752" cy="6112707"/>
          </a:xfrm>
          <a:prstGeom prst="rect">
            <a:avLst/>
          </a:prstGeom>
        </p:spPr>
      </p:pic>
      <p:sp>
        <p:nvSpPr>
          <p:cNvPr id="2" name="Title 1"/>
          <p:cNvSpPr>
            <a:spLocks noGrp="1"/>
          </p:cNvSpPr>
          <p:nvPr>
            <p:ph type="title"/>
          </p:nvPr>
        </p:nvSpPr>
        <p:spPr>
          <a:xfrm>
            <a:off x="304800" y="381000"/>
            <a:ext cx="7772399" cy="1143000"/>
          </a:xfrm>
        </p:spPr>
        <p:txBody>
          <a:bodyPr>
            <a:noAutofit/>
          </a:bodyPr>
          <a:lstStyle/>
          <a:p>
            <a:pPr algn="l"/>
            <a:r>
              <a:rPr lang="en-US" sz="7200" b="1" dirty="0" smtClean="0">
                <a:solidFill>
                  <a:schemeClr val="tx2">
                    <a:lumMod val="10000"/>
                    <a:lumOff val="90000"/>
                  </a:schemeClr>
                </a:solidFill>
              </a:rPr>
              <a:t>CHILDBIRTH</a:t>
            </a:r>
            <a:endParaRPr lang="en-US" sz="6000" b="1" dirty="0">
              <a:solidFill>
                <a:schemeClr val="tx2">
                  <a:lumMod val="10000"/>
                  <a:lumOff val="90000"/>
                </a:schemeClr>
              </a:solidFill>
            </a:endParaRPr>
          </a:p>
        </p:txBody>
      </p:sp>
      <p:sp>
        <p:nvSpPr>
          <p:cNvPr id="7" name="Rectangle 6"/>
          <p:cNvSpPr/>
          <p:nvPr/>
        </p:nvSpPr>
        <p:spPr>
          <a:xfrm>
            <a:off x="731829" y="1371600"/>
            <a:ext cx="4754571" cy="707886"/>
          </a:xfrm>
          <a:prstGeom prst="rect">
            <a:avLst/>
          </a:prstGeom>
        </p:spPr>
        <p:txBody>
          <a:bodyPr wrap="none">
            <a:spAutoFit/>
          </a:bodyPr>
          <a:lstStyle/>
          <a:p>
            <a:pPr algn="ctr"/>
            <a:r>
              <a:rPr lang="en-US" sz="4000" dirty="0" smtClean="0">
                <a:ln w="50800"/>
                <a:solidFill>
                  <a:schemeClr val="bg2"/>
                </a:solidFill>
                <a:latin typeface="Brush Script MT" pitchFamily="66" charset="0"/>
              </a:rPr>
              <a:t>A Spartan Woman’s Glory</a:t>
            </a:r>
            <a:endParaRPr lang="en-US" sz="4000" dirty="0">
              <a:solidFill>
                <a:schemeClr val="bg2"/>
              </a:solidFill>
            </a:endParaRPr>
          </a:p>
        </p:txBody>
      </p:sp>
      <p:sp>
        <p:nvSpPr>
          <p:cNvPr id="3" name="TextBox 2"/>
          <p:cNvSpPr txBox="1"/>
          <p:nvPr/>
        </p:nvSpPr>
        <p:spPr>
          <a:xfrm>
            <a:off x="731829" y="2133600"/>
            <a:ext cx="4068771" cy="1569660"/>
          </a:xfrm>
          <a:prstGeom prst="rect">
            <a:avLst/>
          </a:prstGeom>
          <a:noFill/>
        </p:spPr>
        <p:txBody>
          <a:bodyPr wrap="square" rtlCol="0">
            <a:spAutoFit/>
          </a:bodyPr>
          <a:lstStyle/>
          <a:p>
            <a:r>
              <a:rPr lang="en-US" sz="2400" b="1" dirty="0" smtClean="0">
                <a:solidFill>
                  <a:schemeClr val="tx2">
                    <a:lumMod val="10000"/>
                    <a:lumOff val="90000"/>
                  </a:schemeClr>
                </a:solidFill>
              </a:rPr>
              <a:t>A Spartan woman would be buried with a gravestone if she died in childbirth (men had to die in battle).</a:t>
            </a:r>
            <a:endParaRPr lang="en-US" sz="2400" b="1" dirty="0">
              <a:solidFill>
                <a:schemeClr val="tx2">
                  <a:lumMod val="10000"/>
                  <a:lumOff val="90000"/>
                </a:schemeClr>
              </a:solidFill>
            </a:endParaRPr>
          </a:p>
        </p:txBody>
      </p:sp>
    </p:spTree>
    <p:extLst>
      <p:ext uri="{BB962C8B-B14F-4D97-AF65-F5344CB8AC3E}">
        <p14:creationId xmlns:p14="http://schemas.microsoft.com/office/powerpoint/2010/main" val="221595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8E7"/>
            </a:gs>
            <a:gs pos="100000">
              <a:schemeClr val="accent2">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a:bodyPr>
          <a:lstStyle/>
          <a:p>
            <a:r>
              <a:rPr lang="en-US" b="1" dirty="0" smtClean="0"/>
              <a:t>Greek Women Compared</a:t>
            </a:r>
            <a:endParaRPr lang="en-US" b="1" dirty="0"/>
          </a:p>
        </p:txBody>
      </p:sp>
      <p:graphicFrame>
        <p:nvGraphicFramePr>
          <p:cNvPr id="10" name="Content Placeholder 9"/>
          <p:cNvGraphicFramePr>
            <a:graphicFrameLocks noGrp="1"/>
          </p:cNvGraphicFramePr>
          <p:nvPr>
            <p:ph idx="4294967295"/>
            <p:extLst>
              <p:ext uri="{D42A27DB-BD31-4B8C-83A1-F6EECF244321}">
                <p14:modId xmlns:p14="http://schemas.microsoft.com/office/powerpoint/2010/main" val="3678580893"/>
              </p:ext>
            </p:extLst>
          </p:nvPr>
        </p:nvGraphicFramePr>
        <p:xfrm>
          <a:off x="211348" y="1767840"/>
          <a:ext cx="8686799" cy="4267200"/>
        </p:xfrm>
        <a:graphic>
          <a:graphicData uri="http://schemas.openxmlformats.org/drawingml/2006/table">
            <a:tbl>
              <a:tblPr firstRow="1" bandRow="1">
                <a:tableStyleId>{21E4AEA4-8DFA-4A89-87EB-49C32662AFE0}</a:tableStyleId>
              </a:tblPr>
              <a:tblGrid>
                <a:gridCol w="2971799"/>
                <a:gridCol w="2857500"/>
                <a:gridCol w="2857500"/>
              </a:tblGrid>
              <a:tr h="746760">
                <a:tc>
                  <a:txBody>
                    <a:bodyPr/>
                    <a:lstStyle/>
                    <a:p>
                      <a:endParaRPr lang="en-US" sz="2800" b="1" dirty="0">
                        <a:effectLst>
                          <a:outerShdw blurRad="38100" dist="38100" dir="2700000" algn="tl">
                            <a:srgbClr val="000000">
                              <a:alpha val="43137"/>
                            </a:srgbClr>
                          </a:outerShdw>
                        </a:effectLst>
                      </a:endParaRPr>
                    </a:p>
                  </a:txBody>
                  <a:tcPr anchor="ctr"/>
                </a:tc>
                <a:tc>
                  <a:txBody>
                    <a:bodyPr/>
                    <a:lstStyle/>
                    <a:p>
                      <a:pPr algn="ctr"/>
                      <a:r>
                        <a:rPr lang="en-US" sz="3200" dirty="0" smtClean="0">
                          <a:effectLst>
                            <a:outerShdw blurRad="38100" dist="38100" dir="2700000" algn="tl">
                              <a:srgbClr val="000000">
                                <a:alpha val="43137"/>
                              </a:srgbClr>
                            </a:outerShdw>
                          </a:effectLst>
                          <a:latin typeface="+mj-lt"/>
                        </a:rPr>
                        <a:t>Athenian </a:t>
                      </a:r>
                      <a:endParaRPr lang="en-US" sz="3200" b="1" dirty="0">
                        <a:effectLst>
                          <a:outerShdw blurRad="38100" dist="38100" dir="2700000" algn="tl">
                            <a:srgbClr val="000000">
                              <a:alpha val="43137"/>
                            </a:srgbClr>
                          </a:outerShdw>
                        </a:effectLst>
                        <a:latin typeface="+mj-lt"/>
                      </a:endParaRPr>
                    </a:p>
                  </a:txBody>
                  <a:tcPr anchor="ctr"/>
                </a:tc>
                <a:tc>
                  <a:txBody>
                    <a:bodyPr/>
                    <a:lstStyle/>
                    <a:p>
                      <a:pPr algn="ctr"/>
                      <a:r>
                        <a:rPr lang="en-US" sz="3200" dirty="0" smtClean="0">
                          <a:effectLst>
                            <a:outerShdw blurRad="38100" dist="38100" dir="2700000" algn="tl">
                              <a:srgbClr val="000000">
                                <a:alpha val="43137"/>
                              </a:srgbClr>
                            </a:outerShdw>
                          </a:effectLst>
                          <a:latin typeface="+mj-lt"/>
                        </a:rPr>
                        <a:t>Spartan </a:t>
                      </a:r>
                      <a:endParaRPr lang="en-US" sz="3200" b="1" dirty="0">
                        <a:effectLst>
                          <a:outerShdw blurRad="38100" dist="38100" dir="2700000" algn="tl">
                            <a:srgbClr val="000000">
                              <a:alpha val="43137"/>
                            </a:srgbClr>
                          </a:outerShdw>
                        </a:effectLst>
                        <a:latin typeface="+mj-lt"/>
                      </a:endParaRPr>
                    </a:p>
                  </a:txBody>
                  <a:tcPr anchor="ctr"/>
                </a:tc>
              </a:tr>
              <a:tr h="370840">
                <a:tc>
                  <a:txBody>
                    <a:bodyPr/>
                    <a:lstStyle/>
                    <a:p>
                      <a:r>
                        <a:rPr lang="en-US" sz="2800" b="1" dirty="0" smtClean="0"/>
                        <a:t>EDUCATED?</a:t>
                      </a:r>
                      <a:endParaRPr lang="en-US" sz="2800" b="1" dirty="0"/>
                    </a:p>
                  </a:txBody>
                  <a:tcPr anchor="ctr">
                    <a:noFill/>
                  </a:tcPr>
                </a:tc>
                <a:tc>
                  <a:txBody>
                    <a:bodyPr/>
                    <a:lstStyle/>
                    <a:p>
                      <a:pPr algn="ctr"/>
                      <a:endParaRPr lang="en-US" sz="3200" b="1" dirty="0"/>
                    </a:p>
                  </a:txBody>
                  <a:tcPr>
                    <a:noFill/>
                  </a:tcPr>
                </a:tc>
                <a:tc>
                  <a:txBody>
                    <a:bodyPr/>
                    <a:lstStyle/>
                    <a:p>
                      <a:pPr algn="ctr"/>
                      <a:endParaRPr lang="en-US" sz="3200" b="0" dirty="0"/>
                    </a:p>
                  </a:txBody>
                  <a:tcPr>
                    <a:noFill/>
                  </a:tcPr>
                </a:tc>
              </a:tr>
              <a:tr h="370840">
                <a:tc>
                  <a:txBody>
                    <a:bodyPr/>
                    <a:lstStyle/>
                    <a:p>
                      <a:r>
                        <a:rPr lang="en-US" sz="2800" b="1" dirty="0" smtClean="0"/>
                        <a:t>GYMNASTICS?</a:t>
                      </a:r>
                      <a:endParaRPr lang="en-US" sz="2800" b="1" dirty="0"/>
                    </a:p>
                  </a:txBody>
                  <a:tcPr anchor="ctr">
                    <a:solidFill>
                      <a:schemeClr val="accent2">
                        <a:tint val="20000"/>
                        <a:alpha val="50000"/>
                      </a:schemeClr>
                    </a:solidFill>
                  </a:tcPr>
                </a:tc>
                <a:tc>
                  <a:txBody>
                    <a:bodyPr/>
                    <a:lstStyle/>
                    <a:p>
                      <a:pPr algn="ctr"/>
                      <a:endParaRPr lang="en-US" sz="3200" b="1" dirty="0"/>
                    </a:p>
                  </a:txBody>
                  <a:tcPr>
                    <a:solidFill>
                      <a:schemeClr val="accent2">
                        <a:tint val="20000"/>
                        <a:alpha val="50000"/>
                      </a:schemeClr>
                    </a:solidFill>
                  </a:tcPr>
                </a:tc>
                <a:tc>
                  <a:txBody>
                    <a:bodyPr/>
                    <a:lstStyle/>
                    <a:p>
                      <a:pPr algn="ctr"/>
                      <a:endParaRPr lang="en-US" sz="3200" b="0" dirty="0"/>
                    </a:p>
                  </a:txBody>
                  <a:tcPr>
                    <a:solidFill>
                      <a:schemeClr val="accent2">
                        <a:tint val="20000"/>
                        <a:alpha val="50000"/>
                      </a:schemeClr>
                    </a:solidFill>
                  </a:tcPr>
                </a:tc>
              </a:tr>
              <a:tr h="370840">
                <a:tc>
                  <a:txBody>
                    <a:bodyPr/>
                    <a:lstStyle/>
                    <a:p>
                      <a:r>
                        <a:rPr lang="en-US" sz="2800" b="1" dirty="0" smtClean="0"/>
                        <a:t>HOUSEWORK?</a:t>
                      </a:r>
                      <a:endParaRPr lang="en-US" sz="2800" b="1" dirty="0"/>
                    </a:p>
                  </a:txBody>
                  <a:tcPr anchor="ctr">
                    <a:noFill/>
                  </a:tcPr>
                </a:tc>
                <a:tc>
                  <a:txBody>
                    <a:bodyPr/>
                    <a:lstStyle/>
                    <a:p>
                      <a:pPr algn="ctr"/>
                      <a:endParaRPr lang="en-US" sz="3200" b="0" dirty="0"/>
                    </a:p>
                  </a:txBody>
                  <a:tcPr>
                    <a:noFill/>
                  </a:tcPr>
                </a:tc>
                <a:tc>
                  <a:txBody>
                    <a:bodyPr/>
                    <a:lstStyle/>
                    <a:p>
                      <a:pPr algn="ctr"/>
                      <a:endParaRPr lang="en-US" sz="5700" b="0" dirty="0"/>
                    </a:p>
                  </a:txBody>
                  <a:tcPr>
                    <a:noFill/>
                  </a:tcPr>
                </a:tc>
              </a:tr>
              <a:tr h="370840">
                <a:tc>
                  <a:txBody>
                    <a:bodyPr/>
                    <a:lstStyle/>
                    <a:p>
                      <a:r>
                        <a:rPr lang="en-US" sz="2800" b="1" kern="1200" dirty="0" smtClean="0"/>
                        <a:t>Own Property  </a:t>
                      </a:r>
                      <a:br>
                        <a:rPr lang="en-US" sz="2800" b="1" kern="1200" dirty="0" smtClean="0"/>
                      </a:br>
                      <a:r>
                        <a:rPr lang="en-US" sz="2000" b="1" kern="1200" dirty="0" smtClean="0"/>
                        <a:t>in their own right?</a:t>
                      </a:r>
                      <a:endParaRPr lang="en-US" sz="2400" b="1" kern="1200" dirty="0" smtClean="0">
                        <a:solidFill>
                          <a:schemeClr val="dk1"/>
                        </a:solidFill>
                        <a:latin typeface="+mn-lt"/>
                        <a:ea typeface="+mn-ea"/>
                        <a:cs typeface="+mn-cs"/>
                      </a:endParaRPr>
                    </a:p>
                  </a:txBody>
                  <a:tcPr anchor="ctr">
                    <a:solidFill>
                      <a:schemeClr val="accent2">
                        <a:tint val="20000"/>
                        <a:alpha val="50000"/>
                      </a:schemeClr>
                    </a:solidFill>
                  </a:tcPr>
                </a:tc>
                <a:tc>
                  <a:txBody>
                    <a:bodyPr/>
                    <a:lstStyle/>
                    <a:p>
                      <a:pPr algn="ctr"/>
                      <a:endParaRPr lang="en-US" sz="3200" b="1" kern="1200" dirty="0" smtClean="0">
                        <a:solidFill>
                          <a:schemeClr val="dk1"/>
                        </a:solidFill>
                        <a:latin typeface="+mn-lt"/>
                        <a:ea typeface="+mn-ea"/>
                        <a:cs typeface="+mn-cs"/>
                      </a:endParaRPr>
                    </a:p>
                  </a:txBody>
                  <a:tcPr anchor="ctr">
                    <a:solidFill>
                      <a:schemeClr val="accent2">
                        <a:tint val="20000"/>
                        <a:alpha val="50000"/>
                      </a:schemeClr>
                    </a:solidFill>
                  </a:tcPr>
                </a:tc>
                <a:tc>
                  <a:txBody>
                    <a:bodyPr/>
                    <a:lstStyle/>
                    <a:p>
                      <a:pPr algn="ctr"/>
                      <a:endParaRPr lang="en-US" sz="3200" b="0" kern="1200" dirty="0" smtClean="0">
                        <a:solidFill>
                          <a:schemeClr val="dk1"/>
                        </a:solidFill>
                        <a:latin typeface="+mn-lt"/>
                        <a:ea typeface="+mn-ea"/>
                        <a:cs typeface="+mn-cs"/>
                      </a:endParaRPr>
                    </a:p>
                  </a:txBody>
                  <a:tcPr anchor="ctr">
                    <a:solidFill>
                      <a:schemeClr val="accent2">
                        <a:tint val="20000"/>
                        <a:alpha val="50000"/>
                      </a:schemeClr>
                    </a:solidFill>
                  </a:tcPr>
                </a:tc>
              </a:tr>
              <a:tr h="370840">
                <a:tc>
                  <a:txBody>
                    <a:bodyPr/>
                    <a:lstStyle/>
                    <a:p>
                      <a:r>
                        <a:rPr lang="en-US" sz="2800" b="1" kern="1200" dirty="0" smtClean="0"/>
                        <a:t>Short Skirts?</a:t>
                      </a:r>
                      <a:endParaRPr lang="en-US" sz="2800" b="1" kern="1200" dirty="0" smtClean="0">
                        <a:solidFill>
                          <a:schemeClr val="dk1"/>
                        </a:solidFill>
                        <a:latin typeface="+mn-lt"/>
                        <a:ea typeface="+mn-ea"/>
                        <a:cs typeface="+mn-cs"/>
                      </a:endParaRPr>
                    </a:p>
                  </a:txBody>
                  <a:tcPr anchor="ctr">
                    <a:noFill/>
                  </a:tcPr>
                </a:tc>
                <a:tc>
                  <a:txBody>
                    <a:bodyPr/>
                    <a:lstStyle/>
                    <a:p>
                      <a:pPr algn="ctr"/>
                      <a:endParaRPr lang="en-US" sz="3200" b="1" kern="1200" dirty="0" smtClean="0">
                        <a:solidFill>
                          <a:schemeClr val="dk1"/>
                        </a:solidFill>
                        <a:latin typeface="+mn-lt"/>
                        <a:ea typeface="+mn-ea"/>
                        <a:cs typeface="+mn-cs"/>
                      </a:endParaRPr>
                    </a:p>
                  </a:txBody>
                  <a:tcPr>
                    <a:noFill/>
                  </a:tcPr>
                </a:tc>
                <a:tc>
                  <a:txBody>
                    <a:bodyPr/>
                    <a:lstStyle/>
                    <a:p>
                      <a:pPr algn="ctr"/>
                      <a:endParaRPr lang="en-US" sz="3200" b="0" kern="1200" dirty="0" smtClean="0">
                        <a:solidFill>
                          <a:schemeClr val="dk1"/>
                        </a:solidFill>
                        <a:latin typeface="+mn-lt"/>
                        <a:ea typeface="+mn-ea"/>
                        <a:cs typeface="+mn-cs"/>
                      </a:endParaRPr>
                    </a:p>
                  </a:txBody>
                  <a:tcPr>
                    <a:noFill/>
                  </a:tcPr>
                </a:tc>
              </a:tr>
            </a:tbl>
          </a:graphicData>
        </a:graphic>
      </p:graphicFrame>
      <p:sp>
        <p:nvSpPr>
          <p:cNvPr id="3" name="Rectangle 2"/>
          <p:cNvSpPr/>
          <p:nvPr/>
        </p:nvSpPr>
        <p:spPr>
          <a:xfrm>
            <a:off x="4178121" y="2514600"/>
            <a:ext cx="867545" cy="584775"/>
          </a:xfrm>
          <a:prstGeom prst="rect">
            <a:avLst/>
          </a:prstGeom>
        </p:spPr>
        <p:txBody>
          <a:bodyPr wrap="none">
            <a:spAutoFit/>
          </a:bodyPr>
          <a:lstStyle/>
          <a:p>
            <a:pPr lvl="0" algn="ctr"/>
            <a:r>
              <a:rPr lang="en-US" sz="3200" b="1" dirty="0">
                <a:solidFill>
                  <a:srgbClr val="270200"/>
                </a:solidFill>
              </a:rPr>
              <a:t>NO</a:t>
            </a:r>
          </a:p>
        </p:txBody>
      </p:sp>
      <p:sp>
        <p:nvSpPr>
          <p:cNvPr id="4" name="Rectangle 3"/>
          <p:cNvSpPr/>
          <p:nvPr/>
        </p:nvSpPr>
        <p:spPr>
          <a:xfrm>
            <a:off x="4178120" y="3082063"/>
            <a:ext cx="867545" cy="584775"/>
          </a:xfrm>
          <a:prstGeom prst="rect">
            <a:avLst/>
          </a:prstGeom>
        </p:spPr>
        <p:txBody>
          <a:bodyPr wrap="none">
            <a:spAutoFit/>
          </a:bodyPr>
          <a:lstStyle/>
          <a:p>
            <a:pPr lvl="0" algn="ctr"/>
            <a:r>
              <a:rPr lang="en-US" sz="3200" b="1" dirty="0">
                <a:solidFill>
                  <a:srgbClr val="270200"/>
                </a:solidFill>
              </a:rPr>
              <a:t>NO</a:t>
            </a:r>
          </a:p>
        </p:txBody>
      </p:sp>
      <p:sp>
        <p:nvSpPr>
          <p:cNvPr id="5" name="Rectangle 4"/>
          <p:cNvSpPr/>
          <p:nvPr/>
        </p:nvSpPr>
        <p:spPr>
          <a:xfrm>
            <a:off x="7010400" y="2514600"/>
            <a:ext cx="923650" cy="584775"/>
          </a:xfrm>
          <a:prstGeom prst="rect">
            <a:avLst/>
          </a:prstGeom>
        </p:spPr>
        <p:txBody>
          <a:bodyPr wrap="none">
            <a:spAutoFit/>
          </a:bodyPr>
          <a:lstStyle/>
          <a:p>
            <a:pPr lvl="0" algn="ctr"/>
            <a:r>
              <a:rPr lang="en-US" sz="3200" dirty="0">
                <a:solidFill>
                  <a:srgbClr val="270200"/>
                </a:solidFill>
              </a:rPr>
              <a:t>YES</a:t>
            </a:r>
          </a:p>
        </p:txBody>
      </p:sp>
      <p:sp>
        <p:nvSpPr>
          <p:cNvPr id="6" name="Rectangle 5"/>
          <p:cNvSpPr/>
          <p:nvPr/>
        </p:nvSpPr>
        <p:spPr>
          <a:xfrm>
            <a:off x="7010399" y="3090509"/>
            <a:ext cx="923651" cy="584775"/>
          </a:xfrm>
          <a:prstGeom prst="rect">
            <a:avLst/>
          </a:prstGeom>
        </p:spPr>
        <p:txBody>
          <a:bodyPr wrap="none">
            <a:spAutoFit/>
          </a:bodyPr>
          <a:lstStyle/>
          <a:p>
            <a:r>
              <a:rPr lang="en-US" sz="3200" dirty="0">
                <a:solidFill>
                  <a:srgbClr val="270200"/>
                </a:solidFill>
              </a:rPr>
              <a:t>YES</a:t>
            </a:r>
            <a:endParaRPr lang="en-US" dirty="0"/>
          </a:p>
        </p:txBody>
      </p:sp>
      <p:sp>
        <p:nvSpPr>
          <p:cNvPr id="7" name="Rectangle 6"/>
          <p:cNvSpPr/>
          <p:nvPr/>
        </p:nvSpPr>
        <p:spPr>
          <a:xfrm>
            <a:off x="4150067" y="3694490"/>
            <a:ext cx="923650" cy="584775"/>
          </a:xfrm>
          <a:prstGeom prst="rect">
            <a:avLst/>
          </a:prstGeom>
        </p:spPr>
        <p:txBody>
          <a:bodyPr wrap="none">
            <a:spAutoFit/>
          </a:bodyPr>
          <a:lstStyle/>
          <a:p>
            <a:pPr lvl="0" algn="ctr"/>
            <a:r>
              <a:rPr lang="en-US" sz="3200" dirty="0">
                <a:solidFill>
                  <a:srgbClr val="270200"/>
                </a:solidFill>
              </a:rPr>
              <a:t>YES</a:t>
            </a:r>
          </a:p>
        </p:txBody>
      </p:sp>
      <p:sp>
        <p:nvSpPr>
          <p:cNvPr id="8" name="Rectangle 7"/>
          <p:cNvSpPr/>
          <p:nvPr/>
        </p:nvSpPr>
        <p:spPr>
          <a:xfrm>
            <a:off x="6019799" y="3675284"/>
            <a:ext cx="2878347" cy="892552"/>
          </a:xfrm>
          <a:prstGeom prst="rect">
            <a:avLst/>
          </a:prstGeom>
        </p:spPr>
        <p:txBody>
          <a:bodyPr wrap="square">
            <a:spAutoFit/>
          </a:bodyPr>
          <a:lstStyle/>
          <a:p>
            <a:pPr lvl="0" algn="ctr"/>
            <a:r>
              <a:rPr lang="en-US" sz="3200" b="1" dirty="0">
                <a:solidFill>
                  <a:srgbClr val="270200"/>
                </a:solidFill>
              </a:rPr>
              <a:t>NO</a:t>
            </a:r>
            <a:r>
              <a:rPr lang="en-US" sz="3200" dirty="0">
                <a:solidFill>
                  <a:srgbClr val="270200"/>
                </a:solidFill>
              </a:rPr>
              <a:t> </a:t>
            </a:r>
            <a:br>
              <a:rPr lang="en-US" sz="3200" dirty="0">
                <a:solidFill>
                  <a:srgbClr val="270200"/>
                </a:solidFill>
              </a:rPr>
            </a:br>
            <a:r>
              <a:rPr lang="en-US" sz="2000" dirty="0">
                <a:solidFill>
                  <a:srgbClr val="270200"/>
                </a:solidFill>
              </a:rPr>
              <a:t>(Helots did this)</a:t>
            </a:r>
            <a:endParaRPr lang="en-US" sz="3200" dirty="0">
              <a:solidFill>
                <a:srgbClr val="270200"/>
              </a:solidFill>
            </a:endParaRPr>
          </a:p>
        </p:txBody>
      </p:sp>
      <p:sp>
        <p:nvSpPr>
          <p:cNvPr id="9" name="Rectangle 8"/>
          <p:cNvSpPr/>
          <p:nvPr/>
        </p:nvSpPr>
        <p:spPr>
          <a:xfrm>
            <a:off x="4175692" y="4749633"/>
            <a:ext cx="867545" cy="584775"/>
          </a:xfrm>
          <a:prstGeom prst="rect">
            <a:avLst/>
          </a:prstGeom>
        </p:spPr>
        <p:txBody>
          <a:bodyPr wrap="none">
            <a:spAutoFit/>
          </a:bodyPr>
          <a:lstStyle/>
          <a:p>
            <a:r>
              <a:rPr lang="en-US" sz="3200" b="1" dirty="0">
                <a:solidFill>
                  <a:srgbClr val="270200"/>
                </a:solidFill>
              </a:rPr>
              <a:t>NO</a:t>
            </a:r>
            <a:endParaRPr lang="en-US" dirty="0"/>
          </a:p>
        </p:txBody>
      </p:sp>
      <p:sp>
        <p:nvSpPr>
          <p:cNvPr id="11" name="Rectangle 10"/>
          <p:cNvSpPr/>
          <p:nvPr/>
        </p:nvSpPr>
        <p:spPr>
          <a:xfrm>
            <a:off x="6997147" y="4752460"/>
            <a:ext cx="923650" cy="584775"/>
          </a:xfrm>
          <a:prstGeom prst="rect">
            <a:avLst/>
          </a:prstGeom>
        </p:spPr>
        <p:txBody>
          <a:bodyPr wrap="none">
            <a:spAutoFit/>
          </a:bodyPr>
          <a:lstStyle/>
          <a:p>
            <a:pPr lvl="0" algn="ctr"/>
            <a:r>
              <a:rPr lang="en-US" sz="3200" dirty="0">
                <a:solidFill>
                  <a:srgbClr val="270200"/>
                </a:solidFill>
              </a:rPr>
              <a:t>YES</a:t>
            </a:r>
          </a:p>
        </p:txBody>
      </p:sp>
      <p:sp>
        <p:nvSpPr>
          <p:cNvPr id="12" name="Rectangle 11"/>
          <p:cNvSpPr/>
          <p:nvPr/>
        </p:nvSpPr>
        <p:spPr>
          <a:xfrm>
            <a:off x="4175692" y="5465504"/>
            <a:ext cx="970137" cy="584775"/>
          </a:xfrm>
          <a:prstGeom prst="rect">
            <a:avLst/>
          </a:prstGeom>
        </p:spPr>
        <p:txBody>
          <a:bodyPr wrap="none">
            <a:spAutoFit/>
          </a:bodyPr>
          <a:lstStyle/>
          <a:p>
            <a:r>
              <a:rPr lang="en-US" sz="3200" b="1" dirty="0">
                <a:solidFill>
                  <a:srgbClr val="270200"/>
                </a:solidFill>
              </a:rPr>
              <a:t>NO </a:t>
            </a:r>
            <a:endParaRPr lang="en-US" dirty="0"/>
          </a:p>
        </p:txBody>
      </p:sp>
      <p:sp>
        <p:nvSpPr>
          <p:cNvPr id="13" name="Rectangle 12"/>
          <p:cNvSpPr/>
          <p:nvPr/>
        </p:nvSpPr>
        <p:spPr>
          <a:xfrm>
            <a:off x="7010398" y="5461072"/>
            <a:ext cx="923651" cy="584775"/>
          </a:xfrm>
          <a:prstGeom prst="rect">
            <a:avLst/>
          </a:prstGeom>
        </p:spPr>
        <p:txBody>
          <a:bodyPr wrap="none">
            <a:spAutoFit/>
          </a:bodyPr>
          <a:lstStyle/>
          <a:p>
            <a:r>
              <a:rPr lang="en-US" sz="3200" dirty="0">
                <a:solidFill>
                  <a:srgbClr val="270200"/>
                </a:solidFill>
              </a:rPr>
              <a:t>YES</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1" grpId="0"/>
      <p:bldP spid="12"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562600"/>
            <a:ext cx="5162550" cy="9615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842"/>
            <a:ext cx="9124950" cy="4174958"/>
          </a:xfrm>
          <a:prstGeom prst="rect">
            <a:avLst/>
          </a:prstGeom>
        </p:spPr>
      </p:pic>
      <p:pic>
        <p:nvPicPr>
          <p:cNvPr id="1027" name="Picture 3" descr="E:\Graphics\Stucco Social Media Icons\64px\stucco-facebook-64px.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929"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7000" y="5562601"/>
            <a:ext cx="870128" cy="87012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074" y="4032371"/>
            <a:ext cx="5066215" cy="1530229"/>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91000" y="4032370"/>
            <a:ext cx="5206435" cy="1530229"/>
          </a:xfrm>
          <a:prstGeom prst="rect">
            <a:avLst/>
          </a:prstGeom>
        </p:spPr>
      </p:pic>
    </p:spTree>
    <p:extLst>
      <p:ext uri="{BB962C8B-B14F-4D97-AF65-F5344CB8AC3E}">
        <p14:creationId xmlns:p14="http://schemas.microsoft.com/office/powerpoint/2010/main" val="3115553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5"/>
                                        </p:tgtEl>
                                        <p:attrNameLst>
                                          <p:attrName>style.visibility</p:attrName>
                                        </p:attrNameLst>
                                      </p:cBhvr>
                                      <p:to>
                                        <p:strVal val="visible"/>
                                      </p:to>
                                    </p:se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40000">
              <a:schemeClr val="tx2">
                <a:lumMod val="75000"/>
                <a:lumOff val="25000"/>
              </a:schemeClr>
            </a:gs>
            <a:gs pos="100000">
              <a:schemeClr val="accent3">
                <a:lumMod val="75000"/>
              </a:schemeClr>
            </a:gs>
          </a:gsLst>
          <a:lin ang="2700000" scaled="1"/>
          <a:tileRect/>
        </a:gradFill>
        <a:effectLst/>
      </p:bgPr>
    </p:bg>
    <p:spTree>
      <p:nvGrpSpPr>
        <p:cNvPr id="1" name=""/>
        <p:cNvGrpSpPr/>
        <p:nvPr/>
      </p:nvGrpSpPr>
      <p:grpSpPr>
        <a:xfrm>
          <a:off x="0" y="0"/>
          <a:ext cx="0" cy="0"/>
          <a:chOff x="0" y="0"/>
          <a:chExt cx="0" cy="0"/>
        </a:xfrm>
      </p:grpSpPr>
      <p:grpSp>
        <p:nvGrpSpPr>
          <p:cNvPr id="14" name="Group 13"/>
          <p:cNvGrpSpPr/>
          <p:nvPr/>
        </p:nvGrpSpPr>
        <p:grpSpPr>
          <a:xfrm>
            <a:off x="404310" y="1351196"/>
            <a:ext cx="8282490" cy="5506804"/>
            <a:chOff x="404311" y="61814"/>
            <a:chExt cx="8282490" cy="5506804"/>
          </a:xfrm>
        </p:grpSpPr>
        <p:pic>
          <p:nvPicPr>
            <p:cNvPr id="15" name="Picture 4" descr="http://upload.wikimedia.org/wikipedia/commons/thumb/c/c2/Ancient_peloponnese.svg/1000px-Ancient_peloponnese.svg.png"/>
            <p:cNvPicPr>
              <a:picLocks noChangeAspect="1" noChangeArrowheads="1"/>
            </p:cNvPicPr>
            <p:nvPr/>
          </p:nvPicPr>
          <p:blipFill rotWithShape="1">
            <a:blip r:embed="rId3">
              <a:extLst>
                <a:ext uri="{28A0092B-C50C-407E-A947-70E740481C1C}">
                  <a14:useLocalDpi xmlns:a14="http://schemas.microsoft.com/office/drawing/2010/main" val="0"/>
                </a:ext>
              </a:extLst>
            </a:blip>
            <a:srcRect l="27407" t="39771" r="6818" b="17710"/>
            <a:stretch/>
          </p:blipFill>
          <p:spPr bwMode="auto">
            <a:xfrm>
              <a:off x="404311" y="61814"/>
              <a:ext cx="8282490" cy="550680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861511" y="4806618"/>
              <a:ext cx="1907895" cy="307777"/>
            </a:xfrm>
            <a:prstGeom prst="rect">
              <a:avLst/>
            </a:prstGeom>
          </p:spPr>
          <p:txBody>
            <a:bodyPr wrap="none">
              <a:spAutoFit/>
            </a:bodyPr>
            <a:lstStyle/>
            <a:p>
              <a:r>
                <a:rPr lang="en-US" sz="1400" b="1" dirty="0" smtClean="0">
                  <a:solidFill>
                    <a:schemeClr val="bg2"/>
                  </a:solidFill>
                  <a:effectLst>
                    <a:outerShdw blurRad="38100" dist="38100" dir="2700000" algn="tl">
                      <a:srgbClr val="000000">
                        <a:alpha val="43137"/>
                      </a:srgbClr>
                    </a:outerShdw>
                  </a:effectLst>
                </a:rPr>
                <a:t>Map Credit:  </a:t>
              </a:r>
              <a:r>
                <a:rPr lang="en-US" sz="1400" b="1" dirty="0" smtClean="0">
                  <a:effectLst>
                    <a:outerShdw blurRad="38100" dist="38100" dir="2700000" algn="tl">
                      <a:srgbClr val="000000">
                        <a:alpha val="43137"/>
                      </a:srgbClr>
                    </a:outerShdw>
                  </a:effectLst>
                  <a:hlinkClick r:id="rId4"/>
                </a:rPr>
                <a:t>Jkan997</a:t>
              </a:r>
              <a:endParaRPr lang="en-US" sz="1400" b="1" dirty="0">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0" y="0"/>
            <a:ext cx="4495800" cy="144780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7200" b="1" dirty="0" smtClean="0">
                <a:ln w="50800"/>
                <a:solidFill>
                  <a:schemeClr val="bg1">
                    <a:shade val="50000"/>
                  </a:schemeClr>
                </a:solidFill>
              </a:rPr>
              <a:t>HELOTS</a:t>
            </a:r>
            <a:endParaRPr lang="en-US" sz="6600" b="1" dirty="0">
              <a:ln w="50800"/>
              <a:solidFill>
                <a:schemeClr val="bg1">
                  <a:shade val="50000"/>
                </a:schemeClr>
              </a:solidFill>
            </a:endParaRPr>
          </a:p>
        </p:txBody>
      </p:sp>
      <p:sp>
        <p:nvSpPr>
          <p:cNvPr id="3" name="Content Placeholder 2"/>
          <p:cNvSpPr>
            <a:spLocks noGrp="1"/>
          </p:cNvSpPr>
          <p:nvPr>
            <p:ph idx="1"/>
          </p:nvPr>
        </p:nvSpPr>
        <p:spPr>
          <a:xfrm>
            <a:off x="3073973" y="4572000"/>
            <a:ext cx="5612827" cy="1905689"/>
          </a:xfrm>
        </p:spPr>
        <p:style>
          <a:lnRef idx="1">
            <a:schemeClr val="accent2"/>
          </a:lnRef>
          <a:fillRef idx="3">
            <a:schemeClr val="accent2"/>
          </a:fillRef>
          <a:effectRef idx="2">
            <a:schemeClr val="accent2"/>
          </a:effectRef>
          <a:fontRef idx="minor">
            <a:schemeClr val="lt1"/>
          </a:fontRef>
        </p:style>
        <p:txBody>
          <a:bodyPr>
            <a:normAutofit fontScale="92500" lnSpcReduction="20000"/>
          </a:bodyPr>
          <a:lstStyle/>
          <a:p>
            <a:pPr marL="0" indent="0">
              <a:buNone/>
            </a:pPr>
            <a:r>
              <a:rPr lang="en-US" sz="3300" i="1" dirty="0" smtClean="0">
                <a:solidFill>
                  <a:schemeClr val="bg1">
                    <a:lumMod val="90000"/>
                  </a:schemeClr>
                </a:solidFill>
              </a:rPr>
              <a:t>“Most Spartan institutions have always been designed with a view to security against the Helots.”</a:t>
            </a:r>
          </a:p>
          <a:p>
            <a:pPr marL="2524125" lvl="1"/>
            <a:r>
              <a:rPr lang="en-US" sz="3600" b="1" dirty="0" smtClean="0">
                <a:solidFill>
                  <a:schemeClr val="bg1">
                    <a:lumMod val="90000"/>
                  </a:schemeClr>
                </a:solidFill>
              </a:rPr>
              <a:t>Thucydides</a:t>
            </a:r>
          </a:p>
        </p:txBody>
      </p:sp>
      <p:sp>
        <p:nvSpPr>
          <p:cNvPr id="8" name="Rectangle 7">
            <a:hlinkClick r:id="rId5" action="ppaction://hlinksldjump" tooltip="The Spartans' slaves outnumbered Spartan citizens by a 10:1 ratio."/>
          </p:cNvPr>
          <p:cNvSpPr/>
          <p:nvPr/>
        </p:nvSpPr>
        <p:spPr>
          <a:xfrm>
            <a:off x="2898309" y="1639613"/>
            <a:ext cx="3294492" cy="1615827"/>
          </a:xfrm>
          <a:prstGeom prst="rect">
            <a:avLst/>
          </a:prstGeom>
          <a:effectLst>
            <a:softEdge rad="317500"/>
          </a:effectLst>
        </p:spPr>
        <p:style>
          <a:lnRef idx="2">
            <a:schemeClr val="dk1">
              <a:shade val="50000"/>
            </a:schemeClr>
          </a:lnRef>
          <a:fillRef idx="1">
            <a:schemeClr val="dk1"/>
          </a:fillRef>
          <a:effectRef idx="0">
            <a:schemeClr val="dk1"/>
          </a:effectRef>
          <a:fontRef idx="minor">
            <a:schemeClr val="lt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marL="6350" lvl="1" algn="ctr">
              <a:buNone/>
            </a:pPr>
            <a:r>
              <a:rPr lang="en-US" sz="8800" b="1" dirty="0" smtClean="0">
                <a:ln w="50800"/>
                <a:solidFill>
                  <a:schemeClr val="bg1">
                    <a:shade val="50000"/>
                  </a:schemeClr>
                </a:solidFill>
              </a:rPr>
              <a:t> 10 : 1 </a:t>
            </a:r>
            <a:br>
              <a:rPr lang="en-US" sz="8800" b="1" dirty="0" smtClean="0">
                <a:ln w="50800"/>
                <a:solidFill>
                  <a:schemeClr val="bg1">
                    <a:shade val="50000"/>
                  </a:schemeClr>
                </a:solidFill>
              </a:rPr>
            </a:br>
            <a:r>
              <a:rPr lang="en-US" sz="1050" b="1" dirty="0" smtClean="0">
                <a:ln w="50800"/>
                <a:solidFill>
                  <a:schemeClr val="bg1">
                    <a:shade val="50000"/>
                  </a:schemeClr>
                </a:solidFill>
              </a:rPr>
              <a:t> </a:t>
            </a:r>
            <a:endParaRPr lang="en-US" sz="8800" b="1" dirty="0" smtClean="0">
              <a:ln w="50800"/>
              <a:solidFill>
                <a:schemeClr val="bg1">
                  <a:shade val="50000"/>
                </a:schemeClr>
              </a:solidFill>
            </a:endParaRPr>
          </a:p>
        </p:txBody>
      </p:sp>
      <p:pic>
        <p:nvPicPr>
          <p:cNvPr id="5124" name="Picture 4" descr="C:\Users\Tom\AppData\Local\Microsoft\Windows\Temporary Internet Files\Content.IE5\55P82POS\MC900280297[1].wmf"/>
          <p:cNvPicPr>
            <a:picLocks noChangeAspect="1" noChangeArrowheads="1"/>
          </p:cNvPicPr>
          <p:nvPr/>
        </p:nvPicPr>
        <p:blipFill>
          <a:blip r:embed="rId6" cstate="screen"/>
          <a:srcRect/>
          <a:stretch>
            <a:fillRect/>
          </a:stretch>
        </p:blipFill>
        <p:spPr bwMode="auto">
          <a:xfrm>
            <a:off x="990600" y="2286000"/>
            <a:ext cx="1362593" cy="1803149"/>
          </a:xfrm>
          <a:prstGeom prst="rect">
            <a:avLst/>
          </a:prstGeom>
          <a:noFill/>
        </p:spPr>
      </p:pic>
      <p:pic>
        <p:nvPicPr>
          <p:cNvPr id="5129" name="Picture 9"/>
          <p:cNvPicPr>
            <a:picLocks noChangeAspect="1" noChangeArrowheads="1"/>
          </p:cNvPicPr>
          <p:nvPr/>
        </p:nvPicPr>
        <p:blipFill>
          <a:blip r:embed="rId7" cstate="screen">
            <a:clrChange>
              <a:clrFrom>
                <a:srgbClr val="000000"/>
              </a:clrFrom>
              <a:clrTo>
                <a:srgbClr val="000000">
                  <a:alpha val="0"/>
                </a:srgbClr>
              </a:clrTo>
            </a:clrChange>
          </a:blip>
          <a:srcRect/>
          <a:stretch>
            <a:fillRect/>
          </a:stretch>
        </p:blipFill>
        <p:spPr bwMode="auto">
          <a:xfrm>
            <a:off x="5791200" y="2438400"/>
            <a:ext cx="2262690" cy="2262690"/>
          </a:xfrm>
          <a:prstGeom prst="rect">
            <a:avLst/>
          </a:prstGeom>
          <a:noFill/>
          <a:ln w="9525">
            <a:noFill/>
            <a:miter lim="800000"/>
            <a:headEnd/>
            <a:tailEnd/>
          </a:ln>
        </p:spPr>
      </p:pic>
      <p:sp>
        <p:nvSpPr>
          <p:cNvPr id="4" name="Rectangle 3"/>
          <p:cNvSpPr/>
          <p:nvPr/>
        </p:nvSpPr>
        <p:spPr>
          <a:xfrm>
            <a:off x="4495800" y="304800"/>
            <a:ext cx="4572000" cy="707886"/>
          </a:xfrm>
          <a:prstGeom prst="rect">
            <a:avLst/>
          </a:prstGeom>
        </p:spPr>
        <p:txBody>
          <a:bodyPr>
            <a:spAutoFit/>
          </a:bodyPr>
          <a:lstStyle/>
          <a:p>
            <a:pPr marL="111125" indent="-111125" algn="ctr">
              <a:buNone/>
            </a:pPr>
            <a:r>
              <a:rPr lang="en-US" sz="4000" b="1" dirty="0">
                <a:solidFill>
                  <a:schemeClr val="bg1">
                    <a:lumMod val="90000"/>
                  </a:schemeClr>
                </a:solidFill>
              </a:rPr>
              <a:t>Slaves </a:t>
            </a:r>
            <a:r>
              <a:rPr lang="en-US" sz="2400" b="1" dirty="0" smtClean="0">
                <a:solidFill>
                  <a:schemeClr val="bg1">
                    <a:lumMod val="90000"/>
                  </a:schemeClr>
                </a:solidFill>
              </a:rPr>
              <a:t>(from </a:t>
            </a:r>
            <a:r>
              <a:rPr lang="en-US" sz="2400" b="1" dirty="0">
                <a:solidFill>
                  <a:schemeClr val="accent3">
                    <a:lumMod val="20000"/>
                    <a:lumOff val="80000"/>
                  </a:schemeClr>
                </a:solidFill>
              </a:rPr>
              <a:t>Messenia</a:t>
            </a:r>
            <a:r>
              <a:rPr lang="en-US" sz="2800" b="1" dirty="0">
                <a:solidFill>
                  <a:schemeClr val="bg1">
                    <a:lumMod val="90000"/>
                  </a:schemeClr>
                </a:solidFill>
              </a:rPr>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decel="50000" fill="hold">
                                          <p:stCondLst>
                                            <p:cond delay="0"/>
                                          </p:stCondLst>
                                        </p:cTn>
                                        <p:tgtEl>
                                          <p:spTgt spid="3">
                                            <p:bg/>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bg/>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bg/>
                                          </p:spTgt>
                                        </p:tgtEl>
                                        <p:attrNameLst>
                                          <p:attrName>ppt_w</p:attrName>
                                        </p:attrNameLst>
                                      </p:cBhvr>
                                      <p:tavLst>
                                        <p:tav tm="0">
                                          <p:val>
                                            <p:strVal val="#ppt_w*.05"/>
                                          </p:val>
                                        </p:tav>
                                        <p:tav tm="100000">
                                          <p:val>
                                            <p:strVal val="#ppt_w"/>
                                          </p:val>
                                        </p:tav>
                                      </p:tavLst>
                                    </p:anim>
                                    <p:anim calcmode="lin" valueType="num">
                                      <p:cBhvr>
                                        <p:cTn id="10" dur="1000" fill="hold"/>
                                        <p:tgtEl>
                                          <p:spTgt spid="3">
                                            <p:bg/>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bg/>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bg/>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bg/>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bg/>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0" end="0"/>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40000">
              <a:schemeClr val="tx2">
                <a:lumMod val="75000"/>
                <a:lumOff val="25000"/>
              </a:schemeClr>
            </a:gs>
            <a:gs pos="10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8000" b="1" dirty="0" smtClean="0">
                <a:ln w="50800"/>
                <a:solidFill>
                  <a:schemeClr val="bg1">
                    <a:shade val="50000"/>
                  </a:schemeClr>
                </a:solidFill>
              </a:rPr>
              <a:t>INSTITUTIONS</a:t>
            </a:r>
            <a:endParaRPr lang="en-US" sz="8000" b="1" dirty="0">
              <a:ln w="50800"/>
              <a:solidFill>
                <a:schemeClr val="bg1">
                  <a:shade val="50000"/>
                </a:schemeClr>
              </a:solidFill>
            </a:endParaRPr>
          </a:p>
        </p:txBody>
      </p:sp>
      <p:sp>
        <p:nvSpPr>
          <p:cNvPr id="3" name="Content Placeholder 2"/>
          <p:cNvSpPr>
            <a:spLocks noGrp="1"/>
          </p:cNvSpPr>
          <p:nvPr>
            <p:ph idx="1"/>
          </p:nvPr>
        </p:nvSpPr>
        <p:spPr>
          <a:xfrm>
            <a:off x="3429000" y="1600200"/>
            <a:ext cx="5537041" cy="1066800"/>
          </a:xfrm>
        </p:spPr>
        <p:txBody>
          <a:bodyPr>
            <a:normAutofit fontScale="92500" lnSpcReduction="20000"/>
          </a:bodyPr>
          <a:lstStyle/>
          <a:p>
            <a:pPr marL="0" indent="0" algn="ctr">
              <a:buNone/>
            </a:pPr>
            <a:r>
              <a:rPr lang="en-US" sz="4000" b="1" dirty="0" smtClean="0">
                <a:solidFill>
                  <a:schemeClr val="bg2"/>
                </a:solidFill>
                <a:effectLst>
                  <a:outerShdw blurRad="38100" dist="38100" dir="2700000" algn="tl">
                    <a:srgbClr val="000000">
                      <a:alpha val="43137"/>
                    </a:srgbClr>
                  </a:outerShdw>
                </a:effectLst>
              </a:rPr>
              <a:t>Units of Social Organization</a:t>
            </a:r>
            <a:endParaRPr lang="en-US" sz="4000" b="1" dirty="0">
              <a:solidFill>
                <a:schemeClr val="bg2"/>
              </a:solidFill>
              <a:effectLst>
                <a:outerShdw blurRad="38100" dist="38100" dir="2700000" algn="tl">
                  <a:srgbClr val="000000">
                    <a:alpha val="43137"/>
                  </a:srgbClr>
                </a:outerShdw>
              </a:effectLst>
            </a:endParaRPr>
          </a:p>
        </p:txBody>
      </p:sp>
      <p:grpSp>
        <p:nvGrpSpPr>
          <p:cNvPr id="4" name="Group 3"/>
          <p:cNvGrpSpPr/>
          <p:nvPr/>
        </p:nvGrpSpPr>
        <p:grpSpPr>
          <a:xfrm>
            <a:off x="228600" y="1600200"/>
            <a:ext cx="2688021" cy="2590800"/>
            <a:chOff x="76199" y="4419600"/>
            <a:chExt cx="2688021" cy="2590800"/>
          </a:xfrm>
        </p:grpSpPr>
        <p:pic>
          <p:nvPicPr>
            <p:cNvPr id="5" name="Picture 3" descr="C:\Users\Tom\AppData\Local\Microsoft\Windows\Temporary Internet Files\Content.IE5\3J1VCP10\MP900401087[1].jpg"/>
            <p:cNvPicPr>
              <a:picLocks noChangeAspect="1" noChangeArrowheads="1"/>
            </p:cNvPicPr>
            <p:nvPr/>
          </p:nvPicPr>
          <p:blipFill rotWithShape="1">
            <a:blip r:embed="rId3" cstate="print"/>
            <a:srcRect r="6533"/>
            <a:stretch/>
          </p:blipFill>
          <p:spPr bwMode="auto">
            <a:xfrm>
              <a:off x="76199" y="4419600"/>
              <a:ext cx="2688021" cy="2084131"/>
            </a:xfrm>
            <a:prstGeom prst="rect">
              <a:avLst/>
            </a:prstGeom>
            <a:noFill/>
          </p:spPr>
        </p:pic>
        <p:sp>
          <p:nvSpPr>
            <p:cNvPr id="6" name="TextBox 5"/>
            <p:cNvSpPr txBox="1"/>
            <p:nvPr/>
          </p:nvSpPr>
          <p:spPr>
            <a:xfrm>
              <a:off x="76200" y="6548735"/>
              <a:ext cx="2688020" cy="461665"/>
            </a:xfrm>
            <a:prstGeom prst="rect">
              <a:avLst/>
            </a:prstGeom>
            <a:noFill/>
          </p:spPr>
          <p:txBody>
            <a:bodyPr wrap="square" rtlCol="0">
              <a:spAutoFit/>
            </a:bodyPr>
            <a:lstStyle/>
            <a:p>
              <a:pPr algn="ctr"/>
              <a:r>
                <a:rPr lang="en-US" sz="2400" b="1" dirty="0" smtClean="0">
                  <a:solidFill>
                    <a:schemeClr val="bg2"/>
                  </a:solidFill>
                </a:rPr>
                <a:t>GOVERNMENT</a:t>
              </a:r>
              <a:endParaRPr lang="en-US" sz="2400" b="1" dirty="0">
                <a:solidFill>
                  <a:schemeClr val="bg2"/>
                </a:solidFill>
              </a:endParaRPr>
            </a:p>
          </p:txBody>
        </p:sp>
      </p:grpSp>
      <p:grpSp>
        <p:nvGrpSpPr>
          <p:cNvPr id="10" name="Group 9"/>
          <p:cNvGrpSpPr/>
          <p:nvPr/>
        </p:nvGrpSpPr>
        <p:grpSpPr>
          <a:xfrm>
            <a:off x="6223080" y="3773269"/>
            <a:ext cx="2616120" cy="2475131"/>
            <a:chOff x="3733800" y="3871207"/>
            <a:chExt cx="2616120" cy="2475131"/>
          </a:xfrm>
        </p:grpSpPr>
        <p:pic>
          <p:nvPicPr>
            <p:cNvPr id="11" name="Picture 2" descr="C:\Users\Tom\AppData\Local\Microsoft\Windows\Temporary Internet Files\Content.IE5\55P82POS\MP900442525[1].jpg"/>
            <p:cNvPicPr>
              <a:picLocks noChangeAspect="1" noChangeArrowheads="1"/>
            </p:cNvPicPr>
            <p:nvPr/>
          </p:nvPicPr>
          <p:blipFill rotWithShape="1">
            <a:blip r:embed="rId4" cstate="print"/>
            <a:srcRect r="9162"/>
            <a:stretch/>
          </p:blipFill>
          <p:spPr bwMode="auto">
            <a:xfrm>
              <a:off x="3733800" y="3871207"/>
              <a:ext cx="2616120" cy="1919993"/>
            </a:xfrm>
            <a:prstGeom prst="rect">
              <a:avLst/>
            </a:prstGeom>
            <a:noFill/>
          </p:spPr>
        </p:pic>
        <p:sp>
          <p:nvSpPr>
            <p:cNvPr id="12" name="TextBox 11"/>
            <p:cNvSpPr txBox="1"/>
            <p:nvPr/>
          </p:nvSpPr>
          <p:spPr>
            <a:xfrm>
              <a:off x="3733800" y="5761563"/>
              <a:ext cx="2616120" cy="584775"/>
            </a:xfrm>
            <a:prstGeom prst="rect">
              <a:avLst/>
            </a:prstGeom>
            <a:noFill/>
          </p:spPr>
          <p:txBody>
            <a:bodyPr wrap="square" rtlCol="0">
              <a:spAutoFit/>
            </a:bodyPr>
            <a:lstStyle/>
            <a:p>
              <a:pPr algn="ctr"/>
              <a:r>
                <a:rPr lang="en-US" sz="3200" b="1" dirty="0" smtClean="0">
                  <a:solidFill>
                    <a:schemeClr val="bg2"/>
                  </a:solidFill>
                </a:rPr>
                <a:t>FAMILY</a:t>
              </a:r>
              <a:endParaRPr lang="en-US" b="1" dirty="0">
                <a:solidFill>
                  <a:schemeClr val="bg2"/>
                </a:solidFill>
              </a:endParaRPr>
            </a:p>
          </p:txBody>
        </p:sp>
      </p:grpSp>
      <p:pic>
        <p:nvPicPr>
          <p:cNvPr id="15" name="Picture 14" descr="Wikipedia-logo.png">
            <a:hlinkClick r:id="rId5"/>
          </p:cNvPr>
          <p:cNvPicPr>
            <a:picLocks noChangeAspect="1"/>
          </p:cNvPicPr>
          <p:nvPr/>
        </p:nvPicPr>
        <p:blipFill>
          <a:blip r:embed="rId6" cstate="print">
            <a:duotone>
              <a:prstClr val="black"/>
              <a:schemeClr val="accent1">
                <a:tint val="45000"/>
                <a:satMod val="400000"/>
              </a:schemeClr>
            </a:duotone>
          </a:blip>
          <a:stretch>
            <a:fillRect/>
          </a:stretch>
        </p:blipFill>
        <p:spPr>
          <a:xfrm>
            <a:off x="228600" y="5424348"/>
            <a:ext cx="1205052" cy="1205052"/>
          </a:xfrm>
          <a:prstGeom prst="rect">
            <a:avLst/>
          </a:prstGeom>
          <a:effectLst>
            <a:glow rad="101600">
              <a:schemeClr val="accent3">
                <a:satMod val="175000"/>
                <a:alpha val="40000"/>
              </a:schemeClr>
            </a:glow>
          </a:effectLst>
        </p:spPr>
      </p:pic>
      <p:grpSp>
        <p:nvGrpSpPr>
          <p:cNvPr id="16" name="Group 15"/>
          <p:cNvGrpSpPr/>
          <p:nvPr/>
        </p:nvGrpSpPr>
        <p:grpSpPr>
          <a:xfrm>
            <a:off x="3250364" y="2856583"/>
            <a:ext cx="2540836" cy="2172617"/>
            <a:chOff x="3250364" y="2817114"/>
            <a:chExt cx="2540836" cy="2172617"/>
          </a:xfrm>
        </p:grpSpPr>
        <p:sp>
          <p:nvSpPr>
            <p:cNvPr id="9" name="TextBox 8"/>
            <p:cNvSpPr txBox="1"/>
            <p:nvPr/>
          </p:nvSpPr>
          <p:spPr>
            <a:xfrm>
              <a:off x="3250364" y="4466511"/>
              <a:ext cx="2540836" cy="523220"/>
            </a:xfrm>
            <a:prstGeom prst="rect">
              <a:avLst/>
            </a:prstGeom>
            <a:noFill/>
          </p:spPr>
          <p:txBody>
            <a:bodyPr wrap="square" rtlCol="0">
              <a:spAutoFit/>
            </a:bodyPr>
            <a:lstStyle/>
            <a:p>
              <a:pPr algn="ctr"/>
              <a:r>
                <a:rPr lang="en-US" sz="2800" b="1" dirty="0" smtClean="0">
                  <a:solidFill>
                    <a:schemeClr val="bg2"/>
                  </a:solidFill>
                </a:rPr>
                <a:t>EDUCATION</a:t>
              </a:r>
              <a:endParaRPr lang="en-US" sz="2800" b="1" dirty="0">
                <a:solidFill>
                  <a:schemeClr val="bg2"/>
                </a:solidFill>
              </a:endParaRPr>
            </a:p>
          </p:txBody>
        </p:sp>
        <p:pic>
          <p:nvPicPr>
            <p:cNvPr id="1026" name="Picture 2" descr="C:\Users\trichey\AppData\Local\Microsoft\Windows\Temporary Internet Files\Content.IE5\3BTHRV5A\MP900399786[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8757" y="2817114"/>
              <a:ext cx="2522443" cy="16809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900705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40000">
              <a:schemeClr val="tx2">
                <a:lumMod val="75000"/>
                <a:lumOff val="25000"/>
              </a:schemeClr>
            </a:gs>
            <a:gs pos="100000">
              <a:schemeClr val="accent3">
                <a:lumMod val="75000"/>
              </a:schemeClr>
            </a:gs>
          </a:gsLst>
          <a:lin ang="2700000" scaled="1"/>
          <a:tileRect/>
        </a:gradFill>
        <a:effectLst/>
      </p:bgPr>
    </p:bg>
    <p:spTree>
      <p:nvGrpSpPr>
        <p:cNvPr id="1" name=""/>
        <p:cNvGrpSpPr/>
        <p:nvPr/>
      </p:nvGrpSpPr>
      <p:grpSpPr>
        <a:xfrm>
          <a:off x="0" y="0"/>
          <a:ext cx="0" cy="0"/>
          <a:chOff x="0" y="0"/>
          <a:chExt cx="0" cy="0"/>
        </a:xfrm>
      </p:grpSpPr>
      <p:pic>
        <p:nvPicPr>
          <p:cNvPr id="1026" name="Picture 2" descr="C:\Users\trichey\AppData\Local\Microsoft\Windows\Temporary Internet Files\Content.IE5\N9OYII25\MP90040886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81200"/>
            <a:ext cx="4648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905000" y="1951037"/>
            <a:ext cx="2971800" cy="1249363"/>
          </a:xfrm>
        </p:spPr>
        <p:txBody>
          <a:bodyPr>
            <a:noAutofit/>
          </a:bodyPr>
          <a:lstStyle/>
          <a:p>
            <a:pPr algn="ctr">
              <a:buNone/>
            </a:pPr>
            <a:r>
              <a:rPr lang="en-US" sz="5400" dirty="0" smtClean="0">
                <a:solidFill>
                  <a:schemeClr val="accent5">
                    <a:lumMod val="60000"/>
                    <a:lumOff val="40000"/>
                  </a:schemeClr>
                </a:solidFill>
              </a:rPr>
              <a:t>L</a:t>
            </a:r>
            <a:r>
              <a:rPr lang="en-US" sz="4000" dirty="0" smtClean="0">
                <a:solidFill>
                  <a:schemeClr val="accent1">
                    <a:lumMod val="50000"/>
                  </a:schemeClr>
                </a:solidFill>
              </a:rPr>
              <a:t>egendary </a:t>
            </a:r>
            <a:r>
              <a:rPr lang="en-US" sz="5400" dirty="0" smtClean="0">
                <a:solidFill>
                  <a:schemeClr val="accent5">
                    <a:lumMod val="60000"/>
                    <a:lumOff val="40000"/>
                  </a:schemeClr>
                </a:solidFill>
              </a:rPr>
              <a:t>L</a:t>
            </a:r>
            <a:r>
              <a:rPr lang="en-US" sz="4000" dirty="0" smtClean="0">
                <a:solidFill>
                  <a:schemeClr val="accent1">
                    <a:lumMod val="50000"/>
                  </a:schemeClr>
                </a:solidFill>
              </a:rPr>
              <a:t>awgiver</a:t>
            </a:r>
          </a:p>
        </p:txBody>
      </p:sp>
      <p:pic>
        <p:nvPicPr>
          <p:cNvPr id="4098" name="Picture 2"/>
          <p:cNvPicPr>
            <a:picLocks noChangeAspect="1" noChangeArrowheads="1"/>
          </p:cNvPicPr>
          <p:nvPr/>
        </p:nvPicPr>
        <p:blipFill>
          <a:blip r:embed="rId5" cstate="screen"/>
          <a:srcRect/>
          <a:stretch>
            <a:fillRect/>
          </a:stretch>
        </p:blipFill>
        <p:spPr bwMode="auto">
          <a:xfrm>
            <a:off x="5334000" y="1959102"/>
            <a:ext cx="3276600" cy="4128516"/>
          </a:xfrm>
          <a:prstGeom prst="rect">
            <a:avLst/>
          </a:prstGeom>
          <a:noFill/>
          <a:ln w="9525">
            <a:noFill/>
            <a:miter lim="800000"/>
            <a:headEnd/>
            <a:tailEnd/>
          </a:ln>
          <a:effectLst/>
        </p:spPr>
      </p:pic>
      <p:sp>
        <p:nvSpPr>
          <p:cNvPr id="5" name="Rectangle 4"/>
          <p:cNvSpPr/>
          <p:nvPr/>
        </p:nvSpPr>
        <p:spPr>
          <a:xfrm>
            <a:off x="5394960" y="6057138"/>
            <a:ext cx="3276600" cy="738664"/>
          </a:xfrm>
          <a:prstGeom prst="rect">
            <a:avLst/>
          </a:prstGeom>
        </p:spPr>
        <p:txBody>
          <a:bodyPr wrap="square">
            <a:spAutoFit/>
          </a:bodyPr>
          <a:lstStyle/>
          <a:p>
            <a:r>
              <a:rPr lang="en-US" sz="1400" b="1" dirty="0" smtClean="0">
                <a:solidFill>
                  <a:schemeClr val="bg2"/>
                </a:solidFill>
              </a:rPr>
              <a:t>Bas-relief of Lycurgus, one of 23 great lawgivers depicted in the chamber of the U.S. House of Representatives</a:t>
            </a:r>
            <a:endParaRPr lang="en-US" sz="1400" b="1" dirty="0">
              <a:solidFill>
                <a:schemeClr val="bg2"/>
              </a:solidFill>
            </a:endParaRPr>
          </a:p>
        </p:txBody>
      </p:sp>
      <p:sp>
        <p:nvSpPr>
          <p:cNvPr id="9" name="Title 1"/>
          <p:cNvSpPr>
            <a:spLocks noGrp="1"/>
          </p:cNvSpPr>
          <p:nvPr>
            <p:ph type="title"/>
          </p:nvPr>
        </p:nvSpPr>
        <p:spPr>
          <a:xfrm>
            <a:off x="0" y="152400"/>
            <a:ext cx="9144000" cy="160020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11500" b="1" dirty="0" smtClean="0">
                <a:ln w="50800"/>
                <a:solidFill>
                  <a:schemeClr val="bg1">
                    <a:shade val="50000"/>
                  </a:schemeClr>
                </a:solidFill>
              </a:rPr>
              <a:t>LYCURGUS</a:t>
            </a:r>
            <a:endParaRPr lang="en-US" sz="11500" b="1" dirty="0">
              <a:ln w="50800"/>
              <a:solidFill>
                <a:schemeClr val="bg1">
                  <a:shade val="50000"/>
                </a:schemeClr>
              </a:solidFill>
            </a:endParaRPr>
          </a:p>
        </p:txBody>
      </p:sp>
      <p:sp>
        <p:nvSpPr>
          <p:cNvPr id="6" name="Rectangle 5"/>
          <p:cNvSpPr/>
          <p:nvPr/>
        </p:nvSpPr>
        <p:spPr>
          <a:xfrm>
            <a:off x="228600" y="4343400"/>
            <a:ext cx="4648200" cy="1569660"/>
          </a:xfrm>
          <a:prstGeom prst="rect">
            <a:avLst/>
          </a:prstGeom>
          <a:solidFill>
            <a:schemeClr val="tx1">
              <a:alpha val="80000"/>
            </a:schemeClr>
          </a:solidFill>
        </p:spPr>
        <p:txBody>
          <a:bodyPr wrap="square">
            <a:spAutoFit/>
          </a:bodyPr>
          <a:lstStyle/>
          <a:p>
            <a:pPr marL="228600"/>
            <a:r>
              <a:rPr lang="en-US" sz="3200" b="1" i="1" dirty="0">
                <a:solidFill>
                  <a:schemeClr val="bg1">
                    <a:lumMod val="90000"/>
                  </a:schemeClr>
                </a:solidFill>
              </a:rPr>
              <a:t>Credited with the development of </a:t>
            </a:r>
            <a:r>
              <a:rPr lang="en-US" sz="3200" b="1" i="1" dirty="0" smtClean="0">
                <a:solidFill>
                  <a:schemeClr val="bg1">
                    <a:lumMod val="90000"/>
                  </a:schemeClr>
                </a:solidFill>
              </a:rPr>
              <a:t>Spartan </a:t>
            </a:r>
            <a:r>
              <a:rPr lang="en-US" sz="3200" b="1" i="1" dirty="0">
                <a:solidFill>
                  <a:schemeClr val="tx1">
                    <a:lumMod val="10000"/>
                    <a:lumOff val="90000"/>
                  </a:schemeClr>
                </a:solidFill>
              </a:rPr>
              <a:t>institutions</a:t>
            </a:r>
            <a:r>
              <a:rPr lang="en-US" sz="3200" b="1" i="1" dirty="0">
                <a:solidFill>
                  <a:schemeClr val="bg1">
                    <a:lumMod val="90000"/>
                  </a:schemeClr>
                </a:solidFill>
              </a:rPr>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648200"/>
            <a:ext cx="4953000" cy="990600"/>
          </a:xfrm>
          <a:gradFill flip="none" rotWithShape="1">
            <a:gsLst>
              <a:gs pos="0">
                <a:schemeClr val="accent1">
                  <a:shade val="51000"/>
                  <a:satMod val="130000"/>
                  <a:alpha val="80000"/>
                </a:schemeClr>
              </a:gs>
              <a:gs pos="80000">
                <a:schemeClr val="accent1">
                  <a:shade val="93000"/>
                  <a:satMod val="130000"/>
                  <a:alpha val="80000"/>
                </a:schemeClr>
              </a:gs>
              <a:gs pos="100000">
                <a:schemeClr val="accent1">
                  <a:shade val="94000"/>
                  <a:satMod val="135000"/>
                  <a:alpha val="80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anchor="ctr">
            <a:normAutofit/>
          </a:bodyPr>
          <a:lstStyle/>
          <a:p>
            <a:pPr marL="457200" lvl="1" indent="0">
              <a:buNone/>
            </a:pPr>
            <a:r>
              <a:rPr lang="en-US" sz="4800" b="1" i="1" dirty="0" smtClean="0"/>
              <a:t>Until I return…</a:t>
            </a:r>
            <a:endParaRPr lang="en-US" sz="4800" b="1" dirty="0"/>
          </a:p>
        </p:txBody>
      </p:sp>
      <p:pic>
        <p:nvPicPr>
          <p:cNvPr id="4" name="Picture 2"/>
          <p:cNvPicPr>
            <a:picLocks noChangeAspect="1" noChangeArrowheads="1"/>
          </p:cNvPicPr>
          <p:nvPr/>
        </p:nvPicPr>
        <p:blipFill>
          <a:blip r:embed="rId4" cstate="screen"/>
          <a:srcRect/>
          <a:stretch>
            <a:fillRect/>
          </a:stretch>
        </p:blipFill>
        <p:spPr bwMode="auto">
          <a:xfrm>
            <a:off x="5867400" y="1905000"/>
            <a:ext cx="2963333" cy="3733800"/>
          </a:xfrm>
          <a:prstGeom prst="rect">
            <a:avLst/>
          </a:prstGeom>
          <a:noFill/>
          <a:ln w="9525">
            <a:noFill/>
            <a:miter lim="800000"/>
            <a:headEnd/>
            <a:tailEnd/>
          </a:ln>
          <a:effectLst/>
        </p:spPr>
      </p:pic>
      <p:sp>
        <p:nvSpPr>
          <p:cNvPr id="6" name="Title 1"/>
          <p:cNvSpPr>
            <a:spLocks noGrp="1"/>
          </p:cNvSpPr>
          <p:nvPr>
            <p:ph type="title"/>
          </p:nvPr>
        </p:nvSpPr>
        <p:spPr>
          <a:xfrm>
            <a:off x="0" y="152400"/>
            <a:ext cx="7010400" cy="114300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7200" b="1" dirty="0" smtClean="0">
                <a:ln w="50800"/>
                <a:solidFill>
                  <a:schemeClr val="bg1">
                    <a:shade val="50000"/>
                  </a:schemeClr>
                </a:solidFill>
                <a:effectLst>
                  <a:glow rad="101600">
                    <a:srgbClr val="FFFFFF"/>
                  </a:glow>
                </a:effectLst>
                <a:latin typeface="CapitalisTypOasis" pitchFamily="2" charset="0"/>
              </a:rPr>
              <a:t>The Oracle</a:t>
            </a:r>
            <a:endParaRPr lang="en-US" sz="7200" b="1" dirty="0">
              <a:ln w="50800"/>
              <a:solidFill>
                <a:schemeClr val="bg1">
                  <a:shade val="50000"/>
                </a:schemeClr>
              </a:solidFill>
              <a:effectLst>
                <a:glow rad="101600">
                  <a:srgbClr val="FFFFFF"/>
                </a:glow>
              </a:effectLst>
              <a:latin typeface="CapitalisTypOasis" pitchFamily="2" charset="0"/>
            </a:endParaRPr>
          </a:p>
        </p:txBody>
      </p:sp>
    </p:spTree>
    <p:extLst>
      <p:ext uri="{BB962C8B-B14F-4D97-AF65-F5344CB8AC3E}">
        <p14:creationId xmlns:p14="http://schemas.microsoft.com/office/powerpoint/2010/main" val="866075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xspblog.com/wp-content/uploads/2008/05/this-is-sparta-7.jpg"/>
          <p:cNvPicPr>
            <a:picLocks noChangeAspect="1" noChangeArrowheads="1"/>
          </p:cNvPicPr>
          <p:nvPr/>
        </p:nvPicPr>
        <p:blipFill rotWithShape="1">
          <a:blip r:embed="rId2">
            <a:extLst>
              <a:ext uri="{28A0092B-C50C-407E-A947-70E740481C1C}">
                <a14:useLocalDpi xmlns:a14="http://schemas.microsoft.com/office/drawing/2010/main" val="0"/>
              </a:ext>
            </a:extLst>
          </a:blip>
          <a:srcRect b="1100"/>
          <a:stretch/>
        </p:blipFill>
        <p:spPr bwMode="auto">
          <a:xfrm>
            <a:off x="0" y="7618"/>
            <a:ext cx="9144000" cy="685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687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isisSparta3">
      <a:dk1>
        <a:srgbClr val="270200"/>
      </a:dk1>
      <a:lt1>
        <a:srgbClr val="FCF9D6"/>
      </a:lt1>
      <a:dk2>
        <a:srgbClr val="270200"/>
      </a:dk2>
      <a:lt2>
        <a:srgbClr val="FCF9D6"/>
      </a:lt2>
      <a:accent1>
        <a:srgbClr val="660500"/>
      </a:accent1>
      <a:accent2>
        <a:srgbClr val="9D0F1D"/>
      </a:accent2>
      <a:accent3>
        <a:srgbClr val="9E8366"/>
      </a:accent3>
      <a:accent4>
        <a:srgbClr val="660500"/>
      </a:accent4>
      <a:accent5>
        <a:srgbClr val="9D0F1D"/>
      </a:accent5>
      <a:accent6>
        <a:srgbClr val="660500"/>
      </a:accent6>
      <a:hlink>
        <a:srgbClr val="FF1F13"/>
      </a:hlink>
      <a:folHlink>
        <a:srgbClr val="9C0800"/>
      </a:folHlink>
    </a:clrScheme>
    <a:fontScheme name="Classical Heading">
      <a:majorFont>
        <a:latin typeface="CapitalisTypOasis"/>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ThisIsSparta2">
      <a:dk1>
        <a:srgbClr val="270200"/>
      </a:dk1>
      <a:lt1>
        <a:srgbClr val="FCF9D6"/>
      </a:lt1>
      <a:dk2>
        <a:srgbClr val="270200"/>
      </a:dk2>
      <a:lt2>
        <a:srgbClr val="FCF9D6"/>
      </a:lt2>
      <a:accent1>
        <a:srgbClr val="660500"/>
      </a:accent1>
      <a:accent2>
        <a:srgbClr val="9D0F1D"/>
      </a:accent2>
      <a:accent3>
        <a:srgbClr val="9E8366"/>
      </a:accent3>
      <a:accent4>
        <a:srgbClr val="660500"/>
      </a:accent4>
      <a:accent5>
        <a:srgbClr val="9D0F1D"/>
      </a:accent5>
      <a:accent6>
        <a:srgbClr val="660500"/>
      </a:accent6>
      <a:hlink>
        <a:srgbClr val="FCF9D6"/>
      </a:hlink>
      <a:folHlink>
        <a:srgbClr val="9E8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hisisSparta3">
    <a:dk1>
      <a:srgbClr val="270200"/>
    </a:dk1>
    <a:lt1>
      <a:srgbClr val="FCF9D6"/>
    </a:lt1>
    <a:dk2>
      <a:srgbClr val="270200"/>
    </a:dk2>
    <a:lt2>
      <a:srgbClr val="FCF9D6"/>
    </a:lt2>
    <a:accent1>
      <a:srgbClr val="660500"/>
    </a:accent1>
    <a:accent2>
      <a:srgbClr val="9D0F1D"/>
    </a:accent2>
    <a:accent3>
      <a:srgbClr val="9E8366"/>
    </a:accent3>
    <a:accent4>
      <a:srgbClr val="660500"/>
    </a:accent4>
    <a:accent5>
      <a:srgbClr val="9D0F1D"/>
    </a:accent5>
    <a:accent6>
      <a:srgbClr val="660500"/>
    </a:accent6>
    <a:hlink>
      <a:srgbClr val="FF1F13"/>
    </a:hlink>
    <a:folHlink>
      <a:srgbClr val="9C0800"/>
    </a:folHlink>
  </a:clrScheme>
</a:themeOverride>
</file>

<file path=ppt/theme/themeOverride10.xml><?xml version="1.0" encoding="utf-8"?>
<a:themeOverride xmlns:a="http://schemas.openxmlformats.org/drawingml/2006/main">
  <a:clrScheme name="ThisisSparta3">
    <a:dk1>
      <a:srgbClr val="270200"/>
    </a:dk1>
    <a:lt1>
      <a:srgbClr val="FCF9D6"/>
    </a:lt1>
    <a:dk2>
      <a:srgbClr val="270200"/>
    </a:dk2>
    <a:lt2>
      <a:srgbClr val="FCF9D6"/>
    </a:lt2>
    <a:accent1>
      <a:srgbClr val="660500"/>
    </a:accent1>
    <a:accent2>
      <a:srgbClr val="9D0F1D"/>
    </a:accent2>
    <a:accent3>
      <a:srgbClr val="9E8366"/>
    </a:accent3>
    <a:accent4>
      <a:srgbClr val="660500"/>
    </a:accent4>
    <a:accent5>
      <a:srgbClr val="9D0F1D"/>
    </a:accent5>
    <a:accent6>
      <a:srgbClr val="660500"/>
    </a:accent6>
    <a:hlink>
      <a:srgbClr val="FF1F13"/>
    </a:hlink>
    <a:folHlink>
      <a:srgbClr val="9C0800"/>
    </a:folHlink>
  </a:clrScheme>
</a:themeOverride>
</file>

<file path=ppt/theme/themeOverride11.xml><?xml version="1.0" encoding="utf-8"?>
<a:themeOverride xmlns:a="http://schemas.openxmlformats.org/drawingml/2006/main">
  <a:clrScheme name="ThisisSparta3">
    <a:dk1>
      <a:srgbClr val="270200"/>
    </a:dk1>
    <a:lt1>
      <a:srgbClr val="FCF9D6"/>
    </a:lt1>
    <a:dk2>
      <a:srgbClr val="270200"/>
    </a:dk2>
    <a:lt2>
      <a:srgbClr val="FCF9D6"/>
    </a:lt2>
    <a:accent1>
      <a:srgbClr val="660500"/>
    </a:accent1>
    <a:accent2>
      <a:srgbClr val="9D0F1D"/>
    </a:accent2>
    <a:accent3>
      <a:srgbClr val="9E8366"/>
    </a:accent3>
    <a:accent4>
      <a:srgbClr val="660500"/>
    </a:accent4>
    <a:accent5>
      <a:srgbClr val="9D0F1D"/>
    </a:accent5>
    <a:accent6>
      <a:srgbClr val="660500"/>
    </a:accent6>
    <a:hlink>
      <a:srgbClr val="FF1F13"/>
    </a:hlink>
    <a:folHlink>
      <a:srgbClr val="9C0800"/>
    </a:folHlink>
  </a:clrScheme>
</a:themeOverride>
</file>

<file path=ppt/theme/themeOverride12.xml><?xml version="1.0" encoding="utf-8"?>
<a:themeOverride xmlns:a="http://schemas.openxmlformats.org/drawingml/2006/main">
  <a:clrScheme name="ThisisSparta3">
    <a:dk1>
      <a:srgbClr val="270200"/>
    </a:dk1>
    <a:lt1>
      <a:srgbClr val="FCF9D6"/>
    </a:lt1>
    <a:dk2>
      <a:srgbClr val="270200"/>
    </a:dk2>
    <a:lt2>
      <a:srgbClr val="FCF9D6"/>
    </a:lt2>
    <a:accent1>
      <a:srgbClr val="660500"/>
    </a:accent1>
    <a:accent2>
      <a:srgbClr val="9D0F1D"/>
    </a:accent2>
    <a:accent3>
      <a:srgbClr val="9E8366"/>
    </a:accent3>
    <a:accent4>
      <a:srgbClr val="660500"/>
    </a:accent4>
    <a:accent5>
      <a:srgbClr val="9D0F1D"/>
    </a:accent5>
    <a:accent6>
      <a:srgbClr val="660500"/>
    </a:accent6>
    <a:hlink>
      <a:srgbClr val="FF1F13"/>
    </a:hlink>
    <a:folHlink>
      <a:srgbClr val="9C0800"/>
    </a:folHlink>
  </a:clrScheme>
</a:themeOverride>
</file>

<file path=ppt/theme/themeOverride13.xml><?xml version="1.0" encoding="utf-8"?>
<a:themeOverride xmlns:a="http://schemas.openxmlformats.org/drawingml/2006/main">
  <a:clrScheme name="ThisisSparta3">
    <a:dk1>
      <a:srgbClr val="270200"/>
    </a:dk1>
    <a:lt1>
      <a:srgbClr val="FCF9D6"/>
    </a:lt1>
    <a:dk2>
      <a:srgbClr val="270200"/>
    </a:dk2>
    <a:lt2>
      <a:srgbClr val="FCF9D6"/>
    </a:lt2>
    <a:accent1>
      <a:srgbClr val="660500"/>
    </a:accent1>
    <a:accent2>
      <a:srgbClr val="9D0F1D"/>
    </a:accent2>
    <a:accent3>
      <a:srgbClr val="9E8366"/>
    </a:accent3>
    <a:accent4>
      <a:srgbClr val="660500"/>
    </a:accent4>
    <a:accent5>
      <a:srgbClr val="9D0F1D"/>
    </a:accent5>
    <a:accent6>
      <a:srgbClr val="660500"/>
    </a:accent6>
    <a:hlink>
      <a:srgbClr val="FF1F13"/>
    </a:hlink>
    <a:folHlink>
      <a:srgbClr val="9C0800"/>
    </a:folHlink>
  </a:clrScheme>
</a:themeOverride>
</file>

<file path=ppt/theme/themeOverride14.xml><?xml version="1.0" encoding="utf-8"?>
<a:themeOverride xmlns:a="http://schemas.openxmlformats.org/drawingml/2006/main">
  <a:clrScheme name="ThisisSparta3">
    <a:dk1>
      <a:srgbClr val="270200"/>
    </a:dk1>
    <a:lt1>
      <a:srgbClr val="FCF9D6"/>
    </a:lt1>
    <a:dk2>
      <a:srgbClr val="270200"/>
    </a:dk2>
    <a:lt2>
      <a:srgbClr val="FCF9D6"/>
    </a:lt2>
    <a:accent1>
      <a:srgbClr val="660500"/>
    </a:accent1>
    <a:accent2>
      <a:srgbClr val="9D0F1D"/>
    </a:accent2>
    <a:accent3>
      <a:srgbClr val="9E8366"/>
    </a:accent3>
    <a:accent4>
      <a:srgbClr val="660500"/>
    </a:accent4>
    <a:accent5>
      <a:srgbClr val="9D0F1D"/>
    </a:accent5>
    <a:accent6>
      <a:srgbClr val="660500"/>
    </a:accent6>
    <a:hlink>
      <a:srgbClr val="FF1F13"/>
    </a:hlink>
    <a:folHlink>
      <a:srgbClr val="9C0800"/>
    </a:folHlink>
  </a:clrScheme>
</a:themeOverride>
</file>

<file path=ppt/theme/themeOverride15.xml><?xml version="1.0" encoding="utf-8"?>
<a:themeOverride xmlns:a="http://schemas.openxmlformats.org/drawingml/2006/main">
  <a:clrScheme name="ThisisSparta3">
    <a:dk1>
      <a:srgbClr val="270200"/>
    </a:dk1>
    <a:lt1>
      <a:srgbClr val="FCF9D6"/>
    </a:lt1>
    <a:dk2>
      <a:srgbClr val="270200"/>
    </a:dk2>
    <a:lt2>
      <a:srgbClr val="FCF9D6"/>
    </a:lt2>
    <a:accent1>
      <a:srgbClr val="660500"/>
    </a:accent1>
    <a:accent2>
      <a:srgbClr val="9D0F1D"/>
    </a:accent2>
    <a:accent3>
      <a:srgbClr val="9E8366"/>
    </a:accent3>
    <a:accent4>
      <a:srgbClr val="660500"/>
    </a:accent4>
    <a:accent5>
      <a:srgbClr val="9D0F1D"/>
    </a:accent5>
    <a:accent6>
      <a:srgbClr val="660500"/>
    </a:accent6>
    <a:hlink>
      <a:srgbClr val="FF1F13"/>
    </a:hlink>
    <a:folHlink>
      <a:srgbClr val="9C0800"/>
    </a:folHlink>
  </a:clrScheme>
</a:themeOverride>
</file>

<file path=ppt/theme/themeOverride16.xml><?xml version="1.0" encoding="utf-8"?>
<a:themeOverride xmlns:a="http://schemas.openxmlformats.org/drawingml/2006/main">
  <a:clrScheme name="ThisisSparta3">
    <a:dk1>
      <a:srgbClr val="270200"/>
    </a:dk1>
    <a:lt1>
      <a:srgbClr val="FCF9D6"/>
    </a:lt1>
    <a:dk2>
      <a:srgbClr val="270200"/>
    </a:dk2>
    <a:lt2>
      <a:srgbClr val="FCF9D6"/>
    </a:lt2>
    <a:accent1>
      <a:srgbClr val="660500"/>
    </a:accent1>
    <a:accent2>
      <a:srgbClr val="9D0F1D"/>
    </a:accent2>
    <a:accent3>
      <a:srgbClr val="9E8366"/>
    </a:accent3>
    <a:accent4>
      <a:srgbClr val="660500"/>
    </a:accent4>
    <a:accent5>
      <a:srgbClr val="9D0F1D"/>
    </a:accent5>
    <a:accent6>
      <a:srgbClr val="660500"/>
    </a:accent6>
    <a:hlink>
      <a:srgbClr val="FF1F13"/>
    </a:hlink>
    <a:folHlink>
      <a:srgbClr val="9C0800"/>
    </a:folHlink>
  </a:clrScheme>
</a:themeOverride>
</file>

<file path=ppt/theme/themeOverride17.xml><?xml version="1.0" encoding="utf-8"?>
<a:themeOverride xmlns:a="http://schemas.openxmlformats.org/drawingml/2006/main">
  <a:clrScheme name="ThisisSparta3">
    <a:dk1>
      <a:srgbClr val="270200"/>
    </a:dk1>
    <a:lt1>
      <a:srgbClr val="FCF9D6"/>
    </a:lt1>
    <a:dk2>
      <a:srgbClr val="270200"/>
    </a:dk2>
    <a:lt2>
      <a:srgbClr val="FCF9D6"/>
    </a:lt2>
    <a:accent1>
      <a:srgbClr val="660500"/>
    </a:accent1>
    <a:accent2>
      <a:srgbClr val="9D0F1D"/>
    </a:accent2>
    <a:accent3>
      <a:srgbClr val="9E8366"/>
    </a:accent3>
    <a:accent4>
      <a:srgbClr val="660500"/>
    </a:accent4>
    <a:accent5>
      <a:srgbClr val="9D0F1D"/>
    </a:accent5>
    <a:accent6>
      <a:srgbClr val="660500"/>
    </a:accent6>
    <a:hlink>
      <a:srgbClr val="FF1F13"/>
    </a:hlink>
    <a:folHlink>
      <a:srgbClr val="9C0800"/>
    </a:folHlink>
  </a:clrScheme>
</a:themeOverride>
</file>

<file path=ppt/theme/themeOverride18.xml><?xml version="1.0" encoding="utf-8"?>
<a:themeOverride xmlns:a="http://schemas.openxmlformats.org/drawingml/2006/main">
  <a:clrScheme name="ThisisSparta3">
    <a:dk1>
      <a:srgbClr val="270200"/>
    </a:dk1>
    <a:lt1>
      <a:srgbClr val="FCF9D6"/>
    </a:lt1>
    <a:dk2>
      <a:srgbClr val="270200"/>
    </a:dk2>
    <a:lt2>
      <a:srgbClr val="FCF9D6"/>
    </a:lt2>
    <a:accent1>
      <a:srgbClr val="660500"/>
    </a:accent1>
    <a:accent2>
      <a:srgbClr val="9D0F1D"/>
    </a:accent2>
    <a:accent3>
      <a:srgbClr val="9E8366"/>
    </a:accent3>
    <a:accent4>
      <a:srgbClr val="660500"/>
    </a:accent4>
    <a:accent5>
      <a:srgbClr val="9D0F1D"/>
    </a:accent5>
    <a:accent6>
      <a:srgbClr val="660500"/>
    </a:accent6>
    <a:hlink>
      <a:srgbClr val="FF1F13"/>
    </a:hlink>
    <a:folHlink>
      <a:srgbClr val="9C0800"/>
    </a:folHlink>
  </a:clrScheme>
</a:themeOverride>
</file>

<file path=ppt/theme/themeOverride2.xml><?xml version="1.0" encoding="utf-8"?>
<a:themeOverride xmlns:a="http://schemas.openxmlformats.org/drawingml/2006/main">
  <a:clrScheme name="ThisisSparta3">
    <a:dk1>
      <a:srgbClr val="270200"/>
    </a:dk1>
    <a:lt1>
      <a:srgbClr val="FCF9D6"/>
    </a:lt1>
    <a:dk2>
      <a:srgbClr val="270200"/>
    </a:dk2>
    <a:lt2>
      <a:srgbClr val="FCF9D6"/>
    </a:lt2>
    <a:accent1>
      <a:srgbClr val="660500"/>
    </a:accent1>
    <a:accent2>
      <a:srgbClr val="9D0F1D"/>
    </a:accent2>
    <a:accent3>
      <a:srgbClr val="9E8366"/>
    </a:accent3>
    <a:accent4>
      <a:srgbClr val="660500"/>
    </a:accent4>
    <a:accent5>
      <a:srgbClr val="9D0F1D"/>
    </a:accent5>
    <a:accent6>
      <a:srgbClr val="660500"/>
    </a:accent6>
    <a:hlink>
      <a:srgbClr val="FF1F13"/>
    </a:hlink>
    <a:folHlink>
      <a:srgbClr val="9C0800"/>
    </a:folHlink>
  </a:clrScheme>
</a:themeOverride>
</file>

<file path=ppt/theme/themeOverride3.xml><?xml version="1.0" encoding="utf-8"?>
<a:themeOverride xmlns:a="http://schemas.openxmlformats.org/drawingml/2006/main">
  <a:clrScheme name="ThisisSparta3">
    <a:dk1>
      <a:srgbClr val="270200"/>
    </a:dk1>
    <a:lt1>
      <a:srgbClr val="FCF9D6"/>
    </a:lt1>
    <a:dk2>
      <a:srgbClr val="270200"/>
    </a:dk2>
    <a:lt2>
      <a:srgbClr val="FCF9D6"/>
    </a:lt2>
    <a:accent1>
      <a:srgbClr val="660500"/>
    </a:accent1>
    <a:accent2>
      <a:srgbClr val="9D0F1D"/>
    </a:accent2>
    <a:accent3>
      <a:srgbClr val="9E8366"/>
    </a:accent3>
    <a:accent4>
      <a:srgbClr val="660500"/>
    </a:accent4>
    <a:accent5>
      <a:srgbClr val="9D0F1D"/>
    </a:accent5>
    <a:accent6>
      <a:srgbClr val="660500"/>
    </a:accent6>
    <a:hlink>
      <a:srgbClr val="FF1F13"/>
    </a:hlink>
    <a:folHlink>
      <a:srgbClr val="9C0800"/>
    </a:folHlink>
  </a:clrScheme>
</a:themeOverride>
</file>

<file path=ppt/theme/themeOverride4.xml><?xml version="1.0" encoding="utf-8"?>
<a:themeOverride xmlns:a="http://schemas.openxmlformats.org/drawingml/2006/main">
  <a:clrScheme name="ThisisSparta3">
    <a:dk1>
      <a:srgbClr val="270200"/>
    </a:dk1>
    <a:lt1>
      <a:srgbClr val="FCF9D6"/>
    </a:lt1>
    <a:dk2>
      <a:srgbClr val="270200"/>
    </a:dk2>
    <a:lt2>
      <a:srgbClr val="FCF9D6"/>
    </a:lt2>
    <a:accent1>
      <a:srgbClr val="660500"/>
    </a:accent1>
    <a:accent2>
      <a:srgbClr val="9D0F1D"/>
    </a:accent2>
    <a:accent3>
      <a:srgbClr val="9E8366"/>
    </a:accent3>
    <a:accent4>
      <a:srgbClr val="660500"/>
    </a:accent4>
    <a:accent5>
      <a:srgbClr val="9D0F1D"/>
    </a:accent5>
    <a:accent6>
      <a:srgbClr val="660500"/>
    </a:accent6>
    <a:hlink>
      <a:srgbClr val="FF1F13"/>
    </a:hlink>
    <a:folHlink>
      <a:srgbClr val="9C0800"/>
    </a:folHlink>
  </a:clrScheme>
</a:themeOverride>
</file>

<file path=ppt/theme/themeOverride5.xml><?xml version="1.0" encoding="utf-8"?>
<a:themeOverride xmlns:a="http://schemas.openxmlformats.org/drawingml/2006/main">
  <a:clrScheme name="ThisisSparta3">
    <a:dk1>
      <a:srgbClr val="270200"/>
    </a:dk1>
    <a:lt1>
      <a:srgbClr val="FCF9D6"/>
    </a:lt1>
    <a:dk2>
      <a:srgbClr val="270200"/>
    </a:dk2>
    <a:lt2>
      <a:srgbClr val="FCF9D6"/>
    </a:lt2>
    <a:accent1>
      <a:srgbClr val="660500"/>
    </a:accent1>
    <a:accent2>
      <a:srgbClr val="9D0F1D"/>
    </a:accent2>
    <a:accent3>
      <a:srgbClr val="9E8366"/>
    </a:accent3>
    <a:accent4>
      <a:srgbClr val="660500"/>
    </a:accent4>
    <a:accent5>
      <a:srgbClr val="9D0F1D"/>
    </a:accent5>
    <a:accent6>
      <a:srgbClr val="660500"/>
    </a:accent6>
    <a:hlink>
      <a:srgbClr val="FF1F13"/>
    </a:hlink>
    <a:folHlink>
      <a:srgbClr val="9C0800"/>
    </a:folHlink>
  </a:clrScheme>
</a:themeOverride>
</file>

<file path=ppt/theme/themeOverride6.xml><?xml version="1.0" encoding="utf-8"?>
<a:themeOverride xmlns:a="http://schemas.openxmlformats.org/drawingml/2006/main">
  <a:clrScheme name="ThisisSparta3">
    <a:dk1>
      <a:srgbClr val="270200"/>
    </a:dk1>
    <a:lt1>
      <a:srgbClr val="FCF9D6"/>
    </a:lt1>
    <a:dk2>
      <a:srgbClr val="270200"/>
    </a:dk2>
    <a:lt2>
      <a:srgbClr val="FCF9D6"/>
    </a:lt2>
    <a:accent1>
      <a:srgbClr val="660500"/>
    </a:accent1>
    <a:accent2>
      <a:srgbClr val="9D0F1D"/>
    </a:accent2>
    <a:accent3>
      <a:srgbClr val="9E8366"/>
    </a:accent3>
    <a:accent4>
      <a:srgbClr val="660500"/>
    </a:accent4>
    <a:accent5>
      <a:srgbClr val="9D0F1D"/>
    </a:accent5>
    <a:accent6>
      <a:srgbClr val="660500"/>
    </a:accent6>
    <a:hlink>
      <a:srgbClr val="FF1F13"/>
    </a:hlink>
    <a:folHlink>
      <a:srgbClr val="9C0800"/>
    </a:folHlink>
  </a:clrScheme>
</a:themeOverride>
</file>

<file path=ppt/theme/themeOverride7.xml><?xml version="1.0" encoding="utf-8"?>
<a:themeOverride xmlns:a="http://schemas.openxmlformats.org/drawingml/2006/main">
  <a:clrScheme name="ThisisSparta3">
    <a:dk1>
      <a:srgbClr val="270200"/>
    </a:dk1>
    <a:lt1>
      <a:srgbClr val="FCF9D6"/>
    </a:lt1>
    <a:dk2>
      <a:srgbClr val="270200"/>
    </a:dk2>
    <a:lt2>
      <a:srgbClr val="FCF9D6"/>
    </a:lt2>
    <a:accent1>
      <a:srgbClr val="660500"/>
    </a:accent1>
    <a:accent2>
      <a:srgbClr val="9D0F1D"/>
    </a:accent2>
    <a:accent3>
      <a:srgbClr val="9E8366"/>
    </a:accent3>
    <a:accent4>
      <a:srgbClr val="660500"/>
    </a:accent4>
    <a:accent5>
      <a:srgbClr val="9D0F1D"/>
    </a:accent5>
    <a:accent6>
      <a:srgbClr val="660500"/>
    </a:accent6>
    <a:hlink>
      <a:srgbClr val="FF1F13"/>
    </a:hlink>
    <a:folHlink>
      <a:srgbClr val="9C0800"/>
    </a:folHlink>
  </a:clrScheme>
</a:themeOverride>
</file>

<file path=ppt/theme/themeOverride8.xml><?xml version="1.0" encoding="utf-8"?>
<a:themeOverride xmlns:a="http://schemas.openxmlformats.org/drawingml/2006/main">
  <a:clrScheme name="ThisisSparta3">
    <a:dk1>
      <a:srgbClr val="270200"/>
    </a:dk1>
    <a:lt1>
      <a:srgbClr val="FCF9D6"/>
    </a:lt1>
    <a:dk2>
      <a:srgbClr val="270200"/>
    </a:dk2>
    <a:lt2>
      <a:srgbClr val="FCF9D6"/>
    </a:lt2>
    <a:accent1>
      <a:srgbClr val="660500"/>
    </a:accent1>
    <a:accent2>
      <a:srgbClr val="9D0F1D"/>
    </a:accent2>
    <a:accent3>
      <a:srgbClr val="9E8366"/>
    </a:accent3>
    <a:accent4>
      <a:srgbClr val="660500"/>
    </a:accent4>
    <a:accent5>
      <a:srgbClr val="9D0F1D"/>
    </a:accent5>
    <a:accent6>
      <a:srgbClr val="660500"/>
    </a:accent6>
    <a:hlink>
      <a:srgbClr val="FF1F13"/>
    </a:hlink>
    <a:folHlink>
      <a:srgbClr val="9C0800"/>
    </a:folHlink>
  </a:clrScheme>
</a:themeOverride>
</file>

<file path=ppt/theme/themeOverride9.xml><?xml version="1.0" encoding="utf-8"?>
<a:themeOverride xmlns:a="http://schemas.openxmlformats.org/drawingml/2006/main">
  <a:clrScheme name="ThisisSparta3">
    <a:dk1>
      <a:srgbClr val="270200"/>
    </a:dk1>
    <a:lt1>
      <a:srgbClr val="FCF9D6"/>
    </a:lt1>
    <a:dk2>
      <a:srgbClr val="270200"/>
    </a:dk2>
    <a:lt2>
      <a:srgbClr val="FCF9D6"/>
    </a:lt2>
    <a:accent1>
      <a:srgbClr val="660500"/>
    </a:accent1>
    <a:accent2>
      <a:srgbClr val="9D0F1D"/>
    </a:accent2>
    <a:accent3>
      <a:srgbClr val="9E8366"/>
    </a:accent3>
    <a:accent4>
      <a:srgbClr val="660500"/>
    </a:accent4>
    <a:accent5>
      <a:srgbClr val="9D0F1D"/>
    </a:accent5>
    <a:accent6>
      <a:srgbClr val="660500"/>
    </a:accent6>
    <a:hlink>
      <a:srgbClr val="FF1F13"/>
    </a:hlink>
    <a:folHlink>
      <a:srgbClr val="9C0800"/>
    </a:folHlink>
  </a:clrScheme>
</a:themeOverride>
</file>

<file path=docProps/app.xml><?xml version="1.0" encoding="utf-8"?>
<Properties xmlns="http://schemas.openxmlformats.org/officeDocument/2006/extended-properties" xmlns:vt="http://schemas.openxmlformats.org/officeDocument/2006/docPropsVTypes">
  <TotalTime>16605</TotalTime>
  <Words>753</Words>
  <Application>Microsoft Office PowerPoint</Application>
  <PresentationFormat>On-screen Show (4:3)</PresentationFormat>
  <Paragraphs>183</Paragraphs>
  <Slides>42</Slides>
  <Notes>8</Notes>
  <HiddenSlides>0</HiddenSlides>
  <MMClips>3</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Informal Roman</vt:lpstr>
      <vt:lpstr>Brush Script MT</vt:lpstr>
      <vt:lpstr>Arial</vt:lpstr>
      <vt:lpstr>CapitalisTypOasis</vt:lpstr>
      <vt:lpstr>Calibri</vt:lpstr>
      <vt:lpstr>Palatino Linotype</vt:lpstr>
      <vt:lpstr>Office Theme</vt:lpstr>
      <vt:lpstr>2_Office Theme</vt:lpstr>
      <vt:lpstr>3_Office Theme</vt:lpstr>
      <vt:lpstr>PowerPoint Presentation</vt:lpstr>
      <vt:lpstr>PowerPoint Presentation</vt:lpstr>
      <vt:lpstr>Geography</vt:lpstr>
      <vt:lpstr>SPARTAN SOCIAL PYRAMID</vt:lpstr>
      <vt:lpstr>HELOTS</vt:lpstr>
      <vt:lpstr>INSTITUTIONS</vt:lpstr>
      <vt:lpstr>LYCURGUS</vt:lpstr>
      <vt:lpstr>The Oracle</vt:lpstr>
      <vt:lpstr>PowerPoint Presentation</vt:lpstr>
      <vt:lpstr>PRINCIPLES </vt:lpstr>
      <vt:lpstr>The Spartan Constitution</vt:lpstr>
      <vt:lpstr>Legislative Branch</vt:lpstr>
      <vt:lpstr>Legislative Branch</vt:lpstr>
      <vt:lpstr>Gerontocracy</vt:lpstr>
      <vt:lpstr>PowerPoint Presentation</vt:lpstr>
      <vt:lpstr>Legislative Branch</vt:lpstr>
      <vt:lpstr>EXECUTIVE Branch</vt:lpstr>
      <vt:lpstr>OATH OF OFFICE</vt:lpstr>
      <vt:lpstr>SPARTAN Oaths of office</vt:lpstr>
      <vt:lpstr>JUDICIAL Branch</vt:lpstr>
      <vt:lpstr>PowerPoint Presentation</vt:lpstr>
      <vt:lpstr>The Spartan Citizen</vt:lpstr>
      <vt:lpstr>BIRTH INSPECTION</vt:lpstr>
      <vt:lpstr>PowerPoint Presentation</vt:lpstr>
      <vt:lpstr>Eugenics</vt:lpstr>
      <vt:lpstr>agoge</vt:lpstr>
      <vt:lpstr>Krypteia</vt:lpstr>
      <vt:lpstr>PowerPoint Presentation</vt:lpstr>
      <vt:lpstr>Adulthood</vt:lpstr>
      <vt:lpstr>…and get married. </vt:lpstr>
      <vt:lpstr>NOT UNTIL YOU’RE 30!</vt:lpstr>
      <vt:lpstr>Passionate Marriage</vt:lpstr>
      <vt:lpstr>Are passion and marriage</vt:lpstr>
      <vt:lpstr>The Spartan Woman</vt:lpstr>
      <vt:lpstr>The Spartan Woman</vt:lpstr>
      <vt:lpstr>Athletics</vt:lpstr>
      <vt:lpstr>Athletics</vt:lpstr>
      <vt:lpstr>PowerPoint Presentation</vt:lpstr>
      <vt:lpstr>With it or on it</vt:lpstr>
      <vt:lpstr>CHILDBIRTH</vt:lpstr>
      <vt:lpstr>Greek Women Compared</vt:lpstr>
      <vt:lpstr>PowerPoint Presentation</vt:lpstr>
    </vt:vector>
  </TitlesOfParts>
  <Company>Clemson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Spartans and Women in Ancient Greece</dc:title>
  <dc:creator>Tom Richey</dc:creator>
  <cp:lastModifiedBy>Tom Richey</cp:lastModifiedBy>
  <cp:revision>616</cp:revision>
  <dcterms:created xsi:type="dcterms:W3CDTF">2008-11-18T02:06:49Z</dcterms:created>
  <dcterms:modified xsi:type="dcterms:W3CDTF">2017-09-21T20:14:37Z</dcterms:modified>
</cp:coreProperties>
</file>