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 id="2147483732" r:id="rId2"/>
  </p:sldMasterIdLst>
  <p:notesMasterIdLst>
    <p:notesMasterId r:id="rId33"/>
  </p:notesMasterIdLst>
  <p:sldIdLst>
    <p:sldId id="347" r:id="rId3"/>
    <p:sldId id="379" r:id="rId4"/>
    <p:sldId id="382" r:id="rId5"/>
    <p:sldId id="346" r:id="rId6"/>
    <p:sldId id="366" r:id="rId7"/>
    <p:sldId id="365" r:id="rId8"/>
    <p:sldId id="345" r:id="rId9"/>
    <p:sldId id="339" r:id="rId10"/>
    <p:sldId id="341" r:id="rId11"/>
    <p:sldId id="342" r:id="rId12"/>
    <p:sldId id="343" r:id="rId13"/>
    <p:sldId id="367" r:id="rId14"/>
    <p:sldId id="344" r:id="rId15"/>
    <p:sldId id="296" r:id="rId16"/>
    <p:sldId id="372" r:id="rId17"/>
    <p:sldId id="374" r:id="rId18"/>
    <p:sldId id="376" r:id="rId19"/>
    <p:sldId id="377" r:id="rId20"/>
    <p:sldId id="378" r:id="rId21"/>
    <p:sldId id="375" r:id="rId22"/>
    <p:sldId id="257" r:id="rId23"/>
    <p:sldId id="371" r:id="rId24"/>
    <p:sldId id="370" r:id="rId25"/>
    <p:sldId id="351" r:id="rId26"/>
    <p:sldId id="352" r:id="rId27"/>
    <p:sldId id="368" r:id="rId28"/>
    <p:sldId id="369" r:id="rId29"/>
    <p:sldId id="353" r:id="rId30"/>
    <p:sldId id="350" r:id="rId31"/>
    <p:sldId id="383"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Lobster Two" panose="02000506000000020003" pitchFamily="2" charset="0"/>
      <p:regular r:id="rId38"/>
    </p:embeddedFont>
    <p:embeddedFont>
      <p:font typeface="Felix Titling" panose="04060505060202020A04" pitchFamily="82" charset="0"/>
      <p:regular r:id="rId39"/>
    </p:embeddedFont>
    <p:embeddedFont>
      <p:font typeface="Cantarell" panose="020B0604020202020204" charset="0"/>
      <p:regular r:id="rId40"/>
      <p:bold r:id="rId41"/>
      <p:italic r:id="rId42"/>
      <p:boldItalic r:id="rId43"/>
    </p:embeddedFont>
    <p:embeddedFont>
      <p:font typeface="Century Schoolbook" panose="02040604050505020304" pitchFamily="18"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A20000"/>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799" autoAdjust="0"/>
  </p:normalViewPr>
  <p:slideViewPr>
    <p:cSldViewPr>
      <p:cViewPr varScale="1">
        <p:scale>
          <a:sx n="65" d="100"/>
          <a:sy n="65" d="100"/>
        </p:scale>
        <p:origin x="588" y="48"/>
      </p:cViewPr>
      <p:guideLst>
        <p:guide orient="horz" pos="2160"/>
        <p:guide pos="2880"/>
      </p:guideLst>
    </p:cSldViewPr>
  </p:slideViewPr>
  <p:outlineViewPr>
    <p:cViewPr>
      <p:scale>
        <a:sx n="33" d="100"/>
        <a:sy n="33" d="100"/>
      </p:scale>
      <p:origin x="0" y="3924"/>
    </p:cViewPr>
  </p:outlineViewPr>
  <p:notesTextViewPr>
    <p:cViewPr>
      <p:scale>
        <a:sx n="100" d="100"/>
        <a:sy n="100" d="100"/>
      </p:scale>
      <p:origin x="0" y="0"/>
    </p:cViewPr>
  </p:notesTextViewPr>
  <p:sorterViewPr>
    <p:cViewPr>
      <p:scale>
        <a:sx n="70" d="100"/>
        <a:sy n="70" d="100"/>
      </p:scale>
      <p:origin x="0" y="7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CBB99F-6203-4BBC-B4EE-2879E488B408}"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BC0ED-BA9D-4731-B375-4DA6835B879C}" type="slidenum">
              <a:rPr lang="en-US" smtClean="0"/>
              <a:pPr/>
              <a:t>‹#›</a:t>
            </a:fld>
            <a:endParaRPr lang="en-US"/>
          </a:p>
        </p:txBody>
      </p:sp>
    </p:spTree>
    <p:extLst>
      <p:ext uri="{BB962C8B-B14F-4D97-AF65-F5344CB8AC3E}">
        <p14:creationId xmlns:p14="http://schemas.microsoft.com/office/powerpoint/2010/main" val="79204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eople/mav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makes Perugino’s </a:t>
            </a:r>
            <a:r>
              <a:rPr lang="en-US" i="1" baseline="0" dirty="0"/>
              <a:t>Delivery of the Keys</a:t>
            </a:r>
            <a:r>
              <a:rPr lang="en-US" i="0" baseline="0" dirty="0"/>
              <a:t> a work of classical art?  *** READ SCRIPTURE PASSAGE ***  According to Catholic tradition, Peter was the first Bishop of Rome and the Keys to the Kingdom were his to pass on to the next bishop of Rome and, by extension, to all future bishops of Rome.  There’s a reason that the pope commissioned this work of art:  the passage of Scripture that Perugino brings to life here provides scriptural basis for the Pope’s claim to be Christ’s Vicar on earth.</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4</a:t>
            </a:fld>
            <a:endParaRPr lang="en-US"/>
          </a:p>
        </p:txBody>
      </p:sp>
    </p:spTree>
    <p:extLst>
      <p:ext uri="{BB962C8B-B14F-4D97-AF65-F5344CB8AC3E}">
        <p14:creationId xmlns:p14="http://schemas.microsoft.com/office/powerpoint/2010/main" val="116191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Gutenberg Bible was the first </a:t>
            </a:r>
            <a:r>
              <a:rPr lang="en-US" i="0" dirty="0"/>
              <a:t>major</a:t>
            </a:r>
            <a:r>
              <a:rPr lang="en-US" dirty="0"/>
              <a:t> work to be</a:t>
            </a:r>
            <a:r>
              <a:rPr lang="en-US" baseline="0" dirty="0"/>
              <a:t> printed on Gutenberg’s press.  Around 180 copies were printed.  The artwork surrounding the text was done by hand.</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25</a:t>
            </a:fld>
            <a:endParaRPr lang="en-US"/>
          </a:p>
        </p:txBody>
      </p:sp>
    </p:spTree>
    <p:extLst>
      <p:ext uri="{BB962C8B-B14F-4D97-AF65-F5344CB8AC3E}">
        <p14:creationId xmlns:p14="http://schemas.microsoft.com/office/powerpoint/2010/main" val="421702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Gutenberg Bible was the first </a:t>
            </a:r>
            <a:r>
              <a:rPr lang="en-US" i="0" dirty="0"/>
              <a:t>major</a:t>
            </a:r>
            <a:r>
              <a:rPr lang="en-US" dirty="0"/>
              <a:t> work to be</a:t>
            </a:r>
            <a:r>
              <a:rPr lang="en-US" baseline="0" dirty="0"/>
              <a:t> printed on Gutenberg’s press.  Around 180 copies were printed.  The artwork surrounding the text was done by hand.</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26</a:t>
            </a:fld>
            <a:endParaRPr lang="en-US"/>
          </a:p>
        </p:txBody>
      </p:sp>
    </p:spTree>
    <p:extLst>
      <p:ext uri="{BB962C8B-B14F-4D97-AF65-F5344CB8AC3E}">
        <p14:creationId xmlns:p14="http://schemas.microsoft.com/office/powerpoint/2010/main" val="4217020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Gutenberg Bible was the first </a:t>
            </a:r>
            <a:r>
              <a:rPr lang="en-US" i="0" dirty="0"/>
              <a:t>major</a:t>
            </a:r>
            <a:r>
              <a:rPr lang="en-US" dirty="0"/>
              <a:t> work to be</a:t>
            </a:r>
            <a:r>
              <a:rPr lang="en-US" baseline="0" dirty="0"/>
              <a:t> printed on Gutenberg’s press.  Around 180 copies were printed.  The artwork surrounding the text was done by hand.</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27</a:t>
            </a:fld>
            <a:endParaRPr lang="en-US"/>
          </a:p>
        </p:txBody>
      </p:sp>
    </p:spTree>
    <p:extLst>
      <p:ext uri="{BB962C8B-B14F-4D97-AF65-F5344CB8AC3E}">
        <p14:creationId xmlns:p14="http://schemas.microsoft.com/office/powerpoint/2010/main" val="4217020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average</a:t>
            </a:r>
            <a:r>
              <a:rPr lang="en-US" baseline="0" dirty="0"/>
              <a:t> person in Europe couldn’t read the Gutenberg Bible, but the Printing Press made copies of the Scriptures more available to people, like Martin Luther, who could read them.  The wide availability of the Scriptures would be a catalyst for the Reformation. *** Look at </a:t>
            </a:r>
            <a:r>
              <a:rPr lang="en-US" baseline="0"/>
              <a:t>the picture ***</a:t>
            </a:r>
            <a:endParaRPr lang="en-US" baseline="0" dirty="0"/>
          </a:p>
          <a:p>
            <a:endParaRPr lang="en-US" baseline="0" dirty="0"/>
          </a:p>
          <a:p>
            <a:r>
              <a:rPr lang="en-US" dirty="0"/>
              <a:t>Photo Source:  http://www.sacred-destinations.com/germany/eisleben-pictures/slides/lutherdenkmal-scriptures-c-photomaven.htm</a:t>
            </a:r>
          </a:p>
          <a:p>
            <a:r>
              <a:rPr lang="en-US" dirty="0"/>
              <a:t>Photo © </a:t>
            </a:r>
            <a:r>
              <a:rPr lang="en-US" dirty="0" err="1">
                <a:hlinkClick r:id="rId3"/>
              </a:rPr>
              <a:t>photomaven</a:t>
            </a:r>
            <a:r>
              <a:rPr lang="en-US" baseline="0" dirty="0"/>
              <a:t>  </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28</a:t>
            </a:fld>
            <a:endParaRPr lang="en-US"/>
          </a:p>
        </p:txBody>
      </p:sp>
    </p:spTree>
    <p:extLst>
      <p:ext uri="{BB962C8B-B14F-4D97-AF65-F5344CB8AC3E}">
        <p14:creationId xmlns:p14="http://schemas.microsoft.com/office/powerpoint/2010/main" val="254472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By</a:t>
            </a:r>
            <a:r>
              <a:rPr lang="en-US" baseline="0" dirty="0"/>
              <a:t> the fifteenth century, the Pope’s monopoly on salvation was accepted by nearly everyone in Western Europe.</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7</a:t>
            </a:fld>
            <a:endParaRPr lang="en-US"/>
          </a:p>
        </p:txBody>
      </p:sp>
    </p:spTree>
    <p:extLst>
      <p:ext uri="{BB962C8B-B14F-4D97-AF65-F5344CB8AC3E}">
        <p14:creationId xmlns:p14="http://schemas.microsoft.com/office/powerpoint/2010/main" val="12385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the fifth century,</a:t>
            </a:r>
            <a:r>
              <a:rPr lang="en-US" baseline="0" dirty="0"/>
              <a:t> </a:t>
            </a:r>
            <a:r>
              <a:rPr lang="en-US" dirty="0"/>
              <a:t>St.</a:t>
            </a:r>
            <a:r>
              <a:rPr lang="en-US" baseline="0" dirty="0"/>
              <a:t> Jerome translated the Scriptures from the original Greek and Hebrew into </a:t>
            </a:r>
            <a:r>
              <a:rPr lang="en-US" i="1" baseline="0" dirty="0"/>
              <a:t>vulgar </a:t>
            </a:r>
            <a:r>
              <a:rPr lang="en-US" i="0" baseline="0" dirty="0"/>
              <a:t>Latin.  I know what you’re thinking.  VULGAR???  THE BIBLE???  NO WAY!!!  This is not the same “vulgar” that we use today to mean “bad language.”  It just means, “the language of the people,” Latin that everyday people spoke – not Cicero Latin that students would learn in schools.  </a:t>
            </a:r>
          </a:p>
          <a:p>
            <a:endParaRPr lang="en-US" i="0" baseline="0" dirty="0"/>
          </a:p>
          <a:p>
            <a:r>
              <a:rPr lang="en-US" i="0" baseline="0" dirty="0"/>
              <a:t>So, maybe it makes sense now, if you think about it.  When your mother tells you to stop using </a:t>
            </a:r>
            <a:r>
              <a:rPr lang="en-US" i="1" baseline="0" dirty="0"/>
              <a:t>vulgar</a:t>
            </a:r>
            <a:r>
              <a:rPr lang="en-US" i="0" baseline="0" dirty="0"/>
              <a:t> language, she’s telling you not to use the crowd’s language – to speak with a little more class.  So, when Jerome translated the Vulgate, he wasn’t trying to write an EXPLICIT LYRICS Bible – he was just trying to make the Bible accessible to the common reader.</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8</a:t>
            </a:fld>
            <a:endParaRPr lang="en-US"/>
          </a:p>
        </p:txBody>
      </p:sp>
    </p:spTree>
    <p:extLst>
      <p:ext uri="{BB962C8B-B14F-4D97-AF65-F5344CB8AC3E}">
        <p14:creationId xmlns:p14="http://schemas.microsoft.com/office/powerpoint/2010/main" val="156363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lot can change in a thousand years.  In the intervening millennium, Latin became the language of scholarship and the common people didn’t understand it,</a:t>
            </a:r>
            <a:r>
              <a:rPr lang="en-US" baseline="0" dirty="0"/>
              <a:t> anymore.</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9</a:t>
            </a:fld>
            <a:endParaRPr lang="en-US"/>
          </a:p>
        </p:txBody>
      </p:sp>
    </p:spTree>
    <p:extLst>
      <p:ext uri="{BB962C8B-B14F-4D97-AF65-F5344CB8AC3E}">
        <p14:creationId xmlns:p14="http://schemas.microsoft.com/office/powerpoint/2010/main" val="157812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During the Middle Ages, the Vulgate became the </a:t>
            </a:r>
            <a:r>
              <a:rPr lang="en-US" i="1" dirty="0"/>
              <a:t>official</a:t>
            </a:r>
            <a:r>
              <a:rPr lang="en-US" i="0" dirty="0"/>
              <a:t> Bible of the Roman Catholic Church.  </a:t>
            </a:r>
          </a:p>
          <a:p>
            <a:endParaRPr lang="en-US" i="0" dirty="0"/>
          </a:p>
          <a:p>
            <a:r>
              <a:rPr lang="en-US" i="0" dirty="0"/>
              <a:t>Photo</a:t>
            </a:r>
            <a:r>
              <a:rPr lang="en-US" dirty="0"/>
              <a:t> Credit:  http://specialcollections.vassar.edu/Incunabula/image2.html </a:t>
            </a:r>
          </a:p>
        </p:txBody>
      </p:sp>
      <p:sp>
        <p:nvSpPr>
          <p:cNvPr id="4" name="Slide Number Placeholder 3"/>
          <p:cNvSpPr>
            <a:spLocks noGrp="1"/>
          </p:cNvSpPr>
          <p:nvPr>
            <p:ph type="sldNum" sz="quarter" idx="10"/>
          </p:nvPr>
        </p:nvSpPr>
        <p:spPr/>
        <p:txBody>
          <a:bodyPr/>
          <a:lstStyle/>
          <a:p>
            <a:fld id="{33FBC0ED-BA9D-4731-B375-4DA6835B879C}" type="slidenum">
              <a:rPr lang="en-US" smtClean="0"/>
              <a:pPr/>
              <a:t>10</a:t>
            </a:fld>
            <a:endParaRPr lang="en-US"/>
          </a:p>
        </p:txBody>
      </p:sp>
    </p:spTree>
    <p:extLst>
      <p:ext uri="{BB962C8B-B14F-4D97-AF65-F5344CB8AC3E}">
        <p14:creationId xmlns:p14="http://schemas.microsoft.com/office/powerpoint/2010/main" val="16018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Any</a:t>
            </a:r>
            <a:r>
              <a:rPr lang="en-US" baseline="0" dirty="0"/>
              <a:t> Latin scholars in the audience want to volunteer to read this?  Keep in mind that if you’re watching this, you’ve completed at least ten years of formal schooling, so if you can’t read this, how about this guy?  The average medieval peasant had </a:t>
            </a:r>
            <a:r>
              <a:rPr lang="en-US" i="1" baseline="0" dirty="0"/>
              <a:t>no</a:t>
            </a:r>
            <a:r>
              <a:rPr lang="en-US" i="0" baseline="0" dirty="0"/>
              <a:t> formal education.  How much of this could our peasant friend here read or even understand?</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11</a:t>
            </a:fld>
            <a:endParaRPr lang="en-US"/>
          </a:p>
        </p:txBody>
      </p:sp>
    </p:spTree>
    <p:extLst>
      <p:ext uri="{BB962C8B-B14F-4D97-AF65-F5344CB8AC3E}">
        <p14:creationId xmlns:p14="http://schemas.microsoft.com/office/powerpoint/2010/main" val="406001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Any</a:t>
            </a:r>
            <a:r>
              <a:rPr lang="en-US" baseline="0" dirty="0"/>
              <a:t> Latin scholars in the audience want to volunteer to read this?  Keep in mind that if you’re watching this, you’ve completed at least ten years of formal schooling, so if you can’t read this, how about this guy?  The average medieval peasant had </a:t>
            </a:r>
            <a:r>
              <a:rPr lang="en-US" i="1" baseline="0" dirty="0"/>
              <a:t>no</a:t>
            </a:r>
            <a:r>
              <a:rPr lang="en-US" i="0" baseline="0" dirty="0"/>
              <a:t> formal education.  How much of this could our peasant friend here read or even understand?</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12</a:t>
            </a:fld>
            <a:endParaRPr lang="en-US"/>
          </a:p>
        </p:txBody>
      </p:sp>
    </p:spTree>
    <p:extLst>
      <p:ext uri="{BB962C8B-B14F-4D97-AF65-F5344CB8AC3E}">
        <p14:creationId xmlns:p14="http://schemas.microsoft.com/office/powerpoint/2010/main" val="406001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An inaccessible Bible was only one of many ways that the Church was disconnected from the average person in Europe at that time.  </a:t>
            </a:r>
          </a:p>
          <a:p>
            <a:endParaRPr lang="en-US" dirty="0"/>
          </a:p>
          <a:p>
            <a:r>
              <a:rPr lang="en-US" dirty="0"/>
              <a:t>Photo Credit:  http://googleplus-update.blogspot.com/2011/12/google-disconnect-block-google-from.html </a:t>
            </a:r>
          </a:p>
        </p:txBody>
      </p:sp>
      <p:sp>
        <p:nvSpPr>
          <p:cNvPr id="4" name="Slide Number Placeholder 3"/>
          <p:cNvSpPr>
            <a:spLocks noGrp="1"/>
          </p:cNvSpPr>
          <p:nvPr>
            <p:ph type="sldNum" sz="quarter" idx="10"/>
          </p:nvPr>
        </p:nvSpPr>
        <p:spPr/>
        <p:txBody>
          <a:bodyPr/>
          <a:lstStyle/>
          <a:p>
            <a:fld id="{33FBC0ED-BA9D-4731-B375-4DA6835B879C}" type="slidenum">
              <a:rPr lang="en-US" smtClean="0"/>
              <a:pPr/>
              <a:t>13</a:t>
            </a:fld>
            <a:endParaRPr lang="en-US"/>
          </a:p>
        </p:txBody>
      </p:sp>
    </p:spTree>
    <p:extLst>
      <p:ext uri="{BB962C8B-B14F-4D97-AF65-F5344CB8AC3E}">
        <p14:creationId xmlns:p14="http://schemas.microsoft.com/office/powerpoint/2010/main" val="224946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Printing Press:  The Internet of early</a:t>
            </a:r>
            <a:r>
              <a:rPr lang="en-US" baseline="0" dirty="0"/>
              <a:t> Modern Europe</a:t>
            </a:r>
          </a:p>
          <a:p>
            <a:endParaRPr lang="en-US" baseline="0" dirty="0"/>
          </a:p>
          <a:p>
            <a:r>
              <a:rPr lang="en-US" baseline="0" dirty="0"/>
              <a:t>Johannes Gutenberg pioneered movable type in the mid-fifteenth century.</a:t>
            </a:r>
            <a:endParaRPr lang="en-US" dirty="0"/>
          </a:p>
        </p:txBody>
      </p:sp>
      <p:sp>
        <p:nvSpPr>
          <p:cNvPr id="4" name="Slide Number Placeholder 3"/>
          <p:cNvSpPr>
            <a:spLocks noGrp="1"/>
          </p:cNvSpPr>
          <p:nvPr>
            <p:ph type="sldNum" sz="quarter" idx="10"/>
          </p:nvPr>
        </p:nvSpPr>
        <p:spPr/>
        <p:txBody>
          <a:bodyPr/>
          <a:lstStyle/>
          <a:p>
            <a:fld id="{33FBC0ED-BA9D-4731-B375-4DA6835B879C}" type="slidenum">
              <a:rPr lang="en-US" smtClean="0"/>
              <a:pPr/>
              <a:t>24</a:t>
            </a:fld>
            <a:endParaRPr lang="en-US"/>
          </a:p>
        </p:txBody>
      </p:sp>
    </p:spTree>
    <p:extLst>
      <p:ext uri="{BB962C8B-B14F-4D97-AF65-F5344CB8AC3E}">
        <p14:creationId xmlns:p14="http://schemas.microsoft.com/office/powerpoint/2010/main" val="151341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CAEF10-BC1B-4968-B33B-0E5F2B3F041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2C1C31-CD55-4CD9-8355-96A20ACB764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2CA359-32F6-4F5B-A8D8-EF247191789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1517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2637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2489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3749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9907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53708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416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0717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BB083B-924C-4D13-A35C-4805582446C2}"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45109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61244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10/27/2016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729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50D3AD-A51B-4181-BDFC-B1DBB7F99F1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787A25-9BB7-42DF-838C-9325B24B452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EF54828-7FE8-4714-91AA-6ABE548DEBF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6E7FAE-F8FB-4F7E-A7BA-17257C8094E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395D96-5C16-4715-9F3F-6E713FA0E8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4CB5C9-22A4-475F-AF43-76715D796E4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C0FEA4-5F7A-4458-A91C-05D4F7B5C7B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704057-E36E-46DA-9E67-F112163F83C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4FEE20D-232A-47E8-8FDB-17CD01AF0984}" type="datetimeFigureOut">
              <a:rPr lang="en-US" smtClean="0">
                <a:solidFill>
                  <a:srgbClr val="072F54">
                    <a:tint val="75000"/>
                  </a:srgbClr>
                </a:solidFill>
                <a:latin typeface="Calibri"/>
                <a:sym typeface="Palatino" charset="0"/>
              </a:rPr>
              <a:pPr eaLnBrk="1" fontAlgn="auto" hangingPunct="1">
                <a:spcBef>
                  <a:spcPts val="0"/>
                </a:spcBef>
                <a:spcAft>
                  <a:spcPts val="0"/>
                </a:spcAft>
              </a:pPr>
              <a:t>10/27/2016</a:t>
            </a:fld>
            <a:endParaRPr lang="en-US">
              <a:solidFill>
                <a:srgbClr val="072F54">
                  <a:tint val="75000"/>
                </a:srgbClr>
              </a:solidFill>
              <a:latin typeface="Calibri"/>
              <a:sym typeface="Palatino" charset="0"/>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srgbClr val="072F54">
                  <a:tint val="75000"/>
                </a:srgbClr>
              </a:solidFill>
              <a:latin typeface="Calibri"/>
              <a:sym typeface="Palatino"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A836336-2B4A-402D-A477-F0BC818CA747}" type="slidenum">
              <a:rPr lang="en-US" smtClean="0">
                <a:solidFill>
                  <a:srgbClr val="072F54">
                    <a:tint val="75000"/>
                  </a:srgbClr>
                </a:solidFill>
                <a:latin typeface="Calibri"/>
                <a:sym typeface="Palatino" charset="0"/>
              </a:rPr>
              <a:pPr eaLnBrk="1" fontAlgn="auto" hangingPunct="1">
                <a:spcBef>
                  <a:spcPts val="0"/>
                </a:spcBef>
                <a:spcAft>
                  <a:spcPts val="0"/>
                </a:spcAft>
              </a:pPr>
              <a:t>‹#›</a:t>
            </a:fld>
            <a:endParaRPr lang="en-US">
              <a:solidFill>
                <a:srgbClr val="072F54">
                  <a:tint val="75000"/>
                </a:srgbClr>
              </a:solidFill>
              <a:latin typeface="Calibri"/>
              <a:sym typeface="Palatino" charset="0"/>
            </a:endParaRPr>
          </a:p>
        </p:txBody>
      </p:sp>
    </p:spTree>
    <p:extLst>
      <p:ext uri="{BB962C8B-B14F-4D97-AF65-F5344CB8AC3E}">
        <p14:creationId xmlns:p14="http://schemas.microsoft.com/office/powerpoint/2010/main" val="12268267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sa/2.0/"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flickr.com/photos/camknow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flickr.com/photos/firstworldchil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flickr.com/photos/firstworldchil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22.jp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22.jpg"/><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22.jpg"/><Relationship Id="rId4"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sacred-destinations.com/germany/eisleben-luther-monument.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www.facebook.com/pages/Tom-Richey/14074617563"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www.youtube.com/tomforamer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hyperlink" Target="http://www.flickr.com/photos/harshlight/" TargetMode="External"/><Relationship Id="rId5" Type="http://schemas.openxmlformats.org/officeDocument/2006/relationships/hyperlink" Target="http://creativecommons.org/licenses/by/2.0/"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8650"/>
            <a:ext cx="5638800" cy="433141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dirty="0">
                <a:ln w="11430"/>
                <a:effectLst>
                  <a:outerShdw blurRad="80000" dist="40000" dir="5040000" algn="tl">
                    <a:srgbClr val="000000">
                      <a:alpha val="30000"/>
                    </a:srgbClr>
                  </a:outerShdw>
                </a:effectLst>
                <a:latin typeface="Cantarell" pitchFamily="2" charset="0"/>
              </a:rPr>
              <a:t>CAUSES</a:t>
            </a:r>
            <a:r>
              <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11500" b="1" dirty="0">
                <a:ln w="11430"/>
                <a:solidFill>
                  <a:srgbClr val="FFCC66"/>
                </a:solidFill>
                <a:effectLst>
                  <a:outerShdw blurRad="80000" dist="40000" dir="5040000" algn="tl">
                    <a:srgbClr val="000000">
                      <a:alpha val="30000"/>
                    </a:srgbClr>
                  </a:outerShdw>
                </a:effectLst>
                <a:latin typeface="Lobster Two" pitchFamily="50" charset="0"/>
              </a:rPr>
              <a:t>of the </a:t>
            </a:r>
            <a:endParaRPr lang="en-US" sz="8000" b="1" dirty="0">
              <a:ln w="11430"/>
              <a:solidFill>
                <a:srgbClr val="FFCC66"/>
              </a:solidFill>
              <a:effectLst>
                <a:outerShdw blurRad="80000" dist="40000" dir="5040000" algn="tl">
                  <a:srgbClr val="000000">
                    <a:alpha val="30000"/>
                  </a:srgbClr>
                </a:outerShdw>
              </a:effectLst>
              <a:latin typeface="Cantarell" pitchFamily="2" charset="0"/>
            </a:endParaRPr>
          </a:p>
        </p:txBody>
      </p:sp>
      <p:pic>
        <p:nvPicPr>
          <p:cNvPr id="7170" name="Picture 2" descr="File:Emblem of the Papacy 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38200"/>
            <a:ext cx="3041511" cy="4121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 y="4953000"/>
            <a:ext cx="9163050" cy="1323439"/>
          </a:xfrm>
          <a:prstGeom prst="rect">
            <a:avLst/>
          </a:prstGeom>
        </p:spPr>
        <p:txBody>
          <a:bodyPr wrap="square">
            <a:spAutoFit/>
          </a:bodyPr>
          <a:lstStyle/>
          <a:p>
            <a:pPr algn="ctr"/>
            <a:r>
              <a:rPr lang="en-US" sz="8000" b="1" dirty="0">
                <a:ln w="11430"/>
                <a:effectLst>
                  <a:outerShdw blurRad="80000" dist="40000" dir="5040000" algn="tl">
                    <a:srgbClr val="000000">
                      <a:alpha val="30000"/>
                    </a:srgbClr>
                  </a:outerShdw>
                </a:effectLst>
                <a:latin typeface="Cantarell" pitchFamily="2" charset="0"/>
              </a:rPr>
              <a:t>REFORMATION</a:t>
            </a:r>
            <a:endParaRPr lang="en-US" sz="8000" dirty="0"/>
          </a:p>
        </p:txBody>
      </p:sp>
    </p:spTree>
    <p:extLst>
      <p:ext uri="{BB962C8B-B14F-4D97-AF65-F5344CB8AC3E}">
        <p14:creationId xmlns:p14="http://schemas.microsoft.com/office/powerpoint/2010/main" val="76459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cialcollections.vassar.edu/Incunabula/images/image002.gif"/>
          <p:cNvPicPr>
            <a:picLocks noChangeAspect="1" noChangeArrowheads="1"/>
          </p:cNvPicPr>
          <p:nvPr/>
        </p:nvPicPr>
        <p:blipFill rotWithShape="1">
          <a:blip r:embed="rId3">
            <a:extLst>
              <a:ext uri="{28A0092B-C50C-407E-A947-70E740481C1C}">
                <a14:useLocalDpi xmlns:a14="http://schemas.microsoft.com/office/drawing/2010/main" val="0"/>
              </a:ext>
            </a:extLst>
          </a:blip>
          <a:srcRect t="13316" b="4468"/>
          <a:stretch/>
        </p:blipFill>
        <p:spPr bwMode="auto">
          <a:xfrm>
            <a:off x="381000" y="0"/>
            <a:ext cx="8341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997713"/>
            <a:ext cx="3962400" cy="707886"/>
          </a:xfrm>
          <a:prstGeom prst="rect">
            <a:avLst/>
          </a:prstGeom>
        </p:spPr>
        <p:txBody>
          <a:bodyPr wrap="square">
            <a:spAutoFit/>
          </a:bodyPr>
          <a:lstStyle/>
          <a:p>
            <a:pPr algn="ctr"/>
            <a:r>
              <a:rPr lang="en-US" sz="2000" i="1" dirty="0">
                <a:latin typeface="Lobster Two" pitchFamily="50" charset="0"/>
              </a:rPr>
              <a:t>Bible. Latin. Vulgate. 1487</a:t>
            </a:r>
            <a:r>
              <a:rPr lang="en-US" sz="2000" dirty="0">
                <a:latin typeface="Lobster Two" pitchFamily="50" charset="0"/>
              </a:rPr>
              <a:t> </a:t>
            </a:r>
            <a:br>
              <a:rPr lang="en-US" sz="2000" dirty="0">
                <a:latin typeface="Lobster Two" pitchFamily="50" charset="0"/>
              </a:rPr>
            </a:br>
            <a:r>
              <a:rPr lang="en-US" sz="2000" dirty="0">
                <a:latin typeface="Lobster Two" pitchFamily="50" charset="0"/>
              </a:rPr>
              <a:t>Nuremberg: Anton </a:t>
            </a:r>
            <a:r>
              <a:rPr lang="en-US" sz="2000" dirty="0" err="1">
                <a:latin typeface="Lobster Two" pitchFamily="50" charset="0"/>
              </a:rPr>
              <a:t>Koberger</a:t>
            </a:r>
            <a:r>
              <a:rPr lang="en-US" sz="2000" dirty="0">
                <a:latin typeface="Lobster Two" pitchFamily="50" charset="0"/>
              </a:rPr>
              <a:t>, 1487</a:t>
            </a:r>
          </a:p>
        </p:txBody>
      </p:sp>
      <p:sp>
        <p:nvSpPr>
          <p:cNvPr id="5" name="Title 4"/>
          <p:cNvSpPr>
            <a:spLocks noGrp="1"/>
          </p:cNvSpPr>
          <p:nvPr>
            <p:ph type="title"/>
          </p:nvPr>
        </p:nvSpPr>
        <p:spPr>
          <a:xfrm>
            <a:off x="457200" y="1600200"/>
            <a:ext cx="8229600" cy="1905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elix Titling" pitchFamily="82" charset="0"/>
              </a:rPr>
              <a:t>OFFICIAL</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Felix Titling" pitchFamily="82" charset="0"/>
            </a:endParaRPr>
          </a:p>
        </p:txBody>
      </p:sp>
    </p:spTree>
    <p:extLst>
      <p:ext uri="{BB962C8B-B14F-4D97-AF65-F5344CB8AC3E}">
        <p14:creationId xmlns:p14="http://schemas.microsoft.com/office/powerpoint/2010/main" val="39215914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62000"/>
            <a:ext cx="4419601" cy="43434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Can YOU </a:t>
            </a:r>
            <a:br>
              <a:rPr lang="en-US" sz="7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b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tarell" panose="02000603000000000000" pitchFamily="2" charset="0"/>
              </a:rPr>
              <a:t>READ</a:t>
            </a: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tarell" panose="02000603000000000000" pitchFamily="2" charset="0"/>
              </a:rPr>
              <a:t> </a:t>
            </a:r>
            <a:r>
              <a:rPr lang="en-US" sz="7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THIS?</a:t>
            </a:r>
          </a:p>
        </p:txBody>
      </p:sp>
      <p:pic>
        <p:nvPicPr>
          <p:cNvPr id="3078" name="Picture 6" descr="http://www.me.unlv.edu/Undergraduate/coursenotes/histech/gutegbible.jpg"/>
          <p:cNvPicPr>
            <a:picLocks noChangeAspect="1" noChangeArrowheads="1"/>
          </p:cNvPicPr>
          <p:nvPr/>
        </p:nvPicPr>
        <p:blipFill rotWithShape="1">
          <a:blip r:embed="rId3">
            <a:extLst>
              <a:ext uri="{28A0092B-C50C-407E-A947-70E740481C1C}">
                <a14:useLocalDpi xmlns:a14="http://schemas.microsoft.com/office/drawing/2010/main" val="0"/>
              </a:ext>
            </a:extLst>
          </a:blip>
          <a:srcRect l="3691" t="1595" r="50000" b="47618"/>
          <a:stretch/>
        </p:blipFill>
        <p:spPr bwMode="auto">
          <a:xfrm>
            <a:off x="4445691" y="1"/>
            <a:ext cx="4698311" cy="686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46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4419601" cy="2286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Can YOU </a:t>
            </a:r>
            <a:br>
              <a:rPr lang="en-US" sz="6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br>
            <a:r>
              <a:rPr lang="en-US" sz="6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read THIS?</a:t>
            </a:r>
          </a:p>
        </p:txBody>
      </p:sp>
      <p:pic>
        <p:nvPicPr>
          <p:cNvPr id="3076" name="Picture 4" descr="http://www.daysofknights.com.au/Images/Peasant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711" r="11287"/>
          <a:stretch/>
        </p:blipFill>
        <p:spPr bwMode="auto">
          <a:xfrm>
            <a:off x="0" y="0"/>
            <a:ext cx="4445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e.unlv.edu/Undergraduate/coursenotes/histech/gutegbible.jpg"/>
          <p:cNvPicPr>
            <a:picLocks noChangeAspect="1" noChangeArrowheads="1"/>
          </p:cNvPicPr>
          <p:nvPr/>
        </p:nvPicPr>
        <p:blipFill rotWithShape="1">
          <a:blip r:embed="rId4">
            <a:extLst>
              <a:ext uri="{28A0092B-C50C-407E-A947-70E740481C1C}">
                <a14:useLocalDpi xmlns:a14="http://schemas.microsoft.com/office/drawing/2010/main" val="0"/>
              </a:ext>
            </a:extLst>
          </a:blip>
          <a:srcRect l="3691" t="1595" r="50000" b="47618"/>
          <a:stretch/>
        </p:blipFill>
        <p:spPr bwMode="auto">
          <a:xfrm>
            <a:off x="4445691" y="1"/>
            <a:ext cx="4698311" cy="68617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5105400"/>
            <a:ext cx="3886200" cy="175260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Lobster Two" pitchFamily="50" charset="0"/>
              </a:rPr>
              <a:t>Can he?</a:t>
            </a:r>
          </a:p>
        </p:txBody>
      </p:sp>
    </p:spTree>
    <p:extLst>
      <p:ext uri="{BB962C8B-B14F-4D97-AF65-F5344CB8AC3E}">
        <p14:creationId xmlns:p14="http://schemas.microsoft.com/office/powerpoint/2010/main" val="2053445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jTKHtiVajQk/Tvlq7JM57_I/AAAAAAAABQY/9M4_dJkMBjk/s1600/disconnect1.jpg"/>
          <p:cNvPicPr>
            <a:picLocks noChangeAspect="1" noChangeArrowheads="1"/>
          </p:cNvPicPr>
          <p:nvPr/>
        </p:nvPicPr>
        <p:blipFill rotWithShape="1">
          <a:blip r:embed="rId3">
            <a:extLst>
              <a:ext uri="{28A0092B-C50C-407E-A947-70E740481C1C}">
                <a14:useLocalDpi xmlns:a14="http://schemas.microsoft.com/office/drawing/2010/main" val="0"/>
              </a:ext>
            </a:extLst>
          </a:blip>
          <a:srcRect t="6212"/>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03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noAutofit/>
            <a:scene3d>
              <a:camera prst="orthographicFront"/>
              <a:lightRig rig="soft" dir="t">
                <a:rot lat="0" lon="0" rev="10800000"/>
              </a:lightRig>
            </a:scene3d>
            <a:sp3d>
              <a:bevelT w="27940" h="12700"/>
              <a:contourClr>
                <a:srgbClr val="DDDDDD"/>
              </a:contourClr>
            </a:sp3d>
          </a:bodyPr>
          <a:lstStyle/>
          <a:p>
            <a:r>
              <a:rPr lang="en-US" sz="8000" b="1" spc="150" dirty="0">
                <a:ln w="11430"/>
                <a:solidFill>
                  <a:srgbClr val="F8F8F8"/>
                </a:solidFill>
                <a:effectLst>
                  <a:outerShdw blurRad="25400" algn="tl" rotWithShape="0">
                    <a:srgbClr val="000000">
                      <a:alpha val="43000"/>
                    </a:srgbClr>
                  </a:outerShdw>
                </a:effectLst>
                <a:latin typeface="Cantarell" panose="02000603000000000000" pitchFamily="2" charset="0"/>
                <a:ea typeface="+mn-ea"/>
                <a:cs typeface="+mn-cs"/>
              </a:rPr>
              <a:t>CORRUPTION</a:t>
            </a:r>
            <a:endParaRPr lang="en-US" sz="9600" b="1" spc="150" dirty="0">
              <a:ln w="11430"/>
              <a:solidFill>
                <a:srgbClr val="F8F8F8"/>
              </a:solidFill>
              <a:effectLst>
                <a:outerShdw blurRad="25400" algn="tl" rotWithShape="0">
                  <a:srgbClr val="000000">
                    <a:alpha val="43000"/>
                  </a:srgbClr>
                </a:outerShdw>
              </a:effectLst>
              <a:latin typeface="Cantarell" panose="02000603000000000000" pitchFamily="2" charset="0"/>
              <a:ea typeface="+mn-ea"/>
              <a:cs typeface="+mn-cs"/>
            </a:endParaRPr>
          </a:p>
        </p:txBody>
      </p:sp>
      <p:sp>
        <p:nvSpPr>
          <p:cNvPr id="3" name="Rectangle 2"/>
          <p:cNvSpPr/>
          <p:nvPr/>
        </p:nvSpPr>
        <p:spPr>
          <a:xfrm>
            <a:off x="0" y="3383340"/>
            <a:ext cx="9144000" cy="1569660"/>
          </a:xfrm>
          <a:prstGeom prst="rect">
            <a:avLst/>
          </a:prstGeom>
        </p:spPr>
        <p:txBody>
          <a:bodyPr wrap="square">
            <a:spAutoFit/>
          </a:bodyPr>
          <a:lstStyle/>
          <a:p>
            <a:pPr algn="ctr"/>
            <a:r>
              <a:rPr lang="en-US" sz="9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in the Church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arm4.staticflickr.com/3056/4050881930_514f269721_o.jpg"/>
          <p:cNvPicPr>
            <a:picLocks noChangeAspect="1" noChangeArrowheads="1"/>
          </p:cNvPicPr>
          <p:nvPr/>
        </p:nvPicPr>
        <p:blipFill rotWithShape="1">
          <a:blip r:embed="rId2">
            <a:extLst>
              <a:ext uri="{28A0092B-C50C-407E-A947-70E740481C1C}">
                <a14:useLocalDpi xmlns:a14="http://schemas.microsoft.com/office/drawing/2010/main" val="0"/>
              </a:ext>
            </a:extLst>
          </a:blip>
          <a:srcRect l="9256" r="3505"/>
          <a:stretch/>
        </p:blipFill>
        <p:spPr bwMode="auto">
          <a:xfrm>
            <a:off x="0" y="0"/>
            <a:ext cx="9144001" cy="6896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450" y="228600"/>
            <a:ext cx="9124950" cy="1143000"/>
          </a:xfrm>
        </p:spPr>
        <p:txBody>
          <a:bodyPr>
            <a:noAutofit/>
          </a:bodyPr>
          <a:lstStyle/>
          <a:p>
            <a:pPr algn="l"/>
            <a:r>
              <a:rPr lang="en-US" sz="9600" b="1" dirty="0">
                <a:effectLst>
                  <a:glow rad="101600">
                    <a:schemeClr val="bg1">
                      <a:alpha val="60000"/>
                    </a:schemeClr>
                  </a:glow>
                </a:effectLst>
                <a:latin typeface="Cantarell" panose="02000603000000000000" pitchFamily="2" charset="0"/>
              </a:rPr>
              <a:t>SIMONY</a:t>
            </a:r>
          </a:p>
        </p:txBody>
      </p:sp>
      <p:sp>
        <p:nvSpPr>
          <p:cNvPr id="3" name="Content Placeholder 2"/>
          <p:cNvSpPr>
            <a:spLocks noGrp="1"/>
          </p:cNvSpPr>
          <p:nvPr>
            <p:ph idx="1"/>
          </p:nvPr>
        </p:nvSpPr>
        <p:spPr>
          <a:xfrm>
            <a:off x="1905000" y="5105400"/>
            <a:ext cx="7239000" cy="1295400"/>
          </a:xfrm>
        </p:spPr>
        <p:txBody>
          <a:bodyPr>
            <a:noAutofit/>
          </a:bodyPr>
          <a:lstStyle/>
          <a:p>
            <a:pPr marL="0" indent="0" algn="ctr">
              <a:buNone/>
            </a:pPr>
            <a:r>
              <a:rPr lang="en-US" sz="8000" dirty="0">
                <a:effectLst>
                  <a:glow rad="76200">
                    <a:schemeClr val="bg1">
                      <a:alpha val="80000"/>
                    </a:schemeClr>
                  </a:glow>
                </a:effectLst>
                <a:latin typeface="Lobster Two" pitchFamily="50" charset="0"/>
              </a:rPr>
              <a:t>Church offices</a:t>
            </a:r>
          </a:p>
        </p:txBody>
      </p:sp>
      <p:sp>
        <p:nvSpPr>
          <p:cNvPr id="5" name="Rectangle 4"/>
          <p:cNvSpPr/>
          <p:nvPr/>
        </p:nvSpPr>
        <p:spPr>
          <a:xfrm>
            <a:off x="4972551" y="6400800"/>
            <a:ext cx="4019049" cy="369332"/>
          </a:xfrm>
          <a:prstGeom prst="rect">
            <a:avLst/>
          </a:prstGeom>
          <a:solidFill>
            <a:schemeClr val="bg1">
              <a:alpha val="65000"/>
            </a:schemeClr>
          </a:solidFill>
        </p:spPr>
        <p:txBody>
          <a:bodyPr wrap="none">
            <a:spAutoFit/>
          </a:bodyPr>
          <a:lstStyle/>
          <a:p>
            <a:r>
              <a:rPr lang="en-US" dirty="0"/>
              <a:t>Some rights reserved by 401(K) 2013</a:t>
            </a:r>
          </a:p>
        </p:txBody>
      </p:sp>
    </p:spTree>
    <p:extLst>
      <p:ext uri="{BB962C8B-B14F-4D97-AF65-F5344CB8AC3E}">
        <p14:creationId xmlns:p14="http://schemas.microsoft.com/office/powerpoint/2010/main" val="233003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24950" cy="1143000"/>
          </a:xfrm>
        </p:spPr>
        <p:txBody>
          <a:bodyPr>
            <a:noAutofit/>
          </a:bodyPr>
          <a:lstStyle/>
          <a:p>
            <a:r>
              <a:rPr lang="en-US" sz="9600" b="1" dirty="0">
                <a:latin typeface="Cantarell" panose="02000603000000000000" pitchFamily="2" charset="0"/>
              </a:rPr>
              <a:t>NEPOTISM</a:t>
            </a:r>
          </a:p>
        </p:txBody>
      </p:sp>
      <p:sp>
        <p:nvSpPr>
          <p:cNvPr id="3" name="Content Placeholder 2"/>
          <p:cNvSpPr>
            <a:spLocks noGrp="1"/>
          </p:cNvSpPr>
          <p:nvPr>
            <p:ph idx="1"/>
          </p:nvPr>
        </p:nvSpPr>
        <p:spPr>
          <a:xfrm>
            <a:off x="0" y="5334000"/>
            <a:ext cx="9144000" cy="715964"/>
          </a:xfrm>
        </p:spPr>
        <p:txBody>
          <a:bodyPr>
            <a:noAutofit/>
          </a:bodyPr>
          <a:lstStyle/>
          <a:p>
            <a:pPr marL="0" indent="0" algn="ctr">
              <a:buNone/>
            </a:pPr>
            <a:r>
              <a:rPr lang="en-US" sz="4800" dirty="0"/>
              <a:t>From Greek, </a:t>
            </a:r>
            <a:r>
              <a:rPr lang="en-US" sz="4800" i="1" dirty="0"/>
              <a:t>Nepos</a:t>
            </a:r>
            <a:r>
              <a:rPr lang="en-US" sz="4800" dirty="0"/>
              <a:t> (Nephew)</a:t>
            </a:r>
          </a:p>
        </p:txBody>
      </p:sp>
      <p:pic>
        <p:nvPicPr>
          <p:cNvPr id="1026" name="Picture 2" descr="http://farm9.staticflickr.com/8152/7620031748_b2b4d36829_b.jpg"/>
          <p:cNvPicPr>
            <a:picLocks noChangeAspect="1" noChangeArrowheads="1"/>
          </p:cNvPicPr>
          <p:nvPr/>
        </p:nvPicPr>
        <p:blipFill rotWithShape="1">
          <a:blip r:embed="rId2">
            <a:extLst>
              <a:ext uri="{28A0092B-C50C-407E-A947-70E740481C1C}">
                <a14:useLocalDpi xmlns:a14="http://schemas.microsoft.com/office/drawing/2010/main" val="0"/>
              </a:ext>
            </a:extLst>
          </a:blip>
          <a:srcRect t="26875" b="28750"/>
          <a:stretch/>
        </p:blipFill>
        <p:spPr bwMode="auto">
          <a:xfrm>
            <a:off x="-14586" y="1828800"/>
            <a:ext cx="9139536" cy="2705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4583668"/>
            <a:ext cx="3839513" cy="369332"/>
          </a:xfrm>
          <a:prstGeom prst="rect">
            <a:avLst/>
          </a:prstGeom>
        </p:spPr>
        <p:txBody>
          <a:bodyPr wrap="none">
            <a:spAutoFit/>
          </a:bodyPr>
          <a:lstStyle/>
          <a:p>
            <a:r>
              <a:rPr lang="en-US" dirty="0">
                <a:hlinkClick r:id="rId3" tooltip="Attribution-NonCommercial-ShareAlike License"/>
              </a:rPr>
              <a:t>Some rights reserved</a:t>
            </a:r>
            <a:r>
              <a:rPr lang="en-US" dirty="0"/>
              <a:t> by </a:t>
            </a:r>
            <a:r>
              <a:rPr lang="en-US" dirty="0">
                <a:hlinkClick r:id="rId4"/>
              </a:rPr>
              <a:t>camknows</a:t>
            </a:r>
            <a:endParaRPr lang="en-US" dirty="0"/>
          </a:p>
        </p:txBody>
      </p:sp>
    </p:spTree>
    <p:extLst>
      <p:ext uri="{BB962C8B-B14F-4D97-AF65-F5344CB8AC3E}">
        <p14:creationId xmlns:p14="http://schemas.microsoft.com/office/powerpoint/2010/main" val="899065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farm8.staticflickr.com/7024/6561055891_d33dee7930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098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farm8.staticflickr.com/7024/6561055891_d33dee7930_b.jpg"/>
          <p:cNvPicPr>
            <a:picLocks noChangeAspect="1" noChangeArrowheads="1"/>
          </p:cNvPicPr>
          <p:nvPr/>
        </p:nvPicPr>
        <p:blipFill rotWithShape="1">
          <a:blip r:embed="rId2">
            <a:extLst>
              <a:ext uri="{28A0092B-C50C-407E-A947-70E740481C1C}">
                <a14:useLocalDpi xmlns:a14="http://schemas.microsoft.com/office/drawing/2010/main" val="0"/>
              </a:ext>
            </a:extLst>
          </a:blip>
          <a:srcRect t="87770"/>
          <a:stretch/>
        </p:blipFill>
        <p:spPr bwMode="auto">
          <a:xfrm>
            <a:off x="0" y="5353050"/>
            <a:ext cx="9143999" cy="1504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3511" y="5105400"/>
            <a:ext cx="7532689" cy="1143000"/>
          </a:xfrm>
        </p:spPr>
        <p:txBody>
          <a:bodyPr>
            <a:noAutofit/>
          </a:bodyPr>
          <a:lstStyle/>
          <a:p>
            <a:r>
              <a:rPr lang="en-US" sz="6600" b="1" dirty="0">
                <a:solidFill>
                  <a:schemeClr val="bg1"/>
                </a:solidFill>
                <a:latin typeface="Cantarell" panose="02000603000000000000" pitchFamily="2" charset="0"/>
              </a:rPr>
              <a:t>ABSENTEEISM</a:t>
            </a:r>
          </a:p>
        </p:txBody>
      </p:sp>
      <p:sp>
        <p:nvSpPr>
          <p:cNvPr id="4" name="Rectangle 3"/>
          <p:cNvSpPr/>
          <p:nvPr/>
        </p:nvSpPr>
        <p:spPr>
          <a:xfrm>
            <a:off x="6092370" y="6475452"/>
            <a:ext cx="2975430" cy="307777"/>
          </a:xfrm>
          <a:prstGeom prst="rect">
            <a:avLst/>
          </a:prstGeom>
        </p:spPr>
        <p:txBody>
          <a:bodyPr wrap="none">
            <a:spAutoFit/>
          </a:bodyPr>
          <a:lstStyle/>
          <a:p>
            <a:r>
              <a:rPr lang="en-US" sz="1400" dirty="0">
                <a:solidFill>
                  <a:schemeClr val="bg1"/>
                </a:solidFill>
              </a:rPr>
              <a:t>Some rights reserved by derekbruff</a:t>
            </a:r>
          </a:p>
        </p:txBody>
      </p:sp>
    </p:spTree>
    <p:extLst>
      <p:ext uri="{BB962C8B-B14F-4D97-AF65-F5344CB8AC3E}">
        <p14:creationId xmlns:p14="http://schemas.microsoft.com/office/powerpoint/2010/main" val="315852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farm4.staticflickr.com/3154/3007891654_cb13d5784f_b.jpg"/>
          <p:cNvPicPr>
            <a:picLocks noChangeAspect="1" noChangeArrowheads="1"/>
          </p:cNvPicPr>
          <p:nvPr/>
        </p:nvPicPr>
        <p:blipFill rotWithShape="1">
          <a:blip r:embed="rId2">
            <a:extLst>
              <a:ext uri="{28A0092B-C50C-407E-A947-70E740481C1C}">
                <a14:useLocalDpi xmlns:a14="http://schemas.microsoft.com/office/drawing/2010/main" val="0"/>
              </a:ext>
            </a:extLst>
          </a:blip>
          <a:srcRect l="8695" r="2502"/>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14799" y="609600"/>
            <a:ext cx="4876801" cy="2133600"/>
          </a:xfrm>
        </p:spPr>
        <p:txBody>
          <a:bodyPr>
            <a:noAutofit/>
          </a:bodyPr>
          <a:lstStyle/>
          <a:p>
            <a:r>
              <a:rPr lang="en-US" sz="5400" b="1" dirty="0">
                <a:latin typeface="Cantarell" panose="02000603000000000000" pitchFamily="2" charset="0"/>
              </a:rPr>
              <a:t>Uneducated </a:t>
            </a:r>
            <a:r>
              <a:rPr lang="en-US" sz="6600" b="1" dirty="0">
                <a:latin typeface="Cantarell" panose="02000603000000000000" pitchFamily="2" charset="0"/>
              </a:rPr>
              <a:t>Priests</a:t>
            </a:r>
          </a:p>
        </p:txBody>
      </p:sp>
      <p:sp>
        <p:nvSpPr>
          <p:cNvPr id="5" name="Rectangle 4"/>
          <p:cNvSpPr/>
          <p:nvPr/>
        </p:nvSpPr>
        <p:spPr>
          <a:xfrm>
            <a:off x="5732374" y="6397823"/>
            <a:ext cx="3259226" cy="307777"/>
          </a:xfrm>
          <a:prstGeom prst="rect">
            <a:avLst/>
          </a:prstGeom>
        </p:spPr>
        <p:txBody>
          <a:bodyPr wrap="none">
            <a:spAutoFit/>
          </a:bodyPr>
          <a:lstStyle/>
          <a:p>
            <a:r>
              <a:rPr lang="en-US" sz="1400" dirty="0">
                <a:hlinkClick r:id="rId3" tooltip="Attribution License"/>
              </a:rPr>
              <a:t>Some rights reserved</a:t>
            </a:r>
            <a:r>
              <a:rPr lang="en-US" sz="1400" dirty="0"/>
              <a:t> by </a:t>
            </a:r>
            <a:r>
              <a:rPr lang="en-US" sz="1400" dirty="0">
                <a:hlinkClick r:id="rId4"/>
              </a:rPr>
              <a:t>firstworldchild</a:t>
            </a:r>
            <a:endParaRPr lang="en-US" sz="1400" dirty="0"/>
          </a:p>
        </p:txBody>
      </p:sp>
    </p:spTree>
    <p:extLst>
      <p:ext uri="{BB962C8B-B14F-4D97-AF65-F5344CB8AC3E}">
        <p14:creationId xmlns:p14="http://schemas.microsoft.com/office/powerpoint/2010/main" val="2533736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farm4.staticflickr.com/3154/3007891654_cb13d5784f_b.jpg"/>
          <p:cNvPicPr>
            <a:picLocks noChangeAspect="1" noChangeArrowheads="1"/>
          </p:cNvPicPr>
          <p:nvPr/>
        </p:nvPicPr>
        <p:blipFill rotWithShape="1">
          <a:blip r:embed="rId2">
            <a:extLst>
              <a:ext uri="{28A0092B-C50C-407E-A947-70E740481C1C}">
                <a14:useLocalDpi xmlns:a14="http://schemas.microsoft.com/office/drawing/2010/main" val="0"/>
              </a:ext>
            </a:extLst>
          </a:blip>
          <a:srcRect l="8695" r="2502"/>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32374" y="6397823"/>
            <a:ext cx="3259226" cy="307777"/>
          </a:xfrm>
          <a:prstGeom prst="rect">
            <a:avLst/>
          </a:prstGeom>
        </p:spPr>
        <p:txBody>
          <a:bodyPr wrap="none">
            <a:spAutoFit/>
          </a:bodyPr>
          <a:lstStyle/>
          <a:p>
            <a:r>
              <a:rPr lang="en-US" sz="1400" dirty="0">
                <a:hlinkClick r:id="rId3" tooltip="Attribution License"/>
              </a:rPr>
              <a:t>Some rights reserved</a:t>
            </a:r>
            <a:r>
              <a:rPr lang="en-US" sz="1400" dirty="0"/>
              <a:t> by </a:t>
            </a:r>
            <a:r>
              <a:rPr lang="en-US" sz="1400" dirty="0">
                <a:hlinkClick r:id="rId4"/>
              </a:rPr>
              <a:t>firstworldchild</a:t>
            </a:r>
            <a:endParaRPr lang="en-US" sz="1400" dirty="0"/>
          </a:p>
        </p:txBody>
      </p:sp>
      <p:sp>
        <p:nvSpPr>
          <p:cNvPr id="4" name="Cloud Callout 3"/>
          <p:cNvSpPr/>
          <p:nvPr/>
        </p:nvSpPr>
        <p:spPr>
          <a:xfrm>
            <a:off x="5029200" y="914400"/>
            <a:ext cx="3733800" cy="1447800"/>
          </a:xfrm>
          <a:prstGeom prst="cloudCallout">
            <a:avLst>
              <a:gd name="adj1" fmla="val -77976"/>
              <a:gd name="adj2" fmla="val -194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4800" b="1" dirty="0"/>
          </a:p>
        </p:txBody>
      </p:sp>
      <p:sp>
        <p:nvSpPr>
          <p:cNvPr id="7" name="Rectangle 6"/>
          <p:cNvSpPr/>
          <p:nvPr/>
        </p:nvSpPr>
        <p:spPr>
          <a:xfrm>
            <a:off x="5597262" y="1066800"/>
            <a:ext cx="2784738" cy="1015663"/>
          </a:xfrm>
          <a:prstGeom prst="rect">
            <a:avLst/>
          </a:prstGeom>
        </p:spPr>
        <p:txBody>
          <a:bodyPr wrap="none">
            <a:spAutoFit/>
          </a:bodyPr>
          <a:lstStyle/>
          <a:p>
            <a:pPr lvl="0" algn="ctr"/>
            <a:r>
              <a:rPr lang="en-US" sz="6000" b="1" i="1" dirty="0">
                <a:solidFill>
                  <a:prstClr val="black"/>
                </a:solidFill>
                <a:latin typeface="Calibri"/>
              </a:rPr>
              <a:t>2 + 2 = ?</a:t>
            </a:r>
          </a:p>
        </p:txBody>
      </p:sp>
    </p:spTree>
    <p:extLst>
      <p:ext uri="{BB962C8B-B14F-4D97-AF65-F5344CB8AC3E}">
        <p14:creationId xmlns:p14="http://schemas.microsoft.com/office/powerpoint/2010/main" val="1714230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Entrega de las llaves a San Pedro (Perug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646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72200"/>
            <a:ext cx="9144000" cy="523220"/>
          </a:xfrm>
          <a:prstGeom prst="rect">
            <a:avLst/>
          </a:prstGeom>
        </p:spPr>
        <p:txBody>
          <a:bodyPr wrap="square">
            <a:spAutoFit/>
          </a:bodyPr>
          <a:lstStyle/>
          <a:p>
            <a:pPr algn="ctr"/>
            <a:r>
              <a:rPr lang="en-US" sz="2800" b="1" dirty="0">
                <a:latin typeface="Cantarell" pitchFamily="2" charset="0"/>
              </a:rPr>
              <a:t>Perugino, </a:t>
            </a:r>
            <a:r>
              <a:rPr lang="en-US" sz="2800" b="1" i="1" dirty="0">
                <a:latin typeface="Cantarell" pitchFamily="2" charset="0"/>
              </a:rPr>
              <a:t>Delivery of the Keys </a:t>
            </a:r>
            <a:r>
              <a:rPr lang="en-US" sz="2800" b="1" dirty="0">
                <a:latin typeface="Cantarell" pitchFamily="2" charset="0"/>
              </a:rPr>
              <a:t>(1482)</a:t>
            </a:r>
            <a:endParaRPr lang="en-US" sz="2800" dirty="0"/>
          </a:p>
        </p:txBody>
      </p:sp>
    </p:spTree>
    <p:extLst>
      <p:ext uri="{BB962C8B-B14F-4D97-AF65-F5344CB8AC3E}">
        <p14:creationId xmlns:p14="http://schemas.microsoft.com/office/powerpoint/2010/main" val="410644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arm8.staticflickr.com/7034/6848823919_724f516a0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705"/>
            <a:ext cx="9143999" cy="70098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450" y="228600"/>
            <a:ext cx="4248150" cy="1143000"/>
          </a:xfrm>
        </p:spPr>
        <p:txBody>
          <a:bodyPr>
            <a:noAutofit/>
          </a:bodyPr>
          <a:lstStyle/>
          <a:p>
            <a:pPr algn="l"/>
            <a:r>
              <a:rPr lang="en-US" sz="9600" b="1" dirty="0">
                <a:solidFill>
                  <a:schemeClr val="bg1"/>
                </a:solidFill>
                <a:latin typeface="Cantarell" panose="02000603000000000000" pitchFamily="2" charset="0"/>
              </a:rPr>
              <a:t>SALE</a:t>
            </a:r>
          </a:p>
        </p:txBody>
      </p:sp>
      <p:sp>
        <p:nvSpPr>
          <p:cNvPr id="5" name="Rectangle 4"/>
          <p:cNvSpPr/>
          <p:nvPr/>
        </p:nvSpPr>
        <p:spPr>
          <a:xfrm>
            <a:off x="4972551" y="6400800"/>
            <a:ext cx="4019049" cy="369332"/>
          </a:xfrm>
          <a:prstGeom prst="rect">
            <a:avLst/>
          </a:prstGeom>
          <a:solidFill>
            <a:schemeClr val="bg1">
              <a:alpha val="65000"/>
            </a:schemeClr>
          </a:solidFill>
        </p:spPr>
        <p:txBody>
          <a:bodyPr wrap="none">
            <a:spAutoFit/>
          </a:bodyPr>
          <a:lstStyle/>
          <a:p>
            <a:r>
              <a:rPr lang="en-US" dirty="0"/>
              <a:t>Some rights reserved by 401(K) 2013</a:t>
            </a:r>
          </a:p>
        </p:txBody>
      </p:sp>
      <p:sp>
        <p:nvSpPr>
          <p:cNvPr id="6" name="Rectangle 5"/>
          <p:cNvSpPr/>
          <p:nvPr/>
        </p:nvSpPr>
        <p:spPr>
          <a:xfrm>
            <a:off x="4038600" y="457200"/>
            <a:ext cx="4886274" cy="646331"/>
          </a:xfrm>
          <a:prstGeom prst="rect">
            <a:avLst/>
          </a:prstGeom>
        </p:spPr>
        <p:txBody>
          <a:bodyPr wrap="none">
            <a:spAutoFit/>
          </a:bodyPr>
          <a:lstStyle/>
          <a:p>
            <a:r>
              <a:rPr lang="en-US" sz="3600" b="1" dirty="0">
                <a:solidFill>
                  <a:schemeClr val="bg1"/>
                </a:solidFill>
                <a:latin typeface="Cantarell" panose="02000603000000000000" pitchFamily="2" charset="0"/>
              </a:rPr>
              <a:t>OF INDULGENCES</a:t>
            </a:r>
            <a:endParaRPr lang="en-US" sz="3600" dirty="0"/>
          </a:p>
        </p:txBody>
      </p:sp>
    </p:spTree>
    <p:extLst>
      <p:ext uri="{BB962C8B-B14F-4D97-AF65-F5344CB8AC3E}">
        <p14:creationId xmlns:p14="http://schemas.microsoft.com/office/powerpoint/2010/main" val="131842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609600"/>
            <a:ext cx="9144000" cy="19812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defRPr/>
            </a:pPr>
            <a:r>
              <a:rPr lang="en-US" sz="16600" b="1" dirty="0">
                <a:latin typeface="Cantarell" panose="02000603000000000000" pitchFamily="2" charset="0"/>
              </a:rPr>
              <a:t>DON’T</a:t>
            </a:r>
            <a:r>
              <a:rPr lang="en-US" sz="6600" dirty="0">
                <a:latin typeface="Cantarell" panose="02000603000000000000" pitchFamily="2" charset="0"/>
              </a:rPr>
              <a:t> </a:t>
            </a:r>
            <a:endParaRPr lang="en-US" sz="6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endParaRPr>
          </a:p>
        </p:txBody>
      </p:sp>
      <p:sp>
        <p:nvSpPr>
          <p:cNvPr id="2" name="Rectangle 1"/>
          <p:cNvSpPr/>
          <p:nvPr/>
        </p:nvSpPr>
        <p:spPr>
          <a:xfrm>
            <a:off x="0" y="2438400"/>
            <a:ext cx="9144000" cy="221599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Challenge </a:t>
            </a:r>
            <a:endPar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0" y="4573250"/>
            <a:ext cx="9144000" cy="1446550"/>
          </a:xfrm>
          <a:prstGeom prst="rect">
            <a:avLst/>
          </a:prstGeom>
        </p:spPr>
        <p:txBody>
          <a:bodyPr wrap="square">
            <a:spAutoFit/>
          </a:bodyPr>
          <a:lstStyle/>
          <a:p>
            <a:pPr algn="ctr"/>
            <a:r>
              <a:rPr lang="en-US" sz="8800" b="1" dirty="0">
                <a:latin typeface="Cantarell" panose="02000603000000000000" pitchFamily="2" charset="0"/>
              </a:rPr>
              <a:t>the Church</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e/e9/Jan_Hus_2.jpg/250px-Jan_Hus_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60"/>
          <a:stretch/>
        </p:blipFill>
        <p:spPr bwMode="auto">
          <a:xfrm>
            <a:off x="3823777" y="33009"/>
            <a:ext cx="5301173" cy="68249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2" y="4648200"/>
            <a:ext cx="3823777"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defRPr/>
            </a:pPr>
            <a:r>
              <a:rPr lang="en-US" sz="3600" b="1" dirty="0">
                <a:solidFill>
                  <a:schemeClr val="accent6"/>
                </a:solidFill>
                <a:latin typeface="Cantarell" pitchFamily="2" charset="0"/>
              </a:rPr>
              <a:t>Challenged Practices &amp; Doctrines</a:t>
            </a:r>
          </a:p>
        </p:txBody>
      </p:sp>
      <p:sp>
        <p:nvSpPr>
          <p:cNvPr id="2" name="Title 1"/>
          <p:cNvSpPr>
            <a:spLocks noGrp="1"/>
          </p:cNvSpPr>
          <p:nvPr>
            <p:ph type="title"/>
          </p:nvPr>
        </p:nvSpPr>
        <p:spPr>
          <a:xfrm>
            <a:off x="0" y="381000"/>
            <a:ext cx="3823777" cy="3276600"/>
          </a:xfrm>
        </p:spPr>
        <p:txBody>
          <a:bodyPr>
            <a:noAutofit/>
          </a:bodyPr>
          <a:lstStyle/>
          <a:p>
            <a:pPr>
              <a:lnSpc>
                <a:spcPct val="80000"/>
              </a:lnSpc>
            </a:pPr>
            <a:r>
              <a:rPr lang="en-US" sz="13800" dirty="0">
                <a:latin typeface="Cantarell" panose="02000603000000000000" pitchFamily="2" charset="0"/>
              </a:rPr>
              <a:t>Jan </a:t>
            </a:r>
            <a:br>
              <a:rPr lang="en-US" sz="13800" dirty="0">
                <a:latin typeface="Cantarell" panose="02000603000000000000" pitchFamily="2" charset="0"/>
              </a:rPr>
            </a:br>
            <a:r>
              <a:rPr lang="en-US" sz="13800" dirty="0">
                <a:latin typeface="Cantarell" panose="02000603000000000000" pitchFamily="2" charset="0"/>
              </a:rPr>
              <a:t>Hus</a:t>
            </a:r>
          </a:p>
        </p:txBody>
      </p:sp>
      <p:sp>
        <p:nvSpPr>
          <p:cNvPr id="5" name="Rectangle 4"/>
          <p:cNvSpPr/>
          <p:nvPr/>
        </p:nvSpPr>
        <p:spPr>
          <a:xfrm>
            <a:off x="-1" y="3641366"/>
            <a:ext cx="3823777" cy="480131"/>
          </a:xfrm>
          <a:prstGeom prst="rect">
            <a:avLst/>
          </a:prstGeom>
        </p:spPr>
        <p:txBody>
          <a:bodyPr wrap="square">
            <a:spAutoFit/>
          </a:bodyPr>
          <a:lstStyle/>
          <a:p>
            <a:pPr marL="0" indent="0" algn="ctr">
              <a:lnSpc>
                <a:spcPct val="90000"/>
              </a:lnSpc>
              <a:buFont typeface="Wingdings" pitchFamily="2" charset="2"/>
              <a:buNone/>
              <a:defRPr/>
            </a:pPr>
            <a:r>
              <a:rPr lang="en-US" sz="2800" b="1" i="1" dirty="0">
                <a:latin typeface="Cantarell" pitchFamily="2" charset="0"/>
              </a:rPr>
              <a:t>Bohemia </a:t>
            </a:r>
            <a:r>
              <a:rPr lang="en-US" sz="2400" b="1" i="1" dirty="0">
                <a:latin typeface="Cantarell" pitchFamily="2" charset="0"/>
              </a:rPr>
              <a:t>(15</a:t>
            </a:r>
            <a:r>
              <a:rPr lang="en-US" sz="2400" b="1" i="1" baseline="30000" dirty="0">
                <a:latin typeface="Cantarell" pitchFamily="2" charset="0"/>
              </a:rPr>
              <a:t>th</a:t>
            </a:r>
            <a:r>
              <a:rPr lang="en-US" sz="2400" b="1" i="1" dirty="0">
                <a:latin typeface="Cantarell" pitchFamily="2" charset="0"/>
              </a:rPr>
              <a:t> c.)</a:t>
            </a:r>
            <a:endParaRPr lang="en-US" sz="3200" b="1" i="1" dirty="0">
              <a:latin typeface="Cantarell" pitchFamily="2" charset="0"/>
            </a:endParaRPr>
          </a:p>
        </p:txBody>
      </p:sp>
    </p:spTree>
    <p:extLst>
      <p:ext uri="{BB962C8B-B14F-4D97-AF65-F5344CB8AC3E}">
        <p14:creationId xmlns:p14="http://schemas.microsoft.com/office/powerpoint/2010/main" val="5278422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Jan Hus at the Sta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07" y="38100"/>
            <a:ext cx="4356167" cy="6819900"/>
          </a:xfrm>
          <a:prstGeom prst="rect">
            <a:avLst/>
          </a:prstGeom>
          <a:noFill/>
          <a:extLst>
            <a:ext uri="{909E8E84-426E-40DD-AFC4-6F175D3DCCD1}">
              <a14:hiddenFill xmlns:a14="http://schemas.microsoft.com/office/drawing/2010/main">
                <a:solidFill>
                  <a:srgbClr val="FFFFFF"/>
                </a:solidFill>
              </a14:hiddenFill>
            </a:ext>
          </a:extLst>
        </p:spPr>
      </p:pic>
      <p:pic>
        <p:nvPicPr>
          <p:cNvPr id="4" name="Camp Fir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0200" y="6248400"/>
            <a:ext cx="609600" cy="609600"/>
          </a:xfrm>
          <a:prstGeom prst="rect">
            <a:avLst/>
          </a:prstGeom>
        </p:spPr>
      </p:pic>
      <p:sp>
        <p:nvSpPr>
          <p:cNvPr id="6" name="TextBox 5"/>
          <p:cNvSpPr txBox="1"/>
          <p:nvPr/>
        </p:nvSpPr>
        <p:spPr>
          <a:xfrm>
            <a:off x="1" y="1817162"/>
            <a:ext cx="4778306" cy="4355038"/>
          </a:xfrm>
          <a:prstGeom prst="rect">
            <a:avLst/>
          </a:prstGeom>
          <a:noFill/>
        </p:spPr>
        <p:txBody>
          <a:bodyPr wrap="square" rtlCol="0">
            <a:spAutoFit/>
          </a:bodyPr>
          <a:lstStyle/>
          <a:p>
            <a:pPr algn="ctr"/>
            <a:endParaRPr lang="en-US" dirty="0">
              <a:latin typeface="Lobster Two" pitchFamily="50" charset="0"/>
            </a:endParaRPr>
          </a:p>
          <a:p>
            <a:pPr algn="ct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HERESY </a:t>
            </a: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
            </a:r>
            <a:b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br>
            <a:r>
              <a:rPr lang="en-US" sz="11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a:t>
            </a: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 </a:t>
            </a: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
            </a:r>
            <a:b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br>
            <a:r>
              <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rPr>
              <a:t>DEATH</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ntarell" pitchFamily="2" charset="0"/>
            </a:endParaRPr>
          </a:p>
        </p:txBody>
      </p:sp>
      <p:sp>
        <p:nvSpPr>
          <p:cNvPr id="5" name="Rectangle 4"/>
          <p:cNvSpPr/>
          <p:nvPr/>
        </p:nvSpPr>
        <p:spPr>
          <a:xfrm>
            <a:off x="2" y="533400"/>
            <a:ext cx="4778306" cy="769441"/>
          </a:xfrm>
          <a:prstGeom prst="rect">
            <a:avLst/>
          </a:prstGeom>
        </p:spPr>
        <p:txBody>
          <a:bodyPr wrap="square">
            <a:spAutoFit/>
          </a:bodyPr>
          <a:lstStyle/>
          <a:p>
            <a:pPr algn="ctr"/>
            <a:r>
              <a:rPr lang="en-US" sz="4400" dirty="0">
                <a:latin typeface="Lobster Two" pitchFamily="50" charset="0"/>
              </a:rPr>
              <a:t>In the Middle Ages...</a:t>
            </a:r>
          </a:p>
        </p:txBody>
      </p:sp>
    </p:spTree>
    <p:extLst>
      <p:ext uri="{BB962C8B-B14F-4D97-AF65-F5344CB8AC3E}">
        <p14:creationId xmlns:p14="http://schemas.microsoft.com/office/powerpoint/2010/main" val="3639994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par>
                                <p:cTn id="8" presetID="1" presetClass="mediacall" presetSubtype="0" fill="hold" nodeType="withEffect">
                                  <p:stCondLst>
                                    <p:cond delay="0"/>
                                  </p:stCondLst>
                                  <p:childTnLst>
                                    <p:cmd type="call" cmd="playFrom(0.0)">
                                      <p:cBhvr>
                                        <p:cTn id="9" dur="14042" fill="hold"/>
                                        <p:tgtEl>
                                          <p:spTgt spid="4"/>
                                        </p:tgtEl>
                                      </p:cBhvr>
                                    </p:cmd>
                                  </p:childTnLst>
                                </p:cTn>
                              </p:par>
                              <p:par>
                                <p:cTn id="10" presetID="10"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19812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tarell" pitchFamily="2" charset="0"/>
              </a:rPr>
              <a:t>Game</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ntarell" pitchFamily="2" charset="0"/>
              </a:rPr>
              <a:t> Changer</a:t>
            </a:r>
          </a:p>
        </p:txBody>
      </p:sp>
      <p:sp>
        <p:nvSpPr>
          <p:cNvPr id="3" name="Content Placeholder 2"/>
          <p:cNvSpPr>
            <a:spLocks noGrp="1"/>
          </p:cNvSpPr>
          <p:nvPr>
            <p:ph idx="1"/>
          </p:nvPr>
        </p:nvSpPr>
        <p:spPr>
          <a:xfrm>
            <a:off x="381000" y="6019801"/>
            <a:ext cx="2667000" cy="819151"/>
          </a:xfrm>
        </p:spPr>
        <p:txBody>
          <a:bodyPr>
            <a:normAutofit/>
          </a:bodyPr>
          <a:lstStyle/>
          <a:p>
            <a:pPr marL="0" indent="0" algn="ctr">
              <a:buNone/>
            </a:pP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obster Two" pitchFamily="50" charset="0"/>
              </a:rPr>
              <a:t>Gutenberg</a:t>
            </a:r>
          </a:p>
        </p:txBody>
      </p:sp>
      <p:pic>
        <p:nvPicPr>
          <p:cNvPr id="9218" name="Picture 2" descr="http://www.briarpress.org/?q=system/files/the%20Johannes%20Gutenberg%20printing%20press%20repl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350"/>
            <a:ext cx="5715000" cy="68326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le:Gutenbe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81201"/>
            <a:ext cx="3276600" cy="4205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86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338298">
            <a:off x="762000" y="1371600"/>
            <a:ext cx="4038600" cy="34290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6600" b="1" dirty="0">
                <a:ln w="50800"/>
                <a:solidFill>
                  <a:schemeClr val="bg1">
                    <a:shade val="50000"/>
                  </a:schemeClr>
                </a:solidFill>
                <a:latin typeface="Lobster Two" pitchFamily="50" charset="0"/>
              </a:rPr>
              <a:t>The </a:t>
            </a:r>
            <a:br>
              <a:rPr lang="en-US" sz="6600" b="1" dirty="0">
                <a:ln w="50800"/>
                <a:solidFill>
                  <a:schemeClr val="bg1">
                    <a:shade val="50000"/>
                  </a:schemeClr>
                </a:solidFill>
                <a:latin typeface="Lobster Two" pitchFamily="50" charset="0"/>
              </a:rPr>
            </a:br>
            <a:r>
              <a:rPr lang="en-US" sz="4000" b="1" dirty="0">
                <a:ln w="50800"/>
                <a:solidFill>
                  <a:schemeClr val="bg1">
                    <a:shade val="50000"/>
                  </a:schemeClr>
                </a:solidFill>
                <a:latin typeface="Cantarell" pitchFamily="2" charset="0"/>
              </a:rPr>
              <a:t>Gutenberg</a:t>
            </a:r>
            <a:r>
              <a:rPr lang="en-US" sz="4000" b="1" dirty="0">
                <a:ln w="50800"/>
                <a:solidFill>
                  <a:schemeClr val="bg1">
                    <a:shade val="50000"/>
                  </a:schemeClr>
                </a:solidFill>
                <a:latin typeface="Lobster Two" pitchFamily="50" charset="0"/>
              </a:rPr>
              <a:t> </a:t>
            </a:r>
            <a:r>
              <a:rPr lang="en-US" sz="6600" b="1" dirty="0">
                <a:ln w="50800"/>
                <a:solidFill>
                  <a:schemeClr val="bg1">
                    <a:shade val="50000"/>
                  </a:schemeClr>
                </a:solidFill>
                <a:latin typeface="Lobster Two" pitchFamily="50" charset="0"/>
              </a:rPr>
              <a:t/>
            </a:r>
            <a:br>
              <a:rPr lang="en-US" sz="6600" b="1" dirty="0">
                <a:ln w="50800"/>
                <a:solidFill>
                  <a:schemeClr val="bg1">
                    <a:shade val="50000"/>
                  </a:schemeClr>
                </a:solidFill>
                <a:latin typeface="Lobster Two" pitchFamily="50" charset="0"/>
              </a:rPr>
            </a:br>
            <a:r>
              <a:rPr lang="en-US" sz="6600" b="1" dirty="0">
                <a:ln w="50800"/>
                <a:solidFill>
                  <a:schemeClr val="bg1">
                    <a:shade val="50000"/>
                  </a:schemeClr>
                </a:solidFill>
                <a:latin typeface="Lobster Two" pitchFamily="50" charset="0"/>
              </a:rPr>
              <a:t>Bible</a:t>
            </a:r>
          </a:p>
        </p:txBody>
      </p:sp>
      <p:sp>
        <p:nvSpPr>
          <p:cNvPr id="3" name="Content Placeholder 2"/>
          <p:cNvSpPr>
            <a:spLocks noGrp="1"/>
          </p:cNvSpPr>
          <p:nvPr>
            <p:ph idx="1"/>
          </p:nvPr>
        </p:nvSpPr>
        <p:spPr>
          <a:xfrm rot="338298">
            <a:off x="1040852" y="4419600"/>
            <a:ext cx="3200400" cy="685800"/>
          </a:xfrm>
        </p:spPr>
        <p:txBody>
          <a:bodyPr>
            <a:normAutofit/>
          </a:bodyPr>
          <a:lstStyle/>
          <a:p>
            <a:pPr marL="0" indent="0" algn="ctr">
              <a:buNone/>
            </a:pPr>
            <a:r>
              <a:rPr lang="en-US" b="1" dirty="0">
                <a:solidFill>
                  <a:schemeClr val="bg1"/>
                </a:solidFill>
                <a:latin typeface="Cantarell" pitchFamily="2" charset="0"/>
              </a:rPr>
              <a:t>c. 1456</a:t>
            </a:r>
          </a:p>
        </p:txBody>
      </p:sp>
      <p:pic>
        <p:nvPicPr>
          <p:cNvPr id="6" name="swiperohm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6267451"/>
            <a:ext cx="609600" cy="609600"/>
          </a:xfrm>
          <a:prstGeom prst="rect">
            <a:avLst/>
          </a:prstGeom>
        </p:spPr>
      </p:pic>
    </p:spTree>
    <p:extLst>
      <p:ext uri="{BB962C8B-B14F-4D97-AF65-F5344CB8AC3E}">
        <p14:creationId xmlns:p14="http://schemas.microsoft.com/office/powerpoint/2010/main" val="2983576164"/>
      </p:ext>
    </p:extLst>
  </p:cSld>
  <p:clrMapOvr>
    <a:masterClrMapping/>
  </p:clrMapOvr>
  <p:transition spd="slow">
    <p:pull dir="ld"/>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338298">
            <a:off x="1040852" y="4419600"/>
            <a:ext cx="3200400" cy="685800"/>
          </a:xfrm>
        </p:spPr>
        <p:txBody>
          <a:bodyPr>
            <a:normAutofit/>
          </a:bodyPr>
          <a:lstStyle/>
          <a:p>
            <a:pPr marL="0" indent="0" algn="ctr">
              <a:buNone/>
            </a:pPr>
            <a:r>
              <a:rPr lang="en-US" b="1" dirty="0">
                <a:solidFill>
                  <a:schemeClr val="bg1"/>
                </a:solidFill>
                <a:latin typeface="Cantarell" pitchFamily="2" charset="0"/>
              </a:rPr>
              <a:t>c. 1456</a:t>
            </a:r>
          </a:p>
        </p:txBody>
      </p:sp>
      <p:sp useBgFill="1">
        <p:nvSpPr>
          <p:cNvPr id="10" name="Content Placeholder 2"/>
          <p:cNvSpPr txBox="1">
            <a:spLocks/>
          </p:cNvSpPr>
          <p:nvPr/>
        </p:nvSpPr>
        <p:spPr>
          <a:xfrm rot="338298">
            <a:off x="1149815" y="1821631"/>
            <a:ext cx="3122355" cy="33699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bg1"/>
                </a:solidFill>
                <a:latin typeface="Cantarell" pitchFamily="2" charset="0"/>
              </a:rPr>
              <a:t>About 180 copies were printed, making the Bible more available.</a:t>
            </a:r>
          </a:p>
        </p:txBody>
      </p:sp>
      <p:pic>
        <p:nvPicPr>
          <p:cNvPr id="6" name="swiperohm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6267451"/>
            <a:ext cx="609600" cy="609600"/>
          </a:xfrm>
          <a:prstGeom prst="rect">
            <a:avLst/>
          </a:prstGeom>
        </p:spPr>
      </p:pic>
    </p:spTree>
    <p:extLst>
      <p:ext uri="{BB962C8B-B14F-4D97-AF65-F5344CB8AC3E}">
        <p14:creationId xmlns:p14="http://schemas.microsoft.com/office/powerpoint/2010/main" val="2690139166"/>
      </p:ext>
    </p:extLst>
  </p:cSld>
  <p:clrMapOvr>
    <a:masterClrMapping/>
  </p:clrMapOvr>
  <p:transition spd="slow">
    <p:wip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swiperohm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6267451"/>
            <a:ext cx="609600" cy="609600"/>
          </a:xfrm>
          <a:prstGeom prst="rect">
            <a:avLst/>
          </a:prstGeom>
        </p:spPr>
      </p:pic>
      <p:sp useBgFill="1">
        <p:nvSpPr>
          <p:cNvPr id="14" name="Content Placeholder 2"/>
          <p:cNvSpPr txBox="1">
            <a:spLocks/>
          </p:cNvSpPr>
          <p:nvPr/>
        </p:nvSpPr>
        <p:spPr>
          <a:xfrm rot="338298">
            <a:off x="1362722" y="1829335"/>
            <a:ext cx="2907708" cy="33699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antarell" pitchFamily="2" charset="0"/>
              </a:rPr>
              <a:t>...but it was in Latin, so most people couldn’t read it.</a:t>
            </a:r>
          </a:p>
        </p:txBody>
      </p:sp>
    </p:spTree>
    <p:extLst>
      <p:ext uri="{BB962C8B-B14F-4D97-AF65-F5344CB8AC3E}">
        <p14:creationId xmlns:p14="http://schemas.microsoft.com/office/powerpoint/2010/main" val="4016991332"/>
      </p:ext>
    </p:extLst>
  </p:cSld>
  <p:clrMapOvr>
    <a:masterClrMapping/>
  </p:clrMapOvr>
  <p:transition spd="slow">
    <p:wip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acred-destinations.com/germany/eisleben-pictures/lutherdenkmal-scriptures-c-photomav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0887" r="16260"/>
          <a:stretch/>
        </p:blipFill>
        <p:spPr bwMode="auto">
          <a:xfrm>
            <a:off x="2286000" y="0"/>
            <a:ext cx="6858000" cy="6279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57200"/>
            <a:ext cx="2286000" cy="3810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Lobster Two" pitchFamily="50" charset="0"/>
              </a:rPr>
              <a:t>But</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rPr>
            </a:br>
            <a:r>
              <a:rPr lang="en-US" sz="5400" b="1" dirty="0">
                <a:ln w="11430"/>
                <a:effectLst>
                  <a:glow rad="101600">
                    <a:schemeClr val="bg1">
                      <a:alpha val="60000"/>
                    </a:schemeClr>
                  </a:glow>
                  <a:outerShdw blurRad="80000" dist="40000" dir="5040000" algn="tl">
                    <a:srgbClr val="000000">
                      <a:alpha val="30000"/>
                    </a:srgbClr>
                  </a:outerShdw>
                </a:effectLst>
                <a:latin typeface="Cantarell" pitchFamily="2" charset="0"/>
              </a:rPr>
              <a:t>Some</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rPr>
            </a:b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Lobster Two" pitchFamily="50" charset="0"/>
              </a:rPr>
              <a:t>Could</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bg1">
                    <a:alpha val="60000"/>
                  </a:schemeClr>
                </a:glow>
                <a:outerShdw blurRad="80000" dist="40000" dir="5040000" algn="tl">
                  <a:srgbClr val="000000">
                    <a:alpha val="30000"/>
                  </a:srgbClr>
                </a:outerShdw>
              </a:effectLst>
              <a:latin typeface="Lobster Two" pitchFamily="50" charset="0"/>
            </a:endParaRPr>
          </a:p>
        </p:txBody>
      </p:sp>
      <p:sp>
        <p:nvSpPr>
          <p:cNvPr id="3" name="Content Placeholder 2"/>
          <p:cNvSpPr>
            <a:spLocks noGrp="1"/>
          </p:cNvSpPr>
          <p:nvPr>
            <p:ph idx="1"/>
          </p:nvPr>
        </p:nvSpPr>
        <p:spPr>
          <a:xfrm>
            <a:off x="0" y="6282422"/>
            <a:ext cx="9144000" cy="575578"/>
          </a:xfrm>
          <a:noFill/>
          <a:ln>
            <a:noFill/>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marL="0" indent="0" algn="ctr">
              <a:buNone/>
            </a:pPr>
            <a:r>
              <a:rPr lang="en-US" sz="1800" b="1" dirty="0">
                <a:latin typeface="Cantarell" pitchFamily="2" charset="0"/>
              </a:rPr>
              <a:t>Martin Luther searches the Scriptures </a:t>
            </a:r>
            <a:r>
              <a:rPr lang="en-US" sz="1800" dirty="0">
                <a:latin typeface="Cantarell" pitchFamily="2" charset="0"/>
              </a:rPr>
              <a:t>(from the </a:t>
            </a:r>
            <a:r>
              <a:rPr lang="en-US" sz="1800" b="1" dirty="0">
                <a:latin typeface="Cantarell" pitchFamily="2" charset="0"/>
                <a:hlinkClick r:id="rId4"/>
              </a:rPr>
              <a:t>Luther Monument</a:t>
            </a:r>
            <a:r>
              <a:rPr lang="en-US" sz="1800" dirty="0">
                <a:latin typeface="Cantarell" pitchFamily="2" charset="0"/>
              </a:rPr>
              <a:t>, </a:t>
            </a:r>
            <a:r>
              <a:rPr lang="en-US" sz="1800" dirty="0" err="1">
                <a:latin typeface="Cantarell" pitchFamily="2" charset="0"/>
              </a:rPr>
              <a:t>Eisleben</a:t>
            </a:r>
            <a:r>
              <a:rPr lang="en-US" sz="1800" dirty="0">
                <a:latin typeface="Cantarell" pitchFamily="2" charset="0"/>
              </a:rPr>
              <a:t>)</a:t>
            </a:r>
          </a:p>
        </p:txBody>
      </p:sp>
    </p:spTree>
    <p:extLst>
      <p:ext uri="{BB962C8B-B14F-4D97-AF65-F5344CB8AC3E}">
        <p14:creationId xmlns:p14="http://schemas.microsoft.com/office/powerpoint/2010/main" val="27775812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500"/>
                                        <p:tgtEl>
                                          <p:spTgt spid="11266"/>
                                        </p:tgtEl>
                                        <p:attrNameLst>
                                          <p:attrName>ppt_y</p:attrName>
                                        </p:attrNameLst>
                                      </p:cBhvr>
                                      <p:tavLst>
                                        <p:tav tm="0">
                                          <p:val>
                                            <p:strVal val="#ppt_y+#ppt_h*1.125000"/>
                                          </p:val>
                                        </p:tav>
                                        <p:tav tm="100000">
                                          <p:val>
                                            <p:strVal val="#ppt_y"/>
                                          </p:val>
                                        </p:tav>
                                      </p:tavLst>
                                    </p:anim>
                                    <p:animEffect transition="in" filter="wipe(up)">
                                      <p:cBhvr>
                                        <p:cTn id="8" dur="1500"/>
                                        <p:tgtEl>
                                          <p:spTgt spid="11266"/>
                                        </p:tgtEl>
                                      </p:cBhvr>
                                    </p:animEffect>
                                  </p:childTnLst>
                                </p:cTn>
                              </p:par>
                            </p:childTnLst>
                          </p:cTn>
                        </p:par>
                        <p:par>
                          <p:cTn id="9" fill="hold">
                            <p:stCondLst>
                              <p:cond delay="1500"/>
                            </p:stCondLst>
                            <p:childTnLst>
                              <p:par>
                                <p:cTn id="10" presetID="5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67200"/>
            <a:ext cx="8610600" cy="2087563"/>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Luther’s</a:t>
            </a: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tarell" pitchFamily="2" charset="0"/>
              </a:rPr>
              <a:t> </a:t>
            </a: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Reformation</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endParaRPr>
          </a:p>
        </p:txBody>
      </p:sp>
      <p:pic>
        <p:nvPicPr>
          <p:cNvPr id="8194" name="Picture 2" descr="File:Lutherro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86812"/>
            <a:ext cx="3886200" cy="3046988"/>
          </a:xfrm>
          <a:prstGeom prst="rect">
            <a:avLst/>
          </a:prstGeom>
          <a:noFill/>
        </p:spPr>
        <p:txBody>
          <a:bodyPr wrap="square" rtlCol="0">
            <a:spAutoFit/>
          </a:bodyPr>
          <a:lstStyle/>
          <a:p>
            <a:pPr algn="ctr"/>
            <a:r>
              <a:rPr lang="en-US" sz="9600" b="1" dirty="0"/>
              <a:t>NEXT </a:t>
            </a:r>
            <a:br>
              <a:rPr lang="en-US" sz="9600" b="1" dirty="0"/>
            </a:br>
            <a:r>
              <a:rPr lang="en-US" sz="9600" b="1" dirty="0"/>
              <a:t>UP…</a:t>
            </a:r>
          </a:p>
        </p:txBody>
      </p:sp>
    </p:spTree>
    <p:extLst>
      <p:ext uri="{BB962C8B-B14F-4D97-AF65-F5344CB8AC3E}">
        <p14:creationId xmlns:p14="http://schemas.microsoft.com/office/powerpoint/2010/main" val="25040326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b/b4/Entrega_de_las_llaves_a_San_Pedro_%28Perugino%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76" t="6310" r="28749" b="6039"/>
          <a:stretch/>
        </p:blipFill>
        <p:spPr bwMode="auto">
          <a:xfrm>
            <a:off x="5257799" y="0"/>
            <a:ext cx="3886201" cy="6879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hlinkClick r:id="rId3" action="ppaction://hlinksldjump"/>
          </p:cNvPr>
          <p:cNvSpPr/>
          <p:nvPr/>
        </p:nvSpPr>
        <p:spPr>
          <a:xfrm>
            <a:off x="152400" y="400645"/>
            <a:ext cx="5067300" cy="6478697"/>
          </a:xfrm>
          <a:prstGeom prst="rect">
            <a:avLst/>
          </a:prstGeom>
          <a:noFill/>
        </p:spPr>
        <p:txBody>
          <a:bodyPr wrap="square">
            <a:spAutoFit/>
          </a:bodyPr>
          <a:lstStyle/>
          <a:p>
            <a:r>
              <a:rPr lang="en-US" sz="2200" b="1" dirty="0">
                <a:solidFill>
                  <a:schemeClr val="tx2"/>
                </a:solidFill>
                <a:latin typeface="Century Schoolbook" pitchFamily="18" charset="0"/>
              </a:rPr>
              <a:t>Blessed art thou, Simon </a:t>
            </a:r>
            <a:r>
              <a:rPr lang="en-US" sz="2200" b="1" dirty="0" err="1">
                <a:solidFill>
                  <a:schemeClr val="tx2"/>
                </a:solidFill>
                <a:latin typeface="Century Schoolbook" pitchFamily="18" charset="0"/>
              </a:rPr>
              <a:t>Barjona</a:t>
            </a:r>
            <a:r>
              <a:rPr lang="en-US" sz="2200" b="1" dirty="0">
                <a:solidFill>
                  <a:schemeClr val="tx2"/>
                </a:solidFill>
                <a:latin typeface="Century Schoolbook" pitchFamily="18" charset="0"/>
              </a:rPr>
              <a:t>: for flesh and blood hath not revealed it unto thee, but my Father which is in heaven.</a:t>
            </a:r>
          </a:p>
          <a:p>
            <a:endParaRPr lang="en-US" sz="1000" b="1" dirty="0">
              <a:solidFill>
                <a:schemeClr val="tx2"/>
              </a:solidFill>
              <a:latin typeface="Century Schoolbook" pitchFamily="18" charset="0"/>
            </a:endParaRPr>
          </a:p>
          <a:p>
            <a:r>
              <a:rPr lang="en-US" sz="2200" b="1" baseline="30000" dirty="0">
                <a:solidFill>
                  <a:schemeClr val="tx2"/>
                </a:solidFill>
                <a:latin typeface="Century Schoolbook" pitchFamily="18" charset="0"/>
              </a:rPr>
              <a:t>18 </a:t>
            </a:r>
            <a:r>
              <a:rPr lang="en-US" sz="2200" b="1" dirty="0">
                <a:solidFill>
                  <a:schemeClr val="tx2"/>
                </a:solidFill>
                <a:latin typeface="Century Schoolbook" pitchFamily="18" charset="0"/>
              </a:rPr>
              <a:t>And I say also unto thee, That thou art Peter, and upon this rock I will build my church; and the gates of hell shall not prevail against it.</a:t>
            </a:r>
          </a:p>
          <a:p>
            <a:endParaRPr lang="en-US" sz="900" b="1" dirty="0">
              <a:solidFill>
                <a:schemeClr val="tx2"/>
              </a:solidFill>
              <a:latin typeface="Century Schoolbook" pitchFamily="18" charset="0"/>
            </a:endParaRPr>
          </a:p>
          <a:p>
            <a:r>
              <a:rPr lang="en-US" sz="2200" b="1" baseline="30000" dirty="0">
                <a:solidFill>
                  <a:schemeClr val="tx2"/>
                </a:solidFill>
                <a:latin typeface="Century Schoolbook" pitchFamily="18" charset="0"/>
              </a:rPr>
              <a:t>19 </a:t>
            </a:r>
            <a:r>
              <a:rPr lang="en-US" sz="2200" b="1" dirty="0">
                <a:solidFill>
                  <a:schemeClr val="tx2"/>
                </a:solidFill>
                <a:latin typeface="Century Schoolbook" pitchFamily="18" charset="0"/>
              </a:rPr>
              <a:t>And I will give unto thee the keys of the kingdom of heaven: and whatsoever thou shalt bind on earth shall be bound in heaven: and whatsoever thou shalt loose on earth shall be loosed in heaven.</a:t>
            </a:r>
          </a:p>
          <a:p>
            <a:endParaRPr lang="en-US" sz="900" b="1" dirty="0">
              <a:solidFill>
                <a:schemeClr val="tx2"/>
              </a:solidFill>
              <a:latin typeface="Century Schoolbook" pitchFamily="18" charset="0"/>
            </a:endParaRPr>
          </a:p>
          <a:p>
            <a:r>
              <a:rPr lang="en-US" sz="2200" b="1" dirty="0">
                <a:solidFill>
                  <a:schemeClr val="tx2"/>
                </a:solidFill>
                <a:latin typeface="Century Schoolbook" pitchFamily="18" charset="0"/>
              </a:rPr>
              <a:t>		-- Matthew 16 (KJV)</a:t>
            </a:r>
          </a:p>
        </p:txBody>
      </p:sp>
    </p:spTree>
    <p:extLst>
      <p:ext uri="{BB962C8B-B14F-4D97-AF65-F5344CB8AC3E}">
        <p14:creationId xmlns:p14="http://schemas.microsoft.com/office/powerpoint/2010/main" val="3298654803"/>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30" y="5562601"/>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1" y="5562601"/>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1"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1" y="4032371"/>
            <a:ext cx="5206435" cy="1530229"/>
          </a:xfrm>
          <a:prstGeom prst="rect">
            <a:avLst/>
          </a:prstGeom>
        </p:spPr>
      </p:pic>
    </p:spTree>
    <p:extLst>
      <p:ext uri="{BB962C8B-B14F-4D97-AF65-F5344CB8AC3E}">
        <p14:creationId xmlns:p14="http://schemas.microsoft.com/office/powerpoint/2010/main" val="227819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4/Entrega_de_las_llaves_a_San_Pedro_%28Perugino%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4920"/>
            <a:ext cx="9144000" cy="685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766" y="4920"/>
            <a:ext cx="9163050" cy="6858000"/>
          </a:xfrm>
          <a:prstGeom prst="rect">
            <a:avLst/>
          </a:prstGeom>
          <a:gradFill flip="none" rotWithShape="1">
            <a:gsLst>
              <a:gs pos="44000">
                <a:schemeClr val="tx1">
                  <a:alpha val="0"/>
                </a:schemeClr>
              </a:gs>
              <a:gs pos="100000">
                <a:schemeClr val="tx1"/>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0" y="228600"/>
            <a:ext cx="4953000" cy="1828800"/>
          </a:xfrm>
        </p:spPr>
        <p:txBody>
          <a:bodyPr>
            <a:noAutofit/>
          </a:bodyPr>
          <a:lstStyle/>
          <a:p>
            <a:r>
              <a:rPr lang="en-US" sz="5400" i="1" dirty="0">
                <a:solidFill>
                  <a:schemeClr val="bg1"/>
                </a:solidFill>
                <a:effectLst>
                  <a:outerShdw blurRad="50800" dist="50800" dir="5400000" algn="ctr" rotWithShape="0">
                    <a:schemeClr val="tx1"/>
                  </a:outerShdw>
                </a:effectLst>
                <a:latin typeface="Lobster Two" pitchFamily="50" charset="0"/>
              </a:rPr>
              <a:t>What you shall bind on earth...</a:t>
            </a:r>
          </a:p>
        </p:txBody>
      </p:sp>
    </p:spTree>
    <p:extLst>
      <p:ext uri="{BB962C8B-B14F-4D97-AF65-F5344CB8AC3E}">
        <p14:creationId xmlns:p14="http://schemas.microsoft.com/office/powerpoint/2010/main" val="377487059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 y="291643"/>
            <a:ext cx="5257800" cy="2215991"/>
          </a:xfrm>
          <a:prstGeom prst="rect">
            <a:avLst/>
          </a:prstGeom>
          <a:noFill/>
        </p:spPr>
        <p:txBody>
          <a:bodyPr vert="horz"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Vicar</a:t>
            </a:r>
            <a:endParaRPr lang="en-US" sz="1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endParaRPr>
          </a:p>
        </p:txBody>
      </p:sp>
      <p:sp>
        <p:nvSpPr>
          <p:cNvPr id="5" name="Title 1"/>
          <p:cNvSpPr>
            <a:spLocks noGrp="1"/>
          </p:cNvSpPr>
          <p:nvPr>
            <p:ph type="title"/>
          </p:nvPr>
        </p:nvSpPr>
        <p:spPr>
          <a:xfrm>
            <a:off x="457201" y="2667000"/>
            <a:ext cx="4343400" cy="3657600"/>
          </a:xfrm>
        </p:spPr>
        <p:txBody>
          <a:bodyPr>
            <a:noAutofit/>
          </a:bodyPr>
          <a:lstStyle/>
          <a:p>
            <a:r>
              <a:rPr lang="en-US" sz="8000" dirty="0">
                <a:latin typeface="Cantarell" panose="02000603000000000000" pitchFamily="2" charset="0"/>
              </a:rPr>
              <a:t>Christ’s</a:t>
            </a:r>
            <a:r>
              <a:rPr lang="en-US" sz="4800" dirty="0">
                <a:latin typeface="Cantarell" panose="02000603000000000000" pitchFamily="2" charset="0"/>
              </a:rPr>
              <a:t>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Representative</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 </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
            </a:r>
            <a:b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br>
            <a:r>
              <a:rPr lang="en-US" sz="6600" dirty="0" smtClean="0">
                <a:latin typeface="Cantarell" panose="02000603000000000000" pitchFamily="2" charset="0"/>
              </a:rPr>
              <a:t>on </a:t>
            </a:r>
            <a:r>
              <a:rPr lang="en-US" sz="6600" dirty="0">
                <a:latin typeface="Cantarell" panose="02000603000000000000" pitchFamily="2" charset="0"/>
              </a:rPr>
              <a:t>Earth</a:t>
            </a:r>
          </a:p>
        </p:txBody>
      </p:sp>
      <p:pic>
        <p:nvPicPr>
          <p:cNvPr id="7" name="Picture 2" descr="https://upload.wikimedia.org/wikipedia/commons/b/b4/Entrega_de_las_llaves_a_San_Pedro_%28Perugino%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76" t="6310" r="28749" b="6039"/>
          <a:stretch/>
        </p:blipFill>
        <p:spPr bwMode="auto">
          <a:xfrm>
            <a:off x="5257799" y="0"/>
            <a:ext cx="3886201" cy="687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0314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Emblem of the Papacy 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2209"/>
            <a:ext cx="4800600" cy="6505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33400"/>
            <a:ext cx="4343400" cy="3001961"/>
          </a:xfrm>
        </p:spPr>
        <p:txBody>
          <a:bodyPr>
            <a:noAutofit/>
          </a:bodyPr>
          <a:lstStyle/>
          <a:p>
            <a:r>
              <a:rPr lang="en-US"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Papal </a:t>
            </a:r>
            <a:r>
              <a:rPr lang="en-US" sz="7200" dirty="0">
                <a:latin typeface="Cantarell" panose="02000603000000000000" pitchFamily="2" charset="0"/>
              </a:rPr>
              <a:t>Insignia</a:t>
            </a:r>
          </a:p>
        </p:txBody>
      </p:sp>
      <p:sp>
        <p:nvSpPr>
          <p:cNvPr id="5" name="Rectangle 4"/>
          <p:cNvSpPr/>
          <p:nvPr/>
        </p:nvSpPr>
        <p:spPr>
          <a:xfrm>
            <a:off x="630924" y="4191000"/>
            <a:ext cx="3179076" cy="1754326"/>
          </a:xfrm>
          <a:prstGeom prst="rect">
            <a:avLst/>
          </a:prstGeom>
        </p:spPr>
        <p:txBody>
          <a:bodyPr wrap="none">
            <a:spAutoFit/>
          </a:bodyPr>
          <a:lstStyle/>
          <a:p>
            <a:pPr algn="ctr"/>
            <a:r>
              <a:rPr lang="en-US" sz="5400" i="1" dirty="0">
                <a:latin typeface="Cantarell" panose="02000603000000000000" pitchFamily="2" charset="0"/>
              </a:rPr>
              <a:t>Note the </a:t>
            </a:r>
          </a:p>
          <a:p>
            <a:pPr algn="ctr"/>
            <a:r>
              <a:rPr lang="en-US" sz="5400" i="1" dirty="0">
                <a:latin typeface="Cantarell" panose="02000603000000000000" pitchFamily="2" charset="0"/>
              </a:rPr>
              <a:t>Keys!</a:t>
            </a:r>
            <a:endParaRPr lang="en-US" sz="5400" i="1" dirty="0"/>
          </a:p>
        </p:txBody>
      </p:sp>
    </p:spTree>
    <p:extLst>
      <p:ext uri="{BB962C8B-B14F-4D97-AF65-F5344CB8AC3E}">
        <p14:creationId xmlns:p14="http://schemas.microsoft.com/office/powerpoint/2010/main" val="400556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farm4.staticflickr.com/3402/3235468919_993468fbc0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7"/>
            <a:ext cx="9124950" cy="6843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6412468"/>
            <a:ext cx="3865161" cy="369332"/>
          </a:xfrm>
          <a:prstGeom prst="rect">
            <a:avLst/>
          </a:prstGeom>
        </p:spPr>
        <p:txBody>
          <a:bodyPr wrap="none">
            <a:spAutoFit/>
          </a:bodyPr>
          <a:lstStyle/>
          <a:p>
            <a:r>
              <a:rPr lang="en-US" dirty="0">
                <a:hlinkClick r:id="rId5" tooltip="Attribution License"/>
              </a:rPr>
              <a:t>Some rights reserved</a:t>
            </a:r>
            <a:r>
              <a:rPr lang="en-US" dirty="0"/>
              <a:t> by </a:t>
            </a:r>
            <a:r>
              <a:rPr lang="en-US" dirty="0" err="1">
                <a:hlinkClick r:id="rId6"/>
              </a:rPr>
              <a:t>HarshLight</a:t>
            </a:r>
            <a:endParaRPr lang="en-US" dirty="0"/>
          </a:p>
        </p:txBody>
      </p:sp>
      <p:sp>
        <p:nvSpPr>
          <p:cNvPr id="6" name="Rectangle 5"/>
          <p:cNvSpPr/>
          <p:nvPr/>
        </p:nvSpPr>
        <p:spPr>
          <a:xfrm>
            <a:off x="0" y="0"/>
            <a:ext cx="9144000" cy="6858000"/>
          </a:xfrm>
          <a:prstGeom prst="rect">
            <a:avLst/>
          </a:prstGeom>
          <a:gradFill flip="none" rotWithShape="1">
            <a:gsLst>
              <a:gs pos="0">
                <a:schemeClr val="bg1">
                  <a:alpha val="63000"/>
                </a:schemeClr>
              </a:gs>
              <a:gs pos="46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5400" b="1" dirty="0">
                <a:solidFill>
                  <a:schemeClr val="tx2"/>
                </a:solidFill>
                <a:latin typeface="Cantarell" panose="02000603000000000000" pitchFamily="2" charset="0"/>
              </a:rPr>
              <a:t>A Religious Monopoly</a:t>
            </a:r>
          </a:p>
        </p:txBody>
      </p:sp>
    </p:spTree>
    <p:extLst>
      <p:ext uri="{BB962C8B-B14F-4D97-AF65-F5344CB8AC3E}">
        <p14:creationId xmlns:p14="http://schemas.microsoft.com/office/powerpoint/2010/main" val="2885644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53423"/>
            <a:ext cx="5459377"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defRPr/>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obster Two" pitchFamily="50" charset="0"/>
              </a:rPr>
              <a:t>The Vulgate</a:t>
            </a:r>
          </a:p>
        </p:txBody>
      </p:sp>
      <p:sp>
        <p:nvSpPr>
          <p:cNvPr id="26627" name="Rectangle 3"/>
          <p:cNvSpPr>
            <a:spLocks noGrp="1" noChangeArrowheads="1"/>
          </p:cNvSpPr>
          <p:nvPr>
            <p:ph idx="1"/>
          </p:nvPr>
        </p:nvSpPr>
        <p:spPr>
          <a:xfrm>
            <a:off x="0" y="2209800"/>
            <a:ext cx="5486400" cy="4343400"/>
          </a:xfrm>
        </p:spPr>
        <p:txBody>
          <a:bodyPr>
            <a:normAutofit/>
          </a:bodyPr>
          <a:lstStyle/>
          <a:p>
            <a:pPr marL="0" indent="0" algn="ctr" eaLnBrk="1" hangingPunct="1">
              <a:buFont typeface="Wingdings" pitchFamily="2" charset="2"/>
              <a:buNone/>
              <a:defRPr/>
            </a:pPr>
            <a:r>
              <a:rPr lang="en-US" sz="6000" b="1" dirty="0">
                <a:latin typeface="Cantarell" pitchFamily="2" charset="0"/>
              </a:rPr>
              <a:t>The Bible in </a:t>
            </a:r>
            <a:r>
              <a:rPr lang="en-US" sz="9600" b="1"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obster Two" pitchFamily="50" charset="0"/>
              </a:rPr>
              <a:t>VULGAR</a:t>
            </a:r>
            <a:r>
              <a:rPr lang="en-US" sz="9600" b="1"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ntarell" pitchFamily="2" charset="0"/>
              </a:rPr>
              <a:t> </a:t>
            </a:r>
            <a:r>
              <a:rPr lang="en-US" sz="8000" b="1" dirty="0">
                <a:latin typeface="Cantarell" pitchFamily="2" charset="0"/>
              </a:rPr>
              <a:t>language</a:t>
            </a:r>
          </a:p>
        </p:txBody>
      </p:sp>
      <p:grpSp>
        <p:nvGrpSpPr>
          <p:cNvPr id="2" name="Group 1"/>
          <p:cNvGrpSpPr/>
          <p:nvPr/>
        </p:nvGrpSpPr>
        <p:grpSpPr>
          <a:xfrm>
            <a:off x="5459379" y="381000"/>
            <a:ext cx="3379823" cy="5943600"/>
            <a:chOff x="5078377" y="2286000"/>
            <a:chExt cx="3379823" cy="5943600"/>
          </a:xfrm>
        </p:grpSpPr>
        <p:pic>
          <p:nvPicPr>
            <p:cNvPr id="14340" name="Picture 5" descr="http://www.tihof.org/images/jerome/ghirland.jpg"/>
            <p:cNvPicPr>
              <a:picLocks noChangeAspect="1" noChangeArrowheads="1"/>
            </p:cNvPicPr>
            <p:nvPr/>
          </p:nvPicPr>
          <p:blipFill>
            <a:blip r:embed="rId5" cstate="screen"/>
            <a:srcRect/>
            <a:stretch>
              <a:fillRect/>
            </a:stretch>
          </p:blipFill>
          <p:spPr bwMode="auto">
            <a:xfrm>
              <a:off x="5078377" y="2286000"/>
              <a:ext cx="3379823" cy="4578697"/>
            </a:xfrm>
            <a:prstGeom prst="rect">
              <a:avLst/>
            </a:prstGeom>
            <a:noFill/>
            <a:ln w="9525">
              <a:noFill/>
              <a:miter lim="800000"/>
              <a:headEnd/>
              <a:tailEnd/>
            </a:ln>
          </p:spPr>
        </p:pic>
        <p:sp>
          <p:nvSpPr>
            <p:cNvPr id="14341" name="Rectangle 6"/>
            <p:cNvSpPr>
              <a:spLocks noChangeArrowheads="1"/>
            </p:cNvSpPr>
            <p:nvPr/>
          </p:nvSpPr>
          <p:spPr bwMode="auto">
            <a:xfrm>
              <a:off x="5078377" y="6844605"/>
              <a:ext cx="3379823" cy="1384995"/>
            </a:xfrm>
            <a:prstGeom prst="rect">
              <a:avLst/>
            </a:prstGeom>
            <a:noFill/>
            <a:ln w="9525">
              <a:noFill/>
              <a:miter lim="800000"/>
              <a:headEnd/>
              <a:tailEnd/>
            </a:ln>
          </p:spPr>
          <p:txBody>
            <a:bodyPr wrap="square">
              <a:spAutoFit/>
            </a:bodyPr>
            <a:lstStyle/>
            <a:p>
              <a:pPr algn="ctr"/>
              <a:r>
                <a:rPr lang="it-IT"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obster Two" pitchFamily="50" charset="0"/>
                </a:rPr>
                <a:t>St. Jerome</a:t>
              </a:r>
              <a:r>
                <a:rPr lang="it-IT" sz="1600" dirty="0"/>
                <a:t/>
              </a:r>
              <a:br>
                <a:rPr lang="it-IT" sz="1600" dirty="0"/>
              </a:br>
              <a:r>
                <a:rPr lang="it-IT" b="1" dirty="0">
                  <a:latin typeface="Cantarell" pitchFamily="2" charset="0"/>
                </a:rPr>
                <a:t>Domenico Ghirlandaio (1480) </a:t>
              </a:r>
              <a:endParaRPr lang="en-US" b="1" dirty="0">
                <a:latin typeface="Cantarell" pitchFamily="2" charset="0"/>
              </a:endParaRPr>
            </a:p>
          </p:txBody>
        </p:sp>
      </p:grpSp>
      <p:sp>
        <p:nvSpPr>
          <p:cNvPr id="3" name="Rectangle 2"/>
          <p:cNvSpPr/>
          <p:nvPr/>
        </p:nvSpPr>
        <p:spPr>
          <a:xfrm>
            <a:off x="515164" y="1244025"/>
            <a:ext cx="2837636" cy="584775"/>
          </a:xfrm>
          <a:prstGeom prst="rect">
            <a:avLst/>
          </a:prstGeom>
        </p:spPr>
        <p:txBody>
          <a:bodyPr wrap="none">
            <a:spAutoFit/>
          </a:bodyPr>
          <a:lstStyle/>
          <a:p>
            <a:pPr marL="0" indent="0" algn="ctr" eaLnBrk="1" hangingPunct="1">
              <a:buFont typeface="Wingdings" pitchFamily="2" charset="2"/>
              <a:buNone/>
              <a:defRPr/>
            </a:pPr>
            <a:r>
              <a:rPr lang="en-US" sz="3200" b="1" dirty="0">
                <a:latin typeface="Cantarell" pitchFamily="2" charset="0"/>
              </a:rPr>
              <a:t>(5</a:t>
            </a:r>
            <a:r>
              <a:rPr lang="en-US" sz="3200" b="1" baseline="30000" dirty="0">
                <a:latin typeface="Cantarell" pitchFamily="2" charset="0"/>
              </a:rPr>
              <a:t>th</a:t>
            </a:r>
            <a:r>
              <a:rPr lang="en-US" sz="3200" b="1" dirty="0">
                <a:latin typeface="Cantarell" pitchFamily="2" charset="0"/>
              </a:rPr>
              <a:t> century)</a:t>
            </a:r>
          </a:p>
        </p:txBody>
      </p:sp>
      <p:pic>
        <p:nvPicPr>
          <p:cNvPr id="4" name="Censor Bee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20200" y="6248400"/>
            <a:ext cx="609600" cy="609600"/>
          </a:xfrm>
          <a:prstGeom prst="rect">
            <a:avLst/>
          </a:prstGeom>
        </p:spPr>
      </p:pic>
    </p:spTree>
    <p:extLst>
      <p:ext uri="{BB962C8B-B14F-4D97-AF65-F5344CB8AC3E}">
        <p14:creationId xmlns:p14="http://schemas.microsoft.com/office/powerpoint/2010/main" val="93008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 calcmode="lin" valueType="num">
                                      <p:cBhvr>
                                        <p:cTn id="14"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6627">
                                            <p:txEl>
                                              <p:pRg st="0" end="0"/>
                                            </p:txEl>
                                          </p:spTgt>
                                        </p:tgtEl>
                                      </p:cBhvr>
                                    </p:animEffect>
                                  </p:childTnLst>
                                </p:cTn>
                              </p:par>
                              <p:par>
                                <p:cTn id="17" presetID="1" presetClass="mediacall" presetSubtype="0" fill="hold" nodeType="withEffect">
                                  <p:stCondLst>
                                    <p:cond delay="0"/>
                                  </p:stCondLst>
                                  <p:childTnLst>
                                    <p:cmd type="call" cmd="playFrom(0.0)">
                                      <p:cBhvr>
                                        <p:cTn id="18" dur="7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Autofit/>
          </a:bodyPr>
          <a:lstStyle/>
          <a:p>
            <a:r>
              <a:rPr lang="en-US" sz="7200" b="1" dirty="0">
                <a:latin typeface="Cantarell" pitchFamily="2" charset="0"/>
              </a:rPr>
              <a:t>1,000 Years</a:t>
            </a:r>
          </a:p>
        </p:txBody>
      </p:sp>
      <p:pic>
        <p:nvPicPr>
          <p:cNvPr id="1026" name="Picture 2" descr="C:\Users\Tom\AppData\Local\Microsoft\Windows\Temporary Internet Files\Content.IE5\BHTCPN3E\MC900432673[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870" t="7068" r="11413" b="11138"/>
          <a:stretch/>
        </p:blipFill>
        <p:spPr bwMode="auto">
          <a:xfrm>
            <a:off x="2151829" y="76200"/>
            <a:ext cx="470617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56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8B30"/>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8B30"/>
    </a:hlink>
    <a:folHlink>
      <a:srgbClr val="E36C09"/>
    </a:folHlink>
  </a:clrScheme>
</a:themeOverride>
</file>

<file path=docProps/app.xml><?xml version="1.0" encoding="utf-8"?>
<Properties xmlns="http://schemas.openxmlformats.org/officeDocument/2006/extended-properties" xmlns:vt="http://schemas.openxmlformats.org/officeDocument/2006/docPropsVTypes">
  <Template/>
  <TotalTime>8718</TotalTime>
  <Words>883</Words>
  <Application>Microsoft Office PowerPoint</Application>
  <PresentationFormat>On-screen Show (4:3)</PresentationFormat>
  <Paragraphs>102</Paragraphs>
  <Slides>30</Slides>
  <Notes>13</Notes>
  <HiddenSlides>0</HiddenSlides>
  <MMClips>5</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Calibri</vt:lpstr>
      <vt:lpstr>Palatino</vt:lpstr>
      <vt:lpstr>Lobster Two</vt:lpstr>
      <vt:lpstr>Felix Titling</vt:lpstr>
      <vt:lpstr>Cantarell</vt:lpstr>
      <vt:lpstr>Arial</vt:lpstr>
      <vt:lpstr>Wingdings</vt:lpstr>
      <vt:lpstr>Century Schoolbook</vt:lpstr>
      <vt:lpstr>1_Office Theme</vt:lpstr>
      <vt:lpstr>2_Office Theme</vt:lpstr>
      <vt:lpstr>CAUSES of the </vt:lpstr>
      <vt:lpstr>PowerPoint Presentation</vt:lpstr>
      <vt:lpstr>PowerPoint Presentation</vt:lpstr>
      <vt:lpstr>What you shall bind on earth...</vt:lpstr>
      <vt:lpstr>Christ’s Representative  on Earth</vt:lpstr>
      <vt:lpstr>Papal Insignia</vt:lpstr>
      <vt:lpstr>A Religious Monopoly</vt:lpstr>
      <vt:lpstr>The Vulgate</vt:lpstr>
      <vt:lpstr>1,000 Years</vt:lpstr>
      <vt:lpstr>OFFICIAL</vt:lpstr>
      <vt:lpstr>Can YOU  READ THIS?</vt:lpstr>
      <vt:lpstr>Can YOU  read THIS?</vt:lpstr>
      <vt:lpstr>PowerPoint Presentation</vt:lpstr>
      <vt:lpstr>CORRUPTION</vt:lpstr>
      <vt:lpstr>SIMONY</vt:lpstr>
      <vt:lpstr>NEPOTISM</vt:lpstr>
      <vt:lpstr>ABSENTEEISM</vt:lpstr>
      <vt:lpstr>Uneducated Priests</vt:lpstr>
      <vt:lpstr>PowerPoint Presentation</vt:lpstr>
      <vt:lpstr>SALE</vt:lpstr>
      <vt:lpstr>DON’T </vt:lpstr>
      <vt:lpstr>Jan  Hus</vt:lpstr>
      <vt:lpstr>PowerPoint Presentation</vt:lpstr>
      <vt:lpstr>Game Changer</vt:lpstr>
      <vt:lpstr>The  Gutenberg  Bible</vt:lpstr>
      <vt:lpstr>PowerPoint Presentation</vt:lpstr>
      <vt:lpstr>PowerPoint Presentation</vt:lpstr>
      <vt:lpstr>But Some Could</vt:lpstr>
      <vt:lpstr>Luther’s Reformation</vt:lpstr>
      <vt:lpstr>PowerPoint Presentation</vt:lpstr>
    </vt:vector>
  </TitlesOfParts>
  <Company>tctc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Reformation</dc:title>
  <dc:creator>Tom Richey</dc:creator>
  <cp:lastModifiedBy>Tom Richey</cp:lastModifiedBy>
  <cp:revision>257</cp:revision>
  <dcterms:created xsi:type="dcterms:W3CDTF">2007-11-29T14:02:38Z</dcterms:created>
  <dcterms:modified xsi:type="dcterms:W3CDTF">2016-10-27T19:33:41Z</dcterms:modified>
</cp:coreProperties>
</file>