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5" r:id="rId1"/>
    <p:sldMasterId id="2147483727" r:id="rId2"/>
  </p:sldMasterIdLst>
  <p:sldIdLst>
    <p:sldId id="395" r:id="rId3"/>
    <p:sldId id="329" r:id="rId4"/>
    <p:sldId id="331" r:id="rId5"/>
    <p:sldId id="307" r:id="rId6"/>
    <p:sldId id="317" r:id="rId7"/>
    <p:sldId id="318" r:id="rId8"/>
    <p:sldId id="304" r:id="rId9"/>
    <p:sldId id="316" r:id="rId10"/>
    <p:sldId id="306" r:id="rId11"/>
    <p:sldId id="319" r:id="rId12"/>
    <p:sldId id="303" r:id="rId13"/>
    <p:sldId id="321" r:id="rId14"/>
    <p:sldId id="332" r:id="rId15"/>
    <p:sldId id="322" r:id="rId16"/>
    <p:sldId id="266" r:id="rId17"/>
    <p:sldId id="336" r:id="rId18"/>
    <p:sldId id="267" r:id="rId19"/>
    <p:sldId id="338" r:id="rId20"/>
    <p:sldId id="337" r:id="rId21"/>
    <p:sldId id="339" r:id="rId22"/>
    <p:sldId id="289" r:id="rId23"/>
    <p:sldId id="340" r:id="rId24"/>
    <p:sldId id="393" r:id="rId25"/>
    <p:sldId id="335" r:id="rId26"/>
    <p:sldId id="269" r:id="rId27"/>
    <p:sldId id="341" r:id="rId28"/>
    <p:sldId id="396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Schoolbook" panose="02040604050505020304" pitchFamily="18" charset="0"/>
      <p:regular r:id="rId34"/>
      <p:bold r:id="rId35"/>
      <p:italic r:id="rId36"/>
      <p:boldItalic r:id="rId37"/>
    </p:embeddedFont>
    <p:embeddedFont>
      <p:font typeface="Chyelovek" panose="00000400000000000000" pitchFamily="2" charset="0"/>
      <p:regular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08"/>
    <a:srgbClr val="020B0D"/>
    <a:srgbClr val="A8B9F0"/>
    <a:srgbClr val="D7E7FF"/>
    <a:srgbClr val="FCDEBA"/>
    <a:srgbClr val="40180C"/>
    <a:srgbClr val="000000"/>
    <a:srgbClr val="F3CABF"/>
    <a:srgbClr val="372E0F"/>
    <a:srgbClr val="6F5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96" d="100"/>
          <a:sy n="96" d="100"/>
        </p:scale>
        <p:origin x="178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3BD6-359E-4984-BD32-2E895D86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4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CA63A-1662-411E-890A-44C56BDE29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0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BB23-AD30-454B-8D9E-4DB4B56C2A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7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10/10/2018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36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10/10/2018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3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10/10/2018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8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10/10/2018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62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10/10/2018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4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10/10/2018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9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10/10/2018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21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10/10/2018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2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EE4F9-1920-42D3-AD8F-789ADEC09E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54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10/10/2018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79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10/10/2018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53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10/10/2018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6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915AC-5DE3-446E-92C8-F80151D835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3EC57-4916-406C-9E4D-4202269231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7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BE410-8704-4DD2-955E-EE1833021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A5DC5-7005-4C5A-81D7-04A90D161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5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F915-8075-4826-89B4-09E6D95BE5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C38D-22FB-4CC8-BA13-CE643DCBCC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1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E3744-0739-4AB7-86B7-9D572C82A5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99138F-2B0F-44C5-8887-4C6843D117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10/10/2018</a:t>
            </a:fld>
            <a:endParaRPr lang="en-US">
              <a:solidFill>
                <a:srgbClr val="072F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2F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2F54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96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ser:AtilimGunesBaydi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urvetso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hyperlink" Target="http://commons.wikimedia.org/wiki/User:Alvesgaspar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hyperlink" Target="http://en.wikipedia.org/wiki/Ilya_Repin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hyperlink" Target="http://commons.wikimedia.org/wiki/User:Cplakidas" TargetMode="External"/><Relationship Id="rId4" Type="http://schemas.openxmlformats.org/officeDocument/2006/relationships/hyperlink" Target="http://commons.wikimedia.org/wiki/User:N%C3%A9cropotam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ser:Bigdaddy120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MapMast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en.wikipedia.org/wiki/User:AtilimGunesBaydin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upload.wikimedia.org/wikipedia/commons/e/e3/Ottoman_Flag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</a:schemeClr>
            </a:gs>
            <a:gs pos="100000">
              <a:schemeClr val="accent2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a/ae/Lesser_Coat_of_Arms_of_Russian_Empire.svg/470px-Lesser_Coat_of_Arms_of_Russian_Empire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00" y="381000"/>
            <a:ext cx="5105400" cy="61699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609600"/>
            <a:ext cx="9144000" cy="6019799"/>
          </a:xfrm>
        </p:spPr>
        <p:txBody>
          <a:bodyPr anchor="t">
            <a:noAutofit/>
          </a:bodyPr>
          <a:lstStyle/>
          <a:p>
            <a:pPr marL="280988" indent="-280988" eaLnBrk="1" hangingPunct="1">
              <a:lnSpc>
                <a:spcPct val="90000"/>
              </a:lnSpc>
              <a:defRPr/>
            </a:pPr>
            <a:r>
              <a:rPr lang="en-US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Rise of </a:t>
            </a:r>
            <a:r>
              <a:rPr lang="en-US" sz="239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endParaRPr lang="en-US" sz="199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2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0/06/OttomanEmpireIn1683.png/1024px-OttomanEmpireIn168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612654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Map Credit: </a:t>
            </a:r>
            <a:b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  <a:hlinkClick r:id="rId3" tooltip="en:User:AtilimGunesBaydin"/>
              </a:rPr>
              <a:t>Atilim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 tooltip="en:User:AtilimGunesBaydin"/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  <a:hlinkClick r:id="rId3" tooltip="en:User:AtilimGunesBaydin"/>
              </a:rPr>
              <a:t>Gunes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 tooltip="en:User:AtilimGunesBaydin"/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  <a:hlinkClick r:id="rId3" tooltip="en:User:AtilimGunesBaydin"/>
              </a:rPr>
              <a:t>Baydin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8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9812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Habsburg Monarchy</a:t>
            </a:r>
            <a:br>
              <a:rPr lang="en-US" sz="80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Austria-Hungary</a:t>
            </a:r>
            <a:endParaRPr lang="en-US" sz="66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194" name="Picture 2" descr="http://upload.wikimedia.org/wikipedia/commons/0/0c/Austria-Hungaria_transparenc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981200"/>
            <a:ext cx="7124700" cy="448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981200"/>
          </a:xfrm>
        </p:spPr>
        <p:txBody>
          <a:bodyPr>
            <a:noAutofit/>
          </a:bodyPr>
          <a:lstStyle/>
          <a:p>
            <a:pPr algn="l"/>
            <a:r>
              <a:rPr lang="en-US" sz="76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Ottoman-Habsburg Wars</a:t>
            </a:r>
            <a:br>
              <a:rPr lang="en-US" sz="76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>
                <a:solidFill>
                  <a:srgbClr val="CCD9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1526-1791</a:t>
            </a:r>
            <a:endParaRPr lang="en-US" sz="6600" b="1" dirty="0">
              <a:solidFill>
                <a:srgbClr val="CCD9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http://upload.wikimedia.org/wikipedia/commons/archive/7/7a/20080828090758!Habsburg_Map_15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8854" y="2667000"/>
            <a:ext cx="4620517" cy="32272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520923"/>
            <a:ext cx="3361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Hapsburg monarchs of Austria-Hungary fought the Ottomans for control of the </a:t>
            </a:r>
            <a:r>
              <a:rPr lang="en-US" sz="2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Balkan Peninsula 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over two centuries.</a:t>
            </a:r>
          </a:p>
        </p:txBody>
      </p:sp>
    </p:spTree>
    <p:extLst>
      <p:ext uri="{BB962C8B-B14F-4D97-AF65-F5344CB8AC3E}">
        <p14:creationId xmlns:p14="http://schemas.microsoft.com/office/powerpoint/2010/main" val="313365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114801" cy="1143000"/>
          </a:xfrm>
        </p:spPr>
        <p:txBody>
          <a:bodyPr>
            <a:noAutofit/>
          </a:bodyPr>
          <a:lstStyle/>
          <a:p>
            <a:pPr algn="l"/>
            <a:r>
              <a:rPr lang="en-US" sz="9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PRUSSIA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ile:Hohenfriedeberg.Attack.of.Prussian.Infantry.1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44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960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Carl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Röchling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(d. 1920), </a:t>
            </a:r>
            <a:r>
              <a:rPr lang="en-US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Attack of the Prussian Infantry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048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modest, but modern, militaristic state</a:t>
            </a:r>
          </a:p>
        </p:txBody>
      </p:sp>
    </p:spTree>
    <p:extLst>
      <p:ext uri="{BB962C8B-B14F-4D97-AF65-F5344CB8AC3E}">
        <p14:creationId xmlns:p14="http://schemas.microsoft.com/office/powerpoint/2010/main" val="1644049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7/7f/Empress_Zoe_mosaic_Hagia_Sophia.jpg/1280px-Empress_Zoe_mosaic_Hagia_Sophi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953000"/>
            <a:ext cx="8229600" cy="1143000"/>
          </a:xfrm>
          <a:gradFill>
            <a:gsLst>
              <a:gs pos="0">
                <a:srgbClr val="344D6E"/>
              </a:gs>
              <a:gs pos="80000">
                <a:srgbClr val="3871BE"/>
              </a:gs>
              <a:gs pos="100000">
                <a:srgbClr val="4D85CF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will inherit the Empire?</a:t>
            </a:r>
          </a:p>
        </p:txBody>
      </p:sp>
    </p:spTree>
    <p:extLst>
      <p:ext uri="{BB962C8B-B14F-4D97-AF65-F5344CB8AC3E}">
        <p14:creationId xmlns:p14="http://schemas.microsoft.com/office/powerpoint/2010/main" val="16648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419600" cy="1981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1500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6956" y="6550223"/>
            <a:ext cx="21900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by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Go to Steve Jurvetson's photostream"/>
              </a:rPr>
              <a:t>Steve Jurvetson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a/ac/Moscow_daniel.jpg/1280px-Moscow_danie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3886200" cy="11430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tx1"/>
                </a:solidFill>
              </a:rPr>
              <a:t>Muscovy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6236"/>
            <a:ext cx="2286000" cy="71596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1283-1547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2475" y="427036"/>
            <a:ext cx="2590800" cy="4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200" b="1" dirty="0">
                <a:solidFill>
                  <a:schemeClr val="tx1"/>
                </a:solidFill>
              </a:rPr>
              <a:t>Grand Duchy of </a:t>
            </a:r>
          </a:p>
        </p:txBody>
      </p:sp>
    </p:spTree>
    <p:extLst>
      <p:ext uri="{BB962C8B-B14F-4D97-AF65-F5344CB8AC3E}">
        <p14:creationId xmlns:p14="http://schemas.microsoft.com/office/powerpoint/2010/main" val="5348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</a:schemeClr>
            </a:gs>
            <a:gs pos="100000">
              <a:schemeClr val="accent2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13716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1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Tributary State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438400"/>
            <a:ext cx="3352800" cy="3500368"/>
          </a:xfrm>
        </p:spPr>
        <p:txBody>
          <a:bodyPr anchor="ctr">
            <a:no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Muscovite princes paid tribute to the </a:t>
            </a: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Mongol </a:t>
            </a:r>
            <a:b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 </a:t>
            </a:r>
            <a:b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1480.</a:t>
            </a:r>
          </a:p>
        </p:txBody>
      </p:sp>
      <p:pic>
        <p:nvPicPr>
          <p:cNvPr id="2050" name="Picture 2" descr="http://upload.wikimedia.org/wikipedia/commons/thumb/4/48/DiezAlbumsArmedRiders_II.jpg/1280px-DiezAlbumsArmedRiders_I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5017325" cy="35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2/25/Great_standing_on_the_Ugra_river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0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457200"/>
            <a:ext cx="4419600" cy="1828800"/>
          </a:xfrm>
        </p:spPr>
        <p:txBody>
          <a:bodyPr>
            <a:noAutofit/>
          </a:bodyPr>
          <a:lstStyle/>
          <a:p>
            <a:r>
              <a:rPr lang="en-US" sz="16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4953000" cy="1524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Mongols retreated, leaving Muscovy to be an independent kingdom.</a:t>
            </a:r>
          </a:p>
        </p:txBody>
      </p:sp>
    </p:spTree>
    <p:extLst>
      <p:ext uri="{BB962C8B-B14F-4D97-AF65-F5344CB8AC3E}">
        <p14:creationId xmlns:p14="http://schemas.microsoft.com/office/powerpoint/2010/main" val="122762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2/2b/Ivan_vs_k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4876800" cy="1249363"/>
          </a:xfrm>
        </p:spPr>
        <p:txBody>
          <a:bodyPr>
            <a:noAutofit/>
          </a:bodyPr>
          <a:lstStyle/>
          <a:p>
            <a:r>
              <a:rPr lang="en-US" sz="115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4267200"/>
            <a:ext cx="3505201" cy="1295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Ivan III proclaimed Muscovy to be independent in 1480</a:t>
            </a:r>
          </a:p>
        </p:txBody>
      </p:sp>
    </p:spTree>
    <p:extLst>
      <p:ext uri="{BB962C8B-B14F-4D97-AF65-F5344CB8AC3E}">
        <p14:creationId xmlns:p14="http://schemas.microsoft.com/office/powerpoint/2010/main" val="223976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10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144000" cy="700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114800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Entities of Eastern Europe</a:t>
            </a:r>
          </a:p>
        </p:txBody>
      </p:sp>
      <p:sp>
        <p:nvSpPr>
          <p:cNvPr id="4" name="AutoShape 2" descr="http://www.emersonkent.com/images/europe_164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0" y="4343400"/>
            <a:ext cx="22098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Ottoman Empire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3113782"/>
            <a:ext cx="243840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chemeClr val="accent6">
                      <a:lumMod val="40000"/>
                      <a:lumOff val="60000"/>
                      <a:alpha val="43000"/>
                    </a:schemeClr>
                  </a:outerShdw>
                </a:effectLst>
              </a:rPr>
              <a:t>Habsburg Monarchy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1066800"/>
            <a:ext cx="1981200" cy="8925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(Muscovy)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2158425"/>
            <a:ext cx="20574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Prussia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2768025"/>
            <a:ext cx="1981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</a:t>
            </a:r>
          </a:p>
        </p:txBody>
      </p:sp>
    </p:spTree>
    <p:extLst>
      <p:ext uri="{BB962C8B-B14F-4D97-AF65-F5344CB8AC3E}">
        <p14:creationId xmlns:p14="http://schemas.microsoft.com/office/powerpoint/2010/main" val="542564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</a:schemeClr>
            </a:gs>
            <a:gs pos="100000">
              <a:schemeClr val="accent2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905000"/>
          </a:xfrm>
        </p:spPr>
        <p:txBody>
          <a:bodyPr>
            <a:noAutofit/>
          </a:bodyPr>
          <a:lstStyle/>
          <a:p>
            <a:r>
              <a:rPr lang="en-US" sz="1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Third 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18" y="2255836"/>
            <a:ext cx="3957082" cy="39163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Ivan married a Byzantine princess and began to use the Byzantine double-headed Eagle on official correspondence.</a:t>
            </a:r>
          </a:p>
        </p:txBody>
      </p:sp>
      <p:pic>
        <p:nvPicPr>
          <p:cNvPr id="6146" name="Picture 2" descr="http://upload.wikimedia.org/wikipedia/commons/thumb/2/22/Seal_of_Ivan_3_%28reverse%29.svg/617px-Seal_of_Ivan_3_%28reverse%29.svg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82" y="2057400"/>
            <a:ext cx="430109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66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</a:schemeClr>
            </a:gs>
            <a:gs pos="100000">
              <a:schemeClr val="accent2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33400"/>
            <a:ext cx="3881409" cy="2895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Coat of Arms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3429000"/>
            <a:ext cx="3881409" cy="2664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of the </a:t>
            </a:r>
            <a:br>
              <a:rPr lang="en-US" sz="4400" dirty="0"/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</a:t>
            </a:r>
          </a:p>
        </p:txBody>
      </p:sp>
      <p:pic>
        <p:nvPicPr>
          <p:cNvPr id="7170" name="Picture 2" descr="http://upload.wikimedia.org/wikipedia/commons/thumb/4/4f/Coat_of_Arms_of_Russian_Empire.svg/505px-Coat_of_Arms_of_Russian_Empi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09" y="533400"/>
            <a:ext cx="4967316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CABF"/>
            </a:gs>
            <a:gs pos="36000">
              <a:schemeClr val="accent2">
                <a:lumMod val="40000"/>
                <a:lumOff val="60000"/>
              </a:schemeClr>
            </a:gs>
            <a:gs pos="77000">
              <a:schemeClr val="accent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c/c3/Laurel_wreath.svg/944px-Laurel_wreath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29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6"/>
            <a:ext cx="8229600" cy="3687764"/>
          </a:xfrm>
        </p:spPr>
        <p:txBody>
          <a:bodyPr>
            <a:noAutofit/>
          </a:bodyPr>
          <a:lstStyle/>
          <a:p>
            <a:r>
              <a:rPr lang="en-US" sz="19900" dirty="0">
                <a:solidFill>
                  <a:schemeClr val="tx1"/>
                </a:solidFill>
              </a:rPr>
              <a:t>TSAR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962400"/>
            <a:ext cx="6248400" cy="2163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Variant of </a:t>
            </a:r>
            <a:r>
              <a:rPr lang="en-US" sz="3600" b="1" i="1" dirty="0">
                <a:solidFill>
                  <a:schemeClr val="tx1"/>
                </a:solidFill>
              </a:rPr>
              <a:t>Caesar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66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352800"/>
            <a:ext cx="4800600" cy="2209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tsars were absolutists before absolutism was even cool.</a:t>
            </a:r>
            <a:endParaRPr lang="en-US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upload.wikimedia.org/wikipedia/commons/2/2b/Vasnetsov_Ioann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69895" cy="686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239000" cy="304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AUTOCRACY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152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6"/>
            <a:ext cx="9144000" cy="1554163"/>
          </a:xfrm>
        </p:spPr>
        <p:txBody>
          <a:bodyPr>
            <a:noAutofit/>
          </a:bodyPr>
          <a:lstStyle/>
          <a:p>
            <a:r>
              <a:rPr lang="en-US" sz="1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Entrenched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781" y="4953000"/>
            <a:ext cx="3086219" cy="1447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5000"/>
              </a:lnSpc>
              <a:buNone/>
            </a:pP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Boyars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85000"/>
              </a:lnSpc>
              <a:buNone/>
            </a:pPr>
            <a:r>
              <a:rPr lang="en-US" sz="2600" dirty="0"/>
              <a:t>(Nobility)</a:t>
            </a:r>
          </a:p>
        </p:txBody>
      </p:sp>
      <p:pic>
        <p:nvPicPr>
          <p:cNvPr id="1026" name="Picture 2" descr="http://upload.wikimedia.org/wikipedia/commons/1/13/Bojar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1" y="1981200"/>
            <a:ext cx="308621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4/46/Russian_Strielts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239921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e/ec/Moscow_July_2011-4a.jpg/640px-Moscow_July_2011-4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4193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2061" y="2000250"/>
            <a:ext cx="16751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Photo by </a:t>
            </a:r>
            <a:r>
              <a:rPr lang="en-US" sz="1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hlinkClick r:id="rId6" tooltip="User:Alvesgaspar"/>
              </a:rPr>
              <a:t>Alvesgaspar</a:t>
            </a:r>
            <a:endParaRPr lang="en-US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33800" y="4953000"/>
            <a:ext cx="2399211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5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Streltsy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 fontAlgn="auto">
              <a:lnSpc>
                <a:spcPct val="85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2600" dirty="0"/>
              <a:t>(Musketeers)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48400" y="4995864"/>
            <a:ext cx="2743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Russian Orthodox </a:t>
            </a:r>
            <a:r>
              <a:rPr lang="en-US" sz="9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1906361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 uiExpand="1" build="p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562600" cy="304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IV</a:t>
            </a:r>
            <a:br>
              <a:rPr lang="en-US" sz="13200" b="1" dirty="0">
                <a:solidFill>
                  <a:schemeClr val="bg1"/>
                </a:solidFill>
              </a:rPr>
            </a:b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Terrible”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3276600"/>
            <a:ext cx="5562600" cy="37338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(1533-1584)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Tsar vs </a:t>
            </a:r>
            <a:b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Boyars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upload.wikimedia.org/wikipedia/commons/2/2b/Vasnetsov_Ioann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69895" cy="686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799"/>
            <a:ext cx="4370314" cy="1828801"/>
          </a:xfrm>
        </p:spPr>
        <p:txBody>
          <a:bodyPr>
            <a:noAutofit/>
          </a:bodyPr>
          <a:lstStyle/>
          <a:p>
            <a:r>
              <a:rPr lang="en-US" sz="180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3913114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Ivan killed his son in an argument after he struck his son’s wife for wearing immodest clothing.</a:t>
            </a:r>
          </a:p>
        </p:txBody>
      </p:sp>
      <p:pic>
        <p:nvPicPr>
          <p:cNvPr id="9218" name="Picture 2" descr="http://upload.wikimedia.org/wikipedia/commons/6/61/Ivan_the_Terrible_%26_son_-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14" y="0"/>
            <a:ext cx="4786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70314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6474023"/>
            <a:ext cx="3969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hlinkClick r:id="rId4" tooltip="Ilya Repin"/>
              </a:rPr>
              <a:t>Ilya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4" tooltip="Ilya Repin"/>
              </a:rPr>
              <a:t>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hlinkClick r:id="rId4" tooltip="Ilya Repin"/>
              </a:rPr>
              <a:t>Repin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Ivan the Terrible and His Son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(1885)</a:t>
            </a:r>
          </a:p>
        </p:txBody>
      </p:sp>
    </p:spTree>
    <p:extLst>
      <p:ext uri="{BB962C8B-B14F-4D97-AF65-F5344CB8AC3E}">
        <p14:creationId xmlns:p14="http://schemas.microsoft.com/office/powerpoint/2010/main" val="1397309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</a:schemeClr>
            </a:gs>
            <a:gs pos="100000">
              <a:schemeClr val="accent2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858963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340668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</a:schemeClr>
            </a:gs>
            <a:gs pos="100000">
              <a:schemeClr val="accent2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a/a7/Map_Byzantine_Empire_1025-en.svg/1920px-Map_Byzantine_Empire_1025-en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295400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Byzantine Empire</a:t>
            </a:r>
            <a:endParaRPr lang="en-US" sz="5400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419600"/>
            <a:ext cx="3962400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“Buffer State”</a:t>
            </a:r>
          </a:p>
          <a:p>
            <a:pPr algn="ctr"/>
            <a:r>
              <a:rPr lang="en-US" sz="2000" b="1" dirty="0"/>
              <a:t>Between Islamic empires and Christian Europe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6462296"/>
            <a:ext cx="3752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Map Credit: 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hlinkClick r:id="rId4" tooltip="User:Nécropotame"/>
              </a:rPr>
              <a:t>Nécropotame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4" tooltip="User:Nécropotame"/>
              </a:rPr>
              <a:t>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and </a:t>
            </a:r>
            <a:r>
              <a:rPr lang="en-US" sz="1400" dirty="0" err="1">
                <a:solidFill>
                  <a:schemeClr val="accent6">
                    <a:lumMod val="40000"/>
                    <a:lumOff val="60000"/>
                  </a:schemeClr>
                </a:solidFill>
                <a:hlinkClick r:id="rId5" tooltip="User:Cplakidas"/>
              </a:rPr>
              <a:t>Cplakidas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9850" y="400050"/>
            <a:ext cx="2501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</a:t>
            </a:r>
            <a:r>
              <a:rPr lang="en-US" sz="2800" b="1" baseline="30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Century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1/1c/Walls_of_Constantinopl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solidFill>
                  <a:schemeClr val="tx1"/>
                </a:solidFill>
              </a:rPr>
              <a:t>The Walls of Constantinople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419600"/>
            <a:ext cx="7162800" cy="17065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07043" y="6400800"/>
            <a:ext cx="2060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Photo by 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 tooltip="en:User:Bigdaddy1204"/>
              </a:rPr>
              <a:t>Bigdaddy1204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9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80000">
              <a:schemeClr val="tx1">
                <a:lumMod val="85000"/>
                <a:lumOff val="1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553200" cy="1143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Changer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9/90/Dardanelles_Gun_Turkish_Bronze_15c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0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3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Fall of Constantinople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457" y="1371600"/>
            <a:ext cx="1447581" cy="4616185"/>
          </a:xfrm>
        </p:spPr>
        <p:txBody>
          <a:bodyPr vert="wordArtVert"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1453</a:t>
            </a:r>
          </a:p>
        </p:txBody>
      </p:sp>
      <p:pic>
        <p:nvPicPr>
          <p:cNvPr id="61442" name="Picture 2" descr="http://upload.wikimedia.org/wikipedia/commons/thumb/d/d3/Eastern_Mediterranean_1450_.svg/1000px-Eastern_Mediterranean_1450_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64" y="1752600"/>
            <a:ext cx="5149736" cy="4876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838" y="6248400"/>
            <a:ext cx="2285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Map Credit: </a:t>
            </a:r>
            <a:r>
              <a:rPr lang="en-US" sz="1600" dirty="0" err="1">
                <a:solidFill>
                  <a:schemeClr val="accent5">
                    <a:lumMod val="40000"/>
                    <a:lumOff val="60000"/>
                  </a:schemeClr>
                </a:solidFill>
                <a:hlinkClick r:id="rId3" tooltip="User:MapMaster"/>
              </a:rPr>
              <a:t>MapMaster</a:t>
            </a:r>
            <a:endParaRPr lang="en-US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e/e3/Edirne_Kusatma_Zonar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7"/>
            <a:ext cx="4343400" cy="14779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Mehmet II Marches on Constantinople</a:t>
            </a:r>
          </a:p>
        </p:txBody>
      </p:sp>
    </p:spTree>
    <p:extLst>
      <p:ext uri="{BB962C8B-B14F-4D97-AF65-F5344CB8AC3E}">
        <p14:creationId xmlns:p14="http://schemas.microsoft.com/office/powerpoint/2010/main" val="368456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</a:schemeClr>
            </a:gs>
            <a:gs pos="100000">
              <a:schemeClr val="accent2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upload.wikimedia.org/wikipedia/commons/0/06/OttomanEmpireIn168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219700" cy="3914775"/>
          </a:xfrm>
          <a:prstGeom prst="rect">
            <a:avLst/>
          </a:prstGeom>
          <a:noFill/>
        </p:spPr>
      </p:pic>
      <p:pic>
        <p:nvPicPr>
          <p:cNvPr id="4" name="Picture 10" descr="File:Ottoman Flag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34" y="457200"/>
            <a:ext cx="1944315" cy="12953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6532934" cy="1143000"/>
          </a:xfrm>
        </p:spPr>
        <p:txBody>
          <a:bodyPr>
            <a:noAutofit/>
          </a:bodyPr>
          <a:lstStyle/>
          <a:p>
            <a:pPr algn="l"/>
            <a:r>
              <a:rPr 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Ottoman Empire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850" y="5582960"/>
            <a:ext cx="1761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Map Credit: </a:t>
            </a:r>
            <a:b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  <a:hlinkClick r:id="rId6" tooltip="en:User:AtilimGunesBaydin"/>
              </a:rPr>
              <a:t>Atilim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6" tooltip="en:User:AtilimGunesBaydin"/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  <a:hlinkClick r:id="rId6" tooltip="en:User:AtilimGunesBaydin"/>
              </a:rPr>
              <a:t>Gunes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6" tooltip="en:User:AtilimGunesBaydin"/>
              </a:rPr>
              <a:t> </a:t>
            </a:r>
            <a:r>
              <a:rPr lang="en-US" sz="1400" dirty="0" err="1">
                <a:solidFill>
                  <a:schemeClr val="accent6">
                    <a:lumMod val="20000"/>
                    <a:lumOff val="80000"/>
                  </a:schemeClr>
                </a:solidFill>
                <a:hlinkClick r:id="rId6" tooltip="en:User:AtilimGunesBaydin"/>
              </a:rPr>
              <a:t>Baydin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99144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 its peak in 1683, the Ottoman Empire spanned from North Africa to the Middle East to Southeastern Europe.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descreen">
  <a:themeElements>
    <a:clrScheme name="Peter the Great">
      <a:dk1>
        <a:sysClr val="windowText" lastClr="000000"/>
      </a:dk1>
      <a:lt1>
        <a:sysClr val="window" lastClr="FFFFFF"/>
      </a:lt1>
      <a:dk2>
        <a:srgbClr val="192117"/>
      </a:dk2>
      <a:lt2>
        <a:srgbClr val="F1E9CD"/>
      </a:lt2>
      <a:accent1>
        <a:srgbClr val="769BCC"/>
      </a:accent1>
      <a:accent2>
        <a:srgbClr val="BA4523"/>
      </a:accent2>
      <a:accent3>
        <a:srgbClr val="75705F"/>
      </a:accent3>
      <a:accent4>
        <a:srgbClr val="ECAF9D"/>
      </a:accent4>
      <a:accent5>
        <a:srgbClr val="4171AF"/>
      </a:accent5>
      <a:accent6>
        <a:srgbClr val="E9DBAD"/>
      </a:accent6>
      <a:hlink>
        <a:srgbClr val="FAF7EE"/>
      </a:hlink>
      <a:folHlink>
        <a:srgbClr val="D8C275"/>
      </a:folHlink>
    </a:clrScheme>
    <a:fontScheme name="Russian">
      <a:majorFont>
        <a:latin typeface="Chyelove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10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11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12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13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14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15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2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3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4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5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6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7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8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ppt/theme/themeOverride9.xml><?xml version="1.0" encoding="utf-8"?>
<a:themeOverride xmlns:a="http://schemas.openxmlformats.org/drawingml/2006/main">
  <a:clrScheme name="Peter the Great">
    <a:dk1>
      <a:sysClr val="windowText" lastClr="000000"/>
    </a:dk1>
    <a:lt1>
      <a:sysClr val="window" lastClr="FFFFFF"/>
    </a:lt1>
    <a:dk2>
      <a:srgbClr val="192117"/>
    </a:dk2>
    <a:lt2>
      <a:srgbClr val="F1E9CD"/>
    </a:lt2>
    <a:accent1>
      <a:srgbClr val="769BCC"/>
    </a:accent1>
    <a:accent2>
      <a:srgbClr val="BA4523"/>
    </a:accent2>
    <a:accent3>
      <a:srgbClr val="75705F"/>
    </a:accent3>
    <a:accent4>
      <a:srgbClr val="ECAF9D"/>
    </a:accent4>
    <a:accent5>
      <a:srgbClr val="4171AF"/>
    </a:accent5>
    <a:accent6>
      <a:srgbClr val="E9DBAD"/>
    </a:accent6>
    <a:hlink>
      <a:srgbClr val="FAF7EE"/>
    </a:hlink>
    <a:folHlink>
      <a:srgbClr val="D8C27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6126</TotalTime>
  <Words>281</Words>
  <Application>Microsoft Office PowerPoint</Application>
  <PresentationFormat>On-screen Show (4:3)</PresentationFormat>
  <Paragraphs>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Century Schoolbook</vt:lpstr>
      <vt:lpstr>Calibri</vt:lpstr>
      <vt:lpstr>Wingdings</vt:lpstr>
      <vt:lpstr>Chyelovek</vt:lpstr>
      <vt:lpstr>Tahoma</vt:lpstr>
      <vt:lpstr>Arial</vt:lpstr>
      <vt:lpstr>Widescreen</vt:lpstr>
      <vt:lpstr>1_Office Theme</vt:lpstr>
      <vt:lpstr>The Rise of Russia</vt:lpstr>
      <vt:lpstr>Political Entities of Eastern Europe</vt:lpstr>
      <vt:lpstr>BACKGROUND</vt:lpstr>
      <vt:lpstr>The Byzantine Empire</vt:lpstr>
      <vt:lpstr>The Walls of Constantinople</vt:lpstr>
      <vt:lpstr>Game Changer</vt:lpstr>
      <vt:lpstr>The Fall of Constantinople</vt:lpstr>
      <vt:lpstr>Mehmet II Marches on Constantinople</vt:lpstr>
      <vt:lpstr>The Ottoman Empire</vt:lpstr>
      <vt:lpstr>PowerPoint Presentation</vt:lpstr>
      <vt:lpstr>The Habsburg Monarchy Austria-Hungary</vt:lpstr>
      <vt:lpstr>Ottoman-Habsburg Wars 1526-1791</vt:lpstr>
      <vt:lpstr>PRUSSIA</vt:lpstr>
      <vt:lpstr>Who will inherit the Empire?</vt:lpstr>
      <vt:lpstr>Russia</vt:lpstr>
      <vt:lpstr>Muscovy</vt:lpstr>
      <vt:lpstr>Tributary State</vt:lpstr>
      <vt:lpstr>1480</vt:lpstr>
      <vt:lpstr>Ivan III</vt:lpstr>
      <vt:lpstr>The Third Rome</vt:lpstr>
      <vt:lpstr>Coat of Arms</vt:lpstr>
      <vt:lpstr>TSAR</vt:lpstr>
      <vt:lpstr>AUTOCRACY</vt:lpstr>
      <vt:lpstr>Entrenched Classes</vt:lpstr>
      <vt:lpstr>Ivan IV “the Terrible”</vt:lpstr>
      <vt:lpstr>OOPS</vt:lpstr>
      <vt:lpstr>PowerPoint Presentation</vt:lpstr>
    </vt:vector>
  </TitlesOfParts>
  <Company>tctc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Russia</dc:title>
  <dc:creator>Tom Richey</dc:creator>
  <cp:lastModifiedBy>Tom Richey</cp:lastModifiedBy>
  <cp:revision>206</cp:revision>
  <dcterms:created xsi:type="dcterms:W3CDTF">2007-08-30T16:11:33Z</dcterms:created>
  <dcterms:modified xsi:type="dcterms:W3CDTF">2018-10-10T23:13:11Z</dcterms:modified>
</cp:coreProperties>
</file>