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58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53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41BF9-A78B-4972-8EBB-39A795DACE7F}" type="datetimeFigureOut">
              <a:rPr lang="en-CA" smtClean="0"/>
              <a:t>15-Nov-2021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8E384-A21D-4AA0-8CA4-410C07C486F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3166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7E548-9A72-4947-A45F-5E6926136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E9767-7563-4A4C-9175-973E99F88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58B83FA-F9EE-45E8-A672-9A29F71F33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91404" y="6434685"/>
            <a:ext cx="1844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CA" dirty="0"/>
              <a:t>Nepean Sailing Club    </a:t>
            </a:r>
            <a:fld id="{DEFD348A-CE1B-48A6-93BA-B6399050B6EF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85939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813A8-99D3-4BE5-91B1-3E2D98113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AE59F-57E5-467F-A58E-7538F9BD32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91404" y="6434685"/>
            <a:ext cx="1844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CA" dirty="0"/>
              <a:t>Nepean Sailing Club    </a:t>
            </a:r>
            <a:fld id="{DEFD348A-CE1B-48A6-93BA-B6399050B6EF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26070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68BC5-8C30-4E0A-A869-53C0FE2CF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91404" y="6434685"/>
            <a:ext cx="1844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CA" dirty="0"/>
              <a:t>Nepean Sailing Club    </a:t>
            </a:r>
            <a:fld id="{DEFD348A-CE1B-48A6-93BA-B6399050B6EF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47844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58BEA5-A496-44F5-8178-913A69D06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190"/>
            <a:ext cx="10515600" cy="622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DFE07-3B2B-4C09-94DF-E0A8D62DC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789709"/>
            <a:ext cx="10515600" cy="5362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98A78-D756-4992-896B-D70209CF41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91404" y="6434685"/>
            <a:ext cx="1844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CA"/>
              <a:t>Nepean Sailing Club    </a:t>
            </a:r>
            <a:fld id="{DEFD348A-CE1B-48A6-93BA-B6399050B6EF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2393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11" Type="http://schemas.openxmlformats.org/officeDocument/2006/relationships/image" Target="../media/image10.jp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g"/><Relationship Id="rId1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FD31F1-B9C3-45EF-A35D-BB726A987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/>
              <a:t>Nepean Sailing Club : Club-owned vessels with an engine 2021</a:t>
            </a:r>
            <a:endParaRPr lang="en-CA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7DAC82B-B955-4068-9E66-7B7C92F458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482333"/>
              </p:ext>
            </p:extLst>
          </p:nvPr>
        </p:nvGraphicFramePr>
        <p:xfrm>
          <a:off x="0" y="558975"/>
          <a:ext cx="12192000" cy="58946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13751">
                  <a:extLst>
                    <a:ext uri="{9D8B030D-6E8A-4147-A177-3AD203B41FA5}">
                      <a16:colId xmlns:a16="http://schemas.microsoft.com/office/drawing/2014/main" val="2344757056"/>
                    </a:ext>
                  </a:extLst>
                </a:gridCol>
                <a:gridCol w="1044250">
                  <a:extLst>
                    <a:ext uri="{9D8B030D-6E8A-4147-A177-3AD203B41FA5}">
                      <a16:colId xmlns:a16="http://schemas.microsoft.com/office/drawing/2014/main" val="2294564794"/>
                    </a:ext>
                  </a:extLst>
                </a:gridCol>
                <a:gridCol w="1007928">
                  <a:extLst>
                    <a:ext uri="{9D8B030D-6E8A-4147-A177-3AD203B41FA5}">
                      <a16:colId xmlns:a16="http://schemas.microsoft.com/office/drawing/2014/main" val="2320183467"/>
                    </a:ext>
                  </a:extLst>
                </a:gridCol>
                <a:gridCol w="693512">
                  <a:extLst>
                    <a:ext uri="{9D8B030D-6E8A-4147-A177-3AD203B41FA5}">
                      <a16:colId xmlns:a16="http://schemas.microsoft.com/office/drawing/2014/main" val="3879773809"/>
                    </a:ext>
                  </a:extLst>
                </a:gridCol>
                <a:gridCol w="692458">
                  <a:extLst>
                    <a:ext uri="{9D8B030D-6E8A-4147-A177-3AD203B41FA5}">
                      <a16:colId xmlns:a16="http://schemas.microsoft.com/office/drawing/2014/main" val="903274228"/>
                    </a:ext>
                  </a:extLst>
                </a:gridCol>
                <a:gridCol w="701336">
                  <a:extLst>
                    <a:ext uri="{9D8B030D-6E8A-4147-A177-3AD203B41FA5}">
                      <a16:colId xmlns:a16="http://schemas.microsoft.com/office/drawing/2014/main" val="1940212335"/>
                    </a:ext>
                  </a:extLst>
                </a:gridCol>
                <a:gridCol w="1269507">
                  <a:extLst>
                    <a:ext uri="{9D8B030D-6E8A-4147-A177-3AD203B41FA5}">
                      <a16:colId xmlns:a16="http://schemas.microsoft.com/office/drawing/2014/main" val="3295589506"/>
                    </a:ext>
                  </a:extLst>
                </a:gridCol>
                <a:gridCol w="1873188">
                  <a:extLst>
                    <a:ext uri="{9D8B030D-6E8A-4147-A177-3AD203B41FA5}">
                      <a16:colId xmlns:a16="http://schemas.microsoft.com/office/drawing/2014/main" val="46124289"/>
                    </a:ext>
                  </a:extLst>
                </a:gridCol>
                <a:gridCol w="807868">
                  <a:extLst>
                    <a:ext uri="{9D8B030D-6E8A-4147-A177-3AD203B41FA5}">
                      <a16:colId xmlns:a16="http://schemas.microsoft.com/office/drawing/2014/main" val="490098544"/>
                    </a:ext>
                  </a:extLst>
                </a:gridCol>
                <a:gridCol w="849791">
                  <a:extLst>
                    <a:ext uri="{9D8B030D-6E8A-4147-A177-3AD203B41FA5}">
                      <a16:colId xmlns:a16="http://schemas.microsoft.com/office/drawing/2014/main" val="3785142091"/>
                    </a:ext>
                  </a:extLst>
                </a:gridCol>
                <a:gridCol w="2038411">
                  <a:extLst>
                    <a:ext uri="{9D8B030D-6E8A-4147-A177-3AD203B41FA5}">
                      <a16:colId xmlns:a16="http://schemas.microsoft.com/office/drawing/2014/main" val="1813404020"/>
                    </a:ext>
                  </a:extLst>
                </a:gridCol>
              </a:tblGrid>
              <a:tr h="15922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b="1" u="none" strike="noStrike" dirty="0">
                          <a:effectLst/>
                        </a:rPr>
                        <a:t>Name</a:t>
                      </a:r>
                      <a:endParaRPr lang="en-CA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b="1" u="none" strike="noStrike">
                          <a:effectLst/>
                        </a:rPr>
                        <a:t>Make</a:t>
                      </a:r>
                      <a:endParaRPr lang="en-CA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b="1" u="none" strike="noStrike" dirty="0">
                          <a:effectLst/>
                        </a:rPr>
                        <a:t>Driving position</a:t>
                      </a:r>
                      <a:endParaRPr lang="en-CA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b="1" u="none" strike="noStrike" dirty="0">
                          <a:effectLst/>
                        </a:rPr>
                        <a:t>Shelter</a:t>
                      </a:r>
                      <a:endParaRPr lang="en-CA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b="1" u="none" strike="noStrike">
                          <a:effectLst/>
                        </a:rPr>
                        <a:t>Sides</a:t>
                      </a:r>
                      <a:endParaRPr lang="en-CA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b="1" u="none" strike="noStrike" dirty="0">
                          <a:effectLst/>
                        </a:rPr>
                        <a:t>Weather capability</a:t>
                      </a:r>
                      <a:endParaRPr lang="en-CA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b="1" u="none" strike="noStrike" dirty="0">
                          <a:effectLst/>
                        </a:rPr>
                        <a:t>Primary role</a:t>
                      </a:r>
                      <a:endParaRPr lang="en-CA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b="1" u="none" strike="noStrike">
                          <a:effectLst/>
                        </a:rPr>
                        <a:t>Color / Identifiers</a:t>
                      </a:r>
                      <a:endParaRPr lang="en-CA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b="1" u="none" strike="noStrike">
                          <a:effectLst/>
                        </a:rPr>
                        <a:t>Registration</a:t>
                      </a:r>
                      <a:endParaRPr lang="en-CA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b="1" u="none" strike="noStrike" dirty="0">
                          <a:effectLst/>
                        </a:rPr>
                        <a:t>Engine HP</a:t>
                      </a:r>
                      <a:endParaRPr lang="en-CA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b="1" u="none" strike="noStrike" dirty="0">
                          <a:effectLst/>
                        </a:rPr>
                        <a:t>Special equipment</a:t>
                      </a:r>
                      <a:endParaRPr lang="en-CA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extLst>
                  <a:ext uri="{0D108BD9-81ED-4DB2-BD59-A6C34878D82A}">
                    <a16:rowId xmlns:a16="http://schemas.microsoft.com/office/drawing/2014/main" val="78761467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Andy Haydon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Sportcraft 252 25’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Side console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Half-cabin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Hard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&lt; storm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Fleet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White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C24047ON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250 inboard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Head. Signal gun. VHF.  Powered anchor. Swim platform. 12V outlet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extLst>
                  <a:ext uri="{0D108BD9-81ED-4DB2-BD59-A6C34878D82A}">
                    <a16:rowId xmlns:a16="http://schemas.microsoft.com/office/drawing/2014/main" val="305765649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Bill Levesque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Bayliner Trophy 2503 25’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Side console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Canopy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Hard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&lt; storm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Fleet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White, blue stripe, blue canopy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ON4388193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225 outboard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Head. VHF Swim platform. 12V outlet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extLst>
                  <a:ext uri="{0D108BD9-81ED-4DB2-BD59-A6C34878D82A}">
                    <a16:rowId xmlns:a16="http://schemas.microsoft.com/office/drawing/2014/main" val="250450528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The Vice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Islamorada 21’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Center-console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Canopy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Hard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&lt;  storm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Fleet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White, green stripe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C24048ON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175 outboard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 12V outlet</a:t>
                      </a:r>
                    </a:p>
                  </a:txBody>
                  <a:tcPr marL="36000" marR="36000" marT="10800" marB="10800" anchor="ctr"/>
                </a:tc>
                <a:extLst>
                  <a:ext uri="{0D108BD9-81ED-4DB2-BD59-A6C34878D82A}">
                    <a16:rowId xmlns:a16="http://schemas.microsoft.com/office/drawing/2014/main" val="23819320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The Hoff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Triumph 17’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Side console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None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Hard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&lt;  storm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Fleet / Sail Training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Off-white or cream. Grey seats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?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60 outboard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 12V outlet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extLst>
                  <a:ext uri="{0D108BD9-81ED-4DB2-BD59-A6C34878D82A}">
                    <a16:rowId xmlns:a16="http://schemas.microsoft.com/office/drawing/2014/main" val="50839774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BMO Boat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Highfield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Center-console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None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Rib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&lt;  storm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Able Sail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Grey, blue BMO sticker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C24994ON ?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40 outboard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 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extLst>
                  <a:ext uri="{0D108BD9-81ED-4DB2-BD59-A6C34878D82A}">
                    <a16:rowId xmlns:a16="http://schemas.microsoft.com/office/drawing/2014/main" val="206863434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Sesiya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C&amp;C 27-3 yacht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Cockpit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Full cabin, bimini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Fibreglass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&lt;  storm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Able Sail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Keelboat, white hull, blue and red trim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 18E0279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inboard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Sails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extLst>
                  <a:ext uri="{0D108BD9-81ED-4DB2-BD59-A6C34878D82A}">
                    <a16:rowId xmlns:a16="http://schemas.microsoft.com/office/drawing/2014/main" val="119190965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Red Highfield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Highfield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Center-console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None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Rib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&lt;  storm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Sail training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Red, black highlights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?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50 outboard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 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extLst>
                  <a:ext uri="{0D108BD9-81ED-4DB2-BD59-A6C34878D82A}">
                    <a16:rowId xmlns:a16="http://schemas.microsoft.com/office/drawing/2014/main" val="131178783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Caribe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Caribe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Center-console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None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Rib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&lt;  storm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Sail training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Very light grey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C24051ON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60 outboard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 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extLst>
                  <a:ext uri="{0D108BD9-81ED-4DB2-BD59-A6C34878D82A}">
                    <a16:rowId xmlns:a16="http://schemas.microsoft.com/office/drawing/2014/main" val="323474108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Zodiac C24050ON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Zodiac Pro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Center-console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None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Rib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&lt;  storm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Sail training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Dark grey, youth racing sticker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C24050ON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outboard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Pulpit, side bench seats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extLst>
                  <a:ext uri="{0D108BD9-81ED-4DB2-BD59-A6C34878D82A}">
                    <a16:rowId xmlns:a16="http://schemas.microsoft.com/office/drawing/2014/main" val="31138515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Zodiac ON1905291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Zodiac Pro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Center-console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None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Rib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&lt;  storm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Sail training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CA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ON1905291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en-CA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ON1905291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90 outboard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No pulpit. No side bench seats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extLst>
                  <a:ext uri="{0D108BD9-81ED-4DB2-BD59-A6C34878D82A}">
                    <a16:rowId xmlns:a16="http://schemas.microsoft.com/office/drawing/2014/main" val="1679235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Small rib J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Triumph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Tiller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None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Rib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Moderate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Sail training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White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C24035ON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15 outboard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 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extLst>
                  <a:ext uri="{0D108BD9-81ED-4DB2-BD59-A6C34878D82A}">
                    <a16:rowId xmlns:a16="http://schemas.microsoft.com/office/drawing/2014/main" val="26602396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Small rib H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Triumph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Tiller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None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Rib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Moderate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Sail training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White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C24036ON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15 outboard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 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extLst>
                  <a:ext uri="{0D108BD9-81ED-4DB2-BD59-A6C34878D82A}">
                    <a16:rowId xmlns:a16="http://schemas.microsoft.com/office/drawing/2014/main" val="334867288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Small rib I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Triumph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Tiller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None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Rib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Moderate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Sail training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White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C24037ON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15 outboard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 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extLst>
                  <a:ext uri="{0D108BD9-81ED-4DB2-BD59-A6C34878D82A}">
                    <a16:rowId xmlns:a16="http://schemas.microsoft.com/office/drawing/2014/main" val="160572061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Small rib N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Triumph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Tiller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None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Rib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Moderate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Sail training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White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C24038ON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15 outboard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 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extLst>
                  <a:ext uri="{0D108BD9-81ED-4DB2-BD59-A6C34878D82A}">
                    <a16:rowId xmlns:a16="http://schemas.microsoft.com/office/drawing/2014/main" val="61702528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Small rib G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Triumph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Tiller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None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Rib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Moderate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Sail training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White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C24041ON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15 outboard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 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extLst>
                  <a:ext uri="{0D108BD9-81ED-4DB2-BD59-A6C34878D82A}">
                    <a16:rowId xmlns:a16="http://schemas.microsoft.com/office/drawing/2014/main" val="254896337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Small rib letter ?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Triumph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Tiller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None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Rib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Moderate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Sail training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White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C24042ON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15 outboard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 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extLst>
                  <a:ext uri="{0D108BD9-81ED-4DB2-BD59-A6C34878D82A}">
                    <a16:rowId xmlns:a16="http://schemas.microsoft.com/office/drawing/2014/main" val="29249572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Green Legend 043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Legend V-1468 Widebody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Tiller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None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Hard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Moderate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Harbor / Sail training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Green hull, aluminum interior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C24043ON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15 outboard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 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extLst>
                  <a:ext uri="{0D108BD9-81ED-4DB2-BD59-A6C34878D82A}">
                    <a16:rowId xmlns:a16="http://schemas.microsoft.com/office/drawing/2014/main" val="402068818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Green Legend 044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Legend V-1468 Widebody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Tiller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None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Hard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Moderate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Harbor / Sail training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Green hull, aluminum interior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C24044ON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15 outboard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 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extLst>
                  <a:ext uri="{0D108BD9-81ED-4DB2-BD59-A6C34878D82A}">
                    <a16:rowId xmlns:a16="http://schemas.microsoft.com/office/drawing/2014/main" val="17165782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Blue Whaly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Whaly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Tiller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None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Semi-rigid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Light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Harbor / Sail training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Blue hull, blue interior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C24039ON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15 outboard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 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extLst>
                  <a:ext uri="{0D108BD9-81ED-4DB2-BD59-A6C34878D82A}">
                    <a16:rowId xmlns:a16="http://schemas.microsoft.com/office/drawing/2014/main" val="107562210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Red Whaly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Whaly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Tiller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None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Semi-rigid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Light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Harbor / Sail training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Red hull, red interior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C24040ON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15 outboard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 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extLst>
                  <a:ext uri="{0D108BD9-81ED-4DB2-BD59-A6C34878D82A}">
                    <a16:rowId xmlns:a16="http://schemas.microsoft.com/office/drawing/2014/main" val="2374417783"/>
                  </a:ext>
                </a:extLst>
              </a:tr>
              <a:tr h="31845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Barge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Home-made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Tiller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None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Hard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In-harbour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Harbor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Wood deck, green superstructure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none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15 outboard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Crane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0800" marB="10800" anchor="ctr"/>
                </a:tc>
                <a:extLst>
                  <a:ext uri="{0D108BD9-81ED-4DB2-BD59-A6C34878D82A}">
                    <a16:rowId xmlns:a16="http://schemas.microsoft.com/office/drawing/2014/main" val="5600644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1639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at in the water&#10;&#10;Description automatically generated with low confidence">
            <a:extLst>
              <a:ext uri="{FF2B5EF4-FFF2-40B4-BE49-F238E27FC236}">
                <a16:creationId xmlns:a16="http://schemas.microsoft.com/office/drawing/2014/main" id="{55F8491D-AB64-4207-A773-982DCBD5EC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8" t="10796" r="372" b="31503"/>
          <a:stretch/>
        </p:blipFill>
        <p:spPr>
          <a:xfrm>
            <a:off x="5141232" y="2733406"/>
            <a:ext cx="2251284" cy="1080000"/>
          </a:xfrm>
          <a:prstGeom prst="rect">
            <a:avLst/>
          </a:prstGeom>
        </p:spPr>
      </p:pic>
      <p:pic>
        <p:nvPicPr>
          <p:cNvPr id="19" name="Picture 18" descr="A picture containing sky, outdoor, boat, several&#10;&#10;Description automatically generated">
            <a:extLst>
              <a:ext uri="{FF2B5EF4-FFF2-40B4-BE49-F238E27FC236}">
                <a16:creationId xmlns:a16="http://schemas.microsoft.com/office/drawing/2014/main" id="{F43CA381-3E99-4113-9E7F-A223DF9AE7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91" t="19218" r="7153" b="38252"/>
          <a:stretch/>
        </p:blipFill>
        <p:spPr>
          <a:xfrm>
            <a:off x="806401" y="1392177"/>
            <a:ext cx="3275430" cy="108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71D530-5B82-49D8-B8B7-14D3D35B9EF6}"/>
              </a:ext>
            </a:extLst>
          </p:cNvPr>
          <p:cNvSpPr txBox="1"/>
          <p:nvPr/>
        </p:nvSpPr>
        <p:spPr>
          <a:xfrm>
            <a:off x="5641192" y="2450991"/>
            <a:ext cx="1251368" cy="2769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CA" dirty="0"/>
              <a:t>Red Highfield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D81686-7F12-40E7-A453-4E33263BDC38}"/>
              </a:ext>
            </a:extLst>
          </p:cNvPr>
          <p:cNvSpPr txBox="1"/>
          <p:nvPr/>
        </p:nvSpPr>
        <p:spPr>
          <a:xfrm>
            <a:off x="1346643" y="2450991"/>
            <a:ext cx="2194946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CA" dirty="0"/>
              <a:t>Bill Levesque</a:t>
            </a:r>
          </a:p>
        </p:txBody>
      </p:sp>
      <p:pic>
        <p:nvPicPr>
          <p:cNvPr id="22" name="Picture 21" descr="A picture containing outdoor, sky, grass, transport&#10;&#10;Description automatically generated">
            <a:extLst>
              <a:ext uri="{FF2B5EF4-FFF2-40B4-BE49-F238E27FC236}">
                <a16:creationId xmlns:a16="http://schemas.microsoft.com/office/drawing/2014/main" id="{D8CE63E3-AFCD-499E-8B7E-8C254C7136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" t="19630" r="5598" b="41800"/>
          <a:stretch/>
        </p:blipFill>
        <p:spPr>
          <a:xfrm>
            <a:off x="792021" y="73641"/>
            <a:ext cx="3304191" cy="1044000"/>
          </a:xfrm>
          <a:prstGeom prst="rect">
            <a:avLst/>
          </a:prstGeom>
        </p:spPr>
      </p:pic>
      <p:pic>
        <p:nvPicPr>
          <p:cNvPr id="26" name="Picture 25" descr="A picture containing sky, outdoor, boat, trailer&#10;&#10;Description automatically generated">
            <a:extLst>
              <a:ext uri="{FF2B5EF4-FFF2-40B4-BE49-F238E27FC236}">
                <a16:creationId xmlns:a16="http://schemas.microsoft.com/office/drawing/2014/main" id="{57E98202-FA5C-4D80-9CEB-771E3D4009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" t="23577" r="4761" b="27897"/>
          <a:stretch/>
        </p:blipFill>
        <p:spPr>
          <a:xfrm>
            <a:off x="4897515" y="55641"/>
            <a:ext cx="2738719" cy="1080000"/>
          </a:xfrm>
          <a:prstGeom prst="rect">
            <a:avLst/>
          </a:prstGeom>
        </p:spPr>
      </p:pic>
      <p:pic>
        <p:nvPicPr>
          <p:cNvPr id="23" name="Picture 22" descr="A boat on the water&#10;&#10;Description automatically generated with low confidence">
            <a:extLst>
              <a:ext uri="{FF2B5EF4-FFF2-40B4-BE49-F238E27FC236}">
                <a16:creationId xmlns:a16="http://schemas.microsoft.com/office/drawing/2014/main" id="{53640CB1-F95D-4016-A427-3EF4A3C3E7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9" t="11575" r="8996" b="33864"/>
          <a:stretch/>
        </p:blipFill>
        <p:spPr>
          <a:xfrm>
            <a:off x="1416579" y="5451912"/>
            <a:ext cx="2055075" cy="1080000"/>
          </a:xfrm>
          <a:prstGeom prst="rect">
            <a:avLst/>
          </a:prstGeom>
        </p:spPr>
      </p:pic>
      <p:pic>
        <p:nvPicPr>
          <p:cNvPr id="33" name="Picture 32" descr="A boat on the water&#10;&#10;Description automatically generated with medium confidence">
            <a:extLst>
              <a:ext uri="{FF2B5EF4-FFF2-40B4-BE49-F238E27FC236}">
                <a16:creationId xmlns:a16="http://schemas.microsoft.com/office/drawing/2014/main" id="{23D506DA-9AF6-4B18-A52C-0DC153514C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4" t="27444" r="10259" b="33060"/>
          <a:stretch/>
        </p:blipFill>
        <p:spPr>
          <a:xfrm>
            <a:off x="4912130" y="5451912"/>
            <a:ext cx="2709488" cy="108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62D289A-C761-4ED0-98EF-CE1DA4EC05C3}"/>
              </a:ext>
            </a:extLst>
          </p:cNvPr>
          <p:cNvSpPr txBox="1"/>
          <p:nvPr/>
        </p:nvSpPr>
        <p:spPr>
          <a:xfrm>
            <a:off x="1250487" y="1099934"/>
            <a:ext cx="2387259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CA" dirty="0"/>
              <a:t>Andy Haydon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489585-6F5A-44D5-9B7C-56191D08CAE1}"/>
              </a:ext>
            </a:extLst>
          </p:cNvPr>
          <p:cNvSpPr txBox="1"/>
          <p:nvPr/>
        </p:nvSpPr>
        <p:spPr>
          <a:xfrm>
            <a:off x="5025314" y="1099934"/>
            <a:ext cx="248312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CA" dirty="0"/>
              <a:t>Sesiya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153291C-8724-41EE-A76A-4339D6A1654B}"/>
              </a:ext>
            </a:extLst>
          </p:cNvPr>
          <p:cNvSpPr txBox="1"/>
          <p:nvPr/>
        </p:nvSpPr>
        <p:spPr>
          <a:xfrm>
            <a:off x="9614953" y="1099934"/>
            <a:ext cx="814325" cy="2769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CA" dirty="0"/>
              <a:t>Small rib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84C98A7-3177-43C4-A248-3EED60F0890C}"/>
              </a:ext>
            </a:extLst>
          </p:cNvPr>
          <p:cNvSpPr txBox="1"/>
          <p:nvPr/>
        </p:nvSpPr>
        <p:spPr>
          <a:xfrm>
            <a:off x="9368154" y="2450991"/>
            <a:ext cx="1307922" cy="2769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CA" dirty="0"/>
              <a:t>Green Legend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0119D1-FD18-4676-9273-AD5397B4F80F}"/>
              </a:ext>
            </a:extLst>
          </p:cNvPr>
          <p:cNvSpPr txBox="1"/>
          <p:nvPr/>
        </p:nvSpPr>
        <p:spPr>
          <a:xfrm>
            <a:off x="5964708" y="3794292"/>
            <a:ext cx="604333" cy="2769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CA" dirty="0"/>
              <a:t>Caribe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88A4D2-AD45-466A-B36B-CBDA5F63062E}"/>
              </a:ext>
            </a:extLst>
          </p:cNvPr>
          <p:cNvSpPr txBox="1"/>
          <p:nvPr/>
        </p:nvSpPr>
        <p:spPr>
          <a:xfrm>
            <a:off x="1294731" y="3794292"/>
            <a:ext cx="2298771" cy="2769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CA" dirty="0"/>
              <a:t>The Vice - Islamorada 21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A91BD48-F8E3-4476-9B36-798D8AFB6637}"/>
              </a:ext>
            </a:extLst>
          </p:cNvPr>
          <p:cNvSpPr txBox="1"/>
          <p:nvPr/>
        </p:nvSpPr>
        <p:spPr>
          <a:xfrm>
            <a:off x="9490720" y="3794292"/>
            <a:ext cx="1062791" cy="2769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CA" dirty="0"/>
              <a:t>Blue Whaly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4DB632-552C-4C04-A4A8-AEE6E482E13D}"/>
              </a:ext>
            </a:extLst>
          </p:cNvPr>
          <p:cNvSpPr txBox="1"/>
          <p:nvPr/>
        </p:nvSpPr>
        <p:spPr>
          <a:xfrm>
            <a:off x="1274033" y="5148824"/>
            <a:ext cx="2340166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CA" dirty="0"/>
              <a:t>The Hoff - Triumph 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A1408C-8E1D-4B78-84C0-5632B55C35B4}"/>
              </a:ext>
            </a:extLst>
          </p:cNvPr>
          <p:cNvSpPr txBox="1"/>
          <p:nvPr/>
        </p:nvSpPr>
        <p:spPr>
          <a:xfrm>
            <a:off x="5430939" y="5148824"/>
            <a:ext cx="1671868" cy="2769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CA" dirty="0"/>
              <a:t>Zodiac C24050ON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DBCF1EA-C9C1-4A4F-987D-11D1F7C09796}"/>
              </a:ext>
            </a:extLst>
          </p:cNvPr>
          <p:cNvSpPr txBox="1"/>
          <p:nvPr/>
        </p:nvSpPr>
        <p:spPr>
          <a:xfrm>
            <a:off x="9519189" y="5148824"/>
            <a:ext cx="1005852" cy="2769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CA" dirty="0"/>
              <a:t>Red Whaly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B9C539-5ACE-4D2D-ADCA-F8EB50D68C57}"/>
              </a:ext>
            </a:extLst>
          </p:cNvPr>
          <p:cNvSpPr txBox="1"/>
          <p:nvPr/>
        </p:nvSpPr>
        <p:spPr>
          <a:xfrm>
            <a:off x="1964273" y="6498389"/>
            <a:ext cx="959686" cy="2769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CA" dirty="0"/>
              <a:t>BMO Boat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C698B2-333C-4A63-82CC-C8A847695BDB}"/>
              </a:ext>
            </a:extLst>
          </p:cNvPr>
          <p:cNvSpPr txBox="1"/>
          <p:nvPr/>
        </p:nvSpPr>
        <p:spPr>
          <a:xfrm>
            <a:off x="5375637" y="6498389"/>
            <a:ext cx="1782476" cy="2769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CA" dirty="0"/>
              <a:t>Zodiac ON1905291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EA1A79-2958-40DD-9F81-6C672CEFB872}"/>
              </a:ext>
            </a:extLst>
          </p:cNvPr>
          <p:cNvSpPr txBox="1"/>
          <p:nvPr/>
        </p:nvSpPr>
        <p:spPr>
          <a:xfrm>
            <a:off x="9754542" y="6498389"/>
            <a:ext cx="535146" cy="2769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CA" dirty="0"/>
              <a:t>Barge</a:t>
            </a:r>
          </a:p>
        </p:txBody>
      </p:sp>
      <p:pic>
        <p:nvPicPr>
          <p:cNvPr id="12" name="Picture 11" descr="A boat on the water&#10;&#10;Description automatically generated with medium confidence">
            <a:extLst>
              <a:ext uri="{FF2B5EF4-FFF2-40B4-BE49-F238E27FC236}">
                <a16:creationId xmlns:a16="http://schemas.microsoft.com/office/drawing/2014/main" id="{50B7C3FB-1433-4ECF-872E-5011D3C957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6" r="6084" b="21554"/>
          <a:stretch/>
        </p:blipFill>
        <p:spPr>
          <a:xfrm>
            <a:off x="1656707" y="2736758"/>
            <a:ext cx="1574819" cy="1080000"/>
          </a:xfrm>
          <a:prstGeom prst="rect">
            <a:avLst/>
          </a:prstGeom>
        </p:spPr>
      </p:pic>
      <p:pic>
        <p:nvPicPr>
          <p:cNvPr id="40" name="Picture 39" descr="A picture containing boat, blue, outdoor&#10;&#10;Description automatically generated">
            <a:extLst>
              <a:ext uri="{FF2B5EF4-FFF2-40B4-BE49-F238E27FC236}">
                <a16:creationId xmlns:a16="http://schemas.microsoft.com/office/drawing/2014/main" id="{E7338169-D752-4265-83D2-F5D4FCCA82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515" y="2736758"/>
            <a:ext cx="2275200" cy="1080000"/>
          </a:xfrm>
          <a:prstGeom prst="rect">
            <a:avLst/>
          </a:prstGeom>
        </p:spPr>
      </p:pic>
      <p:pic>
        <p:nvPicPr>
          <p:cNvPr id="8" name="Picture 7" descr="A picture containing boat, water, outdoor, dock&#10;&#10;Description automatically generated">
            <a:extLst>
              <a:ext uri="{FF2B5EF4-FFF2-40B4-BE49-F238E27FC236}">
                <a16:creationId xmlns:a16="http://schemas.microsoft.com/office/drawing/2014/main" id="{BB5AF343-E9FB-4434-810F-1A7646440CE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95" b="29320"/>
          <a:stretch/>
        </p:blipFill>
        <p:spPr>
          <a:xfrm>
            <a:off x="881757" y="4076707"/>
            <a:ext cx="3124718" cy="1080000"/>
          </a:xfrm>
          <a:prstGeom prst="rect">
            <a:avLst/>
          </a:prstGeom>
        </p:spPr>
      </p:pic>
      <p:pic>
        <p:nvPicPr>
          <p:cNvPr id="41" name="Picture 40" descr="A picture containing red, watercraft, boat&#10;&#10;Description automatically generated">
            <a:extLst>
              <a:ext uri="{FF2B5EF4-FFF2-40B4-BE49-F238E27FC236}">
                <a16:creationId xmlns:a16="http://schemas.microsoft.com/office/drawing/2014/main" id="{1FA425C2-D305-41C9-B987-66B2F27981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448" y="4076707"/>
            <a:ext cx="2803334" cy="1080000"/>
          </a:xfrm>
          <a:prstGeom prst="rect">
            <a:avLst/>
          </a:prstGeom>
        </p:spPr>
      </p:pic>
      <p:pic>
        <p:nvPicPr>
          <p:cNvPr id="52" name="Picture 51" descr="A picture containing boat, water, docked, dock&#10;&#10;Description automatically generated">
            <a:extLst>
              <a:ext uri="{FF2B5EF4-FFF2-40B4-BE49-F238E27FC236}">
                <a16:creationId xmlns:a16="http://schemas.microsoft.com/office/drawing/2014/main" id="{08178A80-5A13-4AA9-9D84-BC95C0EC87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649" y="5426567"/>
            <a:ext cx="1718932" cy="1080000"/>
          </a:xfrm>
          <a:prstGeom prst="rect">
            <a:avLst/>
          </a:prstGeom>
        </p:spPr>
      </p:pic>
      <p:pic>
        <p:nvPicPr>
          <p:cNvPr id="53" name="Picture 52" descr="A picture containing red&#10;&#10;Description automatically generated">
            <a:extLst>
              <a:ext uri="{FF2B5EF4-FFF2-40B4-BE49-F238E27FC236}">
                <a16:creationId xmlns:a16="http://schemas.microsoft.com/office/drawing/2014/main" id="{19C80751-3448-4CA7-9619-2FF7B08301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783" y="1387753"/>
            <a:ext cx="2735835" cy="1080000"/>
          </a:xfrm>
          <a:prstGeom prst="rect">
            <a:avLst/>
          </a:prstGeom>
        </p:spPr>
      </p:pic>
      <p:pic>
        <p:nvPicPr>
          <p:cNvPr id="56" name="Picture 55" descr="A boat on a trailer&#10;&#10;Description automatically generated with medium confidence">
            <a:extLst>
              <a:ext uri="{FF2B5EF4-FFF2-40B4-BE49-F238E27FC236}">
                <a16:creationId xmlns:a16="http://schemas.microsoft.com/office/drawing/2014/main" id="{C237CEBA-570C-4334-AE73-54AD6D05213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60" r="3702" b="36922"/>
          <a:stretch/>
        </p:blipFill>
        <p:spPr>
          <a:xfrm>
            <a:off x="8295994" y="1521126"/>
            <a:ext cx="3452243" cy="756000"/>
          </a:xfrm>
          <a:prstGeom prst="rect">
            <a:avLst/>
          </a:prstGeom>
        </p:spPr>
      </p:pic>
      <p:pic>
        <p:nvPicPr>
          <p:cNvPr id="58" name="Picture 57" descr="A white boat in the water&#10;&#10;Description automatically generated with low confidence">
            <a:extLst>
              <a:ext uri="{FF2B5EF4-FFF2-40B4-BE49-F238E27FC236}">
                <a16:creationId xmlns:a16="http://schemas.microsoft.com/office/drawing/2014/main" id="{F44E23F7-14BD-4A88-9B02-C3621E24E3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115" y="11166"/>
            <a:ext cx="1440000" cy="1080000"/>
          </a:xfrm>
          <a:prstGeom prst="rect">
            <a:avLst/>
          </a:prstGeom>
        </p:spPr>
      </p:pic>
      <p:pic>
        <p:nvPicPr>
          <p:cNvPr id="63" name="Picture 62" descr="A boat on a trailer&#10;&#10;Description automatically generated with medium confidence">
            <a:extLst>
              <a:ext uri="{FF2B5EF4-FFF2-40B4-BE49-F238E27FC236}">
                <a16:creationId xmlns:a16="http://schemas.microsoft.com/office/drawing/2014/main" id="{0D7DE53E-E944-4CD1-940D-22F20AB1EBE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6" t="25085" r="7247" b="35959"/>
          <a:stretch/>
        </p:blipFill>
        <p:spPr>
          <a:xfrm>
            <a:off x="4618678" y="4063408"/>
            <a:ext cx="314816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28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495</Words>
  <Application>Microsoft Office PowerPoint</Application>
  <PresentationFormat>Widescreen</PresentationFormat>
  <Paragraphs>258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Calibri</vt:lpstr>
      <vt:lpstr>Office Theme</vt:lpstr>
      <vt:lpstr>Nepean Sailing Club : Club-owned vessels with an engine 2021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Nepean Sailing Club : Club-owned vessels with an engine 2021</dc:title>
  <dc:creator>Dominic Goodwill</dc:creator>
  <cp:lastModifiedBy>Dominic Goodwill</cp:lastModifiedBy>
  <cp:revision>32</cp:revision>
  <dcterms:created xsi:type="dcterms:W3CDTF">2021-11-15T02:01:22Z</dcterms:created>
  <dcterms:modified xsi:type="dcterms:W3CDTF">2021-11-15T16:58:13Z</dcterms:modified>
</cp:coreProperties>
</file>