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audio1.wav" ContentType="audio/wav"/>
  <Override PartName="/ppt/notesSlides/notesSlide8.xml" ContentType="application/vnd.openxmlformats-officedocument.presentationml.notesSlide+xml"/>
  <Override PartName="/ppt/media/audio2.wav" ContentType="audio/wav"/>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3.xml" ContentType="application/vnd.openxmlformats-officedocument.themeOverr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 id="2147483732" r:id="rId2"/>
    <p:sldMasterId id="2147483744" r:id="rId3"/>
    <p:sldMasterId id="2147483756" r:id="rId4"/>
  </p:sldMasterIdLst>
  <p:notesMasterIdLst>
    <p:notesMasterId r:id="rId32"/>
  </p:notesMasterIdLst>
  <p:handoutMasterIdLst>
    <p:handoutMasterId r:id="rId33"/>
  </p:handoutMasterIdLst>
  <p:sldIdLst>
    <p:sldId id="423" r:id="rId5"/>
    <p:sldId id="359" r:id="rId6"/>
    <p:sldId id="358" r:id="rId7"/>
    <p:sldId id="380" r:id="rId8"/>
    <p:sldId id="289" r:id="rId9"/>
    <p:sldId id="291" r:id="rId10"/>
    <p:sldId id="292" r:id="rId11"/>
    <p:sldId id="421" r:id="rId12"/>
    <p:sldId id="372" r:id="rId13"/>
    <p:sldId id="293" r:id="rId14"/>
    <p:sldId id="419" r:id="rId15"/>
    <p:sldId id="383" r:id="rId16"/>
    <p:sldId id="420" r:id="rId17"/>
    <p:sldId id="310" r:id="rId18"/>
    <p:sldId id="311" r:id="rId19"/>
    <p:sldId id="312" r:id="rId20"/>
    <p:sldId id="376" r:id="rId21"/>
    <p:sldId id="374" r:id="rId22"/>
    <p:sldId id="375" r:id="rId23"/>
    <p:sldId id="377" r:id="rId24"/>
    <p:sldId id="378" r:id="rId25"/>
    <p:sldId id="313" r:id="rId26"/>
    <p:sldId id="417" r:id="rId27"/>
    <p:sldId id="314" r:id="rId28"/>
    <p:sldId id="329" r:id="rId29"/>
    <p:sldId id="371" r:id="rId30"/>
    <p:sldId id="426" r:id="rId31"/>
  </p:sldIdLst>
  <p:sldSz cx="9144000" cy="6858000" type="screen4x3"/>
  <p:notesSz cx="9369425" cy="7077075"/>
  <p:embeddedFontLst>
    <p:embeddedFont>
      <p:font typeface="Baskerville Old Face" panose="02020602080505020303" pitchFamily="18" charset="0"/>
      <p:regular r:id="rId34"/>
    </p:embeddedFont>
    <p:embeddedFont>
      <p:font typeface="Bell MT" panose="02020503060305020303" pitchFamily="18" charset="0"/>
      <p:regular r:id="rId35"/>
      <p:bold r:id="rId36"/>
      <p:italic r:id="rId37"/>
    </p:embeddedFont>
    <p:embeddedFont>
      <p:font typeface="Brush Script MT" panose="03060802040406070304" pitchFamily="66" charset="0"/>
      <p:italic r:id="rId38"/>
    </p:embeddedFont>
    <p:embeddedFont>
      <p:font typeface="Calibri" panose="020F0502020204030204" pitchFamily="34" charset="0"/>
      <p:regular r:id="rId39"/>
      <p:bold r:id="rId40"/>
      <p:italic r:id="rId41"/>
      <p:boldItalic r:id="rId42"/>
    </p:embeddedFont>
    <p:embeddedFont>
      <p:font typeface="Corbel" panose="020B0503020204020204" pitchFamily="34" charset="0"/>
      <p:regular r:id="rId43"/>
      <p:bold r:id="rId44"/>
      <p:italic r:id="rId45"/>
      <p:boldItalic r:id="rId46"/>
    </p:embeddedFont>
    <p:embeddedFont>
      <p:font typeface="Wingdings 2" panose="05020102010507070707" pitchFamily="18" charset="2"/>
      <p:regular r:id="rId47"/>
    </p:embeddedFont>
    <p:embeddedFont>
      <p:font typeface="Wingdings 3" panose="05040102010807070707" pitchFamily="18" charset="2"/>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4B2"/>
    <a:srgbClr val="FDEFA8"/>
    <a:srgbClr val="0D0304"/>
    <a:srgbClr val="483628"/>
    <a:srgbClr val="28140E"/>
    <a:srgbClr val="BE4B30"/>
    <a:srgbClr val="3C81F2"/>
    <a:srgbClr val="C1D4FB"/>
    <a:srgbClr val="005DA2"/>
    <a:srgbClr val="85A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9" autoAdjust="0"/>
    <p:restoredTop sz="94660"/>
  </p:normalViewPr>
  <p:slideViewPr>
    <p:cSldViewPr>
      <p:cViewPr varScale="1">
        <p:scale>
          <a:sx n="77" d="100"/>
          <a:sy n="77" d="100"/>
        </p:scale>
        <p:origin x="1538" y="4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4"/>
    </mc:Choice>
    <mc:Fallback>
      <c:style val="44"/>
    </mc:Fallback>
  </mc:AlternateContent>
  <c:chart>
    <c:title>
      <c:overlay val="0"/>
    </c:title>
    <c:autoTitleDeleted val="0"/>
    <c:plotArea>
      <c:layout>
        <c:manualLayout>
          <c:layoutTarget val="inner"/>
          <c:xMode val="edge"/>
          <c:yMode val="edge"/>
          <c:x val="0.41187599500882194"/>
          <c:y val="0.16788989077978184"/>
          <c:w val="0.55806936018243558"/>
          <c:h val="0.65426974853949893"/>
        </c:manualLayout>
      </c:layout>
      <c:barChart>
        <c:barDir val="col"/>
        <c:grouping val="clustered"/>
        <c:varyColors val="0"/>
        <c:ser>
          <c:idx val="0"/>
          <c:order val="0"/>
          <c:tx>
            <c:strRef>
              <c:f>Sheet1!$B$1</c:f>
              <c:strCache>
                <c:ptCount val="1"/>
                <c:pt idx="0">
                  <c:v>Cotton Production</c:v>
                </c:pt>
              </c:strCache>
            </c:strRef>
          </c:tx>
          <c:invertIfNegative val="0"/>
          <c:cat>
            <c:numRef>
              <c:f>Sheet1!$A$2:$A$3</c:f>
              <c:numCache>
                <c:formatCode>General</c:formatCode>
                <c:ptCount val="2"/>
                <c:pt idx="0">
                  <c:v>1830</c:v>
                </c:pt>
                <c:pt idx="1">
                  <c:v>1860</c:v>
                </c:pt>
              </c:numCache>
            </c:numRef>
          </c:cat>
          <c:val>
            <c:numRef>
              <c:f>Sheet1!$B$2:$B$3</c:f>
              <c:numCache>
                <c:formatCode>#,##0</c:formatCode>
                <c:ptCount val="2"/>
                <c:pt idx="0">
                  <c:v>750000</c:v>
                </c:pt>
                <c:pt idx="1">
                  <c:v>2850000</c:v>
                </c:pt>
              </c:numCache>
            </c:numRef>
          </c:val>
          <c:extLst>
            <c:ext xmlns:c16="http://schemas.microsoft.com/office/drawing/2014/chart" uri="{C3380CC4-5D6E-409C-BE32-E72D297353CC}">
              <c16:uniqueId val="{00000000-50C2-4C1E-BBE4-8930F12EF14B}"/>
            </c:ext>
          </c:extLst>
        </c:ser>
        <c:dLbls>
          <c:showLegendKey val="0"/>
          <c:showVal val="0"/>
          <c:showCatName val="0"/>
          <c:showSerName val="0"/>
          <c:showPercent val="0"/>
          <c:showBubbleSize val="0"/>
        </c:dLbls>
        <c:gapWidth val="150"/>
        <c:axId val="530696016"/>
        <c:axId val="530697584"/>
      </c:barChart>
      <c:catAx>
        <c:axId val="530696016"/>
        <c:scaling>
          <c:orientation val="minMax"/>
        </c:scaling>
        <c:delete val="0"/>
        <c:axPos val="b"/>
        <c:numFmt formatCode="General" sourceLinked="1"/>
        <c:majorTickMark val="out"/>
        <c:minorTickMark val="none"/>
        <c:tickLblPos val="nextTo"/>
        <c:txPr>
          <a:bodyPr/>
          <a:lstStyle/>
          <a:p>
            <a:pPr>
              <a:defRPr sz="2800"/>
            </a:pPr>
            <a:endParaRPr lang="en-US"/>
          </a:p>
        </c:txPr>
        <c:crossAx val="530697584"/>
        <c:crosses val="autoZero"/>
        <c:auto val="1"/>
        <c:lblAlgn val="ctr"/>
        <c:lblOffset val="100"/>
        <c:noMultiLvlLbl val="0"/>
      </c:catAx>
      <c:valAx>
        <c:axId val="530697584"/>
        <c:scaling>
          <c:orientation val="minMax"/>
        </c:scaling>
        <c:delete val="0"/>
        <c:axPos val="l"/>
        <c:majorGridlines/>
        <c:numFmt formatCode="#,##0" sourceLinked="1"/>
        <c:majorTickMark val="out"/>
        <c:minorTickMark val="none"/>
        <c:tickLblPos val="nextTo"/>
        <c:txPr>
          <a:bodyPr/>
          <a:lstStyle/>
          <a:p>
            <a:pPr>
              <a:defRPr sz="2800" b="1"/>
            </a:pPr>
            <a:endParaRPr lang="en-US"/>
          </a:p>
        </c:txPr>
        <c:crossAx val="530696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Number of Slaves in U.S.</c:v>
                </c:pt>
              </c:strCache>
            </c:strRef>
          </c:tx>
          <c:spPr>
            <a:ln w="76200"/>
          </c:spPr>
          <c:marker>
            <c:symbol val="none"/>
          </c:marker>
          <c:cat>
            <c:numRef>
              <c:f>Sheet1!$A$2:$A$3</c:f>
              <c:numCache>
                <c:formatCode>General</c:formatCode>
                <c:ptCount val="2"/>
                <c:pt idx="0">
                  <c:v>1820</c:v>
                </c:pt>
                <c:pt idx="1">
                  <c:v>1860</c:v>
                </c:pt>
              </c:numCache>
            </c:numRef>
          </c:cat>
          <c:val>
            <c:numRef>
              <c:f>Sheet1!$B$2:$B$3</c:f>
              <c:numCache>
                <c:formatCode>#,##0</c:formatCode>
                <c:ptCount val="2"/>
                <c:pt idx="0">
                  <c:v>1500000</c:v>
                </c:pt>
                <c:pt idx="1">
                  <c:v>4000000</c:v>
                </c:pt>
              </c:numCache>
            </c:numRef>
          </c:val>
          <c:smooth val="0"/>
          <c:extLst>
            <c:ext xmlns:c16="http://schemas.microsoft.com/office/drawing/2014/chart" uri="{C3380CC4-5D6E-409C-BE32-E72D297353CC}">
              <c16:uniqueId val="{00000000-C635-4EE5-87B3-FA2F1C6D73FD}"/>
            </c:ext>
          </c:extLst>
        </c:ser>
        <c:ser>
          <c:idx val="1"/>
          <c:order val="1"/>
          <c:tx>
            <c:strRef>
              <c:f>Sheet1!$C$1</c:f>
              <c:strCache>
                <c:ptCount val="1"/>
                <c:pt idx="0">
                  <c:v>Number of Freed Slaves Colonized</c:v>
                </c:pt>
              </c:strCache>
            </c:strRef>
          </c:tx>
          <c:spPr>
            <a:ln w="57150">
              <a:solidFill>
                <a:srgbClr val="FF0000"/>
              </a:solidFill>
            </a:ln>
          </c:spPr>
          <c:marker>
            <c:symbol val="none"/>
          </c:marker>
          <c:cat>
            <c:numRef>
              <c:f>Sheet1!$A$2:$A$3</c:f>
              <c:numCache>
                <c:formatCode>General</c:formatCode>
                <c:ptCount val="2"/>
                <c:pt idx="0">
                  <c:v>1820</c:v>
                </c:pt>
                <c:pt idx="1">
                  <c:v>1860</c:v>
                </c:pt>
              </c:numCache>
            </c:numRef>
          </c:cat>
          <c:val>
            <c:numRef>
              <c:f>Sheet1!$C$2:$C$3</c:f>
              <c:numCache>
                <c:formatCode>General</c:formatCode>
                <c:ptCount val="2"/>
                <c:pt idx="0">
                  <c:v>0</c:v>
                </c:pt>
                <c:pt idx="1">
                  <c:v>12000</c:v>
                </c:pt>
              </c:numCache>
            </c:numRef>
          </c:val>
          <c:smooth val="0"/>
          <c:extLst>
            <c:ext xmlns:c16="http://schemas.microsoft.com/office/drawing/2014/chart" uri="{C3380CC4-5D6E-409C-BE32-E72D297353CC}">
              <c16:uniqueId val="{00000001-C635-4EE5-87B3-FA2F1C6D73FD}"/>
            </c:ext>
          </c:extLst>
        </c:ser>
        <c:dLbls>
          <c:showLegendKey val="0"/>
          <c:showVal val="0"/>
          <c:showCatName val="0"/>
          <c:showSerName val="0"/>
          <c:showPercent val="0"/>
          <c:showBubbleSize val="0"/>
        </c:dLbls>
        <c:smooth val="0"/>
        <c:axId val="530688568"/>
        <c:axId val="530708952"/>
      </c:lineChart>
      <c:catAx>
        <c:axId val="530688568"/>
        <c:scaling>
          <c:orientation val="minMax"/>
        </c:scaling>
        <c:delete val="0"/>
        <c:axPos val="b"/>
        <c:numFmt formatCode="General" sourceLinked="1"/>
        <c:majorTickMark val="out"/>
        <c:minorTickMark val="none"/>
        <c:tickLblPos val="nextTo"/>
        <c:crossAx val="530708952"/>
        <c:crosses val="autoZero"/>
        <c:auto val="1"/>
        <c:lblAlgn val="ctr"/>
        <c:lblOffset val="100"/>
        <c:noMultiLvlLbl val="0"/>
      </c:catAx>
      <c:valAx>
        <c:axId val="530708952"/>
        <c:scaling>
          <c:orientation val="minMax"/>
        </c:scaling>
        <c:delete val="0"/>
        <c:axPos val="l"/>
        <c:majorGridlines/>
        <c:numFmt formatCode="#,##0" sourceLinked="1"/>
        <c:majorTickMark val="out"/>
        <c:minorTickMark val="none"/>
        <c:tickLblPos val="nextTo"/>
        <c:crossAx val="530688568"/>
        <c:crosses val="autoZero"/>
        <c:crossBetween val="between"/>
      </c:valAx>
    </c:plotArea>
    <c:legend>
      <c:legendPos val="r"/>
      <c:overlay val="0"/>
    </c:legend>
    <c:plotVisOnly val="1"/>
    <c:dispBlanksAs val="gap"/>
    <c:showDLblsOverMax val="0"/>
  </c:chart>
  <c:txPr>
    <a:bodyPr/>
    <a:lstStyle/>
    <a:p>
      <a:pPr>
        <a:defRPr sz="1800">
          <a:solidFill>
            <a:schemeClr val="bg2"/>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3854"/>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5307173" y="0"/>
            <a:ext cx="4060084" cy="353854"/>
          </a:xfrm>
          <a:prstGeom prst="rect">
            <a:avLst/>
          </a:prstGeom>
        </p:spPr>
        <p:txBody>
          <a:bodyPr vert="horz" lIns="93973" tIns="46986" rIns="93973" bIns="46986" rtlCol="0"/>
          <a:lstStyle>
            <a:lvl1pPr algn="r">
              <a:defRPr sz="1200"/>
            </a:lvl1pPr>
          </a:lstStyle>
          <a:p>
            <a:fld id="{3382D381-679A-4A56-8E4D-1ACD2F3FFD94}" type="datetimeFigureOut">
              <a:rPr lang="en-US" smtClean="0"/>
              <a:t>3/13/2019</a:t>
            </a:fld>
            <a:endParaRPr lang="en-US"/>
          </a:p>
        </p:txBody>
      </p:sp>
      <p:sp>
        <p:nvSpPr>
          <p:cNvPr id="4" name="Footer Placeholder 3"/>
          <p:cNvSpPr>
            <a:spLocks noGrp="1"/>
          </p:cNvSpPr>
          <p:nvPr>
            <p:ph type="ftr" sz="quarter" idx="2"/>
          </p:nvPr>
        </p:nvSpPr>
        <p:spPr>
          <a:xfrm>
            <a:off x="0" y="6721993"/>
            <a:ext cx="4060084" cy="353854"/>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5307173" y="6721993"/>
            <a:ext cx="4060084" cy="353854"/>
          </a:xfrm>
          <a:prstGeom prst="rect">
            <a:avLst/>
          </a:prstGeom>
        </p:spPr>
        <p:txBody>
          <a:bodyPr vert="horz" lIns="93973" tIns="46986" rIns="93973" bIns="46986" rtlCol="0" anchor="b"/>
          <a:lstStyle>
            <a:lvl1pPr algn="r">
              <a:defRPr sz="1200"/>
            </a:lvl1pPr>
          </a:lstStyle>
          <a:p>
            <a:fld id="{D64DFB29-9E07-4C81-AB92-99A04079DA8B}" type="slidenum">
              <a:rPr lang="en-US" smtClean="0"/>
              <a:t>‹#›</a:t>
            </a:fld>
            <a:endParaRPr lang="en-US"/>
          </a:p>
        </p:txBody>
      </p:sp>
    </p:spTree>
    <p:extLst>
      <p:ext uri="{BB962C8B-B14F-4D97-AF65-F5344CB8AC3E}">
        <p14:creationId xmlns:p14="http://schemas.microsoft.com/office/powerpoint/2010/main" val="1951031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0084" cy="353854"/>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5307173" y="0"/>
            <a:ext cx="4060084" cy="353854"/>
          </a:xfrm>
          <a:prstGeom prst="rect">
            <a:avLst/>
          </a:prstGeom>
        </p:spPr>
        <p:txBody>
          <a:bodyPr vert="horz" lIns="93973" tIns="46986" rIns="93973" bIns="46986" rtlCol="0"/>
          <a:lstStyle>
            <a:lvl1pPr algn="r">
              <a:defRPr sz="1200"/>
            </a:lvl1pPr>
          </a:lstStyle>
          <a:p>
            <a:fld id="{5E80C6D4-BE25-452C-9754-80F6E60C5618}" type="datetimeFigureOut">
              <a:rPr lang="en-US" smtClean="0"/>
              <a:pPr/>
              <a:t>3/13/2019</a:t>
            </a:fld>
            <a:endParaRPr lang="en-US"/>
          </a:p>
        </p:txBody>
      </p:sp>
      <p:sp>
        <p:nvSpPr>
          <p:cNvPr id="4" name="Slide Image Placeholder 3"/>
          <p:cNvSpPr>
            <a:spLocks noGrp="1" noRot="1" noChangeAspect="1"/>
          </p:cNvSpPr>
          <p:nvPr>
            <p:ph type="sldImg" idx="2"/>
          </p:nvPr>
        </p:nvSpPr>
        <p:spPr>
          <a:xfrm>
            <a:off x="2916238" y="530225"/>
            <a:ext cx="3536950" cy="2654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936943" y="3361611"/>
            <a:ext cx="7495540" cy="3184684"/>
          </a:xfrm>
          <a:prstGeom prst="rect">
            <a:avLst/>
          </a:prstGeom>
        </p:spPr>
        <p:txBody>
          <a:bodyPr vert="horz" lIns="93973" tIns="46986" rIns="93973" bIns="469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21993"/>
            <a:ext cx="4060084" cy="353854"/>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5307173" y="6721993"/>
            <a:ext cx="4060084" cy="353854"/>
          </a:xfrm>
          <a:prstGeom prst="rect">
            <a:avLst/>
          </a:prstGeom>
        </p:spPr>
        <p:txBody>
          <a:bodyPr vert="horz" lIns="93973" tIns="46986" rIns="93973" bIns="46986" rtlCol="0" anchor="b"/>
          <a:lstStyle>
            <a:lvl1pPr algn="r">
              <a:defRPr sz="1200"/>
            </a:lvl1pPr>
          </a:lstStyle>
          <a:p>
            <a:fld id="{964621E3-8D91-43FE-B1BE-73D03655BDCE}" type="slidenum">
              <a:rPr lang="en-US" smtClean="0"/>
              <a:pPr/>
              <a:t>‹#›</a:t>
            </a:fld>
            <a:endParaRPr lang="en-US"/>
          </a:p>
        </p:txBody>
      </p:sp>
    </p:spTree>
    <p:extLst>
      <p:ext uri="{BB962C8B-B14F-4D97-AF65-F5344CB8AC3E}">
        <p14:creationId xmlns:p14="http://schemas.microsoft.com/office/powerpoint/2010/main" val="2559736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4621E3-8D91-43FE-B1BE-73D03655BDCE}" type="slidenum">
              <a:rPr lang="en-US" smtClean="0"/>
              <a:pPr/>
              <a:t>1</a:t>
            </a:fld>
            <a:endParaRPr lang="en-US"/>
          </a:p>
        </p:txBody>
      </p:sp>
    </p:spTree>
    <p:extLst>
      <p:ext uri="{BB962C8B-B14F-4D97-AF65-F5344CB8AC3E}">
        <p14:creationId xmlns:p14="http://schemas.microsoft.com/office/powerpoint/2010/main" val="971660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4621E3-8D91-43FE-B1BE-73D03655BDCE}" type="slidenum">
              <a:rPr lang="en-US" smtClean="0"/>
              <a:pPr/>
              <a:t>12</a:t>
            </a:fld>
            <a:endParaRPr lang="en-US"/>
          </a:p>
        </p:txBody>
      </p:sp>
    </p:spTree>
    <p:extLst>
      <p:ext uri="{BB962C8B-B14F-4D97-AF65-F5344CB8AC3E}">
        <p14:creationId xmlns:p14="http://schemas.microsoft.com/office/powerpoint/2010/main" val="386074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4621E3-8D91-43FE-B1BE-73D03655BDCE}" type="slidenum">
              <a:rPr lang="en-US" smtClean="0"/>
              <a:pPr/>
              <a:t>13</a:t>
            </a:fld>
            <a:endParaRPr lang="en-US"/>
          </a:p>
        </p:txBody>
      </p:sp>
    </p:spTree>
    <p:extLst>
      <p:ext uri="{BB962C8B-B14F-4D97-AF65-F5344CB8AC3E}">
        <p14:creationId xmlns:p14="http://schemas.microsoft.com/office/powerpoint/2010/main" val="3753697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4621E3-8D91-43FE-B1BE-73D03655BDCE}" type="slidenum">
              <a:rPr lang="en-US" smtClean="0"/>
              <a:pPr/>
              <a:t>4</a:t>
            </a:fld>
            <a:endParaRPr lang="en-US"/>
          </a:p>
        </p:txBody>
      </p:sp>
    </p:spTree>
    <p:extLst>
      <p:ext uri="{BB962C8B-B14F-4D97-AF65-F5344CB8AC3E}">
        <p14:creationId xmlns:p14="http://schemas.microsoft.com/office/powerpoint/2010/main" val="359523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4621E3-8D91-43FE-B1BE-73D03655BDCE}" type="slidenum">
              <a:rPr lang="en-US" smtClean="0"/>
              <a:pPr/>
              <a:t>5</a:t>
            </a:fld>
            <a:endParaRPr lang="en-US"/>
          </a:p>
        </p:txBody>
      </p:sp>
    </p:spTree>
    <p:extLst>
      <p:ext uri="{BB962C8B-B14F-4D97-AF65-F5344CB8AC3E}">
        <p14:creationId xmlns:p14="http://schemas.microsoft.com/office/powerpoint/2010/main" val="418189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4621E3-8D91-43FE-B1BE-73D03655BDCE}" type="slidenum">
              <a:rPr lang="en-US" smtClean="0"/>
              <a:pPr/>
              <a:t>6</a:t>
            </a:fld>
            <a:endParaRPr lang="en-US"/>
          </a:p>
        </p:txBody>
      </p:sp>
    </p:spTree>
    <p:extLst>
      <p:ext uri="{BB962C8B-B14F-4D97-AF65-F5344CB8AC3E}">
        <p14:creationId xmlns:p14="http://schemas.microsoft.com/office/powerpoint/2010/main" val="18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4621E3-8D91-43FE-B1BE-73D03655BDCE}" type="slidenum">
              <a:rPr lang="en-US" smtClean="0"/>
              <a:pPr/>
              <a:t>7</a:t>
            </a:fld>
            <a:endParaRPr lang="en-US"/>
          </a:p>
        </p:txBody>
      </p:sp>
    </p:spTree>
    <p:extLst>
      <p:ext uri="{BB962C8B-B14F-4D97-AF65-F5344CB8AC3E}">
        <p14:creationId xmlns:p14="http://schemas.microsoft.com/office/powerpoint/2010/main" val="4226481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4621E3-8D91-43FE-B1BE-73D03655BDCE}" type="slidenum">
              <a:rPr lang="en-US" smtClean="0"/>
              <a:pPr/>
              <a:t>8</a:t>
            </a:fld>
            <a:endParaRPr lang="en-US"/>
          </a:p>
        </p:txBody>
      </p:sp>
    </p:spTree>
    <p:extLst>
      <p:ext uri="{BB962C8B-B14F-4D97-AF65-F5344CB8AC3E}">
        <p14:creationId xmlns:p14="http://schemas.microsoft.com/office/powerpoint/2010/main" val="194389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4621E3-8D91-43FE-B1BE-73D03655BDCE}" type="slidenum">
              <a:rPr lang="en-US" smtClean="0"/>
              <a:pPr/>
              <a:t>9</a:t>
            </a:fld>
            <a:endParaRPr lang="en-US"/>
          </a:p>
        </p:txBody>
      </p:sp>
    </p:spTree>
    <p:extLst>
      <p:ext uri="{BB962C8B-B14F-4D97-AF65-F5344CB8AC3E}">
        <p14:creationId xmlns:p14="http://schemas.microsoft.com/office/powerpoint/2010/main" val="3966509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4621E3-8D91-43FE-B1BE-73D03655BDCE}" type="slidenum">
              <a:rPr lang="en-US" smtClean="0"/>
              <a:pPr/>
              <a:t>10</a:t>
            </a:fld>
            <a:endParaRPr lang="en-US"/>
          </a:p>
        </p:txBody>
      </p:sp>
    </p:spTree>
    <p:extLst>
      <p:ext uri="{BB962C8B-B14F-4D97-AF65-F5344CB8AC3E}">
        <p14:creationId xmlns:p14="http://schemas.microsoft.com/office/powerpoint/2010/main" val="3135503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4621E3-8D91-43FE-B1BE-73D03655BDCE}" type="slidenum">
              <a:rPr lang="en-US" smtClean="0"/>
              <a:pPr/>
              <a:t>11</a:t>
            </a:fld>
            <a:endParaRPr lang="en-US"/>
          </a:p>
        </p:txBody>
      </p:sp>
    </p:spTree>
    <p:extLst>
      <p:ext uri="{BB962C8B-B14F-4D97-AF65-F5344CB8AC3E}">
        <p14:creationId xmlns:p14="http://schemas.microsoft.com/office/powerpoint/2010/main" val="1356588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91E1CB-320E-4CBD-9BED-AE609D4FFB63}" type="datetimeFigureOut">
              <a:rPr lang="en-US" smtClean="0">
                <a:solidFill>
                  <a:prstClr val="black">
                    <a:tint val="75000"/>
                  </a:prstClr>
                </a:solidFill>
              </a:rPr>
              <a:pPr/>
              <a:t>3/13/2019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4FD734-FA29-4820-94CE-3CC37D0830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1E1CB-320E-4CBD-9BED-AE609D4FFB63}" type="datetimeFigureOut">
              <a:rPr lang="en-US" smtClean="0">
                <a:solidFill>
                  <a:prstClr val="black">
                    <a:tint val="75000"/>
                  </a:prstClr>
                </a:solidFill>
              </a:rPr>
              <a:pPr/>
              <a:t>3/13/2019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4FD734-FA29-4820-94CE-3CC37D0830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1E1CB-320E-4CBD-9BED-AE609D4FFB63}" type="datetimeFigureOut">
              <a:rPr lang="en-US" smtClean="0">
                <a:solidFill>
                  <a:prstClr val="black">
                    <a:tint val="75000"/>
                  </a:prstClr>
                </a:solidFill>
              </a:rPr>
              <a:pPr/>
              <a:t>3/13/2019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4FD734-FA29-4820-94CE-3CC37D0830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2" y="2"/>
            <a:ext cx="9143999" cy="5135431"/>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white">
                    <a:tint val="95000"/>
                  </a:prstClr>
                </a:solidFill>
              </a:rPr>
              <a:pPr/>
              <a:t>3/13/2019</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black">
                    <a:tint val="95000"/>
                  </a:prstClr>
                </a:solidFill>
              </a:rPr>
              <a:pPr/>
              <a:t>3/13/2019</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white">
                    <a:tint val="95000"/>
                  </a:prstClr>
                </a:solidFill>
              </a:rPr>
              <a:pPr/>
              <a:t>3/13/2019</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white">
                    <a:tint val="95000"/>
                  </a:prstClr>
                </a:solidFill>
              </a:rPr>
              <a:pPr/>
              <a:t>‹#›</a:t>
            </a:fld>
            <a:endParaRPr lang="en-US">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C396DEB-91A8-4244-89B8-40C8C1082613}" type="datetimeFigureOut">
              <a:rPr lang="en-US" smtClean="0">
                <a:solidFill>
                  <a:prstClr val="black">
                    <a:tint val="95000"/>
                  </a:prstClr>
                </a:solidFill>
              </a:rPr>
              <a:pPr/>
              <a:t>3/13/2019</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9"/>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9" y="1698989"/>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9"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C396DEB-91A8-4244-89B8-40C8C1082613}" type="datetimeFigureOut">
              <a:rPr lang="en-US" smtClean="0">
                <a:solidFill>
                  <a:prstClr val="black">
                    <a:tint val="95000"/>
                  </a:prstClr>
                </a:solidFill>
              </a:rPr>
              <a:pPr/>
              <a:t>3/13/2019</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C396DEB-91A8-4244-89B8-40C8C1082613}" type="datetimeFigureOut">
              <a:rPr lang="en-US" smtClean="0">
                <a:solidFill>
                  <a:prstClr val="black">
                    <a:tint val="95000"/>
                  </a:prstClr>
                </a:solidFill>
              </a:rPr>
              <a:pPr/>
              <a:t>3/13/2019</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96DEB-91A8-4244-89B8-40C8C1082613}" type="datetimeFigureOut">
              <a:rPr lang="en-US" smtClean="0">
                <a:solidFill>
                  <a:prstClr val="black">
                    <a:tint val="95000"/>
                  </a:prstClr>
                </a:solidFill>
              </a:rPr>
              <a:pPr/>
              <a:t>3/13/2019</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9" y="1743135"/>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9"/>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C396DEB-91A8-4244-89B8-40C8C1082613}" type="datetimeFigureOut">
              <a:rPr lang="en-US" smtClean="0">
                <a:solidFill>
                  <a:prstClr val="black">
                    <a:tint val="95000"/>
                  </a:prstClr>
                </a:solidFill>
              </a:rPr>
              <a:pPr/>
              <a:t>3/13/2019</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1E1CB-320E-4CBD-9BED-AE609D4FFB63}" type="datetimeFigureOut">
              <a:rPr lang="en-US" smtClean="0">
                <a:solidFill>
                  <a:prstClr val="black">
                    <a:tint val="75000"/>
                  </a:prstClr>
                </a:solidFill>
              </a:rPr>
              <a:pPr/>
              <a:t>3/13/2019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4FD734-FA29-4820-94CE-3CC37D0830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7"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C396DEB-91A8-4244-89B8-40C8C1082613}" type="datetimeFigureOut">
              <a:rPr lang="en-US" smtClean="0">
                <a:solidFill>
                  <a:prstClr val="black">
                    <a:tint val="95000"/>
                  </a:prstClr>
                </a:solidFill>
              </a:rPr>
              <a:pPr/>
              <a:t>3/13/2019</a:t>
            </a:fld>
            <a:endParaRPr lang="en-US">
              <a:solidFill>
                <a:prstClr val="black">
                  <a:tint val="95000"/>
                </a:prstClr>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black">
                    <a:tint val="95000"/>
                  </a:prstClr>
                </a:solidFill>
              </a:rPr>
              <a:pPr/>
              <a:t>3/13/2019</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bwMode="ltGray">
          <a:xfrm>
            <a:off x="6647691"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C396DEB-91A8-4244-89B8-40C8C1082613}" type="datetimeFigureOut">
              <a:rPr lang="en-US" smtClean="0">
                <a:solidFill>
                  <a:prstClr val="black">
                    <a:tint val="95000"/>
                  </a:prstClr>
                </a:solidFill>
              </a:rPr>
              <a:pPr/>
              <a:t>3/13/2019</a:t>
            </a:fld>
            <a:endParaRPr lang="en-US">
              <a:solidFill>
                <a:prstClr val="black">
                  <a:tint val="95000"/>
                </a:prstClr>
              </a:solidFill>
            </a:endParaRPr>
          </a:p>
        </p:txBody>
      </p:sp>
      <p:sp>
        <p:nvSpPr>
          <p:cNvPr id="5" name="Footer Placeholder 4"/>
          <p:cNvSpPr>
            <a:spLocks noGrp="1"/>
          </p:cNvSpPr>
          <p:nvPr>
            <p:ph type="ftr" sz="quarter" idx="11"/>
          </p:nvPr>
        </p:nvSpPr>
        <p:spPr>
          <a:xfrm>
            <a:off x="2640597" y="6377460"/>
            <a:ext cx="3836404"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3A8B73-1CE4-411D-89ED-05D444D9D228}" type="datetimeFigureOut">
              <a:rPr lang="en-US" smtClean="0">
                <a:solidFill>
                  <a:prstClr val="black">
                    <a:tint val="75000"/>
                  </a:prstClr>
                </a:solidFill>
              </a:rPr>
              <a:pPr/>
              <a:t>3/13/2019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D70BA-F5C3-432D-9582-3F309C7BCB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A8B73-1CE4-411D-89ED-05D444D9D228}" type="datetimeFigureOut">
              <a:rPr lang="en-US" smtClean="0">
                <a:solidFill>
                  <a:prstClr val="black">
                    <a:tint val="75000"/>
                  </a:prstClr>
                </a:solidFill>
              </a:rPr>
              <a:pPr/>
              <a:t>3/13/2019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D70BA-F5C3-432D-9582-3F309C7BCB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3A8B73-1CE4-411D-89ED-05D444D9D228}" type="datetimeFigureOut">
              <a:rPr lang="en-US" smtClean="0">
                <a:solidFill>
                  <a:prstClr val="black">
                    <a:tint val="75000"/>
                  </a:prstClr>
                </a:solidFill>
              </a:rPr>
              <a:pPr/>
              <a:t>3/13/2019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D70BA-F5C3-432D-9582-3F309C7BCB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3A8B73-1CE4-411D-89ED-05D444D9D228}" type="datetimeFigureOut">
              <a:rPr lang="en-US" smtClean="0">
                <a:solidFill>
                  <a:prstClr val="black">
                    <a:tint val="75000"/>
                  </a:prstClr>
                </a:solidFill>
              </a:rPr>
              <a:pPr/>
              <a:t>3/13/2019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D70BA-F5C3-432D-9582-3F309C7BCB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A8B73-1CE4-411D-89ED-05D444D9D228}" type="datetimeFigureOut">
              <a:rPr lang="en-US" smtClean="0">
                <a:solidFill>
                  <a:prstClr val="black">
                    <a:tint val="75000"/>
                  </a:prstClr>
                </a:solidFill>
              </a:rPr>
              <a:pPr/>
              <a:t>3/13/2019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DD70BA-F5C3-432D-9582-3F309C7BCB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A8B73-1CE4-411D-89ED-05D444D9D228}" type="datetimeFigureOut">
              <a:rPr lang="en-US" smtClean="0">
                <a:solidFill>
                  <a:prstClr val="black">
                    <a:tint val="75000"/>
                  </a:prstClr>
                </a:solidFill>
              </a:rPr>
              <a:pPr/>
              <a:t>3/13/2019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DD70BA-F5C3-432D-9582-3F309C7BCB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A8B73-1CE4-411D-89ED-05D444D9D228}" type="datetimeFigureOut">
              <a:rPr lang="en-US" smtClean="0">
                <a:solidFill>
                  <a:prstClr val="black">
                    <a:tint val="75000"/>
                  </a:prstClr>
                </a:solidFill>
              </a:rPr>
              <a:pPr/>
              <a:t>3/13/2019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DD70BA-F5C3-432D-9582-3F309C7BCB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1E1CB-320E-4CBD-9BED-AE609D4FFB63}" type="datetimeFigureOut">
              <a:rPr lang="en-US" smtClean="0">
                <a:solidFill>
                  <a:prstClr val="black">
                    <a:tint val="75000"/>
                  </a:prstClr>
                </a:solidFill>
              </a:rPr>
              <a:pPr/>
              <a:t>3/13/2019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4FD734-FA29-4820-94CE-3CC37D0830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3A8B73-1CE4-411D-89ED-05D444D9D228}" type="datetimeFigureOut">
              <a:rPr lang="en-US" smtClean="0">
                <a:solidFill>
                  <a:prstClr val="black">
                    <a:tint val="75000"/>
                  </a:prstClr>
                </a:solidFill>
              </a:rPr>
              <a:pPr/>
              <a:t>3/13/2019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D70BA-F5C3-432D-9582-3F309C7BCB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3A8B73-1CE4-411D-89ED-05D444D9D228}" type="datetimeFigureOut">
              <a:rPr lang="en-US" smtClean="0">
                <a:solidFill>
                  <a:prstClr val="black">
                    <a:tint val="75000"/>
                  </a:prstClr>
                </a:solidFill>
              </a:rPr>
              <a:pPr/>
              <a:t>3/13/2019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DD70BA-F5C3-432D-9582-3F309C7BCB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A8B73-1CE4-411D-89ED-05D444D9D228}" type="datetimeFigureOut">
              <a:rPr lang="en-US" smtClean="0">
                <a:solidFill>
                  <a:prstClr val="black">
                    <a:tint val="75000"/>
                  </a:prstClr>
                </a:solidFill>
              </a:rPr>
              <a:pPr/>
              <a:t>3/13/2019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D70BA-F5C3-432D-9582-3F309C7BCB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A8B73-1CE4-411D-89ED-05D444D9D228}" type="datetimeFigureOut">
              <a:rPr lang="en-US" smtClean="0">
                <a:solidFill>
                  <a:prstClr val="black">
                    <a:tint val="75000"/>
                  </a:prstClr>
                </a:solidFill>
              </a:rPr>
              <a:pPr/>
              <a:t>3/13/2019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DD70BA-F5C3-432D-9582-3F309C7BCB5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3/13/2019</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49160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3/13/2019</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607577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3/13/2019</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443226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3/13/2019</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244664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3/13/2019</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742320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3/13/2019</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99679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91E1CB-320E-4CBD-9BED-AE609D4FFB63}" type="datetimeFigureOut">
              <a:rPr lang="en-US" smtClean="0">
                <a:solidFill>
                  <a:prstClr val="black">
                    <a:tint val="75000"/>
                  </a:prstClr>
                </a:solidFill>
              </a:rPr>
              <a:pPr/>
              <a:t>3/13/2019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4FD734-FA29-4820-94CE-3CC37D0830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3/13/2019</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64714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3/13/2019</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738306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3/13/2019</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933498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3/13/2019</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9454055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3/13/2019</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79491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91E1CB-320E-4CBD-9BED-AE609D4FFB63}" type="datetimeFigureOut">
              <a:rPr lang="en-US" smtClean="0">
                <a:solidFill>
                  <a:prstClr val="black">
                    <a:tint val="75000"/>
                  </a:prstClr>
                </a:solidFill>
              </a:rPr>
              <a:pPr/>
              <a:t>3/13/2019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4FD734-FA29-4820-94CE-3CC37D0830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91E1CB-320E-4CBD-9BED-AE609D4FFB63}" type="datetimeFigureOut">
              <a:rPr lang="en-US" smtClean="0">
                <a:solidFill>
                  <a:prstClr val="black">
                    <a:tint val="75000"/>
                  </a:prstClr>
                </a:solidFill>
              </a:rPr>
              <a:pPr/>
              <a:t>3/13/2019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4FD734-FA29-4820-94CE-3CC37D0830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1E1CB-320E-4CBD-9BED-AE609D4FFB63}" type="datetimeFigureOut">
              <a:rPr lang="en-US" smtClean="0">
                <a:solidFill>
                  <a:prstClr val="black">
                    <a:tint val="75000"/>
                  </a:prstClr>
                </a:solidFill>
              </a:rPr>
              <a:pPr/>
              <a:t>3/13/2019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4FD734-FA29-4820-94CE-3CC37D0830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91E1CB-320E-4CBD-9BED-AE609D4FFB63}" type="datetimeFigureOut">
              <a:rPr lang="en-US" smtClean="0">
                <a:solidFill>
                  <a:prstClr val="black">
                    <a:tint val="75000"/>
                  </a:prstClr>
                </a:solidFill>
              </a:rPr>
              <a:pPr/>
              <a:t>3/13/2019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4FD734-FA29-4820-94CE-3CC37D0830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91E1CB-320E-4CBD-9BED-AE609D4FFB63}" type="datetimeFigureOut">
              <a:rPr lang="en-US" smtClean="0">
                <a:solidFill>
                  <a:prstClr val="black">
                    <a:tint val="75000"/>
                  </a:prstClr>
                </a:solidFill>
              </a:rPr>
              <a:pPr/>
              <a:t>3/13/2019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4FD734-FA29-4820-94CE-3CC37D0830E7}"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1E1CB-320E-4CBD-9BED-AE609D4FFB63}" type="datetimeFigureOut">
              <a:rPr lang="en-US" smtClean="0">
                <a:solidFill>
                  <a:prstClr val="black">
                    <a:tint val="75000"/>
                  </a:prstClr>
                </a:solidFill>
              </a:rPr>
              <a:pPr/>
              <a:t>3/13/2019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FD734-FA29-4820-94CE-3CC37D0830E7}"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bwMode="ltGray">
          <a:xfrm>
            <a:off x="2"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152402"/>
            <a:ext cx="8229600" cy="1251063"/>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4"/>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C396DEB-91A8-4244-89B8-40C8C1082613}" type="datetimeFigureOut">
              <a:rPr lang="en-US" smtClean="0">
                <a:solidFill>
                  <a:prstClr val="black">
                    <a:tint val="95000"/>
                  </a:prstClr>
                </a:solidFill>
              </a:rPr>
              <a:pPr/>
              <a:t>3/13/2019</a:t>
            </a:fld>
            <a:endParaRPr lang="en-US">
              <a:solidFill>
                <a:prstClr val="black">
                  <a:tint val="95000"/>
                </a:prstClr>
              </a:solidFill>
            </a:endParaRPr>
          </a:p>
        </p:txBody>
      </p:sp>
      <p:sp>
        <p:nvSpPr>
          <p:cNvPr id="5" name="Footer Placeholder 4"/>
          <p:cNvSpPr>
            <a:spLocks noGrp="1"/>
          </p:cNvSpPr>
          <p:nvPr>
            <p:ph type="ftr" sz="quarter" idx="3"/>
          </p:nvPr>
        </p:nvSpPr>
        <p:spPr>
          <a:xfrm>
            <a:off x="2640600"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73C097A-8A14-4D9E-BC95-8DB4D0560275}" type="slidenum">
              <a:rPr lang="en-US" smtClean="0">
                <a:solidFill>
                  <a:prstClr val="black">
                    <a:tint val="95000"/>
                  </a:prstClr>
                </a:solidFill>
              </a:rPr>
              <a:pPr/>
              <a:t>‹#›</a:t>
            </a:fld>
            <a:endParaRPr lang="en-US">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A8B73-1CE4-411D-89ED-05D444D9D228}" type="datetimeFigureOut">
              <a:rPr lang="en-US" smtClean="0">
                <a:solidFill>
                  <a:prstClr val="black">
                    <a:tint val="75000"/>
                  </a:prstClr>
                </a:solidFill>
              </a:rPr>
              <a:pPr/>
              <a:t>3/13/2019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D70BA-F5C3-432D-9582-3F309C7BCB5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sym typeface="Palatino" charset="0"/>
              </a:rPr>
              <a:pPr/>
              <a:t>3/13/2019</a:t>
            </a:fld>
            <a:endParaRPr lang="en-US">
              <a:solidFill>
                <a:srgbClr val="072F54">
                  <a:tint val="75000"/>
                </a:srgbClr>
              </a:solidFill>
              <a:sym typeface="Palatino" charset="0"/>
            </a:endParaRPr>
          </a:p>
        </p:txBody>
      </p:sp>
      <p:sp>
        <p:nvSpPr>
          <p:cNvPr id="5" name="Footer Placeholder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sym typeface="Palatino"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sym typeface="Palatino" charset="0"/>
              </a:rPr>
              <a:pPr/>
              <a:t>‹#›</a:t>
            </a:fld>
            <a:endParaRPr lang="en-US">
              <a:solidFill>
                <a:srgbClr val="072F54">
                  <a:tint val="75000"/>
                </a:srgbClr>
              </a:solidFill>
              <a:sym typeface="Palatino" charset="0"/>
            </a:endParaRPr>
          </a:p>
        </p:txBody>
      </p:sp>
    </p:spTree>
    <p:extLst>
      <p:ext uri="{BB962C8B-B14F-4D97-AF65-F5344CB8AC3E}">
        <p14:creationId xmlns:p14="http://schemas.microsoft.com/office/powerpoint/2010/main" val="371819440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openxmlformats.org/officeDocument/2006/relationships/image" Target="../media/image20.jpeg"/><Relationship Id="rId2" Type="http://schemas.openxmlformats.org/officeDocument/2006/relationships/slideLayout" Target="../slideLayouts/slideLayout24.xml"/><Relationship Id="rId1" Type="http://schemas.openxmlformats.org/officeDocument/2006/relationships/themeOverride" Target="../theme/themeOverride2.xml"/><Relationship Id="rId6" Type="http://schemas.openxmlformats.org/officeDocument/2006/relationships/image" Target="../media/image16.jpeg"/><Relationship Id="rId5" Type="http://schemas.openxmlformats.org/officeDocument/2006/relationships/image" Target="../media/image12.pn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12.png"/><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4.xml"/><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8.jpeg"/><Relationship Id="rId7" Type="http://schemas.openxmlformats.org/officeDocument/2006/relationships/slide" Target="slide20.xml"/><Relationship Id="rId2" Type="http://schemas.openxmlformats.org/officeDocument/2006/relationships/hyperlink" Target="http://upload.wikimedia.org/wikipedia/commons/d/d2/Eli_Whitney_engraving_from_1846_memoir.jpg" TargetMode="External"/><Relationship Id="rId1" Type="http://schemas.openxmlformats.org/officeDocument/2006/relationships/slideLayout" Target="../slideLayouts/slideLayout27.xml"/><Relationship Id="rId6" Type="http://schemas.openxmlformats.org/officeDocument/2006/relationships/image" Target="../media/image26.jpeg"/><Relationship Id="rId5" Type="http://schemas.openxmlformats.org/officeDocument/2006/relationships/image" Target="../media/image29.jpeg"/><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18.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0.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OuLWgVOLbG4" TargetMode="Externa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avalon.law.yale.edu/19th_century/monroe.asp" TargetMode="External"/><Relationship Id="rId7" Type="http://schemas.microsoft.com/office/2007/relationships/hdphoto" Target="../media/hdphoto1.wdp"/><Relationship Id="rId2" Type="http://schemas.openxmlformats.org/officeDocument/2006/relationships/image" Target="../media/image32.jpeg"/><Relationship Id="rId1" Type="http://schemas.openxmlformats.org/officeDocument/2006/relationships/slideLayout" Target="../slideLayouts/slideLayout24.xml"/><Relationship Id="rId6" Type="http://schemas.openxmlformats.org/officeDocument/2006/relationships/image" Target="../media/image34.png"/><Relationship Id="rId5" Type="http://schemas.openxmlformats.org/officeDocument/2006/relationships/slide" Target="slide25.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26.xml"/><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www.nationalatlas.gov/wallmaps.html" TargetMode="External"/><Relationship Id="rId4" Type="http://schemas.openxmlformats.org/officeDocument/2006/relationships/slide" Target="slide5.xml"/></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www.tomrichey.net/" TargetMode="External"/><Relationship Id="rId7" Type="http://schemas.openxmlformats.org/officeDocument/2006/relationships/hyperlink" Target="http://twitter.com/tomrichey" TargetMode="External"/><Relationship Id="rId12" Type="http://schemas.openxmlformats.org/officeDocument/2006/relationships/image" Target="../media/image43.png"/><Relationship Id="rId2" Type="http://schemas.openxmlformats.org/officeDocument/2006/relationships/image" Target="../media/image37.png"/><Relationship Id="rId1" Type="http://schemas.openxmlformats.org/officeDocument/2006/relationships/slideLayout" Target="../slideLayouts/slideLayout34.x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hyperlink" Target="https://www.facebook.com/pages/Tom-Richey/14074617563" TargetMode="External"/><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hyperlink" Target="http://www.youtube.com/tomforameric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hyperlink" Target="http://www.nationalatlas.gov/wallmaps.html" TargetMode="External"/><Relationship Id="rId5" Type="http://schemas.openxmlformats.org/officeDocument/2006/relationships/slide" Target="slide5.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hyperlink" Target="http://www.whitehouse.gov/about/presidents/jamesmonroe" TargetMode="Externa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hyperlink" Target="http://www.nationalatlas.gov/wallmaps.html"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6.xml"/><Relationship Id="rId9" Type="http://schemas.openxmlformats.org/officeDocument/2006/relationships/slide" Target="slide26.xml"/></Relationships>
</file>

<file path=ppt/slides/_rels/slide7.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audio" Target="../media/media1.WAV"/><Relationship Id="rId7" Type="http://schemas.openxmlformats.org/officeDocument/2006/relationships/image" Target="../media/image11.png"/><Relationship Id="rId2" Type="http://schemas.microsoft.com/office/2007/relationships/media" Target="../media/media1.WAV"/><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notesSlide" Target="../notesSlides/notesSlide5.xml"/><Relationship Id="rId4" Type="http://schemas.openxmlformats.org/officeDocument/2006/relationships/slideLayout" Target="../slideLayouts/slideLayout24.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rgbClr val="28140E"/>
            </a:gs>
            <a:gs pos="58000">
              <a:srgbClr val="483628"/>
            </a:gs>
            <a:gs pos="95000">
              <a:srgbClr val="0D0304"/>
            </a:gs>
          </a:gsLst>
          <a:lin ang="5400000" scaled="0"/>
        </a:gradFill>
        <a:effectLst/>
      </p:bgPr>
    </p:bg>
    <p:spTree>
      <p:nvGrpSpPr>
        <p:cNvPr id="1" name=""/>
        <p:cNvGrpSpPr/>
        <p:nvPr/>
      </p:nvGrpSpPr>
      <p:grpSpPr>
        <a:xfrm>
          <a:off x="0" y="0"/>
          <a:ext cx="0" cy="0"/>
          <a:chOff x="0" y="0"/>
          <a:chExt cx="0" cy="0"/>
        </a:xfrm>
      </p:grpSpPr>
      <p:pic>
        <p:nvPicPr>
          <p:cNvPr id="1026" name="Picture 2" descr="https://upload.wikimedia.org/wikipedia/commons/thumb/9/95/James_Monroe_White_House_portrait_1819.gif/850px-James_Monroe_White_House_portrait_1819.gif"/>
          <p:cNvPicPr>
            <a:picLocks noChangeAspect="1" noChangeArrowheads="1"/>
          </p:cNvPicPr>
          <p:nvPr/>
        </p:nvPicPr>
        <p:blipFill rotWithShape="1">
          <a:blip r:embed="rId3">
            <a:extLst>
              <a:ext uri="{28A0092B-C50C-407E-A947-70E740481C1C}">
                <a14:useLocalDpi xmlns:a14="http://schemas.microsoft.com/office/drawing/2010/main" val="0"/>
              </a:ext>
            </a:extLst>
          </a:blip>
          <a:srcRect l="15060" t="-621" r="735" b="11947"/>
          <a:stretch/>
        </p:blipFill>
        <p:spPr bwMode="auto">
          <a:xfrm>
            <a:off x="-457200" y="-360947"/>
            <a:ext cx="5967663" cy="757051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4160905" y="4191000"/>
            <a:ext cx="4097597" cy="1938992"/>
          </a:xfrm>
          <a:prstGeom prst="rect">
            <a:avLst/>
          </a:prstGeom>
        </p:spPr>
        <p:txBody>
          <a:bodyPr wrap="none">
            <a:spAutoFit/>
            <a:scene3d>
              <a:camera prst="orthographicFront"/>
              <a:lightRig rig="soft" dir="t">
                <a:rot lat="0" lon="0" rev="10800000"/>
              </a:lightRig>
            </a:scene3d>
            <a:sp3d>
              <a:bevelT w="27940" h="12700"/>
              <a:contourClr>
                <a:srgbClr val="DDDDDD"/>
              </a:contourClr>
            </a:sp3d>
          </a:bodyPr>
          <a:lstStyle/>
          <a:p>
            <a:pPr algn="ctr"/>
            <a:r>
              <a:rPr lang="en-US" sz="6000" spc="150" dirty="0">
                <a:ln w="11430"/>
                <a:solidFill>
                  <a:srgbClr val="F8F8F8"/>
                </a:solidFill>
                <a:effectLst>
                  <a:outerShdw blurRad="25400" algn="tl" rotWithShape="0">
                    <a:srgbClr val="000000">
                      <a:alpha val="43000"/>
                    </a:srgbClr>
                  </a:outerShdw>
                </a:effectLst>
                <a:latin typeface="Brush Script MT" pitchFamily="66" charset="0"/>
              </a:rPr>
              <a:t>In the Era of </a:t>
            </a:r>
            <a:br>
              <a:rPr lang="en-US" sz="6000" spc="150" dirty="0">
                <a:ln w="11430"/>
                <a:solidFill>
                  <a:srgbClr val="F8F8F8"/>
                </a:solidFill>
                <a:effectLst>
                  <a:outerShdw blurRad="25400" algn="tl" rotWithShape="0">
                    <a:srgbClr val="000000">
                      <a:alpha val="43000"/>
                    </a:srgbClr>
                  </a:outerShdw>
                </a:effectLst>
                <a:latin typeface="Brush Script MT" pitchFamily="66" charset="0"/>
              </a:rPr>
            </a:br>
            <a:r>
              <a:rPr lang="en-US" sz="6000" spc="150" dirty="0">
                <a:ln w="11430"/>
                <a:solidFill>
                  <a:srgbClr val="F8F8F8"/>
                </a:solidFill>
                <a:effectLst>
                  <a:outerShdw blurRad="25400" algn="tl" rotWithShape="0">
                    <a:srgbClr val="000000">
                      <a:alpha val="43000"/>
                    </a:srgbClr>
                  </a:outerShdw>
                </a:effectLst>
                <a:latin typeface="Brush Script MT" pitchFamily="66" charset="0"/>
              </a:rPr>
              <a:t>Good Feeling</a:t>
            </a:r>
            <a:endParaRPr lang="en-US" sz="6000" spc="150" dirty="0">
              <a:ln w="11430"/>
              <a:solidFill>
                <a:srgbClr val="F8F8F8"/>
              </a:solidFill>
              <a:effectLst>
                <a:outerShdw blurRad="25400" algn="tl" rotWithShape="0">
                  <a:srgbClr val="000000">
                    <a:alpha val="43000"/>
                  </a:srgbClr>
                </a:outerShdw>
              </a:effectLst>
            </a:endParaRPr>
          </a:p>
        </p:txBody>
      </p:sp>
      <p:sp>
        <p:nvSpPr>
          <p:cNvPr id="2" name="Title 1"/>
          <p:cNvSpPr>
            <a:spLocks noGrp="1"/>
          </p:cNvSpPr>
          <p:nvPr>
            <p:ph type="ctrTitle"/>
          </p:nvPr>
        </p:nvSpPr>
        <p:spPr>
          <a:xfrm>
            <a:off x="3276600" y="685800"/>
            <a:ext cx="5867400" cy="34290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ll MT" pitchFamily="18" charset="0"/>
              </a:rPr>
              <a:t>Nationalism </a:t>
            </a:r>
            <a:br>
              <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ll MT" pitchFamily="18" charset="0"/>
              </a:rPr>
            </a:br>
            <a:r>
              <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ll MT" pitchFamily="18" charset="0"/>
              </a:rPr>
              <a:t>and  Sectionalism</a:t>
            </a:r>
          </a:p>
        </p:txBody>
      </p:sp>
    </p:spTree>
    <p:extLst>
      <p:ext uri="{BB962C8B-B14F-4D97-AF65-F5344CB8AC3E}">
        <p14:creationId xmlns:p14="http://schemas.microsoft.com/office/powerpoint/2010/main" val="3072084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Picture 3"/>
          <p:cNvPicPr>
            <a:picLocks noChangeAspect="1" noChangeArrowheads="1"/>
          </p:cNvPicPr>
          <p:nvPr/>
        </p:nvPicPr>
        <p:blipFill>
          <a:blip r:embed="rId4" cstate="print">
            <a:lum bright="20000" contrast="-20000"/>
          </a:blip>
          <a:srcRect/>
          <a:stretch>
            <a:fillRect/>
          </a:stretch>
        </p:blipFill>
        <p:spPr bwMode="auto">
          <a:xfrm>
            <a:off x="0" y="0"/>
            <a:ext cx="9144152" cy="6705600"/>
          </a:xfrm>
          <a:prstGeom prst="rect">
            <a:avLst/>
          </a:prstGeom>
          <a:noFill/>
          <a:ln w="9525">
            <a:noFill/>
            <a:miter lim="800000"/>
            <a:headEnd/>
            <a:tailEnd/>
          </a:ln>
        </p:spPr>
      </p:pic>
      <p:sp>
        <p:nvSpPr>
          <p:cNvPr id="6" name="TextBox 5"/>
          <p:cNvSpPr txBox="1"/>
          <p:nvPr/>
        </p:nvSpPr>
        <p:spPr>
          <a:xfrm>
            <a:off x="5410200" y="3810003"/>
            <a:ext cx="3733800" cy="1692771"/>
          </a:xfrm>
          <a:prstGeom prst="rect">
            <a:avLst/>
          </a:prstGeom>
          <a:noFill/>
        </p:spPr>
        <p:txBody>
          <a:bodyPr wrap="square" rtlCol="0">
            <a:spAutoFit/>
          </a:bodyPr>
          <a:lstStyle/>
          <a:p>
            <a:r>
              <a:rPr lang="en-US" sz="3200" b="1" dirty="0">
                <a:solidFill>
                  <a:prstClr val="black"/>
                </a:solidFill>
              </a:rPr>
              <a:t>QUESTION:</a:t>
            </a:r>
          </a:p>
          <a:p>
            <a:r>
              <a:rPr lang="en-US" sz="2400" b="1" dirty="0">
                <a:solidFill>
                  <a:prstClr val="black"/>
                </a:solidFill>
              </a:rPr>
              <a:t>Is an election map always an accurate measure of the national political climate?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descr="http://upload.wikimedia.org/wikipedia/commons/c/c8/United_States_1820-1821-07.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386" r="-37542"/>
          <a:stretch/>
        </p:blipFill>
        <p:spPr bwMode="auto">
          <a:xfrm>
            <a:off x="0" y="-2"/>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40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
              <a:srgbClr val="28140E"/>
            </a:gs>
            <a:gs pos="58000">
              <a:srgbClr val="483628"/>
            </a:gs>
            <a:gs pos="95000">
              <a:srgbClr val="0D030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369" y="184070"/>
            <a:ext cx="6079831"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ea typeface="Calibri" pitchFamily="34" charset="0"/>
                <a:cs typeface="Times New Roman" pitchFamily="18" charset="0"/>
              </a:rPr>
              <a:t>SECTIONALISM</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6755948"/>
              </p:ext>
            </p:extLst>
          </p:nvPr>
        </p:nvGraphicFramePr>
        <p:xfrm>
          <a:off x="0" y="1647288"/>
          <a:ext cx="9144000" cy="5210712"/>
        </p:xfrm>
        <a:graphic>
          <a:graphicData uri="http://schemas.openxmlformats.org/drawingml/2006/table">
            <a:tbl>
              <a:tblPr>
                <a:tableStyleId>{5DA37D80-6434-44D0-A028-1B22A696006F}</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827071">
                <a:tc>
                  <a:txBody>
                    <a:bodyPr/>
                    <a:lstStyle/>
                    <a:p>
                      <a:pPr marL="0" marR="0">
                        <a:spcBef>
                          <a:spcPts val="0"/>
                        </a:spcBef>
                        <a:spcAft>
                          <a:spcPts val="0"/>
                        </a:spcAft>
                      </a:pPr>
                      <a:endParaRPr lang="en-US" sz="1100" b="1" dirty="0">
                        <a:solidFill>
                          <a:schemeClr val="accent1"/>
                        </a:solidFill>
                        <a:latin typeface="Calibri"/>
                        <a:ea typeface="Calibri"/>
                        <a:cs typeface="Times New Roman"/>
                      </a:endParaRPr>
                    </a:p>
                  </a:txBody>
                  <a:tcPr marL="68580" marR="68580" marT="0" marB="0"/>
                </a:tc>
                <a:tc>
                  <a:txBody>
                    <a:bodyPr/>
                    <a:lstStyle/>
                    <a:p>
                      <a:pPr marL="0" marR="0" algn="ctr">
                        <a:spcBef>
                          <a:spcPts val="0"/>
                        </a:spcBef>
                        <a:spcAft>
                          <a:spcPts val="0"/>
                        </a:spcAft>
                      </a:pPr>
                      <a:r>
                        <a:rPr lang="en-US" sz="4400" b="1" dirty="0">
                          <a:solidFill>
                            <a:schemeClr val="accent1"/>
                          </a:solidFill>
                        </a:rPr>
                        <a:t>NORTH</a:t>
                      </a:r>
                      <a:endParaRPr lang="en-US" sz="3600" b="1" dirty="0">
                        <a:solidFill>
                          <a:schemeClr val="accent1"/>
                        </a:solidFill>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4400" b="1" dirty="0">
                          <a:solidFill>
                            <a:schemeClr val="accent1"/>
                          </a:solidFill>
                        </a:rPr>
                        <a:t>SOUTH</a:t>
                      </a:r>
                      <a:endParaRPr lang="en-US" sz="3600" b="1" dirty="0">
                        <a:solidFill>
                          <a:schemeClr val="accent1"/>
                        </a:solidFill>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4400" b="1" dirty="0">
                          <a:solidFill>
                            <a:schemeClr val="accent1"/>
                          </a:solidFill>
                        </a:rPr>
                        <a:t>WEST</a:t>
                      </a:r>
                      <a:endParaRPr lang="en-US" sz="3600" b="1" dirty="0">
                        <a:solidFill>
                          <a:schemeClr val="accent1"/>
                        </a:solidFill>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476911">
                <a:tc>
                  <a:txBody>
                    <a:bodyPr/>
                    <a:lstStyle/>
                    <a:p>
                      <a:pPr marL="0" marR="0" algn="ctr">
                        <a:spcBef>
                          <a:spcPts val="0"/>
                        </a:spcBef>
                        <a:spcAft>
                          <a:spcPts val="0"/>
                        </a:spcAft>
                      </a:pPr>
                      <a:r>
                        <a:rPr lang="en-US" sz="3600" b="1" dirty="0">
                          <a:solidFill>
                            <a:schemeClr val="accent1"/>
                          </a:solidFill>
                        </a:rPr>
                        <a:t>Economy</a:t>
                      </a:r>
                      <a:endParaRPr lang="en-US" sz="2800" b="1" dirty="0">
                        <a:solidFill>
                          <a:schemeClr val="accent1"/>
                        </a:solidFill>
                        <a:latin typeface="Calibri"/>
                        <a:ea typeface="Calibri"/>
                        <a:cs typeface="Times New Roman"/>
                      </a:endParaRPr>
                    </a:p>
                  </a:txBody>
                  <a:tcPr marL="68580" marR="68580" marT="0" marB="0" anchor="ctr"/>
                </a:tc>
                <a:tc>
                  <a:txBody>
                    <a:bodyPr/>
                    <a:lstStyle/>
                    <a:p>
                      <a:pPr marL="0" marR="0" algn="ctr">
                        <a:spcBef>
                          <a:spcPts val="0"/>
                        </a:spcBef>
                        <a:spcAft>
                          <a:spcPts val="0"/>
                        </a:spcAft>
                      </a:pPr>
                      <a:endParaRPr lang="en-US" sz="2400" b="1" dirty="0">
                        <a:solidFill>
                          <a:schemeClr val="accent1"/>
                        </a:solidFill>
                        <a:latin typeface="Calibri"/>
                        <a:ea typeface="Calibri"/>
                        <a:cs typeface="Times New Roman"/>
                      </a:endParaRPr>
                    </a:p>
                  </a:txBody>
                  <a:tcPr marL="68580" marR="68580" marT="0" marB="0" anchor="ctr"/>
                </a:tc>
                <a:tc>
                  <a:txBody>
                    <a:bodyPr/>
                    <a:lstStyle/>
                    <a:p>
                      <a:pPr marL="0" marR="0" algn="ctr">
                        <a:spcBef>
                          <a:spcPts val="0"/>
                        </a:spcBef>
                        <a:spcAft>
                          <a:spcPts val="0"/>
                        </a:spcAft>
                      </a:pPr>
                      <a:endParaRPr lang="en-US" sz="2400" b="1" dirty="0">
                        <a:solidFill>
                          <a:schemeClr val="accent1"/>
                        </a:solidFill>
                        <a:latin typeface="Calibri"/>
                        <a:ea typeface="Calibri"/>
                        <a:cs typeface="Times New Roman"/>
                      </a:endParaRPr>
                    </a:p>
                  </a:txBody>
                  <a:tcPr marL="68580" marR="68580" marT="0" marB="0" anchor="ctr"/>
                </a:tc>
                <a:tc>
                  <a:txBody>
                    <a:bodyPr/>
                    <a:lstStyle/>
                    <a:p>
                      <a:pPr marL="0" marR="0" algn="ctr">
                        <a:spcBef>
                          <a:spcPts val="0"/>
                        </a:spcBef>
                        <a:spcAft>
                          <a:spcPts val="0"/>
                        </a:spcAft>
                      </a:pPr>
                      <a:endParaRPr lang="en-US" sz="2400" b="1" i="1" dirty="0">
                        <a:solidFill>
                          <a:schemeClr val="accent1"/>
                        </a:solidFill>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1429819">
                <a:tc>
                  <a:txBody>
                    <a:bodyPr/>
                    <a:lstStyle/>
                    <a:p>
                      <a:pPr marL="0" marR="0" algn="ctr">
                        <a:spcBef>
                          <a:spcPts val="0"/>
                        </a:spcBef>
                        <a:spcAft>
                          <a:spcPts val="0"/>
                        </a:spcAft>
                      </a:pPr>
                      <a:r>
                        <a:rPr lang="en-US" sz="3600" b="1" dirty="0">
                          <a:solidFill>
                            <a:schemeClr val="accent1"/>
                          </a:solidFill>
                        </a:rPr>
                        <a:t>Political Leaders</a:t>
                      </a:r>
                      <a:endParaRPr lang="en-US" sz="2800" b="1" dirty="0">
                        <a:solidFill>
                          <a:schemeClr val="accent1"/>
                        </a:solidFill>
                        <a:latin typeface="Calibri"/>
                        <a:ea typeface="Calibri"/>
                        <a:cs typeface="Times New Roman"/>
                      </a:endParaRPr>
                    </a:p>
                  </a:txBody>
                  <a:tcPr marL="68580" marR="68580" marT="0" marB="0" anchor="ctr"/>
                </a:tc>
                <a:tc>
                  <a:txBody>
                    <a:bodyPr/>
                    <a:lstStyle/>
                    <a:p>
                      <a:pPr marL="688975" marR="0" indent="0" algn="ctr">
                        <a:spcBef>
                          <a:spcPts val="0"/>
                        </a:spcBef>
                        <a:spcAft>
                          <a:spcPts val="0"/>
                        </a:spcAft>
                      </a:pPr>
                      <a:endParaRPr lang="en-US" sz="2000" b="1" dirty="0">
                        <a:solidFill>
                          <a:schemeClr val="accent1"/>
                        </a:solidFill>
                        <a:latin typeface="Calibri"/>
                        <a:ea typeface="Calibri"/>
                        <a:cs typeface="Times New Roman"/>
                      </a:endParaRPr>
                    </a:p>
                  </a:txBody>
                  <a:tcPr marL="68580" marR="68580" marT="0" marB="0" anchor="ctr"/>
                </a:tc>
                <a:tc>
                  <a:txBody>
                    <a:bodyPr/>
                    <a:lstStyle/>
                    <a:p>
                      <a:pPr marL="688975" marR="0" indent="0" algn="ctr">
                        <a:spcBef>
                          <a:spcPts val="0"/>
                        </a:spcBef>
                        <a:spcAft>
                          <a:spcPts val="0"/>
                        </a:spcAft>
                      </a:pPr>
                      <a:endParaRPr lang="en-US" sz="2000" b="1" dirty="0">
                        <a:solidFill>
                          <a:schemeClr val="accent1"/>
                        </a:solidFill>
                        <a:latin typeface="Calibri"/>
                        <a:ea typeface="Calibri"/>
                        <a:cs typeface="Times New Roman"/>
                      </a:endParaRPr>
                    </a:p>
                  </a:txBody>
                  <a:tcPr marL="68580" marR="68580" marT="0" marB="0" anchor="ctr"/>
                </a:tc>
                <a:tc>
                  <a:txBody>
                    <a:bodyPr/>
                    <a:lstStyle/>
                    <a:p>
                      <a:pPr marL="914400" marR="0" indent="0" algn="ctr">
                        <a:spcBef>
                          <a:spcPts val="0"/>
                        </a:spcBef>
                        <a:spcAft>
                          <a:spcPts val="0"/>
                        </a:spcAft>
                      </a:pPr>
                      <a:endParaRPr lang="en-US" sz="2000" b="1" dirty="0">
                        <a:solidFill>
                          <a:schemeClr val="accent1"/>
                        </a:solidFill>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1476911">
                <a:tc>
                  <a:txBody>
                    <a:bodyPr/>
                    <a:lstStyle/>
                    <a:p>
                      <a:pPr marL="0" marR="0" algn="ctr">
                        <a:spcBef>
                          <a:spcPts val="0"/>
                        </a:spcBef>
                        <a:spcAft>
                          <a:spcPts val="0"/>
                        </a:spcAft>
                      </a:pPr>
                      <a:r>
                        <a:rPr lang="en-US" sz="3600" b="1" dirty="0">
                          <a:solidFill>
                            <a:schemeClr val="accent1"/>
                          </a:solidFill>
                        </a:rPr>
                        <a:t>Political Issues</a:t>
                      </a:r>
                      <a:endParaRPr lang="en-US" sz="2800" b="1" dirty="0">
                        <a:solidFill>
                          <a:schemeClr val="accent1"/>
                        </a:solidFill>
                        <a:latin typeface="Calibri"/>
                        <a:ea typeface="Calibri"/>
                        <a:cs typeface="Times New Roman"/>
                      </a:endParaRPr>
                    </a:p>
                  </a:txBody>
                  <a:tcPr marL="68580" marR="68580" marT="0" marB="0" anchor="ctr"/>
                </a:tc>
                <a:tc>
                  <a:txBody>
                    <a:bodyPr/>
                    <a:lstStyle/>
                    <a:p>
                      <a:pPr marL="0" marR="0" algn="ctr">
                        <a:spcBef>
                          <a:spcPts val="0"/>
                        </a:spcBef>
                        <a:spcAft>
                          <a:spcPts val="0"/>
                        </a:spcAft>
                      </a:pPr>
                      <a:endParaRPr lang="en-US" sz="2400" b="1" dirty="0">
                        <a:solidFill>
                          <a:schemeClr val="accent1"/>
                        </a:solidFill>
                        <a:latin typeface="Calibri"/>
                        <a:ea typeface="Calibri"/>
                        <a:cs typeface="Times New Roman"/>
                      </a:endParaRPr>
                    </a:p>
                  </a:txBody>
                  <a:tcPr marL="68580" marR="68580" marT="0" marB="0" anchor="ctr"/>
                </a:tc>
                <a:tc>
                  <a:txBody>
                    <a:bodyPr/>
                    <a:lstStyle/>
                    <a:p>
                      <a:pPr marL="0" marR="0" algn="ctr">
                        <a:spcBef>
                          <a:spcPts val="0"/>
                        </a:spcBef>
                        <a:spcAft>
                          <a:spcPts val="0"/>
                        </a:spcAft>
                      </a:pPr>
                      <a:endParaRPr lang="en-US" sz="2400" b="1" dirty="0">
                        <a:solidFill>
                          <a:schemeClr val="accent1"/>
                        </a:solidFill>
                        <a:latin typeface="+mn-lt"/>
                        <a:ea typeface="Calibri"/>
                        <a:cs typeface="Times New Roman"/>
                      </a:endParaRPr>
                    </a:p>
                  </a:txBody>
                  <a:tcPr marL="68580" marR="68580" marT="0" marB="0" anchor="ctr"/>
                </a:tc>
                <a:tc>
                  <a:txBody>
                    <a:bodyPr/>
                    <a:lstStyle/>
                    <a:p>
                      <a:pPr marL="0" marR="0" algn="ctr">
                        <a:spcBef>
                          <a:spcPts val="0"/>
                        </a:spcBef>
                        <a:spcAft>
                          <a:spcPts val="0"/>
                        </a:spcAft>
                      </a:pPr>
                      <a:endParaRPr lang="en-US" sz="2400" b="1" dirty="0">
                        <a:solidFill>
                          <a:schemeClr val="accent1"/>
                        </a:solidFill>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
        <p:nvSpPr>
          <p:cNvPr id="1025" name="Rectangle 1"/>
          <p:cNvSpPr>
            <a:spLocks noChangeArrowheads="1"/>
          </p:cNvSpPr>
          <p:nvPr/>
        </p:nvSpPr>
        <p:spPr bwMode="auto">
          <a:xfrm>
            <a:off x="4"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170" name="Picture 2" descr="http://upload.wikimedia.org/wikipedia/commons/c/c8/United_States_1820-1821-07.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4700" y="179375"/>
            <a:ext cx="1866900" cy="1263892"/>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2" descr="File:JCCalhoun-1822.jpg"/>
          <p:cNvPicPr>
            <a:picLocks noChangeAspect="1" noChangeArrowheads="1"/>
          </p:cNvPicPr>
          <p:nvPr/>
        </p:nvPicPr>
        <p:blipFill>
          <a:blip r:embed="rId6" cstate="print"/>
          <a:srcRect/>
          <a:stretch>
            <a:fillRect/>
          </a:stretch>
        </p:blipFill>
        <p:spPr bwMode="auto">
          <a:xfrm>
            <a:off x="4648200" y="4238089"/>
            <a:ext cx="693386" cy="846884"/>
          </a:xfrm>
          <a:prstGeom prst="rect">
            <a:avLst/>
          </a:prstGeom>
          <a:noFill/>
        </p:spPr>
      </p:pic>
      <p:pic>
        <p:nvPicPr>
          <p:cNvPr id="8" name="Picture 4" descr="File:Henry Clay.JPG"/>
          <p:cNvPicPr>
            <a:picLocks noChangeAspect="1" noChangeArrowheads="1"/>
          </p:cNvPicPr>
          <p:nvPr/>
        </p:nvPicPr>
        <p:blipFill>
          <a:blip r:embed="rId7" cstate="print"/>
          <a:srcRect/>
          <a:stretch>
            <a:fillRect/>
          </a:stretch>
        </p:blipFill>
        <p:spPr bwMode="auto">
          <a:xfrm>
            <a:off x="7143241" y="4238089"/>
            <a:ext cx="694567" cy="846884"/>
          </a:xfrm>
          <a:prstGeom prst="rect">
            <a:avLst/>
          </a:prstGeom>
          <a:noFill/>
        </p:spPr>
      </p:pic>
      <p:pic>
        <p:nvPicPr>
          <p:cNvPr id="1026" name="Picture 2" descr="File:DanielWebst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62200" y="4238090"/>
            <a:ext cx="659431" cy="8468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0" y="2667800"/>
            <a:ext cx="2286000" cy="1015663"/>
          </a:xfrm>
          <a:prstGeom prst="rect">
            <a:avLst/>
          </a:prstGeom>
        </p:spPr>
        <p:txBody>
          <a:bodyPr wrap="square">
            <a:spAutoFit/>
          </a:bodyPr>
          <a:lstStyle/>
          <a:p>
            <a:pPr lvl="0" algn="ctr"/>
            <a:r>
              <a:rPr lang="en-US" sz="2400" b="1" dirty="0">
                <a:solidFill>
                  <a:srgbClr val="FCD6BF"/>
                </a:solidFill>
                <a:ea typeface="Calibri"/>
                <a:cs typeface="Times New Roman"/>
              </a:rPr>
              <a:t>Commerce</a:t>
            </a:r>
          </a:p>
          <a:p>
            <a:pPr lvl="0" algn="ctr"/>
            <a:r>
              <a:rPr lang="en-US" sz="1200" b="1" dirty="0">
                <a:solidFill>
                  <a:srgbClr val="FCD6BF"/>
                </a:solidFill>
                <a:ea typeface="Calibri"/>
                <a:cs typeface="Times New Roman"/>
              </a:rPr>
              <a:t> </a:t>
            </a:r>
          </a:p>
          <a:p>
            <a:pPr lvl="0" algn="ctr"/>
            <a:r>
              <a:rPr lang="en-US" sz="2400" b="1" dirty="0">
                <a:solidFill>
                  <a:srgbClr val="FCD6BF"/>
                </a:solidFill>
                <a:ea typeface="Calibri"/>
                <a:cs typeface="Times New Roman"/>
              </a:rPr>
              <a:t>Manufacturing</a:t>
            </a:r>
          </a:p>
        </p:txBody>
      </p:sp>
      <p:sp>
        <p:nvSpPr>
          <p:cNvPr id="6" name="Rectangle 5"/>
          <p:cNvSpPr/>
          <p:nvPr/>
        </p:nvSpPr>
        <p:spPr>
          <a:xfrm>
            <a:off x="4552750" y="2906390"/>
            <a:ext cx="2318140" cy="461665"/>
          </a:xfrm>
          <a:prstGeom prst="rect">
            <a:avLst/>
          </a:prstGeom>
        </p:spPr>
        <p:txBody>
          <a:bodyPr wrap="square">
            <a:spAutoFit/>
          </a:bodyPr>
          <a:lstStyle/>
          <a:p>
            <a:pPr algn="ctr"/>
            <a:r>
              <a:rPr lang="en-US" sz="2400" b="1" dirty="0">
                <a:solidFill>
                  <a:srgbClr val="FCD6BF"/>
                </a:solidFill>
                <a:ea typeface="Calibri"/>
                <a:cs typeface="Times New Roman"/>
              </a:rPr>
              <a:t>Agriculture</a:t>
            </a:r>
            <a:endParaRPr lang="en-US" dirty="0"/>
          </a:p>
        </p:txBody>
      </p:sp>
      <p:sp>
        <p:nvSpPr>
          <p:cNvPr id="9" name="Rectangle 8"/>
          <p:cNvSpPr/>
          <p:nvPr/>
        </p:nvSpPr>
        <p:spPr>
          <a:xfrm>
            <a:off x="6838750" y="2693979"/>
            <a:ext cx="2286000" cy="1015663"/>
          </a:xfrm>
          <a:prstGeom prst="rect">
            <a:avLst/>
          </a:prstGeom>
        </p:spPr>
        <p:txBody>
          <a:bodyPr wrap="square">
            <a:spAutoFit/>
          </a:bodyPr>
          <a:lstStyle/>
          <a:p>
            <a:pPr lvl="0" algn="ctr"/>
            <a:r>
              <a:rPr lang="en-US" sz="2400" b="1" dirty="0">
                <a:solidFill>
                  <a:srgbClr val="FCD6BF"/>
                </a:solidFill>
                <a:ea typeface="Calibri"/>
                <a:cs typeface="Times New Roman"/>
              </a:rPr>
              <a:t>Agriculture</a:t>
            </a:r>
          </a:p>
          <a:p>
            <a:pPr lvl="0" algn="ctr"/>
            <a:r>
              <a:rPr lang="en-US" sz="1200" b="1" dirty="0">
                <a:solidFill>
                  <a:srgbClr val="FCD6BF"/>
                </a:solidFill>
                <a:ea typeface="Calibri"/>
                <a:cs typeface="Times New Roman"/>
              </a:rPr>
              <a:t> </a:t>
            </a:r>
          </a:p>
          <a:p>
            <a:pPr lvl="0" algn="ctr"/>
            <a:r>
              <a:rPr lang="en-US" sz="2400" b="1" i="1" dirty="0">
                <a:solidFill>
                  <a:srgbClr val="FCD6BF"/>
                </a:solidFill>
                <a:ea typeface="Calibri"/>
                <a:cs typeface="Times New Roman"/>
              </a:rPr>
              <a:t>Developing</a:t>
            </a:r>
          </a:p>
        </p:txBody>
      </p:sp>
      <p:sp>
        <p:nvSpPr>
          <p:cNvPr id="10" name="Rectangle 9"/>
          <p:cNvSpPr/>
          <p:nvPr/>
        </p:nvSpPr>
        <p:spPr>
          <a:xfrm>
            <a:off x="3044391" y="4227078"/>
            <a:ext cx="1508359" cy="830997"/>
          </a:xfrm>
          <a:prstGeom prst="rect">
            <a:avLst/>
          </a:prstGeom>
        </p:spPr>
        <p:txBody>
          <a:bodyPr wrap="square">
            <a:spAutoFit/>
          </a:bodyPr>
          <a:lstStyle/>
          <a:p>
            <a:pPr lvl="0" algn="ctr"/>
            <a:r>
              <a:rPr lang="en-US" sz="2000" b="1" dirty="0">
                <a:solidFill>
                  <a:srgbClr val="FCD6BF"/>
                </a:solidFill>
                <a:ea typeface="Calibri"/>
                <a:cs typeface="Times New Roman"/>
              </a:rPr>
              <a:t>Daniel </a:t>
            </a:r>
            <a:br>
              <a:rPr lang="en-US" sz="2000" b="1" dirty="0">
                <a:solidFill>
                  <a:srgbClr val="FCD6BF"/>
                </a:solidFill>
                <a:ea typeface="Calibri"/>
                <a:cs typeface="Times New Roman"/>
              </a:rPr>
            </a:br>
            <a:r>
              <a:rPr lang="en-US" sz="2800" b="1" dirty="0">
                <a:solidFill>
                  <a:srgbClr val="FCD6BF"/>
                </a:solidFill>
                <a:ea typeface="Calibri"/>
                <a:cs typeface="Times New Roman"/>
              </a:rPr>
              <a:t>Webster</a:t>
            </a:r>
            <a:endParaRPr lang="en-US" b="1" dirty="0">
              <a:solidFill>
                <a:srgbClr val="FCD6BF"/>
              </a:solidFill>
              <a:ea typeface="Calibri"/>
              <a:cs typeface="Times New Roman"/>
            </a:endParaRPr>
          </a:p>
        </p:txBody>
      </p:sp>
      <p:sp>
        <p:nvSpPr>
          <p:cNvPr id="19" name="Rectangle 18"/>
          <p:cNvSpPr/>
          <p:nvPr/>
        </p:nvSpPr>
        <p:spPr>
          <a:xfrm>
            <a:off x="5341585" y="4179898"/>
            <a:ext cx="1497165" cy="830997"/>
          </a:xfrm>
          <a:prstGeom prst="rect">
            <a:avLst/>
          </a:prstGeom>
        </p:spPr>
        <p:txBody>
          <a:bodyPr wrap="square">
            <a:spAutoFit/>
          </a:bodyPr>
          <a:lstStyle/>
          <a:p>
            <a:pPr lvl="0" algn="ctr"/>
            <a:r>
              <a:rPr lang="en-US" sz="2000" b="1" dirty="0">
                <a:solidFill>
                  <a:srgbClr val="FCD6BF"/>
                </a:solidFill>
                <a:ea typeface="Calibri"/>
                <a:cs typeface="Times New Roman"/>
              </a:rPr>
              <a:t>John C. </a:t>
            </a:r>
            <a:br>
              <a:rPr lang="en-US" sz="2000" b="1" dirty="0">
                <a:solidFill>
                  <a:srgbClr val="FCD6BF"/>
                </a:solidFill>
                <a:ea typeface="Calibri"/>
                <a:cs typeface="Times New Roman"/>
              </a:rPr>
            </a:br>
            <a:r>
              <a:rPr lang="en-US" sz="2800" b="1" dirty="0">
                <a:solidFill>
                  <a:srgbClr val="FCD6BF"/>
                </a:solidFill>
                <a:ea typeface="Calibri"/>
                <a:cs typeface="Times New Roman"/>
              </a:rPr>
              <a:t>Calhoun</a:t>
            </a:r>
            <a:endParaRPr lang="en-US" sz="2000" b="1" dirty="0">
              <a:solidFill>
                <a:srgbClr val="FCD6BF"/>
              </a:solidFill>
              <a:ea typeface="Calibri"/>
              <a:cs typeface="Times New Roman"/>
            </a:endParaRPr>
          </a:p>
        </p:txBody>
      </p:sp>
      <p:sp>
        <p:nvSpPr>
          <p:cNvPr id="20" name="Rectangle 19"/>
          <p:cNvSpPr/>
          <p:nvPr/>
        </p:nvSpPr>
        <p:spPr>
          <a:xfrm>
            <a:off x="7837808" y="4149120"/>
            <a:ext cx="1275712" cy="892552"/>
          </a:xfrm>
          <a:prstGeom prst="rect">
            <a:avLst/>
          </a:prstGeom>
        </p:spPr>
        <p:txBody>
          <a:bodyPr wrap="square">
            <a:spAutoFit/>
          </a:bodyPr>
          <a:lstStyle/>
          <a:p>
            <a:pPr lvl="0" algn="ctr"/>
            <a:r>
              <a:rPr lang="en-US" sz="2000" b="1" dirty="0">
                <a:solidFill>
                  <a:srgbClr val="FCD6BF"/>
                </a:solidFill>
                <a:ea typeface="Calibri"/>
                <a:cs typeface="Times New Roman"/>
              </a:rPr>
              <a:t>Henry </a:t>
            </a:r>
            <a:br>
              <a:rPr lang="en-US" sz="2000" b="1" dirty="0">
                <a:solidFill>
                  <a:srgbClr val="FCD6BF"/>
                </a:solidFill>
                <a:ea typeface="Calibri"/>
                <a:cs typeface="Times New Roman"/>
              </a:rPr>
            </a:br>
            <a:r>
              <a:rPr lang="en-US" sz="3200" b="1" dirty="0">
                <a:solidFill>
                  <a:srgbClr val="FCD6BF"/>
                </a:solidFill>
                <a:ea typeface="Calibri"/>
                <a:cs typeface="Times New Roman"/>
              </a:rPr>
              <a:t>Clay</a:t>
            </a:r>
            <a:endParaRPr lang="en-US" sz="2000" b="1" dirty="0">
              <a:solidFill>
                <a:srgbClr val="FCD6BF"/>
              </a:solidFill>
              <a:ea typeface="Calibri"/>
              <a:cs typeface="Times New Roman"/>
            </a:endParaRPr>
          </a:p>
        </p:txBody>
      </p:sp>
      <p:sp>
        <p:nvSpPr>
          <p:cNvPr id="21" name="Rectangle 20"/>
          <p:cNvSpPr/>
          <p:nvPr/>
        </p:nvSpPr>
        <p:spPr>
          <a:xfrm>
            <a:off x="2306109" y="5613737"/>
            <a:ext cx="2237016" cy="1015663"/>
          </a:xfrm>
          <a:prstGeom prst="rect">
            <a:avLst/>
          </a:prstGeom>
        </p:spPr>
        <p:txBody>
          <a:bodyPr wrap="square">
            <a:spAutoFit/>
          </a:bodyPr>
          <a:lstStyle/>
          <a:p>
            <a:pPr lvl="0" algn="ctr"/>
            <a:r>
              <a:rPr lang="en-US" sz="2400" b="1" dirty="0">
                <a:solidFill>
                  <a:srgbClr val="FCD6BF"/>
                </a:solidFill>
                <a:ea typeface="Calibri"/>
                <a:cs typeface="Times New Roman"/>
              </a:rPr>
              <a:t>Tariff </a:t>
            </a:r>
            <a:r>
              <a:rPr lang="en-US" sz="2400" dirty="0">
                <a:solidFill>
                  <a:srgbClr val="FCD6BF"/>
                </a:solidFill>
                <a:ea typeface="Calibri"/>
                <a:cs typeface="Times New Roman"/>
              </a:rPr>
              <a:t>(</a:t>
            </a:r>
            <a:r>
              <a:rPr lang="en-US" sz="2400" b="1" dirty="0">
                <a:solidFill>
                  <a:srgbClr val="92D050"/>
                </a:solidFill>
                <a:ea typeface="Calibri"/>
                <a:cs typeface="Times New Roman"/>
              </a:rPr>
              <a:t>+</a:t>
            </a:r>
            <a:r>
              <a:rPr lang="en-US" sz="2400" dirty="0">
                <a:solidFill>
                  <a:srgbClr val="FCD6BF"/>
                </a:solidFill>
                <a:ea typeface="Calibri"/>
                <a:cs typeface="Times New Roman"/>
              </a:rPr>
              <a:t>)</a:t>
            </a:r>
          </a:p>
          <a:p>
            <a:pPr lvl="0" algn="ctr"/>
            <a:r>
              <a:rPr lang="en-US" sz="1200" b="1" dirty="0">
                <a:solidFill>
                  <a:srgbClr val="FCD6BF"/>
                </a:solidFill>
                <a:ea typeface="Calibri"/>
                <a:cs typeface="Times New Roman"/>
              </a:rPr>
              <a:t> </a:t>
            </a:r>
          </a:p>
          <a:p>
            <a:pPr lvl="0" algn="ctr"/>
            <a:r>
              <a:rPr lang="en-US" sz="2400" b="1" dirty="0">
                <a:solidFill>
                  <a:srgbClr val="FCD6BF"/>
                </a:solidFill>
                <a:ea typeface="Calibri"/>
                <a:cs typeface="Times New Roman"/>
              </a:rPr>
              <a:t>Slavery </a:t>
            </a:r>
            <a:r>
              <a:rPr lang="en-US" sz="2400" dirty="0">
                <a:solidFill>
                  <a:srgbClr val="FCD6BF"/>
                </a:solidFill>
                <a:ea typeface="Calibri"/>
                <a:cs typeface="Times New Roman"/>
              </a:rPr>
              <a:t>(</a:t>
            </a:r>
            <a:r>
              <a:rPr lang="en-US" sz="2400" b="1" dirty="0">
                <a:solidFill>
                  <a:schemeClr val="tx1">
                    <a:lumMod val="25000"/>
                    <a:lumOff val="75000"/>
                  </a:schemeClr>
                </a:solidFill>
                <a:ea typeface="Calibri"/>
                <a:cs typeface="Times New Roman"/>
              </a:rPr>
              <a:t>-</a:t>
            </a:r>
            <a:r>
              <a:rPr lang="en-US" sz="2400" dirty="0">
                <a:solidFill>
                  <a:srgbClr val="FCD6BF"/>
                </a:solidFill>
                <a:ea typeface="Calibri"/>
                <a:cs typeface="Times New Roman"/>
              </a:rPr>
              <a:t>)</a:t>
            </a:r>
          </a:p>
        </p:txBody>
      </p:sp>
      <p:sp>
        <p:nvSpPr>
          <p:cNvPr id="25" name="Rectangle 24"/>
          <p:cNvSpPr/>
          <p:nvPr/>
        </p:nvSpPr>
        <p:spPr>
          <a:xfrm>
            <a:off x="4600875" y="5622804"/>
            <a:ext cx="2237016" cy="1015663"/>
          </a:xfrm>
          <a:prstGeom prst="rect">
            <a:avLst/>
          </a:prstGeom>
        </p:spPr>
        <p:txBody>
          <a:bodyPr wrap="square">
            <a:spAutoFit/>
          </a:bodyPr>
          <a:lstStyle/>
          <a:p>
            <a:pPr lvl="0" algn="ctr"/>
            <a:r>
              <a:rPr lang="en-US" sz="2400" b="1" dirty="0">
                <a:solidFill>
                  <a:srgbClr val="FCD6BF"/>
                </a:solidFill>
                <a:ea typeface="Calibri"/>
                <a:cs typeface="Times New Roman"/>
              </a:rPr>
              <a:t>Tariff </a:t>
            </a:r>
            <a:r>
              <a:rPr lang="en-US" sz="2400" dirty="0">
                <a:solidFill>
                  <a:srgbClr val="FCD6BF"/>
                </a:solidFill>
                <a:ea typeface="Calibri"/>
                <a:cs typeface="Times New Roman"/>
              </a:rPr>
              <a:t>(</a:t>
            </a:r>
            <a:r>
              <a:rPr lang="en-US" sz="2400" b="1" dirty="0">
                <a:solidFill>
                  <a:schemeClr val="tx1">
                    <a:lumMod val="25000"/>
                    <a:lumOff val="75000"/>
                  </a:schemeClr>
                </a:solidFill>
                <a:ea typeface="Calibri"/>
                <a:cs typeface="Times New Roman"/>
              </a:rPr>
              <a:t>-</a:t>
            </a:r>
            <a:r>
              <a:rPr lang="en-US" sz="2400" dirty="0">
                <a:solidFill>
                  <a:srgbClr val="FCD6BF"/>
                </a:solidFill>
                <a:ea typeface="Calibri"/>
                <a:cs typeface="Times New Roman"/>
              </a:rPr>
              <a:t>)</a:t>
            </a:r>
          </a:p>
          <a:p>
            <a:pPr lvl="0" algn="ctr"/>
            <a:r>
              <a:rPr lang="en-US" sz="1200" b="1" dirty="0">
                <a:solidFill>
                  <a:srgbClr val="FCD6BF"/>
                </a:solidFill>
                <a:ea typeface="Calibri"/>
                <a:cs typeface="Times New Roman"/>
              </a:rPr>
              <a:t> </a:t>
            </a:r>
          </a:p>
          <a:p>
            <a:pPr lvl="0" algn="ctr"/>
            <a:r>
              <a:rPr lang="en-US" sz="2400" b="1" dirty="0">
                <a:solidFill>
                  <a:srgbClr val="FCD6BF"/>
                </a:solidFill>
                <a:ea typeface="Calibri"/>
                <a:cs typeface="Times New Roman"/>
              </a:rPr>
              <a:t>Slavery </a:t>
            </a:r>
            <a:r>
              <a:rPr lang="en-US" sz="2400" dirty="0">
                <a:solidFill>
                  <a:srgbClr val="FCD6BF"/>
                </a:solidFill>
                <a:ea typeface="Calibri"/>
                <a:cs typeface="Times New Roman"/>
              </a:rPr>
              <a:t>(</a:t>
            </a:r>
            <a:r>
              <a:rPr lang="en-US" sz="2400" b="1" dirty="0">
                <a:solidFill>
                  <a:srgbClr val="92D050"/>
                </a:solidFill>
                <a:ea typeface="Calibri"/>
                <a:cs typeface="Times New Roman"/>
              </a:rPr>
              <a:t>+</a:t>
            </a:r>
            <a:r>
              <a:rPr lang="en-US" sz="2400" dirty="0">
                <a:solidFill>
                  <a:srgbClr val="FCD6BF"/>
                </a:solidFill>
                <a:ea typeface="Calibri"/>
                <a:cs typeface="Times New Roman"/>
              </a:rPr>
              <a:t>)</a:t>
            </a:r>
          </a:p>
        </p:txBody>
      </p:sp>
      <p:sp>
        <p:nvSpPr>
          <p:cNvPr id="22" name="Rectangle 21"/>
          <p:cNvSpPr/>
          <p:nvPr/>
        </p:nvSpPr>
        <p:spPr>
          <a:xfrm>
            <a:off x="6993499" y="5715136"/>
            <a:ext cx="2150501" cy="830997"/>
          </a:xfrm>
          <a:prstGeom prst="rect">
            <a:avLst/>
          </a:prstGeom>
        </p:spPr>
        <p:txBody>
          <a:bodyPr wrap="square">
            <a:spAutoFit/>
          </a:bodyPr>
          <a:lstStyle/>
          <a:p>
            <a:pPr lvl="0" algn="ctr"/>
            <a:r>
              <a:rPr lang="en-US" sz="2400" b="1" dirty="0">
                <a:solidFill>
                  <a:srgbClr val="FCD6BF"/>
                </a:solidFill>
                <a:ea typeface="Calibri"/>
                <a:cs typeface="Times New Roman"/>
              </a:rPr>
              <a:t>Internal Improvements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9" grpId="0"/>
      <p:bldP spid="20" grpId="0"/>
      <p:bldP spid="21" grpId="0"/>
      <p:bldP spid="25"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6375587" y="1981200"/>
            <a:ext cx="2437303" cy="2971800"/>
          </a:xfrm>
          <a:prstGeom prst="rect">
            <a:avLst/>
          </a:prstGeom>
          <a:noFill/>
          <a:ln w="9525">
            <a:noFill/>
            <a:miter lim="800000"/>
            <a:headEnd/>
            <a:tailEnd/>
          </a:ln>
          <a:effectLst>
            <a:softEdge rad="317500"/>
          </a:effectLst>
        </p:spPr>
      </p:pic>
      <p:pic>
        <p:nvPicPr>
          <p:cNvPr id="6" name="Picture 2" descr="http://upload.wikimedia.org/wikipedia/commons/c/c8/United_States_1820-1821-07.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788" y="5105400"/>
            <a:ext cx="1866900" cy="1263892"/>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0" y="152400"/>
            <a:ext cx="9144000" cy="914400"/>
          </a:xfrm>
        </p:spPr>
        <p:txBody>
          <a:bodyPr>
            <a:noAutofit/>
          </a:bodyPr>
          <a:lstStyle/>
          <a:p>
            <a:pPr algn="l"/>
            <a:r>
              <a:rPr lang="en-US" sz="5200" b="1" dirty="0"/>
              <a:t>Henry Clay’s “American System”</a:t>
            </a:r>
            <a:endParaRPr lang="en-US" sz="5200" dirty="0"/>
          </a:p>
        </p:txBody>
      </p:sp>
      <p:sp>
        <p:nvSpPr>
          <p:cNvPr id="8" name="Rectangle 7"/>
          <p:cNvSpPr/>
          <p:nvPr/>
        </p:nvSpPr>
        <p:spPr>
          <a:xfrm>
            <a:off x="121011" y="892314"/>
            <a:ext cx="6660789" cy="707886"/>
          </a:xfrm>
          <a:prstGeom prst="rect">
            <a:avLst/>
          </a:prstGeom>
        </p:spPr>
        <p:txBody>
          <a:bodyPr wrap="square">
            <a:spAutoFit/>
          </a:bodyPr>
          <a:lstStyle/>
          <a:p>
            <a:r>
              <a:rPr lang="en-US" sz="4000" dirty="0">
                <a:solidFill>
                  <a:prstClr val="black"/>
                </a:solidFill>
                <a:latin typeface="Brush Script MT" pitchFamily="66" charset="0"/>
                <a:ea typeface="+mj-ea"/>
                <a:cs typeface="+mj-cs"/>
              </a:rPr>
              <a:t>The Economics of Nationalism</a:t>
            </a:r>
            <a:endParaRPr lang="en-US" dirty="0">
              <a:latin typeface="Brush Script MT" pitchFamily="66" charset="0"/>
            </a:endParaRPr>
          </a:p>
        </p:txBody>
      </p:sp>
      <p:sp>
        <p:nvSpPr>
          <p:cNvPr id="9" name="Rectangle 8"/>
          <p:cNvSpPr/>
          <p:nvPr/>
        </p:nvSpPr>
        <p:spPr>
          <a:xfrm>
            <a:off x="304800" y="5791200"/>
            <a:ext cx="5925020" cy="830997"/>
          </a:xfrm>
          <a:prstGeom prst="rect">
            <a:avLst/>
          </a:prstGeom>
        </p:spPr>
        <p:txBody>
          <a:bodyPr wrap="none">
            <a:spAutoFit/>
          </a:bodyPr>
          <a:lstStyle/>
          <a:p>
            <a:r>
              <a:rPr lang="en-US" sz="4800" dirty="0">
                <a:solidFill>
                  <a:prstClr val="black"/>
                </a:solidFill>
                <a:latin typeface="Brush Script MT" pitchFamily="66" charset="0"/>
              </a:rPr>
              <a:t>Who Benefits?  Who doesn’t?</a:t>
            </a:r>
            <a:endParaRPr lang="en-US" sz="4800" dirty="0"/>
          </a:p>
        </p:txBody>
      </p:sp>
      <p:sp>
        <p:nvSpPr>
          <p:cNvPr id="11" name="Content Placeholder 2"/>
          <p:cNvSpPr>
            <a:spLocks noGrp="1"/>
          </p:cNvSpPr>
          <p:nvPr>
            <p:ph idx="1"/>
          </p:nvPr>
        </p:nvSpPr>
        <p:spPr>
          <a:xfrm>
            <a:off x="304800" y="1905000"/>
            <a:ext cx="6019800" cy="4114800"/>
          </a:xfrm>
        </p:spPr>
        <p:txBody>
          <a:bodyPr>
            <a:normAutofit/>
          </a:bodyPr>
          <a:lstStyle/>
          <a:p>
            <a:pPr marL="742950" indent="-742950">
              <a:buFont typeface="+mj-lt"/>
              <a:buAutoNum type="arabicPeriod"/>
            </a:pPr>
            <a:r>
              <a:rPr lang="en-US" sz="3600" b="1" dirty="0"/>
              <a:t>National Bank</a:t>
            </a:r>
          </a:p>
          <a:p>
            <a:pPr marL="1139825" lvl="1" indent="-336550"/>
            <a:r>
              <a:rPr lang="en-US" i="1" dirty="0"/>
              <a:t>First B.U.S. had expired in 1811</a:t>
            </a:r>
          </a:p>
          <a:p>
            <a:pPr marL="742950" indent="-742950">
              <a:buFont typeface="+mj-lt"/>
              <a:buAutoNum type="arabicPeriod"/>
            </a:pPr>
            <a:r>
              <a:rPr lang="en-US" sz="3600" b="1" dirty="0"/>
              <a:t>Internal Improvements</a:t>
            </a:r>
          </a:p>
          <a:p>
            <a:pPr marL="1139825" lvl="1" indent="-336550"/>
            <a:r>
              <a:rPr lang="en-US" i="1" dirty="0"/>
              <a:t>Infrastructure </a:t>
            </a:r>
            <a:r>
              <a:rPr lang="en-US" sz="2200" i="1" dirty="0"/>
              <a:t>(roads, bridges, canals)</a:t>
            </a:r>
          </a:p>
          <a:p>
            <a:pPr marL="742950" indent="-742950">
              <a:buFont typeface="+mj-lt"/>
              <a:buAutoNum type="arabicPeriod"/>
            </a:pPr>
            <a:r>
              <a:rPr lang="en-US" sz="3600" b="1" dirty="0"/>
              <a:t>Protective Tariff</a:t>
            </a:r>
          </a:p>
          <a:p>
            <a:pPr marL="1139825" lvl="1" indent="-336550"/>
            <a:r>
              <a:rPr lang="en-US" i="1" dirty="0"/>
              <a:t>Build and protect domestic manufacturing</a:t>
            </a:r>
          </a:p>
        </p:txBody>
      </p:sp>
    </p:spTree>
    <p:extLst>
      <p:ext uri="{BB962C8B-B14F-4D97-AF65-F5344CB8AC3E}">
        <p14:creationId xmlns:p14="http://schemas.microsoft.com/office/powerpoint/2010/main" val="196282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p:cTn id="12" dur="1000" fill="hold"/>
                                        <p:tgtEl>
                                          <p:spTgt spid="11">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1">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p:cTn id="19" dur="1000" fill="hold"/>
                                        <p:tgtEl>
                                          <p:spTgt spid="11">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1">
                                            <p:txEl>
                                              <p:pRg st="2" end="2"/>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 calcmode="lin" valueType="num">
                                      <p:cBhvr>
                                        <p:cTn id="24" dur="1000" fill="hold"/>
                                        <p:tgtEl>
                                          <p:spTgt spid="11">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p:cTn id="31" dur="1000" fill="hold"/>
                                        <p:tgtEl>
                                          <p:spTgt spid="11">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11">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11">
                                            <p:txEl>
                                              <p:pRg st="4" end="4"/>
                                            </p:tx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 calcmode="lin" valueType="num">
                                      <p:cBhvr>
                                        <p:cTn id="36" dur="1000" fill="hold"/>
                                        <p:tgtEl>
                                          <p:spTgt spid="11">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11">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11">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rmAutofit fontScale="90000"/>
          </a:bodyPr>
          <a:lstStyle/>
          <a:p>
            <a:r>
              <a:rPr lang="en-US" sz="5300" b="1" dirty="0"/>
              <a:t>The American Colonization Society</a:t>
            </a:r>
            <a:endParaRPr lang="en-US" dirty="0"/>
          </a:p>
        </p:txBody>
      </p:sp>
      <p:sp>
        <p:nvSpPr>
          <p:cNvPr id="3" name="Content Placeholder 2"/>
          <p:cNvSpPr>
            <a:spLocks noGrp="1"/>
          </p:cNvSpPr>
          <p:nvPr>
            <p:ph idx="1"/>
          </p:nvPr>
        </p:nvSpPr>
        <p:spPr>
          <a:xfrm>
            <a:off x="228600" y="1600201"/>
            <a:ext cx="5181600" cy="2666999"/>
          </a:xfrm>
        </p:spPr>
        <p:txBody>
          <a:bodyPr>
            <a:noAutofit/>
          </a:bodyPr>
          <a:lstStyle/>
          <a:p>
            <a:r>
              <a:rPr lang="en-US" b="1" dirty="0"/>
              <a:t>Founded 1816</a:t>
            </a:r>
          </a:p>
          <a:p>
            <a:pPr>
              <a:buNone/>
            </a:pPr>
            <a:endParaRPr lang="en-US" sz="1800" b="1" dirty="0"/>
          </a:p>
          <a:p>
            <a:r>
              <a:rPr lang="en-US" b="1" dirty="0"/>
              <a:t>Liberia</a:t>
            </a:r>
          </a:p>
          <a:p>
            <a:pPr lvl="1"/>
            <a:r>
              <a:rPr lang="en-US" b="1" dirty="0"/>
              <a:t>Colony established in Africa</a:t>
            </a:r>
          </a:p>
          <a:p>
            <a:pPr lvl="1"/>
            <a:r>
              <a:rPr lang="en-US" b="1" dirty="0"/>
              <a:t>Capital:  Monrovia</a:t>
            </a:r>
          </a:p>
        </p:txBody>
      </p:sp>
      <p:pic>
        <p:nvPicPr>
          <p:cNvPr id="4098" name="Picture 2"/>
          <p:cNvPicPr>
            <a:picLocks noChangeAspect="1" noChangeArrowheads="1"/>
          </p:cNvPicPr>
          <p:nvPr/>
        </p:nvPicPr>
        <p:blipFill>
          <a:blip r:embed="rId2" cstate="print"/>
          <a:srcRect/>
          <a:stretch>
            <a:fillRect/>
          </a:stretch>
        </p:blipFill>
        <p:spPr bwMode="auto">
          <a:xfrm>
            <a:off x="5896135" y="1828800"/>
            <a:ext cx="3247869" cy="3962400"/>
          </a:xfrm>
          <a:prstGeom prst="rect">
            <a:avLst/>
          </a:prstGeom>
          <a:noFill/>
          <a:ln w="9525">
            <a:noFill/>
            <a:miter lim="800000"/>
            <a:headEnd/>
            <a:tailEnd/>
          </a:ln>
          <a:effectLst>
            <a:softEdge rad="317500"/>
          </a:effectLst>
        </p:spPr>
      </p:pic>
      <p:sp>
        <p:nvSpPr>
          <p:cNvPr id="5" name="TextBox 4"/>
          <p:cNvSpPr txBox="1"/>
          <p:nvPr/>
        </p:nvSpPr>
        <p:spPr>
          <a:xfrm>
            <a:off x="6248400" y="5562602"/>
            <a:ext cx="2590800" cy="830997"/>
          </a:xfrm>
          <a:prstGeom prst="rect">
            <a:avLst/>
          </a:prstGeom>
          <a:noFill/>
        </p:spPr>
        <p:txBody>
          <a:bodyPr wrap="square" rtlCol="0">
            <a:spAutoFit/>
          </a:bodyPr>
          <a:lstStyle/>
          <a:p>
            <a:pPr algn="ctr"/>
            <a:r>
              <a:rPr lang="en-US" sz="2400" b="1" dirty="0">
                <a:solidFill>
                  <a:prstClr val="black"/>
                </a:solidFill>
              </a:rPr>
              <a:t>Henry Clay</a:t>
            </a:r>
          </a:p>
          <a:p>
            <a:pPr algn="ctr"/>
            <a:r>
              <a:rPr lang="en-US" sz="2400" dirty="0">
                <a:solidFill>
                  <a:prstClr val="black"/>
                </a:solidFill>
              </a:rPr>
              <a:t>Charter Member</a:t>
            </a:r>
          </a:p>
        </p:txBody>
      </p:sp>
      <p:sp>
        <p:nvSpPr>
          <p:cNvPr id="4" name="Rectangle 3"/>
          <p:cNvSpPr/>
          <p:nvPr/>
        </p:nvSpPr>
        <p:spPr>
          <a:xfrm>
            <a:off x="0" y="926068"/>
            <a:ext cx="9144000" cy="369332"/>
          </a:xfrm>
          <a:prstGeom prst="rect">
            <a:avLst/>
          </a:prstGeom>
        </p:spPr>
        <p:txBody>
          <a:bodyPr wrap="square">
            <a:spAutoFit/>
          </a:bodyPr>
          <a:lstStyle/>
          <a:p>
            <a:pPr algn="ctr"/>
            <a:r>
              <a:rPr lang="en-US" b="1" dirty="0"/>
              <a:t>aka: The Society for the Colonization of Free People of Color of America</a:t>
            </a:r>
          </a:p>
        </p:txBody>
      </p:sp>
      <p:pic>
        <p:nvPicPr>
          <p:cNvPr id="2050" name="Picture 2" descr="C:\Users\trichey\AppData\Local\Microsoft\Windows\Temporary Internet Files\Content.IE5\8X8TIR03\MC90043806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0386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richey\AppData\Local\Microsoft\Windows\Temporary Internet Files\Content.IE5\CSHO500H\MC90001347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4326150"/>
            <a:ext cx="2835819" cy="186330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1828800" y="4724400"/>
            <a:ext cx="2438400" cy="10668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021"/>
            <a:ext cx="7543800" cy="1143000"/>
          </a:xfrm>
        </p:spPr>
        <p:txBody>
          <a:bodyPr>
            <a:normAutofit/>
          </a:bodyPr>
          <a:lstStyle/>
          <a:p>
            <a:pPr algn="l"/>
            <a:r>
              <a:rPr lang="en-US" sz="5400" b="1" dirty="0"/>
              <a:t>Notable Members of ACS</a:t>
            </a:r>
          </a:p>
        </p:txBody>
      </p:sp>
      <p:sp>
        <p:nvSpPr>
          <p:cNvPr id="3" name="Content Placeholder 2"/>
          <p:cNvSpPr>
            <a:spLocks noGrp="1"/>
          </p:cNvSpPr>
          <p:nvPr>
            <p:ph idx="1"/>
          </p:nvPr>
        </p:nvSpPr>
        <p:spPr>
          <a:xfrm>
            <a:off x="228600" y="1295400"/>
            <a:ext cx="8610600" cy="4953000"/>
          </a:xfrm>
        </p:spPr>
        <p:txBody>
          <a:bodyPr>
            <a:normAutofit/>
          </a:bodyPr>
          <a:lstStyle/>
          <a:p>
            <a:r>
              <a:rPr lang="en-US" dirty="0"/>
              <a:t>James Madison (U.S. President)</a:t>
            </a:r>
          </a:p>
          <a:p>
            <a:r>
              <a:rPr lang="en-US" dirty="0"/>
              <a:t>James Monroe (U.S. President)</a:t>
            </a:r>
          </a:p>
          <a:p>
            <a:r>
              <a:rPr lang="en-US" dirty="0"/>
              <a:t>Daniel Webster (U.S. Senator)</a:t>
            </a:r>
          </a:p>
          <a:p>
            <a:r>
              <a:rPr lang="en-US" dirty="0"/>
              <a:t>Stephen Douglas (U.S. Senator)</a:t>
            </a:r>
          </a:p>
          <a:p>
            <a:r>
              <a:rPr lang="en-US" dirty="0"/>
              <a:t>Henry Clay (Speaker of the House)</a:t>
            </a:r>
          </a:p>
          <a:p>
            <a:r>
              <a:rPr lang="en-US" dirty="0"/>
              <a:t>Francis Scott Key </a:t>
            </a:r>
            <a:r>
              <a:rPr lang="en-US" sz="3000" dirty="0"/>
              <a:t>(</a:t>
            </a:r>
            <a:r>
              <a:rPr lang="en-US" sz="3000" i="1" dirty="0"/>
              <a:t>The Star Spangled Banner</a:t>
            </a:r>
            <a:r>
              <a:rPr lang="en-US" sz="3000" dirty="0"/>
              <a:t>)</a:t>
            </a:r>
            <a:endParaRPr lang="en-US" dirty="0"/>
          </a:p>
          <a:p>
            <a:r>
              <a:rPr lang="en-US" dirty="0"/>
              <a:t>John Marshall (Chief Justice)</a:t>
            </a:r>
          </a:p>
        </p:txBody>
      </p:sp>
      <p:pic>
        <p:nvPicPr>
          <p:cNvPr id="4" name="Picture 2" descr="C:\Users\trichey\AppData\Local\Microsoft\Windows\Temporary Internet Files\Content.IE5\8X8TIR03\MC90043806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6425" y="5029200"/>
            <a:ext cx="1683283" cy="16832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trichey\AppData\Local\Microsoft\Windows\Temporary Internet Files\Content.IE5\CSHO500H\MC90001347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5209884"/>
            <a:ext cx="1740116" cy="114335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6701814" y="5476423"/>
            <a:ext cx="1496252" cy="62065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obertedwardauctions.com/auction/images_items/item_4774.jpg"/>
          <p:cNvPicPr>
            <a:picLocks noChangeAspect="1" noChangeArrowheads="1"/>
          </p:cNvPicPr>
          <p:nvPr/>
        </p:nvPicPr>
        <p:blipFill>
          <a:blip r:embed="rId2" cstate="print"/>
          <a:srcRect l="17600" t="19048" r="16800" b="21905"/>
          <a:stretch>
            <a:fillRect/>
          </a:stretch>
        </p:blipFill>
        <p:spPr bwMode="auto">
          <a:xfrm>
            <a:off x="0" y="0"/>
            <a:ext cx="9144000" cy="6839131"/>
          </a:xfrm>
          <a:prstGeom prst="rect">
            <a:avLst/>
          </a:prstGeom>
          <a:noFill/>
        </p:spPr>
      </p:pic>
      <p:sp>
        <p:nvSpPr>
          <p:cNvPr id="2" name="Title 1"/>
          <p:cNvSpPr>
            <a:spLocks noGrp="1"/>
          </p:cNvSpPr>
          <p:nvPr>
            <p:ph type="title"/>
          </p:nvPr>
        </p:nvSpPr>
        <p:spPr>
          <a:xfrm>
            <a:off x="0" y="0"/>
            <a:ext cx="9144000" cy="1066800"/>
          </a:xfrm>
          <a:solidFill>
            <a:schemeClr val="bg1"/>
          </a:solidFill>
          <a:effectLst>
            <a:softEdge rad="317500"/>
          </a:effectLst>
        </p:spPr>
        <p:txBody>
          <a:bodyPr>
            <a:noAutofit/>
          </a:bodyPr>
          <a:lstStyle/>
          <a:p>
            <a:r>
              <a:rPr lang="en-US" sz="3200" b="1" dirty="0">
                <a:solidFill>
                  <a:prstClr val="black"/>
                </a:solidFill>
              </a:rPr>
              <a:t>Membership Certificate signed by James Madison </a:t>
            </a:r>
            <a:endParaRPr lang="en-US" sz="3200" dirty="0"/>
          </a:p>
        </p:txBody>
      </p:sp>
      <p:sp>
        <p:nvSpPr>
          <p:cNvPr id="5" name="TextBox 4"/>
          <p:cNvSpPr txBox="1"/>
          <p:nvPr/>
        </p:nvSpPr>
        <p:spPr>
          <a:xfrm>
            <a:off x="381000" y="609600"/>
            <a:ext cx="1676400" cy="1668517"/>
          </a:xfrm>
          <a:prstGeom prst="rect">
            <a:avLst/>
          </a:prstGeom>
          <a:solidFill>
            <a:schemeClr val="bg1"/>
          </a:solidFill>
          <a:effectLst>
            <a:softEdge rad="317500"/>
          </a:effectLst>
        </p:spPr>
        <p:txBody>
          <a:bodyPr vert="horz" lIns="91440" tIns="45720" rIns="91440" bIns="45720" rtlCol="0" anchor="ctr">
            <a:noAutofit/>
          </a:bodyPr>
          <a:lstStyle>
            <a:lvl1pPr algn="ctr">
              <a:spcBef>
                <a:spcPct val="0"/>
              </a:spcBef>
              <a:buNone/>
              <a:defRPr sz="3200" b="1">
                <a:solidFill>
                  <a:prstClr val="black"/>
                </a:solidFill>
                <a:latin typeface="+mj-lt"/>
                <a:ea typeface="+mj-ea"/>
                <a:cs typeface="+mj-cs"/>
              </a:defRPr>
            </a:lvl1pPr>
          </a:lstStyle>
          <a:p>
            <a:r>
              <a:rPr lang="en-US" sz="2400" dirty="0"/>
              <a:t>Sold for $928 in 2006</a:t>
            </a:r>
          </a:p>
        </p:txBody>
      </p:sp>
      <p:sp>
        <p:nvSpPr>
          <p:cNvPr id="4" name="Rectangle 3"/>
          <p:cNvSpPr/>
          <p:nvPr/>
        </p:nvSpPr>
        <p:spPr>
          <a:xfrm>
            <a:off x="152400" y="5410200"/>
            <a:ext cx="2514600" cy="1288197"/>
          </a:xfrm>
          <a:prstGeom prst="rect">
            <a:avLst/>
          </a:prstGeom>
          <a:solidFill>
            <a:schemeClr val="bg1"/>
          </a:solidFill>
          <a:effectLst>
            <a:softEdge rad="254000"/>
          </a:effectLst>
        </p:spPr>
        <p:txBody>
          <a:bodyPr vert="horz" lIns="91440" tIns="45720" rIns="91440" bIns="45720" rtlCol="0" anchor="ctr">
            <a:noAutofit/>
          </a:bodyPr>
          <a:lstStyle/>
          <a:p>
            <a:pPr algn="ctr">
              <a:spcBef>
                <a:spcPct val="0"/>
              </a:spcBef>
            </a:pPr>
            <a:r>
              <a:rPr lang="en-US" b="1" dirty="0">
                <a:solidFill>
                  <a:prstClr val="black"/>
                </a:solidFill>
                <a:latin typeface="+mj-lt"/>
                <a:ea typeface="+mj-ea"/>
                <a:cs typeface="+mj-cs"/>
              </a:rPr>
              <a:t>Madison served as President of the ACS from 1833-1836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8116" name="Picture 4" descr="http://www.stockwatch.in/files/Bales%20of%20Cotton.jpg"/>
          <p:cNvPicPr>
            <a:picLocks noChangeAspect="1" noChangeArrowheads="1"/>
          </p:cNvPicPr>
          <p:nvPr/>
        </p:nvPicPr>
        <p:blipFill>
          <a:blip r:embed="rId2" cstate="print"/>
          <a:srcRect/>
          <a:stretch>
            <a:fillRect/>
          </a:stretch>
        </p:blipFill>
        <p:spPr bwMode="auto">
          <a:xfrm>
            <a:off x="3329322" y="0"/>
            <a:ext cx="5814679" cy="5334000"/>
          </a:xfrm>
          <a:prstGeom prst="rect">
            <a:avLst/>
          </a:prstGeom>
          <a:noFill/>
          <a:effectLst>
            <a:softEdge rad="127000"/>
          </a:effectLst>
        </p:spPr>
      </p:pic>
      <p:sp>
        <p:nvSpPr>
          <p:cNvPr id="2" name="Title 1"/>
          <p:cNvSpPr>
            <a:spLocks noGrp="1"/>
          </p:cNvSpPr>
          <p:nvPr>
            <p:ph type="title"/>
          </p:nvPr>
        </p:nvSpPr>
        <p:spPr>
          <a:xfrm>
            <a:off x="152400" y="152400"/>
            <a:ext cx="4038600" cy="152400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l"/>
            <a:r>
              <a:rPr lang="en-US" sz="8900" b="1" dirty="0">
                <a:ln w="50800"/>
                <a:solidFill>
                  <a:schemeClr val="bg1">
                    <a:shade val="50000"/>
                  </a:schemeClr>
                </a:solidFill>
              </a:rPr>
              <a:t>Cotton</a:t>
            </a:r>
            <a:endParaRPr lang="en-US" sz="6600" b="1" dirty="0">
              <a:ln w="50800"/>
              <a:solidFill>
                <a:schemeClr val="bg1">
                  <a:shade val="50000"/>
                </a:schemeClr>
              </a:solidFill>
            </a:endParaRPr>
          </a:p>
        </p:txBody>
      </p:sp>
      <p:pic>
        <p:nvPicPr>
          <p:cNvPr id="218114" name="Picture 2" descr="http://novextextile.com/upImages/201041514324629427.jpg"/>
          <p:cNvPicPr>
            <a:picLocks noChangeAspect="1" noChangeArrowheads="1"/>
          </p:cNvPicPr>
          <p:nvPr/>
        </p:nvPicPr>
        <p:blipFill>
          <a:blip r:embed="rId3" cstate="print"/>
          <a:srcRect/>
          <a:stretch>
            <a:fillRect/>
          </a:stretch>
        </p:blipFill>
        <p:spPr bwMode="auto">
          <a:xfrm>
            <a:off x="4" y="2218997"/>
            <a:ext cx="6979279" cy="4648200"/>
          </a:xfrm>
          <a:prstGeom prst="rect">
            <a:avLst/>
          </a:prstGeom>
          <a:noFill/>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8114"/>
                                        </p:tgtEl>
                                        <p:attrNameLst>
                                          <p:attrName>style.visibility</p:attrName>
                                        </p:attrNameLst>
                                      </p:cBhvr>
                                      <p:to>
                                        <p:strVal val="visible"/>
                                      </p:to>
                                    </p:set>
                                    <p:anim calcmode="lin" valueType="num">
                                      <p:cBhvr>
                                        <p:cTn id="7" dur="500" fill="hold"/>
                                        <p:tgtEl>
                                          <p:spTgt spid="218114"/>
                                        </p:tgtEl>
                                        <p:attrNameLst>
                                          <p:attrName>ppt_w</p:attrName>
                                        </p:attrNameLst>
                                      </p:cBhvr>
                                      <p:tavLst>
                                        <p:tav tm="0">
                                          <p:val>
                                            <p:fltVal val="0"/>
                                          </p:val>
                                        </p:tav>
                                        <p:tav tm="100000">
                                          <p:val>
                                            <p:strVal val="#ppt_w"/>
                                          </p:val>
                                        </p:tav>
                                      </p:tavLst>
                                    </p:anim>
                                    <p:anim calcmode="lin" valueType="num">
                                      <p:cBhvr>
                                        <p:cTn id="8" dur="500" fill="hold"/>
                                        <p:tgtEl>
                                          <p:spTgt spid="218114"/>
                                        </p:tgtEl>
                                        <p:attrNameLst>
                                          <p:attrName>ppt_h</p:attrName>
                                        </p:attrNameLst>
                                      </p:cBhvr>
                                      <p:tavLst>
                                        <p:tav tm="0">
                                          <p:val>
                                            <p:fltVal val="0"/>
                                          </p:val>
                                        </p:tav>
                                        <p:tav tm="100000">
                                          <p:val>
                                            <p:strVal val="#ppt_h"/>
                                          </p:val>
                                        </p:tav>
                                      </p:tavLst>
                                    </p:anim>
                                    <p:animEffect transition="in" filter="fade">
                                      <p:cBhvr>
                                        <p:cTn id="9" dur="500"/>
                                        <p:tgtEl>
                                          <p:spTgt spid="218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5029200" cy="1143000"/>
          </a:xfrm>
        </p:spPr>
        <p:txBody>
          <a:bodyPr>
            <a:normAutofit/>
          </a:bodyPr>
          <a:lstStyle/>
          <a:p>
            <a:pPr algn="l"/>
            <a:r>
              <a:rPr lang="en-US" sz="6000" b="1" dirty="0"/>
              <a:t>The Cotton Gin</a:t>
            </a:r>
          </a:p>
        </p:txBody>
      </p:sp>
      <p:sp>
        <p:nvSpPr>
          <p:cNvPr id="3" name="Content Placeholder 2"/>
          <p:cNvSpPr>
            <a:spLocks noGrp="1"/>
          </p:cNvSpPr>
          <p:nvPr>
            <p:ph sz="half" idx="2"/>
          </p:nvPr>
        </p:nvSpPr>
        <p:spPr>
          <a:xfrm>
            <a:off x="2575035" y="1370786"/>
            <a:ext cx="3276600" cy="2439214"/>
          </a:xfrm>
        </p:spPr>
        <p:txBody>
          <a:bodyPr>
            <a:normAutofit/>
          </a:bodyPr>
          <a:lstStyle/>
          <a:p>
            <a:pPr marL="0" indent="0" algn="ctr">
              <a:buNone/>
            </a:pPr>
            <a:r>
              <a:rPr lang="en-US" sz="4400" b="1" i="1" dirty="0"/>
              <a:t>Mechanized</a:t>
            </a:r>
            <a:r>
              <a:rPr lang="en-US" sz="4400" b="1" dirty="0"/>
              <a:t> cotton production</a:t>
            </a:r>
            <a:endParaRPr lang="en-US" sz="4400" b="1" i="1" dirty="0"/>
          </a:p>
        </p:txBody>
      </p:sp>
      <p:sp>
        <p:nvSpPr>
          <p:cNvPr id="5" name="Text Placeholder 4"/>
          <p:cNvSpPr>
            <a:spLocks noGrp="1"/>
          </p:cNvSpPr>
          <p:nvPr>
            <p:ph type="body" sz="quarter" idx="3"/>
          </p:nvPr>
        </p:nvSpPr>
        <p:spPr>
          <a:xfrm>
            <a:off x="6096000" y="3235325"/>
            <a:ext cx="2895600" cy="1031875"/>
          </a:xfrm>
        </p:spPr>
        <p:txBody>
          <a:bodyPr>
            <a:noAutofit/>
          </a:bodyPr>
          <a:lstStyle/>
          <a:p>
            <a:pPr algn="ctr"/>
            <a:r>
              <a:rPr lang="en-US" sz="3200" dirty="0"/>
              <a:t>Eli Whitney</a:t>
            </a:r>
          </a:p>
          <a:p>
            <a:pPr algn="ctr"/>
            <a:r>
              <a:rPr lang="en-US" b="0" i="1" dirty="0"/>
              <a:t>Of Massachusetts</a:t>
            </a:r>
          </a:p>
        </p:txBody>
      </p:sp>
      <p:pic>
        <p:nvPicPr>
          <p:cNvPr id="1026" name="Picture 2" descr="File:Eli Whitney engraving from 1846 memoir.jpg">
            <a:hlinkClick r:id="rId2"/>
          </p:cNvPr>
          <p:cNvPicPr>
            <a:picLocks noGrp="1" noChangeAspect="1" noChangeArrowheads="1"/>
          </p:cNvPicPr>
          <p:nvPr>
            <p:ph sz="quarter" idx="4"/>
          </p:nvPr>
        </p:nvPicPr>
        <p:blipFill>
          <a:blip r:embed="rId3" cstate="print"/>
          <a:srcRect/>
          <a:stretch>
            <a:fillRect/>
          </a:stretch>
        </p:blipFill>
        <p:spPr bwMode="auto">
          <a:xfrm>
            <a:off x="6096000" y="152400"/>
            <a:ext cx="2907271" cy="3054926"/>
          </a:xfrm>
          <a:prstGeom prst="rect">
            <a:avLst/>
          </a:prstGeom>
          <a:noFill/>
        </p:spPr>
      </p:pic>
      <p:pic>
        <p:nvPicPr>
          <p:cNvPr id="1028" name="Picture 4" descr="http://upload.wikimedia.org/wikipedia/commons/5/54/Cotton_gin_EWM_2007.jpg">
            <a:hlinkClick r:id="rId4" action="ppaction://hlinksldjump"/>
          </p:cNvPr>
          <p:cNvPicPr>
            <a:picLocks noChangeAspect="1" noChangeArrowheads="1"/>
          </p:cNvPicPr>
          <p:nvPr/>
        </p:nvPicPr>
        <p:blipFill>
          <a:blip r:embed="rId5" cstate="print"/>
          <a:srcRect/>
          <a:stretch>
            <a:fillRect/>
          </a:stretch>
        </p:blipFill>
        <p:spPr bwMode="auto">
          <a:xfrm>
            <a:off x="152400" y="3777729"/>
            <a:ext cx="4419600" cy="2907497"/>
          </a:xfrm>
          <a:prstGeom prst="rect">
            <a:avLst/>
          </a:prstGeom>
          <a:noFill/>
          <a:ln w="38100">
            <a:noFill/>
          </a:ln>
          <a:effectLst>
            <a:glow rad="139700">
              <a:schemeClr val="accent6">
                <a:satMod val="175000"/>
                <a:alpha val="40000"/>
              </a:schemeClr>
            </a:glow>
            <a:softEdge rad="31750"/>
          </a:effectLst>
        </p:spPr>
      </p:pic>
      <p:pic>
        <p:nvPicPr>
          <p:cNvPr id="8" name="Picture 4" descr="http://www.stockwatch.in/files/Bales%20of%20Cotton.jpg"/>
          <p:cNvPicPr>
            <a:picLocks noChangeAspect="1" noChangeArrowheads="1"/>
          </p:cNvPicPr>
          <p:nvPr/>
        </p:nvPicPr>
        <p:blipFill>
          <a:blip r:embed="rId6" cstate="print"/>
          <a:srcRect/>
          <a:stretch>
            <a:fillRect/>
          </a:stretch>
        </p:blipFill>
        <p:spPr bwMode="auto">
          <a:xfrm>
            <a:off x="152400" y="1387217"/>
            <a:ext cx="2290955" cy="2101570"/>
          </a:xfrm>
          <a:prstGeom prst="rect">
            <a:avLst/>
          </a:prstGeom>
          <a:noFill/>
          <a:effectLst>
            <a:glow rad="101600">
              <a:schemeClr val="accent6">
                <a:satMod val="175000"/>
                <a:alpha val="40000"/>
              </a:schemeClr>
            </a:glow>
            <a:softEdge rad="31750"/>
          </a:effectLst>
        </p:spPr>
      </p:pic>
      <p:pic>
        <p:nvPicPr>
          <p:cNvPr id="9" name="Picture 2" descr="http://upload.wikimedia.org/wikipedia/commons/5/5f/Cotton_gin_harpers.jpg">
            <a:hlinkClick r:id="rId7" action="ppaction://hlinksldjump"/>
          </p:cNvPr>
          <p:cNvPicPr>
            <a:picLocks noChangeAspect="1" noChangeArrowheads="1"/>
          </p:cNvPicPr>
          <p:nvPr/>
        </p:nvPicPr>
        <p:blipFill>
          <a:blip r:embed="rId8" cstate="print"/>
          <a:srcRect/>
          <a:stretch>
            <a:fillRect/>
          </a:stretch>
        </p:blipFill>
        <p:spPr bwMode="auto">
          <a:xfrm>
            <a:off x="6144839" y="4495801"/>
            <a:ext cx="2846761" cy="2160522"/>
          </a:xfrm>
          <a:prstGeom prst="rect">
            <a:avLst/>
          </a:prstGeom>
          <a:noFill/>
          <a:effectLst>
            <a:glow rad="101600">
              <a:schemeClr val="accent6">
                <a:satMod val="175000"/>
                <a:alpha val="40000"/>
              </a:schemeClr>
            </a:glow>
            <a:softEdge rad="3175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17090" name="Picture 2" descr="http://upload.wikimedia.org/wikipedia/commons/5/54/Cotton_gin_EWM_2007.jpg">
            <a:hlinkClick r:id="rId2" action="ppaction://hlinksldjump"/>
          </p:cNvPr>
          <p:cNvPicPr>
            <a:picLocks noChangeAspect="1" noChangeArrowheads="1"/>
          </p:cNvPicPr>
          <p:nvPr/>
        </p:nvPicPr>
        <p:blipFill>
          <a:blip r:embed="rId3" cstate="print"/>
          <a:srcRect/>
          <a:stretch>
            <a:fillRect/>
          </a:stretch>
        </p:blipFill>
        <p:spPr bwMode="auto">
          <a:xfrm>
            <a:off x="0" y="381000"/>
            <a:ext cx="9150516" cy="6019800"/>
          </a:xfrm>
          <a:prstGeom prst="rect">
            <a:avLst/>
          </a:prstGeom>
          <a:noFill/>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Picture 2" descr="File:Battle of New Orleans.jpg">
            <a:hlinkClick r:id="" action="ppaction://noaction"/>
          </p:cNvPr>
          <p:cNvPicPr>
            <a:picLocks noChangeAspect="1" noChangeArrowheads="1"/>
          </p:cNvPicPr>
          <p:nvPr/>
        </p:nvPicPr>
        <p:blipFill>
          <a:blip r:embed="rId2" cstate="print"/>
          <a:srcRect r="1333"/>
          <a:stretch>
            <a:fillRect/>
          </a:stretch>
        </p:blipFill>
        <p:spPr bwMode="auto">
          <a:xfrm>
            <a:off x="0" y="0"/>
            <a:ext cx="9144000" cy="6858000"/>
          </a:xfrm>
          <a:prstGeom prst="rect">
            <a:avLst/>
          </a:prstGeom>
          <a:noFill/>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http://upload.wikimedia.org/wikipedia/commons/5/5f/Cotton_gin_harpers.jpg">
            <a:hlinkClick r:id="rId2" action="ppaction://hlinksldjump"/>
          </p:cNvPr>
          <p:cNvPicPr>
            <a:picLocks noChangeAspect="1" noChangeArrowheads="1"/>
          </p:cNvPicPr>
          <p:nvPr/>
        </p:nvPicPr>
        <p:blipFill>
          <a:blip r:embed="rId3" cstate="print"/>
          <a:srcRect/>
          <a:stretch>
            <a:fillRect/>
          </a:stretch>
        </p:blipFill>
        <p:spPr bwMode="auto">
          <a:xfrm>
            <a:off x="0" y="3"/>
            <a:ext cx="9144000" cy="6939751"/>
          </a:xfrm>
          <a:prstGeom prst="rect">
            <a:avLst/>
          </a:prstGeom>
          <a:noFill/>
        </p:spPr>
      </p:pic>
      <p:sp>
        <p:nvSpPr>
          <p:cNvPr id="8" name="Title 7"/>
          <p:cNvSpPr>
            <a:spLocks noGrp="1"/>
          </p:cNvSpPr>
          <p:nvPr>
            <p:ph type="title"/>
          </p:nvPr>
        </p:nvSpPr>
        <p:spPr>
          <a:xfrm>
            <a:off x="3581400" y="6248400"/>
            <a:ext cx="5486400" cy="609600"/>
          </a:xfrm>
        </p:spPr>
        <p:style>
          <a:lnRef idx="0">
            <a:schemeClr val="accent1"/>
          </a:lnRef>
          <a:fillRef idx="3">
            <a:schemeClr val="accent1"/>
          </a:fillRef>
          <a:effectRef idx="3">
            <a:schemeClr val="accent1"/>
          </a:effectRef>
          <a:fontRef idx="minor">
            <a:schemeClr val="lt1"/>
          </a:fontRef>
        </p:style>
        <p:txBody>
          <a:bodyPr>
            <a:normAutofit/>
          </a:bodyPr>
          <a:lstStyle/>
          <a:p>
            <a:r>
              <a:rPr lang="en-US" sz="3200" b="1" dirty="0">
                <a:solidFill>
                  <a:schemeClr val="bg1"/>
                </a:solidFill>
              </a:rPr>
              <a:t>From </a:t>
            </a:r>
            <a:r>
              <a:rPr lang="en-US" sz="3200" b="1" i="1" dirty="0">
                <a:solidFill>
                  <a:schemeClr val="bg1"/>
                </a:solidFill>
              </a:rPr>
              <a:t>Harper’s Weekly </a:t>
            </a:r>
            <a:r>
              <a:rPr lang="en-US" sz="3200" b="1" dirty="0">
                <a:solidFill>
                  <a:schemeClr val="bg1"/>
                </a:solidFill>
              </a:rPr>
              <a:t>(1869)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http://upload.wikimedia.org/wikipedia/commons/5/5f/Cotton_gin_harpers.jpg"/>
          <p:cNvPicPr>
            <a:picLocks noChangeAspect="1" noChangeArrowheads="1"/>
          </p:cNvPicPr>
          <p:nvPr/>
        </p:nvPicPr>
        <p:blipFill>
          <a:blip r:embed="rId2" cstate="print">
            <a:lum bright="70000" contrast="-70000"/>
          </a:blip>
          <a:srcRect/>
          <a:stretch>
            <a:fillRect/>
          </a:stretch>
        </p:blipFill>
        <p:spPr bwMode="auto">
          <a:xfrm>
            <a:off x="0" y="3"/>
            <a:ext cx="9144000" cy="6939751"/>
          </a:xfrm>
          <a:prstGeom prst="rect">
            <a:avLst/>
          </a:prstGeom>
          <a:noFill/>
        </p:spPr>
      </p:pic>
      <p:sp>
        <p:nvSpPr>
          <p:cNvPr id="8" name="Title 7"/>
          <p:cNvSpPr>
            <a:spLocks noGrp="1"/>
          </p:cNvSpPr>
          <p:nvPr>
            <p:ph type="title"/>
          </p:nvPr>
        </p:nvSpPr>
        <p:spPr>
          <a:xfrm>
            <a:off x="152400" y="152400"/>
            <a:ext cx="4724400" cy="1295400"/>
          </a:xfrm>
        </p:spPr>
        <p:style>
          <a:lnRef idx="0">
            <a:schemeClr val="accent1"/>
          </a:lnRef>
          <a:fillRef idx="3">
            <a:schemeClr val="accent1"/>
          </a:fillRef>
          <a:effectRef idx="3">
            <a:schemeClr val="accent1"/>
          </a:effectRef>
          <a:fontRef idx="minor">
            <a:schemeClr val="lt1"/>
          </a:fontRef>
        </p:style>
        <p:txBody>
          <a:bodyPr>
            <a:noAutofit/>
          </a:bodyPr>
          <a:lstStyle/>
          <a:p>
            <a:r>
              <a:rPr lang="en-US" sz="6000" b="1" dirty="0">
                <a:solidFill>
                  <a:schemeClr val="tx1"/>
                </a:solidFill>
              </a:rPr>
              <a:t>“King Cotton”</a:t>
            </a:r>
          </a:p>
        </p:txBody>
      </p:sp>
      <p:sp>
        <p:nvSpPr>
          <p:cNvPr id="4" name="Up Arrow 3"/>
          <p:cNvSpPr/>
          <p:nvPr/>
        </p:nvSpPr>
        <p:spPr>
          <a:xfrm>
            <a:off x="228600" y="1981200"/>
            <a:ext cx="3657600" cy="4343400"/>
          </a:xfrm>
          <a:prstGeom prst="upArrow">
            <a:avLst>
              <a:gd name="adj1" fmla="val 67128"/>
              <a:gd name="adj2" fmla="val 49333"/>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dirty="0">
                <a:solidFill>
                  <a:schemeClr val="tx1"/>
                </a:solidFill>
              </a:rPr>
              <a:t>The South’s </a:t>
            </a:r>
            <a:r>
              <a:rPr lang="en-US" sz="3200" b="1" dirty="0">
                <a:solidFill>
                  <a:schemeClr val="tx1"/>
                </a:solidFill>
              </a:rPr>
              <a:t>dependence </a:t>
            </a:r>
            <a:r>
              <a:rPr lang="en-US" sz="3600" b="1" dirty="0">
                <a:solidFill>
                  <a:schemeClr val="tx1"/>
                </a:solidFill>
              </a:rPr>
              <a:t>on slavery</a:t>
            </a:r>
          </a:p>
        </p:txBody>
      </p:sp>
      <p:graphicFrame>
        <p:nvGraphicFramePr>
          <p:cNvPr id="5" name="Chart 4"/>
          <p:cNvGraphicFramePr/>
          <p:nvPr/>
        </p:nvGraphicFramePr>
        <p:xfrm>
          <a:off x="4191000" y="1905000"/>
          <a:ext cx="4648200" cy="4724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
              <a:srgbClr val="28140E"/>
            </a:gs>
            <a:gs pos="58000">
              <a:srgbClr val="483628"/>
            </a:gs>
            <a:gs pos="95000">
              <a:srgbClr val="0D030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a:solidFill>
                  <a:schemeClr val="bg2"/>
                </a:solidFill>
              </a:rPr>
              <a:t>The (in)Effectiveness of Colonization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9036889"/>
              </p:ext>
            </p:extLst>
          </p:nvPr>
        </p:nvGraphicFramePr>
        <p:xfrm>
          <a:off x="228600" y="1600201"/>
          <a:ext cx="8686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0" y="6096000"/>
            <a:ext cx="4343400" cy="523220"/>
          </a:xfrm>
          <a:prstGeom prst="rect">
            <a:avLst/>
          </a:prstGeom>
          <a:noFill/>
        </p:spPr>
        <p:txBody>
          <a:bodyPr wrap="square" rtlCol="0">
            <a:spAutoFit/>
          </a:bodyPr>
          <a:lstStyle/>
          <a:p>
            <a:pPr algn="ctr"/>
            <a:r>
              <a:rPr lang="en-US" sz="2800" b="1" dirty="0">
                <a:solidFill>
                  <a:schemeClr val="bg2"/>
                </a:solidFill>
              </a:rPr>
              <a:t>2,500,000 / 12,000 = 208</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362200" y="5862935"/>
            <a:ext cx="65532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en-US" sz="2400" dirty="0">
                <a:hlinkClick r:id="rId2"/>
              </a:rPr>
              <a:t>http://www.youtube.com/watch?v=OuLWgVOLbG4</a:t>
            </a:r>
            <a:r>
              <a:rPr lang="en-US" sz="2400" dirty="0"/>
              <a:t> </a:t>
            </a:r>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578005992"/>
      </p:ext>
    </p:extLst>
  </p:cSld>
  <p:clrMapOvr>
    <a:masterClrMapping/>
  </p:clrMapOvr>
  <mc:AlternateContent xmlns:mc="http://schemas.openxmlformats.org/markup-compatibility/2006" xmlns:p14="http://schemas.microsoft.com/office/powerpoint/2010/main">
    <mc:Choice Requires="p14">
      <p:transition spd="slow" p14:dur="2000" advTm="18000"/>
    </mc:Choice>
    <mc:Fallback xmlns="">
      <p:transition spd="slow" advTm="18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http://backgrounds.picaboo.com/download/b0/03/b032c0e8e30c4731970b9dcdd5736350/Parchment%20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627" t="1859"/>
          <a:stretch/>
        </p:blipFill>
        <p:spPr bwMode="auto">
          <a:xfrm>
            <a:off x="76203" y="1219200"/>
            <a:ext cx="4114797" cy="46482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6200" y="76200"/>
            <a:ext cx="6477000" cy="1143000"/>
          </a:xfrm>
        </p:spPr>
        <p:txBody>
          <a:bodyPr>
            <a:normAutofit/>
          </a:bodyPr>
          <a:lstStyle/>
          <a:p>
            <a:pPr algn="l"/>
            <a:r>
              <a:rPr lang="en-US" sz="5400" b="1" dirty="0"/>
              <a:t>The Monroe Doctrine</a:t>
            </a:r>
          </a:p>
        </p:txBody>
      </p:sp>
      <p:sp>
        <p:nvSpPr>
          <p:cNvPr id="3" name="Content Placeholder 2"/>
          <p:cNvSpPr>
            <a:spLocks noGrp="1"/>
          </p:cNvSpPr>
          <p:nvPr>
            <p:ph idx="1"/>
          </p:nvPr>
        </p:nvSpPr>
        <p:spPr>
          <a:xfrm>
            <a:off x="152400" y="1295400"/>
            <a:ext cx="4038600" cy="4572000"/>
          </a:xfrm>
        </p:spPr>
        <p:txBody>
          <a:bodyPr>
            <a:normAutofit/>
          </a:bodyPr>
          <a:lstStyle/>
          <a:p>
            <a:pPr marL="173038" indent="-173038">
              <a:buNone/>
            </a:pPr>
            <a:r>
              <a:rPr lang="en-US" b="1" i="1" dirty="0"/>
              <a:t>“The American continents… are henceforth not to be considered as subjects for future colonization by any European powers. . .”</a:t>
            </a:r>
          </a:p>
          <a:p>
            <a:pPr marL="173038" indent="-173038">
              <a:buNone/>
            </a:pPr>
            <a:endParaRPr lang="en-US" sz="1800" b="1" i="1" dirty="0"/>
          </a:p>
          <a:p>
            <a:pPr marL="1200150" lvl="0" indent="-285750">
              <a:spcBef>
                <a:spcPts val="0"/>
              </a:spcBef>
              <a:buNone/>
            </a:pPr>
            <a:r>
              <a:rPr lang="en-US" sz="1800" b="1" dirty="0">
                <a:solidFill>
                  <a:prstClr val="black"/>
                </a:solidFill>
              </a:rPr>
              <a:t>--  	From Monroe’s </a:t>
            </a:r>
            <a:br>
              <a:rPr lang="en-US" sz="1800" b="1" dirty="0">
                <a:solidFill>
                  <a:prstClr val="black"/>
                </a:solidFill>
              </a:rPr>
            </a:br>
            <a:r>
              <a:rPr lang="en-US" sz="1800" b="1" dirty="0">
                <a:solidFill>
                  <a:prstClr val="black"/>
                </a:solidFill>
                <a:hlinkClick r:id="rId3"/>
              </a:rPr>
              <a:t>Seventh Annual Message</a:t>
            </a:r>
            <a:endParaRPr lang="en-US" sz="1800" b="1" dirty="0">
              <a:solidFill>
                <a:prstClr val="black"/>
              </a:solidFill>
            </a:endParaRPr>
          </a:p>
        </p:txBody>
      </p:sp>
      <p:pic>
        <p:nvPicPr>
          <p:cNvPr id="2051" name="Picture 3"/>
          <p:cNvPicPr>
            <a:picLocks noChangeAspect="1" noChangeArrowheads="1"/>
          </p:cNvPicPr>
          <p:nvPr/>
        </p:nvPicPr>
        <p:blipFill>
          <a:blip r:embed="rId4" cstate="print"/>
          <a:srcRect/>
          <a:stretch>
            <a:fillRect/>
          </a:stretch>
        </p:blipFill>
        <p:spPr bwMode="auto">
          <a:xfrm>
            <a:off x="6616783" y="76200"/>
            <a:ext cx="2477338" cy="3124199"/>
          </a:xfrm>
          <a:prstGeom prst="rect">
            <a:avLst/>
          </a:prstGeom>
          <a:noFill/>
          <a:ln w="9525">
            <a:noFill/>
            <a:miter lim="800000"/>
            <a:headEnd/>
            <a:tailEnd/>
          </a:ln>
          <a:effectLst>
            <a:softEdge rad="127000"/>
          </a:effectLst>
        </p:spPr>
      </p:pic>
      <p:pic>
        <p:nvPicPr>
          <p:cNvPr id="6" name="Picture 2">
            <a:hlinkClick r:id="rId5" action="ppaction://hlinksldjump"/>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20000" contrast="-20000"/>
                    </a14:imgEffect>
                  </a14:imgLayer>
                </a14:imgProps>
              </a:ext>
            </a:extLst>
          </a:blip>
          <a:srcRect l="4104" t="3127" r="3726" b="1848"/>
          <a:stretch/>
        </p:blipFill>
        <p:spPr bwMode="auto">
          <a:xfrm>
            <a:off x="6711892" y="3700122"/>
            <a:ext cx="2279707" cy="2624478"/>
          </a:xfrm>
          <a:prstGeom prst="rect">
            <a:avLst/>
          </a:prstGeom>
          <a:noFill/>
          <a:ln w="9525">
            <a:noFill/>
            <a:miter lim="800000"/>
            <a:headEnd/>
            <a:tailEnd/>
          </a:ln>
          <a:effectLst>
            <a:glow rad="101600">
              <a:schemeClr val="accent2">
                <a:satMod val="175000"/>
                <a:alpha val="40000"/>
              </a:schemeClr>
            </a:glow>
          </a:effectLst>
        </p:spPr>
      </p:pic>
      <p:sp>
        <p:nvSpPr>
          <p:cNvPr id="8" name="TextBox 7"/>
          <p:cNvSpPr txBox="1"/>
          <p:nvPr/>
        </p:nvSpPr>
        <p:spPr>
          <a:xfrm>
            <a:off x="6711892" y="6336268"/>
            <a:ext cx="2279708" cy="369332"/>
          </a:xfrm>
          <a:prstGeom prst="rect">
            <a:avLst/>
          </a:prstGeom>
          <a:noFill/>
        </p:spPr>
        <p:txBody>
          <a:bodyPr wrap="square" rtlCol="0">
            <a:spAutoFit/>
          </a:bodyPr>
          <a:lstStyle/>
          <a:p>
            <a:pPr algn="ctr"/>
            <a:r>
              <a:rPr lang="en-US" b="1" dirty="0"/>
              <a:t>EUROPE: KEEP OUT!!!</a:t>
            </a:r>
          </a:p>
        </p:txBody>
      </p:sp>
      <p:sp>
        <p:nvSpPr>
          <p:cNvPr id="14" name="TextBox 13"/>
          <p:cNvSpPr txBox="1"/>
          <p:nvPr/>
        </p:nvSpPr>
        <p:spPr>
          <a:xfrm>
            <a:off x="4343400" y="1447800"/>
            <a:ext cx="2098962" cy="1200329"/>
          </a:xfrm>
          <a:prstGeom prst="rect">
            <a:avLst/>
          </a:prstGeom>
          <a:noFill/>
        </p:spPr>
        <p:txBody>
          <a:bodyPr wrap="square" rtlCol="0">
            <a:spAutoFit/>
          </a:bodyPr>
          <a:lstStyle/>
          <a:p>
            <a:pPr algn="ctr"/>
            <a:r>
              <a:rPr lang="en-US" sz="3600" b="1" dirty="0"/>
              <a:t>READ MY</a:t>
            </a:r>
          </a:p>
          <a:p>
            <a:pPr algn="ctr"/>
            <a:r>
              <a:rPr lang="en-US" sz="3600" b="1"/>
              <a:t>LIPS</a:t>
            </a:r>
            <a:endParaRPr lang="en-US" sz="2000" b="1" dirty="0"/>
          </a:p>
        </p:txBody>
      </p:sp>
      <p:sp>
        <p:nvSpPr>
          <p:cNvPr id="15" name="TextBox 14"/>
          <p:cNvSpPr txBox="1"/>
          <p:nvPr/>
        </p:nvSpPr>
        <p:spPr>
          <a:xfrm>
            <a:off x="4114800" y="3886200"/>
            <a:ext cx="2462153" cy="1361911"/>
          </a:xfrm>
          <a:prstGeom prst="rect">
            <a:avLst/>
          </a:prstGeom>
          <a:noFill/>
        </p:spPr>
        <p:txBody>
          <a:bodyPr wrap="square" rtlCol="0">
            <a:spAutoFit/>
          </a:bodyPr>
          <a:lstStyle/>
          <a:p>
            <a:pPr algn="ctr"/>
            <a:r>
              <a:rPr lang="en-US" sz="3600" b="1" dirty="0"/>
              <a:t>NEW</a:t>
            </a:r>
            <a:br>
              <a:rPr lang="en-US" sz="3600" b="1" dirty="0"/>
            </a:br>
            <a:r>
              <a:rPr lang="en-US" sz="1050" b="1" dirty="0"/>
              <a:t> </a:t>
            </a:r>
            <a:br>
              <a:rPr lang="en-US" sz="3600" b="1" dirty="0"/>
            </a:br>
            <a:r>
              <a:rPr lang="en-US" sz="3600" b="1" dirty="0"/>
              <a:t>COLONIES</a:t>
            </a:r>
            <a:endParaRPr lang="en-US" sz="2000" b="1" dirty="0"/>
          </a:p>
        </p:txBody>
      </p:sp>
      <p:sp>
        <p:nvSpPr>
          <p:cNvPr id="16" name="&quot;No&quot; Symbol 15"/>
          <p:cNvSpPr/>
          <p:nvPr/>
        </p:nvSpPr>
        <p:spPr>
          <a:xfrm>
            <a:off x="4191001" y="3700122"/>
            <a:ext cx="2351314" cy="1799106"/>
          </a:xfrm>
          <a:prstGeom prst="noSmoking">
            <a:avLst>
              <a:gd name="adj" fmla="val 338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lum contrast="30000"/>
          </a:blip>
          <a:srcRect/>
          <a:stretch>
            <a:fillRect/>
          </a:stretch>
        </p:blipFill>
        <p:spPr bwMode="auto">
          <a:xfrm>
            <a:off x="1447800" y="38594"/>
            <a:ext cx="6141720" cy="6858000"/>
          </a:xfrm>
          <a:prstGeom prst="rect">
            <a:avLst/>
          </a:prstGeom>
          <a:noFill/>
          <a:ln w="9525">
            <a:noFill/>
            <a:miter lim="800000"/>
            <a:headEnd/>
            <a:tailEnd/>
          </a:ln>
          <a:effec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7624"/>
          <a:stretch>
            <a:fillRect/>
          </a:stretch>
        </p:blipFill>
        <p:spPr bwMode="auto">
          <a:xfrm>
            <a:off x="0" y="76200"/>
            <a:ext cx="9144000" cy="6705600"/>
          </a:xfrm>
          <a:prstGeom prst="rect">
            <a:avLst/>
          </a:prstGeom>
          <a:noFill/>
          <a:ln w="9525">
            <a:noFill/>
            <a:miter lim="800000"/>
            <a:headEnd/>
            <a:tailEnd/>
          </a:ln>
          <a:effectLst/>
        </p:spPr>
      </p:pic>
      <p:sp>
        <p:nvSpPr>
          <p:cNvPr id="6" name="TextBox 5">
            <a:hlinkClick r:id="rId3" action="ppaction://hlinksldjump"/>
          </p:cNvPr>
          <p:cNvSpPr txBox="1"/>
          <p:nvPr/>
        </p:nvSpPr>
        <p:spPr>
          <a:xfrm>
            <a:off x="4800600" y="6248400"/>
            <a:ext cx="762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prstClr val="black"/>
                </a:solidFill>
              </a:rPr>
              <a:t>1820</a:t>
            </a:r>
          </a:p>
        </p:txBody>
      </p:sp>
      <p:sp>
        <p:nvSpPr>
          <p:cNvPr id="7" name="TextBox 6">
            <a:hlinkClick r:id="" action="ppaction://noaction"/>
          </p:cNvPr>
          <p:cNvSpPr txBox="1"/>
          <p:nvPr/>
        </p:nvSpPr>
        <p:spPr>
          <a:xfrm>
            <a:off x="4038600" y="6248400"/>
            <a:ext cx="762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prstClr val="black"/>
                </a:solidFill>
              </a:rPr>
              <a:t>1816</a:t>
            </a:r>
          </a:p>
        </p:txBody>
      </p:sp>
      <p:sp>
        <p:nvSpPr>
          <p:cNvPr id="8" name="TextBox 7">
            <a:hlinkClick r:id="" action="ppaction://noaction"/>
          </p:cNvPr>
          <p:cNvSpPr txBox="1"/>
          <p:nvPr/>
        </p:nvSpPr>
        <p:spPr>
          <a:xfrm>
            <a:off x="3276600" y="6248400"/>
            <a:ext cx="762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prstClr val="black"/>
                </a:solidFill>
              </a:rPr>
              <a:t>1812</a:t>
            </a:r>
          </a:p>
        </p:txBody>
      </p:sp>
      <p:sp>
        <p:nvSpPr>
          <p:cNvPr id="9" name="TextBox 8">
            <a:hlinkClick r:id="" action="ppaction://noaction"/>
          </p:cNvPr>
          <p:cNvSpPr txBox="1"/>
          <p:nvPr/>
        </p:nvSpPr>
        <p:spPr>
          <a:xfrm>
            <a:off x="4800600" y="5867400"/>
            <a:ext cx="762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prstClr val="black"/>
                </a:solidFill>
              </a:rPr>
              <a:t>1808</a:t>
            </a:r>
          </a:p>
        </p:txBody>
      </p:sp>
      <p:sp>
        <p:nvSpPr>
          <p:cNvPr id="10" name="TextBox 9">
            <a:hlinkClick r:id="" action="ppaction://noaction"/>
          </p:cNvPr>
          <p:cNvSpPr txBox="1"/>
          <p:nvPr/>
        </p:nvSpPr>
        <p:spPr>
          <a:xfrm>
            <a:off x="4038600" y="5867400"/>
            <a:ext cx="762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prstClr val="black"/>
                </a:solidFill>
              </a:rPr>
              <a:t>1804</a:t>
            </a:r>
          </a:p>
        </p:txBody>
      </p:sp>
      <p:sp>
        <p:nvSpPr>
          <p:cNvPr id="11" name="TextBox 10">
            <a:hlinkClick r:id="rId4" action="ppaction://hlinksldjump"/>
          </p:cNvPr>
          <p:cNvSpPr txBox="1"/>
          <p:nvPr/>
        </p:nvSpPr>
        <p:spPr>
          <a:xfrm>
            <a:off x="3276600" y="5867400"/>
            <a:ext cx="762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prstClr val="black"/>
                </a:solidFill>
              </a:rPr>
              <a:t>1800</a:t>
            </a:r>
          </a:p>
        </p:txBody>
      </p:sp>
      <p:pic>
        <p:nvPicPr>
          <p:cNvPr id="14" name="Picture 13">
            <a:hlinkClick r:id="rId5"/>
          </p:cNvPr>
          <p:cNvPicPr>
            <a:picLocks noChangeAspect="1" noChangeArrowheads="1"/>
          </p:cNvPicPr>
          <p:nvPr/>
        </p:nvPicPr>
        <p:blipFill>
          <a:blip r:embed="rId6" cstate="print">
            <a:clrChange>
              <a:clrFrom>
                <a:srgbClr val="FFFFFF"/>
              </a:clrFrom>
              <a:clrTo>
                <a:srgbClr val="FFFFFF">
                  <a:alpha val="0"/>
                </a:srgbClr>
              </a:clrTo>
            </a:clrChange>
          </a:blip>
          <a:srcRect l="562" t="2941" r="1685" b="7647"/>
          <a:stretch>
            <a:fillRect/>
          </a:stretch>
        </p:blipFill>
        <p:spPr bwMode="auto">
          <a:xfrm>
            <a:off x="5905860" y="6262054"/>
            <a:ext cx="1333140" cy="291146"/>
          </a:xfrm>
          <a:prstGeom prst="rect">
            <a:avLst/>
          </a:prstGeom>
          <a:noFill/>
          <a:ln w="9525">
            <a:noFill/>
            <a:miter lim="800000"/>
            <a:headEnd/>
            <a:tailEnd/>
          </a:ln>
        </p:spPr>
      </p:pic>
      <p:sp>
        <p:nvSpPr>
          <p:cNvPr id="16" name="TextBox 15">
            <a:hlinkClick r:id="rId7" action="ppaction://hlinksldjump"/>
          </p:cNvPr>
          <p:cNvSpPr txBox="1"/>
          <p:nvPr/>
        </p:nvSpPr>
        <p:spPr>
          <a:xfrm>
            <a:off x="2362200" y="6096000"/>
            <a:ext cx="7620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b="1" dirty="0">
                <a:solidFill>
                  <a:prstClr val="black"/>
                </a:solidFill>
              </a:rPr>
              <a:t>1824</a:t>
            </a:r>
          </a:p>
        </p:txBody>
      </p:sp>
      <p:sp>
        <p:nvSpPr>
          <p:cNvPr id="3" name="Title 2"/>
          <p:cNvSpPr>
            <a:spLocks noGrp="1"/>
          </p:cNvSpPr>
          <p:nvPr>
            <p:ph type="title"/>
          </p:nvPr>
        </p:nvSpPr>
        <p:spPr>
          <a:xfrm>
            <a:off x="160317" y="228600"/>
            <a:ext cx="2811483" cy="12954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b="1" i="1" dirty="0"/>
              <a:t>The end of an era…</a:t>
            </a:r>
          </a:p>
        </p:txBody>
      </p:sp>
    </p:spTree>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562600"/>
            <a:ext cx="5162550" cy="961525"/>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842"/>
            <a:ext cx="9124950" cy="4174958"/>
          </a:xfrm>
          <a:prstGeom prst="rect">
            <a:avLst/>
          </a:prstGeom>
        </p:spPr>
      </p:pic>
      <p:pic>
        <p:nvPicPr>
          <p:cNvPr id="1027" name="Picture 3" descr="E:\Graphics\Stucco Social Media Icons\64px\stucco-facebook-64px.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1930" y="5562601"/>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1" y="5562601"/>
            <a:ext cx="870129" cy="870129"/>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77001" y="5562601"/>
            <a:ext cx="870128" cy="87012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074" y="4032371"/>
            <a:ext cx="5066215" cy="1530229"/>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91001" y="4032371"/>
            <a:ext cx="5206435" cy="1530229"/>
          </a:xfrm>
          <a:prstGeom prst="rect">
            <a:avLst/>
          </a:prstGeom>
        </p:spPr>
      </p:pic>
    </p:spTree>
    <p:extLst>
      <p:ext uri="{BB962C8B-B14F-4D97-AF65-F5344CB8AC3E}">
        <p14:creationId xmlns:p14="http://schemas.microsoft.com/office/powerpoint/2010/main" val="20760478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5"/>
                                        </p:tgtEl>
                                        <p:attrNameLst>
                                          <p:attrName>style.visibility</p:attrName>
                                        </p:attrNameLst>
                                      </p:cBhvr>
                                      <p:to>
                                        <p:strVal val="visible"/>
                                      </p:to>
                                    </p:set>
                                  </p:childTnLst>
                                </p:cTn>
                              </p:par>
                            </p:childTnLst>
                          </p:cTn>
                        </p:par>
                        <p:par>
                          <p:cTn id="14" fill="hold">
                            <p:stCondLst>
                              <p:cond delay="1000"/>
                            </p:stCondLst>
                            <p:childTnLst>
                              <p:par>
                                <p:cTn id="15" presetID="26" presetClass="emph" presetSubtype="0" fill="hold"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descr="http://upload.wikimedia.org/wikipedia/commons/4/45/Jackson_Square_New_Orleans.JPG"/>
          <p:cNvPicPr>
            <a:picLocks noChangeAspect="1" noChangeArrowheads="1"/>
          </p:cNvPicPr>
          <p:nvPr/>
        </p:nvPicPr>
        <p:blipFill>
          <a:blip r:embed="rId2" cstate="print"/>
          <a:srcRect/>
          <a:stretch>
            <a:fillRect/>
          </a:stretch>
        </p:blipFill>
        <p:spPr bwMode="auto">
          <a:xfrm>
            <a:off x="1" y="1"/>
            <a:ext cx="9144000" cy="6858000"/>
          </a:xfrm>
          <a:prstGeom prst="rect">
            <a:avLst/>
          </a:prstGeom>
          <a:noFill/>
        </p:spPr>
      </p:pic>
      <p:sp>
        <p:nvSpPr>
          <p:cNvPr id="2" name="Title 1"/>
          <p:cNvSpPr>
            <a:spLocks noGrp="1"/>
          </p:cNvSpPr>
          <p:nvPr>
            <p:ph type="title"/>
          </p:nvPr>
        </p:nvSpPr>
        <p:spPr>
          <a:xfrm>
            <a:off x="152400" y="152402"/>
            <a:ext cx="8534400" cy="1251063"/>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3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Jackson Square</a:t>
            </a:r>
            <a:br>
              <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 Orleans</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46672"/>
            <a:ext cx="3008313" cy="1162051"/>
          </a:xfrm>
        </p:spPr>
        <p:txBody>
          <a:bodyPr/>
          <a:lstStyle/>
          <a:p>
            <a:endParaRPr lang="en-US"/>
          </a:p>
        </p:txBody>
      </p:sp>
      <p:sp>
        <p:nvSpPr>
          <p:cNvPr id="3" name="Content Placeholder 2"/>
          <p:cNvSpPr>
            <a:spLocks noGrp="1"/>
          </p:cNvSpPr>
          <p:nvPr>
            <p:ph idx="1"/>
          </p:nvPr>
        </p:nvSpPr>
        <p:spPr>
          <a:xfrm>
            <a:off x="3575050" y="346676"/>
            <a:ext cx="5111750" cy="5853113"/>
          </a:xfrm>
        </p:spPr>
        <p:txBody>
          <a:bodyPr/>
          <a:lstStyle/>
          <a:p>
            <a:endParaRPr lang="en-US"/>
          </a:p>
        </p:txBody>
      </p:sp>
      <p:sp>
        <p:nvSpPr>
          <p:cNvPr id="4" name="Text Placeholder 3"/>
          <p:cNvSpPr>
            <a:spLocks noGrp="1"/>
          </p:cNvSpPr>
          <p:nvPr>
            <p:ph type="body" sz="half" idx="2"/>
          </p:nvPr>
        </p:nvSpPr>
        <p:spPr>
          <a:xfrm>
            <a:off x="457202" y="1508726"/>
            <a:ext cx="3008313" cy="4691063"/>
          </a:xfrm>
        </p:spPr>
        <p:txBody>
          <a:bodyPr/>
          <a:lstStyle/>
          <a:p>
            <a:endParaRPr lang="en-US"/>
          </a:p>
        </p:txBody>
      </p:sp>
      <p:pic>
        <p:nvPicPr>
          <p:cNvPr id="4099" name="Picture 3"/>
          <p:cNvPicPr>
            <a:picLocks noChangeAspect="1" noChangeArrowheads="1"/>
          </p:cNvPicPr>
          <p:nvPr/>
        </p:nvPicPr>
        <p:blipFill>
          <a:blip r:embed="rId3" cstate="print"/>
          <a:srcRect/>
          <a:stretch>
            <a:fillRect/>
          </a:stretch>
        </p:blipFill>
        <p:spPr bwMode="auto">
          <a:xfrm>
            <a:off x="0" y="73625"/>
            <a:ext cx="9144000" cy="6708175"/>
          </a:xfrm>
          <a:prstGeom prst="rect">
            <a:avLst/>
          </a:prstGeom>
          <a:noFill/>
          <a:ln w="9525">
            <a:noFill/>
            <a:miter lim="800000"/>
            <a:headEnd/>
            <a:tailEnd/>
          </a:ln>
        </p:spPr>
      </p:pic>
      <p:sp>
        <p:nvSpPr>
          <p:cNvPr id="7" name="TextBox 6">
            <a:hlinkClick r:id="rId4" action="ppaction://hlinksldjump"/>
          </p:cNvPr>
          <p:cNvSpPr txBox="1"/>
          <p:nvPr/>
        </p:nvSpPr>
        <p:spPr>
          <a:xfrm>
            <a:off x="4800600" y="6245823"/>
            <a:ext cx="762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prstClr val="black"/>
                </a:solidFill>
              </a:rPr>
              <a:t>1820</a:t>
            </a:r>
          </a:p>
        </p:txBody>
      </p:sp>
      <p:sp>
        <p:nvSpPr>
          <p:cNvPr id="8" name="TextBox 7">
            <a:hlinkClick r:id="" action="ppaction://noaction"/>
          </p:cNvPr>
          <p:cNvSpPr txBox="1"/>
          <p:nvPr/>
        </p:nvSpPr>
        <p:spPr>
          <a:xfrm>
            <a:off x="4038600" y="6245823"/>
            <a:ext cx="7620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b="1" dirty="0">
                <a:solidFill>
                  <a:prstClr val="black"/>
                </a:solidFill>
              </a:rPr>
              <a:t>1816</a:t>
            </a:r>
          </a:p>
        </p:txBody>
      </p:sp>
      <p:sp>
        <p:nvSpPr>
          <p:cNvPr id="9" name="TextBox 8">
            <a:hlinkClick r:id="" action="ppaction://noaction"/>
          </p:cNvPr>
          <p:cNvSpPr txBox="1"/>
          <p:nvPr/>
        </p:nvSpPr>
        <p:spPr>
          <a:xfrm>
            <a:off x="3276600" y="6245823"/>
            <a:ext cx="762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prstClr val="black"/>
                </a:solidFill>
              </a:rPr>
              <a:t>1812</a:t>
            </a:r>
          </a:p>
        </p:txBody>
      </p:sp>
      <p:sp>
        <p:nvSpPr>
          <p:cNvPr id="10" name="TextBox 9">
            <a:hlinkClick r:id="" action="ppaction://noaction"/>
          </p:cNvPr>
          <p:cNvSpPr txBox="1"/>
          <p:nvPr/>
        </p:nvSpPr>
        <p:spPr>
          <a:xfrm>
            <a:off x="4800600" y="5864823"/>
            <a:ext cx="762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prstClr val="black"/>
                </a:solidFill>
              </a:rPr>
              <a:t>1808</a:t>
            </a:r>
          </a:p>
        </p:txBody>
      </p:sp>
      <p:sp>
        <p:nvSpPr>
          <p:cNvPr id="11" name="TextBox 10">
            <a:hlinkClick r:id="" action="ppaction://noaction"/>
          </p:cNvPr>
          <p:cNvSpPr txBox="1"/>
          <p:nvPr/>
        </p:nvSpPr>
        <p:spPr>
          <a:xfrm>
            <a:off x="4038600" y="5864823"/>
            <a:ext cx="762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prstClr val="black"/>
                </a:solidFill>
              </a:rPr>
              <a:t>1804</a:t>
            </a:r>
          </a:p>
        </p:txBody>
      </p:sp>
      <p:sp>
        <p:nvSpPr>
          <p:cNvPr id="12" name="TextBox 11">
            <a:hlinkClick r:id="rId5" action="ppaction://hlinksldjump"/>
          </p:cNvPr>
          <p:cNvSpPr txBox="1"/>
          <p:nvPr/>
        </p:nvSpPr>
        <p:spPr>
          <a:xfrm>
            <a:off x="3276600" y="5864823"/>
            <a:ext cx="762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prstClr val="black"/>
                </a:solidFill>
              </a:rPr>
              <a:t>1800</a:t>
            </a:r>
          </a:p>
        </p:txBody>
      </p:sp>
      <p:pic>
        <p:nvPicPr>
          <p:cNvPr id="13" name="Picture 12">
            <a:hlinkClick r:id="rId6"/>
          </p:cNvPr>
          <p:cNvPicPr>
            <a:picLocks noChangeAspect="1" noChangeArrowheads="1"/>
          </p:cNvPicPr>
          <p:nvPr/>
        </p:nvPicPr>
        <p:blipFill>
          <a:blip r:embed="rId7" cstate="print">
            <a:clrChange>
              <a:clrFrom>
                <a:srgbClr val="FFFFFF"/>
              </a:clrFrom>
              <a:clrTo>
                <a:srgbClr val="FFFFFF">
                  <a:alpha val="0"/>
                </a:srgbClr>
              </a:clrTo>
            </a:clrChange>
          </a:blip>
          <a:srcRect l="562" t="2941" r="1685" b="7647"/>
          <a:stretch>
            <a:fillRect/>
          </a:stretch>
        </p:blipFill>
        <p:spPr bwMode="auto">
          <a:xfrm>
            <a:off x="0" y="73623"/>
            <a:ext cx="3140240" cy="685800"/>
          </a:xfrm>
          <a:prstGeom prst="rect">
            <a:avLst/>
          </a:prstGeom>
          <a:noFill/>
          <a:ln w="9525">
            <a:noFill/>
            <a:miter lim="800000"/>
            <a:headEnd/>
            <a:tailEnd/>
          </a:ln>
        </p:spPr>
      </p:pic>
      <p:sp>
        <p:nvSpPr>
          <p:cNvPr id="15" name="TextBox 14"/>
          <p:cNvSpPr txBox="1"/>
          <p:nvPr/>
        </p:nvSpPr>
        <p:spPr>
          <a:xfrm>
            <a:off x="5638800" y="3883625"/>
            <a:ext cx="3276600" cy="1384995"/>
          </a:xfrm>
          <a:prstGeom prst="rect">
            <a:avLst/>
          </a:prstGeom>
          <a:noFill/>
        </p:spPr>
        <p:txBody>
          <a:bodyPr wrap="square" rtlCol="0">
            <a:spAutoFit/>
          </a:bodyPr>
          <a:lstStyle/>
          <a:p>
            <a:r>
              <a:rPr lang="en-US" b="1" dirty="0"/>
              <a:t>NOTE:</a:t>
            </a:r>
          </a:p>
          <a:p>
            <a:endParaRPr lang="en-US" sz="1200" b="1" dirty="0"/>
          </a:p>
          <a:p>
            <a:r>
              <a:rPr lang="en-US" b="1" i="1" dirty="0"/>
              <a:t>This is the last election in which the Federalist Party participated in a national election.</a:t>
            </a:r>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t="-6000" b="-6000"/>
          </a:stretch>
        </a:blipFill>
        <a:effectLst/>
      </p:bgPr>
    </p:bg>
    <p:spTree>
      <p:nvGrpSpPr>
        <p:cNvPr id="1" name=""/>
        <p:cNvGrpSpPr/>
        <p:nvPr/>
      </p:nvGrpSpPr>
      <p:grpSpPr>
        <a:xfrm>
          <a:off x="0" y="0"/>
          <a:ext cx="0" cy="0"/>
          <a:chOff x="0" y="0"/>
          <a:chExt cx="0" cy="0"/>
        </a:xfrm>
      </p:grpSpPr>
      <p:pic>
        <p:nvPicPr>
          <p:cNvPr id="1026" name="Picture 2" descr="File:Jm5.gif"/>
          <p:cNvPicPr>
            <a:picLocks noChangeAspect="1" noChangeArrowheads="1"/>
          </p:cNvPicPr>
          <p:nvPr/>
        </p:nvPicPr>
        <p:blipFill rotWithShape="1">
          <a:blip r:embed="rId4">
            <a:extLst>
              <a:ext uri="{28A0092B-C50C-407E-A947-70E740481C1C}">
                <a14:useLocalDpi xmlns:a14="http://schemas.microsoft.com/office/drawing/2010/main" val="0"/>
              </a:ext>
            </a:extLst>
          </a:blip>
          <a:srcRect l="19901" t="6229" r="15559" b="12009"/>
          <a:stretch/>
        </p:blipFill>
        <p:spPr bwMode="auto">
          <a:xfrm>
            <a:off x="5486400" y="381000"/>
            <a:ext cx="3276600" cy="500112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04800" y="304800"/>
            <a:ext cx="4876800" cy="1981200"/>
          </a:xfrm>
        </p:spPr>
        <p:txBody>
          <a:bodyPr anchor="t">
            <a:noAutofit/>
          </a:bodyPr>
          <a:lstStyle/>
          <a:p>
            <a:r>
              <a:rPr lang="en-US" sz="4400" dirty="0"/>
              <a:t>James Monroe</a:t>
            </a:r>
            <a:r>
              <a:rPr lang="en-US" sz="3200" dirty="0"/>
              <a:t>   </a:t>
            </a:r>
            <a:r>
              <a:rPr lang="en-US" sz="2800" b="0" dirty="0"/>
              <a:t>(R-VA)</a:t>
            </a:r>
            <a:br>
              <a:rPr lang="en-US" sz="2800" dirty="0"/>
            </a:br>
            <a:r>
              <a:rPr lang="en-US" sz="2800" b="0" i="1" dirty="0"/>
              <a:t>Fifth President of the U.S.</a:t>
            </a:r>
            <a:br>
              <a:rPr lang="en-US" sz="2800" dirty="0"/>
            </a:br>
            <a:r>
              <a:rPr lang="en-US" sz="2800" b="0" dirty="0"/>
              <a:t>1817-1825</a:t>
            </a:r>
          </a:p>
        </p:txBody>
      </p:sp>
      <p:sp>
        <p:nvSpPr>
          <p:cNvPr id="6" name="Text Placeholder 5"/>
          <p:cNvSpPr>
            <a:spLocks noGrp="1"/>
          </p:cNvSpPr>
          <p:nvPr>
            <p:ph type="body" sz="half" idx="2"/>
          </p:nvPr>
        </p:nvSpPr>
        <p:spPr>
          <a:xfrm>
            <a:off x="381000" y="2438400"/>
            <a:ext cx="4800600" cy="3733800"/>
          </a:xfrm>
        </p:spPr>
        <p:txBody>
          <a:bodyPr>
            <a:normAutofit/>
          </a:bodyPr>
          <a:lstStyle/>
          <a:p>
            <a:r>
              <a:rPr lang="en-US" sz="2800" b="1" dirty="0"/>
              <a:t>Last of the “Virginia Dynasty”</a:t>
            </a:r>
          </a:p>
          <a:p>
            <a:r>
              <a:rPr lang="en-US" sz="2800" b="1" dirty="0"/>
              <a:t>Continental Army Veteran</a:t>
            </a:r>
          </a:p>
          <a:p>
            <a:r>
              <a:rPr lang="en-US" sz="2800" b="1" dirty="0"/>
              <a:t>Former Antifederalist</a:t>
            </a:r>
          </a:p>
          <a:p>
            <a:endParaRPr lang="en-US" sz="2800" b="1" dirty="0"/>
          </a:p>
          <a:p>
            <a:r>
              <a:rPr lang="en-US" sz="3200" b="1" dirty="0"/>
              <a:t>“Era of Good Feeling”</a:t>
            </a:r>
          </a:p>
          <a:p>
            <a:pPr>
              <a:tabLst>
                <a:tab pos="463550" algn="l"/>
              </a:tabLst>
            </a:pPr>
            <a:r>
              <a:rPr lang="en-US" sz="2400" b="1" dirty="0"/>
              <a:t>	</a:t>
            </a:r>
            <a:r>
              <a:rPr lang="en-US" sz="2600" b="1" dirty="0"/>
              <a:t>Re-election </a:t>
            </a:r>
            <a:r>
              <a:rPr lang="en-US" sz="2600" b="1" i="1" dirty="0"/>
              <a:t>nearly</a:t>
            </a:r>
            <a:r>
              <a:rPr lang="en-US" sz="2600" b="1" dirty="0"/>
              <a:t> unanimous</a:t>
            </a:r>
          </a:p>
        </p:txBody>
      </p:sp>
      <p:sp>
        <p:nvSpPr>
          <p:cNvPr id="8" name="Rectangle 7"/>
          <p:cNvSpPr/>
          <p:nvPr/>
        </p:nvSpPr>
        <p:spPr>
          <a:xfrm>
            <a:off x="1295400" y="6324600"/>
            <a:ext cx="6553200" cy="369332"/>
          </a:xfrm>
          <a:prstGeom prst="rect">
            <a:avLst/>
          </a:prstGeom>
        </p:spPr>
        <p:txBody>
          <a:bodyPr wrap="square">
            <a:spAutoFit/>
          </a:bodyPr>
          <a:lstStyle/>
          <a:p>
            <a:pPr algn="ctr"/>
            <a:r>
              <a:rPr lang="en-US" b="1" dirty="0">
                <a:solidFill>
                  <a:prstClr val="black"/>
                </a:solidFill>
                <a:hlinkClick r:id="rId5"/>
              </a:rPr>
              <a:t>http://www.whitehouse.gov/about/presidents/jamesmonroe</a:t>
            </a:r>
            <a:r>
              <a:rPr lang="en-US" b="1" dirty="0">
                <a:solidFill>
                  <a:prstClr val="black"/>
                </a:solidFill>
              </a:rPr>
              <a:t> </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0" y="76200"/>
            <a:ext cx="9144152" cy="6705600"/>
          </a:xfrm>
          <a:prstGeom prst="rect">
            <a:avLst/>
          </a:prstGeom>
          <a:noFill/>
          <a:ln w="9525">
            <a:noFill/>
            <a:miter lim="800000"/>
            <a:headEnd/>
            <a:tailEnd/>
          </a:ln>
        </p:spPr>
      </p:pic>
      <p:sp>
        <p:nvSpPr>
          <p:cNvPr id="6" name="TextBox 5">
            <a:hlinkClick r:id="rId4" action="ppaction://hlinksldjump"/>
          </p:cNvPr>
          <p:cNvSpPr txBox="1"/>
          <p:nvPr/>
        </p:nvSpPr>
        <p:spPr>
          <a:xfrm>
            <a:off x="4800600" y="6248400"/>
            <a:ext cx="7620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000" b="1" dirty="0">
                <a:solidFill>
                  <a:prstClr val="black"/>
                </a:solidFill>
              </a:rPr>
              <a:t>1820</a:t>
            </a:r>
          </a:p>
        </p:txBody>
      </p:sp>
      <p:sp>
        <p:nvSpPr>
          <p:cNvPr id="7" name="TextBox 6">
            <a:hlinkClick r:id="rId5" action="ppaction://hlinksldjump"/>
          </p:cNvPr>
          <p:cNvSpPr txBox="1"/>
          <p:nvPr/>
        </p:nvSpPr>
        <p:spPr>
          <a:xfrm>
            <a:off x="4038600" y="6248400"/>
            <a:ext cx="762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prstClr val="black"/>
                </a:solidFill>
              </a:rPr>
              <a:t>1816</a:t>
            </a:r>
          </a:p>
        </p:txBody>
      </p:sp>
      <p:sp>
        <p:nvSpPr>
          <p:cNvPr id="8" name="TextBox 7">
            <a:hlinkClick r:id="" action="ppaction://noaction"/>
          </p:cNvPr>
          <p:cNvSpPr txBox="1"/>
          <p:nvPr/>
        </p:nvSpPr>
        <p:spPr>
          <a:xfrm>
            <a:off x="3276600" y="6248400"/>
            <a:ext cx="762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prstClr val="black"/>
                </a:solidFill>
              </a:rPr>
              <a:t>1812</a:t>
            </a:r>
          </a:p>
        </p:txBody>
      </p:sp>
      <p:sp>
        <p:nvSpPr>
          <p:cNvPr id="9" name="TextBox 8">
            <a:hlinkClick r:id="" action="ppaction://noaction"/>
          </p:cNvPr>
          <p:cNvSpPr txBox="1"/>
          <p:nvPr/>
        </p:nvSpPr>
        <p:spPr>
          <a:xfrm>
            <a:off x="4800600" y="5867400"/>
            <a:ext cx="762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prstClr val="black"/>
                </a:solidFill>
              </a:rPr>
              <a:t>1808</a:t>
            </a:r>
          </a:p>
        </p:txBody>
      </p:sp>
      <p:sp>
        <p:nvSpPr>
          <p:cNvPr id="10" name="TextBox 9">
            <a:hlinkClick r:id="" action="ppaction://noaction"/>
          </p:cNvPr>
          <p:cNvSpPr txBox="1"/>
          <p:nvPr/>
        </p:nvSpPr>
        <p:spPr>
          <a:xfrm>
            <a:off x="4038600" y="5867400"/>
            <a:ext cx="762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prstClr val="black"/>
                </a:solidFill>
              </a:rPr>
              <a:t>1804</a:t>
            </a:r>
          </a:p>
        </p:txBody>
      </p:sp>
      <p:sp>
        <p:nvSpPr>
          <p:cNvPr id="11" name="TextBox 10">
            <a:hlinkClick r:id="rId6" action="ppaction://hlinksldjump"/>
          </p:cNvPr>
          <p:cNvSpPr txBox="1"/>
          <p:nvPr/>
        </p:nvSpPr>
        <p:spPr>
          <a:xfrm>
            <a:off x="3276600" y="5867400"/>
            <a:ext cx="7620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1" dirty="0">
                <a:solidFill>
                  <a:prstClr val="black"/>
                </a:solidFill>
              </a:rPr>
              <a:t>1800</a:t>
            </a:r>
          </a:p>
        </p:txBody>
      </p:sp>
      <p:pic>
        <p:nvPicPr>
          <p:cNvPr id="14" name="Picture 13">
            <a:hlinkClick r:id="rId7"/>
          </p:cNvPr>
          <p:cNvPicPr>
            <a:picLocks noChangeAspect="1" noChangeArrowheads="1"/>
          </p:cNvPicPr>
          <p:nvPr/>
        </p:nvPicPr>
        <p:blipFill>
          <a:blip r:embed="rId8" cstate="print">
            <a:clrChange>
              <a:clrFrom>
                <a:srgbClr val="FFFFFF"/>
              </a:clrFrom>
              <a:clrTo>
                <a:srgbClr val="FFFFFF">
                  <a:alpha val="0"/>
                </a:srgbClr>
              </a:clrTo>
            </a:clrChange>
          </a:blip>
          <a:srcRect l="562" t="2941" r="1685" b="7647"/>
          <a:stretch>
            <a:fillRect/>
          </a:stretch>
        </p:blipFill>
        <p:spPr bwMode="auto">
          <a:xfrm>
            <a:off x="0" y="76200"/>
            <a:ext cx="3140240" cy="685800"/>
          </a:xfrm>
          <a:prstGeom prst="rect">
            <a:avLst/>
          </a:prstGeom>
          <a:noFill/>
          <a:ln w="9525">
            <a:noFill/>
            <a:miter lim="800000"/>
            <a:headEnd/>
            <a:tailEnd/>
          </a:ln>
        </p:spPr>
      </p:pic>
      <p:sp>
        <p:nvSpPr>
          <p:cNvPr id="12" name="TextBox 11"/>
          <p:cNvSpPr txBox="1"/>
          <p:nvPr/>
        </p:nvSpPr>
        <p:spPr>
          <a:xfrm>
            <a:off x="5715000" y="4038602"/>
            <a:ext cx="3124200" cy="646331"/>
          </a:xfrm>
          <a:prstGeom prst="rect">
            <a:avLst/>
          </a:prstGeom>
          <a:noFill/>
        </p:spPr>
        <p:txBody>
          <a:bodyPr wrap="square" rtlCol="0">
            <a:spAutoFit/>
          </a:bodyPr>
          <a:lstStyle/>
          <a:p>
            <a:r>
              <a:rPr lang="en-US" sz="3600" b="1" dirty="0">
                <a:solidFill>
                  <a:srgbClr val="C00000"/>
                </a:solidFill>
              </a:rPr>
              <a:t>NATIONALISM</a:t>
            </a:r>
          </a:p>
        </p:txBody>
      </p:sp>
      <p:sp>
        <p:nvSpPr>
          <p:cNvPr id="13" name="TextBox 12">
            <a:hlinkClick r:id="rId9" action="ppaction://hlinksldjump"/>
          </p:cNvPr>
          <p:cNvSpPr txBox="1"/>
          <p:nvPr/>
        </p:nvSpPr>
        <p:spPr>
          <a:xfrm>
            <a:off x="2362200" y="6096000"/>
            <a:ext cx="762000"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b="1" dirty="0">
                <a:solidFill>
                  <a:prstClr val="black"/>
                </a:solidFill>
              </a:rPr>
              <a:t>1824</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
              <a:srgbClr val="28140E"/>
            </a:gs>
            <a:gs pos="58000">
              <a:srgbClr val="483628"/>
            </a:gs>
            <a:gs pos="95000">
              <a:srgbClr val="0D030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noAutofit/>
          </a:bodyPr>
          <a:lstStyle/>
          <a:p>
            <a:pPr algn="l"/>
            <a:r>
              <a:rPr lang="en-US" sz="5200" b="1" dirty="0">
                <a:solidFill>
                  <a:srgbClr val="F9F4B2"/>
                </a:solidFill>
              </a:rPr>
              <a:t>Henry Clay’s “American System”</a:t>
            </a:r>
            <a:endParaRPr lang="en-US" sz="5200" dirty="0">
              <a:solidFill>
                <a:srgbClr val="F9F4B2"/>
              </a:solidFill>
            </a:endParaRPr>
          </a:p>
        </p:txBody>
      </p:sp>
      <p:sp>
        <p:nvSpPr>
          <p:cNvPr id="3" name="Content Placeholder 2"/>
          <p:cNvSpPr>
            <a:spLocks noGrp="1"/>
          </p:cNvSpPr>
          <p:nvPr>
            <p:ph idx="1"/>
          </p:nvPr>
        </p:nvSpPr>
        <p:spPr>
          <a:xfrm>
            <a:off x="381000" y="2057400"/>
            <a:ext cx="6019800" cy="4114800"/>
          </a:xfrm>
        </p:spPr>
        <p:txBody>
          <a:bodyPr>
            <a:normAutofit/>
          </a:bodyPr>
          <a:lstStyle/>
          <a:p>
            <a:pPr marL="742950" indent="-742950">
              <a:buFont typeface="+mj-lt"/>
              <a:buAutoNum type="arabicPeriod"/>
            </a:pPr>
            <a:r>
              <a:rPr lang="en-US" sz="3600" b="1" dirty="0">
                <a:solidFill>
                  <a:schemeClr val="tx1">
                    <a:lumMod val="10000"/>
                    <a:lumOff val="90000"/>
                  </a:schemeClr>
                </a:solidFill>
              </a:rPr>
              <a:t>N</a:t>
            </a:r>
            <a:r>
              <a:rPr lang="en-US" sz="3600" b="1" dirty="0">
                <a:solidFill>
                  <a:srgbClr val="F9F4B2"/>
                </a:solidFill>
              </a:rPr>
              <a:t>ational Bank</a:t>
            </a:r>
          </a:p>
          <a:p>
            <a:pPr marL="1139825" lvl="1" indent="-336550"/>
            <a:r>
              <a:rPr lang="en-US" i="1" dirty="0">
                <a:solidFill>
                  <a:srgbClr val="F9F4B2"/>
                </a:solidFill>
              </a:rPr>
              <a:t>First B.U.S. had expired in 1811</a:t>
            </a:r>
          </a:p>
          <a:p>
            <a:pPr marL="742950" indent="-742950">
              <a:buFont typeface="+mj-lt"/>
              <a:buAutoNum type="arabicPeriod"/>
            </a:pPr>
            <a:r>
              <a:rPr lang="en-US" sz="3600" b="1" dirty="0">
                <a:solidFill>
                  <a:schemeClr val="tx1">
                    <a:lumMod val="10000"/>
                    <a:lumOff val="90000"/>
                  </a:schemeClr>
                </a:solidFill>
              </a:rPr>
              <a:t>I</a:t>
            </a:r>
            <a:r>
              <a:rPr lang="en-US" sz="3600" b="1" dirty="0">
                <a:solidFill>
                  <a:srgbClr val="F9F4B2"/>
                </a:solidFill>
              </a:rPr>
              <a:t>nternal Improvements</a:t>
            </a:r>
          </a:p>
          <a:p>
            <a:pPr marL="1139825" lvl="1" indent="-336550"/>
            <a:r>
              <a:rPr lang="en-US" i="1" dirty="0">
                <a:solidFill>
                  <a:srgbClr val="F9F4B2"/>
                </a:solidFill>
              </a:rPr>
              <a:t>Infrastructure </a:t>
            </a:r>
            <a:r>
              <a:rPr lang="en-US" sz="2200" i="1" dirty="0">
                <a:solidFill>
                  <a:srgbClr val="F9F4B2"/>
                </a:solidFill>
              </a:rPr>
              <a:t>(roads, bridges, canals)</a:t>
            </a:r>
          </a:p>
          <a:p>
            <a:pPr marL="742950" indent="-742950">
              <a:buFont typeface="+mj-lt"/>
              <a:buAutoNum type="arabicPeriod"/>
            </a:pPr>
            <a:r>
              <a:rPr lang="en-US" sz="3600" b="1" dirty="0">
                <a:solidFill>
                  <a:schemeClr val="tx1">
                    <a:lumMod val="10000"/>
                    <a:lumOff val="90000"/>
                  </a:schemeClr>
                </a:solidFill>
              </a:rPr>
              <a:t>P</a:t>
            </a:r>
            <a:r>
              <a:rPr lang="en-US" sz="3600" b="1" dirty="0">
                <a:solidFill>
                  <a:srgbClr val="F9F4B2"/>
                </a:solidFill>
              </a:rPr>
              <a:t>rotective Tariff</a:t>
            </a:r>
          </a:p>
          <a:p>
            <a:pPr marL="1139825" lvl="1" indent="-336550"/>
            <a:r>
              <a:rPr lang="en-US" i="1" dirty="0">
                <a:solidFill>
                  <a:srgbClr val="F9F4B2"/>
                </a:solidFill>
              </a:rPr>
              <a:t>Build and protect domestic manufacturing</a:t>
            </a:r>
          </a:p>
        </p:txBody>
      </p:sp>
      <p:pic>
        <p:nvPicPr>
          <p:cNvPr id="4" name="Picture 2"/>
          <p:cNvPicPr>
            <a:picLocks noChangeAspect="1" noChangeArrowheads="1"/>
          </p:cNvPicPr>
          <p:nvPr/>
        </p:nvPicPr>
        <p:blipFill>
          <a:blip r:embed="rId6" cstate="print"/>
          <a:srcRect/>
          <a:stretch>
            <a:fillRect/>
          </a:stretch>
        </p:blipFill>
        <p:spPr bwMode="auto">
          <a:xfrm>
            <a:off x="6553200" y="1752600"/>
            <a:ext cx="2437303" cy="2971800"/>
          </a:xfrm>
          <a:prstGeom prst="rect">
            <a:avLst/>
          </a:prstGeom>
          <a:noFill/>
          <a:ln w="9525">
            <a:noFill/>
            <a:miter lim="800000"/>
            <a:headEnd/>
            <a:tailEnd/>
          </a:ln>
          <a:effectLst>
            <a:softEdge rad="127000"/>
          </a:effectLst>
        </p:spPr>
      </p:pic>
      <p:pic>
        <p:nvPicPr>
          <p:cNvPr id="5" name="hawk sound.wav">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839200" y="6553200"/>
            <a:ext cx="304800" cy="304800"/>
          </a:xfrm>
          <a:prstGeom prst="rect">
            <a:avLst/>
          </a:prstGeom>
        </p:spPr>
      </p:pic>
      <p:pic>
        <p:nvPicPr>
          <p:cNvPr id="6" name="Picture 2" descr="http://upload.wikimedia.org/wikipedia/commons/c/c8/United_States_1820-1821-07.png">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60788" y="4953000"/>
            <a:ext cx="2178412" cy="1474786"/>
          </a:xfrm>
          <a:prstGeom prst="rect">
            <a:avLst/>
          </a:prstGeom>
          <a:noFill/>
          <a:effectLst>
            <a:glow rad="1397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300037" y="979557"/>
            <a:ext cx="6660789" cy="707886"/>
          </a:xfrm>
          <a:prstGeom prst="rect">
            <a:avLst/>
          </a:prstGeom>
        </p:spPr>
        <p:txBody>
          <a:bodyPr wrap="square">
            <a:spAutoFit/>
          </a:bodyPr>
          <a:lstStyle/>
          <a:p>
            <a:r>
              <a:rPr lang="en-US" sz="4000" dirty="0">
                <a:solidFill>
                  <a:srgbClr val="F9F4B2"/>
                </a:solidFill>
                <a:latin typeface="Brush Script MT" pitchFamily="66" charset="0"/>
                <a:ea typeface="+mj-ea"/>
                <a:cs typeface="+mj-cs"/>
              </a:rPr>
              <a:t>The Economics of Nationalism</a:t>
            </a:r>
            <a:endParaRPr lang="en-US" dirty="0">
              <a:solidFill>
                <a:srgbClr val="F9F4B2"/>
              </a:solidFill>
              <a:latin typeface="Brush Script MT" pitchFamily="66" charset="0"/>
            </a:endParaRPr>
          </a:p>
        </p:txBody>
      </p:sp>
      <p:sp>
        <p:nvSpPr>
          <p:cNvPr id="9" name="Rectangle 8"/>
          <p:cNvSpPr/>
          <p:nvPr/>
        </p:nvSpPr>
        <p:spPr>
          <a:xfrm>
            <a:off x="304800" y="5791200"/>
            <a:ext cx="5876802" cy="830997"/>
          </a:xfrm>
          <a:prstGeom prst="rect">
            <a:avLst/>
          </a:prstGeom>
        </p:spPr>
        <p:txBody>
          <a:bodyPr wrap="none">
            <a:spAutoFit/>
          </a:bodyPr>
          <a:lstStyle/>
          <a:p>
            <a:r>
              <a:rPr lang="en-US" sz="4800" dirty="0">
                <a:solidFill>
                  <a:schemeClr val="accent1"/>
                </a:solidFill>
                <a:latin typeface="Brush Script MT" pitchFamily="66" charset="0"/>
              </a:rPr>
              <a:t>Jeffersonian or Hamiltonian?</a:t>
            </a:r>
            <a:endParaRPr lang="en-US" sz="4800" dirty="0">
              <a:solidFill>
                <a:schemeClr val="accent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33"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0" end="0"/>
                                            </p:txEl>
                                          </p:spTgt>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7"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2" end="2"/>
                                            </p:txEl>
                                          </p:spTgt>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par>
                                <p:cTn id="38" presetID="55"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3" grpId="0" uiExpand="1"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noAutofit/>
          </a:bodyPr>
          <a:lstStyle/>
          <a:p>
            <a:pPr algn="l"/>
            <a:r>
              <a:rPr lang="en-US" sz="5200" b="1" dirty="0"/>
              <a:t>Henry Clay’s “American System”</a:t>
            </a:r>
            <a:endParaRPr lang="en-US" sz="5200" dirty="0"/>
          </a:p>
        </p:txBody>
      </p:sp>
      <p:sp>
        <p:nvSpPr>
          <p:cNvPr id="3" name="Content Placeholder 2"/>
          <p:cNvSpPr>
            <a:spLocks noGrp="1"/>
          </p:cNvSpPr>
          <p:nvPr>
            <p:ph idx="1"/>
          </p:nvPr>
        </p:nvSpPr>
        <p:spPr>
          <a:xfrm>
            <a:off x="304800" y="1905000"/>
            <a:ext cx="6019800" cy="4114800"/>
          </a:xfrm>
        </p:spPr>
        <p:txBody>
          <a:bodyPr>
            <a:normAutofit/>
          </a:bodyPr>
          <a:lstStyle/>
          <a:p>
            <a:pPr marL="742950" indent="-742950">
              <a:buFont typeface="+mj-lt"/>
              <a:buAutoNum type="arabicPeriod"/>
            </a:pPr>
            <a:r>
              <a:rPr lang="en-US" sz="3600" b="1" dirty="0"/>
              <a:t>National Bank</a:t>
            </a:r>
          </a:p>
          <a:p>
            <a:pPr marL="1139825" lvl="1" indent="-336550"/>
            <a:r>
              <a:rPr lang="en-US" i="1" dirty="0"/>
              <a:t>Second B.U.S. chartered in 1816</a:t>
            </a:r>
          </a:p>
          <a:p>
            <a:pPr marL="742950" indent="-742950">
              <a:buFont typeface="+mj-lt"/>
              <a:buAutoNum type="arabicPeriod"/>
            </a:pPr>
            <a:r>
              <a:rPr lang="en-US" sz="3600" b="1" dirty="0"/>
              <a:t>Internal Improvements</a:t>
            </a:r>
          </a:p>
          <a:p>
            <a:pPr marL="742950" indent="-742950">
              <a:buFont typeface="+mj-lt"/>
              <a:buAutoNum type="arabicPeriod"/>
            </a:pPr>
            <a:endParaRPr lang="en-US" sz="2800" b="1" dirty="0"/>
          </a:p>
          <a:p>
            <a:pPr marL="742950" indent="-742950">
              <a:buFont typeface="+mj-lt"/>
              <a:buAutoNum type="arabicPeriod"/>
            </a:pPr>
            <a:r>
              <a:rPr lang="en-US" sz="3600" b="1" dirty="0"/>
              <a:t>Protective Tariff</a:t>
            </a:r>
          </a:p>
          <a:p>
            <a:pPr marL="1139825" lvl="1" indent="-336550"/>
            <a:r>
              <a:rPr lang="en-US" i="1" dirty="0"/>
              <a:t>Tariff of 1816</a:t>
            </a:r>
          </a:p>
        </p:txBody>
      </p:sp>
      <p:sp>
        <p:nvSpPr>
          <p:cNvPr id="8" name="Rectangle 7"/>
          <p:cNvSpPr/>
          <p:nvPr/>
        </p:nvSpPr>
        <p:spPr>
          <a:xfrm>
            <a:off x="121011" y="892314"/>
            <a:ext cx="6660789" cy="707886"/>
          </a:xfrm>
          <a:prstGeom prst="rect">
            <a:avLst/>
          </a:prstGeom>
        </p:spPr>
        <p:txBody>
          <a:bodyPr wrap="square">
            <a:spAutoFit/>
          </a:bodyPr>
          <a:lstStyle/>
          <a:p>
            <a:r>
              <a:rPr lang="en-US" sz="4000" dirty="0">
                <a:solidFill>
                  <a:prstClr val="black"/>
                </a:solidFill>
                <a:latin typeface="Brush Script MT" pitchFamily="66" charset="0"/>
                <a:ea typeface="+mj-ea"/>
                <a:cs typeface="+mj-cs"/>
              </a:rPr>
              <a:t>The Economics of Nationalism</a:t>
            </a:r>
            <a:endParaRPr lang="en-US" dirty="0">
              <a:latin typeface="Brush Script MT" pitchFamily="66" charset="0"/>
            </a:endParaRPr>
          </a:p>
        </p:txBody>
      </p:sp>
      <p:sp>
        <p:nvSpPr>
          <p:cNvPr id="9" name="Rectangle 8"/>
          <p:cNvSpPr/>
          <p:nvPr/>
        </p:nvSpPr>
        <p:spPr>
          <a:xfrm>
            <a:off x="304800" y="5791200"/>
            <a:ext cx="6045245" cy="830997"/>
          </a:xfrm>
          <a:prstGeom prst="rect">
            <a:avLst/>
          </a:prstGeom>
        </p:spPr>
        <p:txBody>
          <a:bodyPr wrap="none">
            <a:spAutoFit/>
          </a:bodyPr>
          <a:lstStyle/>
          <a:p>
            <a:r>
              <a:rPr lang="en-US" sz="4800" dirty="0">
                <a:solidFill>
                  <a:prstClr val="black"/>
                </a:solidFill>
                <a:latin typeface="Brush Script MT" pitchFamily="66" charset="0"/>
              </a:rPr>
              <a:t>Strict or Loose Construction?</a:t>
            </a:r>
            <a:endParaRPr lang="en-US" sz="4800" dirty="0"/>
          </a:p>
        </p:txBody>
      </p:sp>
      <p:pic>
        <p:nvPicPr>
          <p:cNvPr id="11" name="Picture 4" descr="File:James Madison.jpg"/>
          <p:cNvPicPr>
            <a:picLocks noChangeAspect="1" noChangeArrowheads="1"/>
          </p:cNvPicPr>
          <p:nvPr/>
        </p:nvPicPr>
        <p:blipFill rotWithShape="1">
          <a:blip r:embed="rId3" cstate="print"/>
          <a:srcRect l="558" r="-846"/>
          <a:stretch/>
        </p:blipFill>
        <p:spPr bwMode="auto">
          <a:xfrm>
            <a:off x="6542690" y="1752599"/>
            <a:ext cx="2448910" cy="2971799"/>
          </a:xfrm>
          <a:prstGeom prst="rect">
            <a:avLst/>
          </a:prstGeom>
          <a:noFill/>
          <a:ln w="9525">
            <a:noFill/>
            <a:miter lim="800000"/>
            <a:headEnd/>
            <a:tailEnd/>
          </a:ln>
          <a:effectLst>
            <a:softEdge rad="127000"/>
          </a:effectLst>
        </p:spPr>
      </p:pic>
      <p:pic>
        <p:nvPicPr>
          <p:cNvPr id="12" name="Picture 2" descr="http://www.princetonol.com/groups/iad/links/constitution.jpg"/>
          <p:cNvPicPr>
            <a:picLocks noChangeAspect="1" noChangeArrowheads="1"/>
          </p:cNvPicPr>
          <p:nvPr/>
        </p:nvPicPr>
        <p:blipFill>
          <a:blip r:embed="rId4" cstate="print"/>
          <a:srcRect/>
          <a:stretch>
            <a:fillRect/>
          </a:stretch>
        </p:blipFill>
        <p:spPr bwMode="auto">
          <a:xfrm>
            <a:off x="6690820" y="5197203"/>
            <a:ext cx="2152650" cy="1424994"/>
          </a:xfrm>
          <a:prstGeom prst="rect">
            <a:avLst/>
          </a:prstGeom>
          <a:noFill/>
        </p:spPr>
      </p:pic>
      <p:pic>
        <p:nvPicPr>
          <p:cNvPr id="2050" name="Picture 2" descr="C:\Users\trichey\AppData\Local\Microsoft\Windows\Temporary Internet Files\Content.IE5\YZ085HRI\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9999" y="1752598"/>
            <a:ext cx="914401" cy="9144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trichey\AppData\Local\Microsoft\Windows\Temporary Internet Files\Content.IE5\YZ085HRI\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0999" y="4114799"/>
            <a:ext cx="914401"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54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500"/>
                            </p:stCondLst>
                            <p:childTnLst>
                              <p:par>
                                <p:cTn id="20" presetID="55" presetClass="entr" presetSubtype="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1" presetClass="entr" presetSubtype="1"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heel(1)">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229600" cy="1143000"/>
          </a:xfrm>
        </p:spPr>
        <p:txBody>
          <a:bodyPr>
            <a:noAutofit/>
          </a:bodyPr>
          <a:lstStyle/>
          <a:p>
            <a:pPr algn="l"/>
            <a:r>
              <a:rPr lang="en-US" sz="5400" b="1" dirty="0"/>
              <a:t>Calhoun’s “Bonus Bill”</a:t>
            </a:r>
            <a:endParaRPr lang="en-US" sz="6600" b="1" dirty="0"/>
          </a:p>
        </p:txBody>
      </p:sp>
      <p:sp>
        <p:nvSpPr>
          <p:cNvPr id="5" name="Content Placeholder 4"/>
          <p:cNvSpPr>
            <a:spLocks noGrp="1"/>
          </p:cNvSpPr>
          <p:nvPr>
            <p:ph sz="half" idx="1"/>
          </p:nvPr>
        </p:nvSpPr>
        <p:spPr>
          <a:xfrm>
            <a:off x="304800" y="1145932"/>
            <a:ext cx="6172200" cy="2664068"/>
          </a:xfrm>
        </p:spPr>
        <p:txBody>
          <a:bodyPr>
            <a:noAutofit/>
          </a:bodyPr>
          <a:lstStyle/>
          <a:p>
            <a:pPr marL="0" indent="3175">
              <a:buNone/>
            </a:pPr>
            <a:r>
              <a:rPr lang="en-US" sz="2400" b="1" dirty="0"/>
              <a:t>“for constructing roads and canals, and improving the navigation of water courses, in order to facilitate… internal commerce among the several States, and to render more easy and less expensive the means and provisions for the common defense…”</a:t>
            </a:r>
            <a:endParaRPr lang="en-US" sz="3600" dirty="0"/>
          </a:p>
          <a:p>
            <a:pPr marL="1541463" indent="3175">
              <a:buNone/>
            </a:pPr>
            <a:endParaRPr lang="en-US" sz="3600" dirty="0"/>
          </a:p>
        </p:txBody>
      </p:sp>
      <p:pic>
        <p:nvPicPr>
          <p:cNvPr id="7" name="Picture 4" descr="File:James Madison.jpg"/>
          <p:cNvPicPr>
            <a:picLocks noGrp="1" noChangeAspect="1" noChangeArrowheads="1"/>
          </p:cNvPicPr>
          <p:nvPr>
            <p:ph sz="half" idx="2"/>
          </p:nvPr>
        </p:nvPicPr>
        <p:blipFill>
          <a:blip r:embed="rId4" cstate="print"/>
          <a:srcRect/>
          <a:stretch>
            <a:fillRect/>
          </a:stretch>
        </p:blipFill>
        <p:spPr bwMode="auto">
          <a:xfrm>
            <a:off x="6172200" y="2402064"/>
            <a:ext cx="2659518" cy="3236736"/>
          </a:xfrm>
          <a:prstGeom prst="rect">
            <a:avLst/>
          </a:prstGeom>
          <a:noFill/>
        </p:spPr>
      </p:pic>
      <p:sp>
        <p:nvSpPr>
          <p:cNvPr id="6" name="Rectangle 5"/>
          <p:cNvSpPr/>
          <p:nvPr/>
        </p:nvSpPr>
        <p:spPr>
          <a:xfrm rot="19608140">
            <a:off x="6050134" y="3700765"/>
            <a:ext cx="3057247"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skerville Old Face" pitchFamily="18" charset="0"/>
              </a:rPr>
              <a:t>VETO</a:t>
            </a:r>
            <a:endPar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skerville Old Face" pitchFamily="18" charset="0"/>
            </a:endParaRPr>
          </a:p>
        </p:txBody>
      </p:sp>
      <p:grpSp>
        <p:nvGrpSpPr>
          <p:cNvPr id="3" name="Group 2"/>
          <p:cNvGrpSpPr/>
          <p:nvPr/>
        </p:nvGrpSpPr>
        <p:grpSpPr>
          <a:xfrm>
            <a:off x="277064" y="3886200"/>
            <a:ext cx="2237536" cy="2732869"/>
            <a:chOff x="505666" y="1194047"/>
            <a:chExt cx="2237536" cy="2732869"/>
          </a:xfrm>
        </p:grpSpPr>
        <p:pic>
          <p:nvPicPr>
            <p:cNvPr id="8" name="Picture 2" descr="File:JCCalhoun-1822.jpg"/>
            <p:cNvPicPr>
              <a:picLocks noChangeAspect="1" noChangeArrowheads="1"/>
            </p:cNvPicPr>
            <p:nvPr/>
          </p:nvPicPr>
          <p:blipFill>
            <a:blip r:embed="rId5" cstate="print"/>
            <a:srcRect/>
            <a:stretch>
              <a:fillRect/>
            </a:stretch>
          </p:blipFill>
          <p:spPr bwMode="auto">
            <a:xfrm>
              <a:off x="505666" y="1194047"/>
              <a:ext cx="2237536" cy="2732869"/>
            </a:xfrm>
            <a:prstGeom prst="rect">
              <a:avLst/>
            </a:prstGeom>
            <a:noFill/>
          </p:spPr>
        </p:pic>
        <p:sp>
          <p:nvSpPr>
            <p:cNvPr id="2" name="Rectangle 1"/>
            <p:cNvSpPr/>
            <p:nvPr/>
          </p:nvSpPr>
          <p:spPr>
            <a:xfrm>
              <a:off x="1256038" y="3352800"/>
              <a:ext cx="1410964" cy="523220"/>
            </a:xfrm>
            <a:prstGeom prst="rect">
              <a:avLst/>
            </a:prstGeom>
          </p:spPr>
          <p:txBody>
            <a:bodyPr wrap="none">
              <a:spAutoFit/>
            </a:bodyPr>
            <a:lstStyle/>
            <a:p>
              <a:r>
                <a:rPr lang="en-US" sz="2800" b="1" dirty="0">
                  <a:solidFill>
                    <a:schemeClr val="bg1"/>
                  </a:solidFill>
                </a:rPr>
                <a:t>Calhoun</a:t>
              </a:r>
            </a:p>
          </p:txBody>
        </p:sp>
      </p:grpSp>
      <p:pic>
        <p:nvPicPr>
          <p:cNvPr id="1027" name="Picture 3" descr="C:\Users\Tom\AppData\Local\Microsoft\Windows\Temporary Internet Files\Content.IE5\0XX5U2DA\MP900404896[1].jpg"/>
          <p:cNvPicPr>
            <a:picLocks noChangeAspect="1" noChangeArrowheads="1"/>
          </p:cNvPicPr>
          <p:nvPr/>
        </p:nvPicPr>
        <p:blipFill rotWithShape="1">
          <a:blip r:embed="rId6" cstate="print">
            <a:clrChange>
              <a:clrFrom>
                <a:srgbClr val="F1F1F1"/>
              </a:clrFrom>
              <a:clrTo>
                <a:srgbClr val="F1F1F1">
                  <a:alpha val="0"/>
                </a:srgbClr>
              </a:clrTo>
            </a:clrChange>
            <a:extLst>
              <a:ext uri="{28A0092B-C50C-407E-A947-70E740481C1C}">
                <a14:useLocalDpi xmlns:a14="http://schemas.microsoft.com/office/drawing/2010/main" val="0"/>
              </a:ext>
            </a:extLst>
          </a:blip>
          <a:srcRect r="16267" b="22197"/>
          <a:stretch/>
        </p:blipFill>
        <p:spPr bwMode="auto">
          <a:xfrm rot="20776400">
            <a:off x="6462127" y="-29758"/>
            <a:ext cx="2519457" cy="1672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om\AppData\Local\Microsoft\Windows\Temporary Internet Files\Content.IE5\JOUKZPF6\MC900432556[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3636579"/>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dul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3_Office Theme">
  <a:themeElements>
    <a:clrScheme name="Monroe">
      <a:dk1>
        <a:srgbClr val="0E0204"/>
      </a:dk1>
      <a:lt1>
        <a:sysClr val="window" lastClr="FFFFFF"/>
      </a:lt1>
      <a:dk2>
        <a:srgbClr val="1F0D0B"/>
      </a:dk2>
      <a:lt2>
        <a:srgbClr val="FCD6BF"/>
      </a:lt2>
      <a:accent1>
        <a:srgbClr val="FCD6BF"/>
      </a:accent1>
      <a:accent2>
        <a:srgbClr val="FCD6BF"/>
      </a:accent2>
      <a:accent3>
        <a:srgbClr val="FCD6BF"/>
      </a:accent3>
      <a:accent4>
        <a:srgbClr val="FCD6BF"/>
      </a:accent4>
      <a:accent5>
        <a:srgbClr val="FCD6BF"/>
      </a:accent5>
      <a:accent6>
        <a:srgbClr val="FCD6BF"/>
      </a:accent6>
      <a:hlink>
        <a:srgbClr val="FCD6BF"/>
      </a:hlink>
      <a:folHlink>
        <a:srgbClr val="FCD6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nroe">
    <a:dk1>
      <a:srgbClr val="0E0204"/>
    </a:dk1>
    <a:lt1>
      <a:sysClr val="window" lastClr="FFFFFF"/>
    </a:lt1>
    <a:dk2>
      <a:srgbClr val="1F0D0B"/>
    </a:dk2>
    <a:lt2>
      <a:srgbClr val="FCD6BF"/>
    </a:lt2>
    <a:accent1>
      <a:srgbClr val="FCD6BF"/>
    </a:accent1>
    <a:accent2>
      <a:srgbClr val="FCD6BF"/>
    </a:accent2>
    <a:accent3>
      <a:srgbClr val="FCD6BF"/>
    </a:accent3>
    <a:accent4>
      <a:srgbClr val="FCD6BF"/>
    </a:accent4>
    <a:accent5>
      <a:srgbClr val="FCD6BF"/>
    </a:accent5>
    <a:accent6>
      <a:srgbClr val="FCD6BF"/>
    </a:accent6>
    <a:hlink>
      <a:srgbClr val="FCD6BF"/>
    </a:hlink>
    <a:folHlink>
      <a:srgbClr val="FCD6BF"/>
    </a:folHlink>
  </a:clrScheme>
</a:themeOverride>
</file>

<file path=ppt/theme/themeOverride2.xml><?xml version="1.0" encoding="utf-8"?>
<a:themeOverride xmlns:a="http://schemas.openxmlformats.org/drawingml/2006/main">
  <a:clrScheme name="Monroe">
    <a:dk1>
      <a:srgbClr val="0E0204"/>
    </a:dk1>
    <a:lt1>
      <a:sysClr val="window" lastClr="FFFFFF"/>
    </a:lt1>
    <a:dk2>
      <a:srgbClr val="1F0D0B"/>
    </a:dk2>
    <a:lt2>
      <a:srgbClr val="FCD6BF"/>
    </a:lt2>
    <a:accent1>
      <a:srgbClr val="FCD6BF"/>
    </a:accent1>
    <a:accent2>
      <a:srgbClr val="FCD6BF"/>
    </a:accent2>
    <a:accent3>
      <a:srgbClr val="FCD6BF"/>
    </a:accent3>
    <a:accent4>
      <a:srgbClr val="FCD6BF"/>
    </a:accent4>
    <a:accent5>
      <a:srgbClr val="FCD6BF"/>
    </a:accent5>
    <a:accent6>
      <a:srgbClr val="FCD6BF"/>
    </a:accent6>
    <a:hlink>
      <a:srgbClr val="FCD6BF"/>
    </a:hlink>
    <a:folHlink>
      <a:srgbClr val="FCD6BF"/>
    </a:folHlink>
  </a:clrScheme>
</a:themeOverride>
</file>

<file path=ppt/theme/themeOverride3.xml><?xml version="1.0" encoding="utf-8"?>
<a:themeOverride xmlns:a="http://schemas.openxmlformats.org/drawingml/2006/main">
  <a:clrScheme name="Monroe">
    <a:dk1>
      <a:srgbClr val="0E0204"/>
    </a:dk1>
    <a:lt1>
      <a:sysClr val="window" lastClr="FFFFFF"/>
    </a:lt1>
    <a:dk2>
      <a:srgbClr val="1F0D0B"/>
    </a:dk2>
    <a:lt2>
      <a:srgbClr val="FCD6BF"/>
    </a:lt2>
    <a:accent1>
      <a:srgbClr val="FCD6BF"/>
    </a:accent1>
    <a:accent2>
      <a:srgbClr val="FCD6BF"/>
    </a:accent2>
    <a:accent3>
      <a:srgbClr val="FCD6BF"/>
    </a:accent3>
    <a:accent4>
      <a:srgbClr val="FCD6BF"/>
    </a:accent4>
    <a:accent5>
      <a:srgbClr val="FCD6BF"/>
    </a:accent5>
    <a:accent6>
      <a:srgbClr val="FCD6BF"/>
    </a:accent6>
    <a:hlink>
      <a:srgbClr val="FCD6BF"/>
    </a:hlink>
    <a:folHlink>
      <a:srgbClr val="FCD6BF"/>
    </a:folHlink>
  </a:clrScheme>
</a:themeOverride>
</file>

<file path=docProps/app.xml><?xml version="1.0" encoding="utf-8"?>
<Properties xmlns="http://schemas.openxmlformats.org/officeDocument/2006/extended-properties" xmlns:vt="http://schemas.openxmlformats.org/officeDocument/2006/docPropsVTypes">
  <Template>Module</Template>
  <TotalTime>14798</TotalTime>
  <Words>528</Words>
  <Application>Microsoft Office PowerPoint</Application>
  <PresentationFormat>On-screen Show (4:3)</PresentationFormat>
  <Paragraphs>144</Paragraphs>
  <Slides>27</Slides>
  <Notes>11</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27</vt:i4>
      </vt:variant>
    </vt:vector>
  </HeadingPairs>
  <TitlesOfParts>
    <vt:vector size="40" baseType="lpstr">
      <vt:lpstr>Brush Script MT</vt:lpstr>
      <vt:lpstr>Wingdings 2</vt:lpstr>
      <vt:lpstr>Baskerville Old Face</vt:lpstr>
      <vt:lpstr>Corbel</vt:lpstr>
      <vt:lpstr>Bell MT</vt:lpstr>
      <vt:lpstr>Wingdings 3</vt:lpstr>
      <vt:lpstr>Arial</vt:lpstr>
      <vt:lpstr>Calibri</vt:lpstr>
      <vt:lpstr>Wingdings</vt:lpstr>
      <vt:lpstr>2_Office Theme</vt:lpstr>
      <vt:lpstr>2_Module</vt:lpstr>
      <vt:lpstr>3_Office Theme</vt:lpstr>
      <vt:lpstr>1_Office Theme</vt:lpstr>
      <vt:lpstr>Nationalism  and  Sectionalism</vt:lpstr>
      <vt:lpstr>PowerPoint Presentation</vt:lpstr>
      <vt:lpstr>Jackson Square New Orleans</vt:lpstr>
      <vt:lpstr>PowerPoint Presentation</vt:lpstr>
      <vt:lpstr>James Monroe   (R-VA) Fifth President of the U.S. 1817-1825</vt:lpstr>
      <vt:lpstr>PowerPoint Presentation</vt:lpstr>
      <vt:lpstr>Henry Clay’s “American System”</vt:lpstr>
      <vt:lpstr>Henry Clay’s “American System”</vt:lpstr>
      <vt:lpstr>Calhoun’s “Bonus Bill”</vt:lpstr>
      <vt:lpstr>PowerPoint Presentation</vt:lpstr>
      <vt:lpstr>PowerPoint Presentation</vt:lpstr>
      <vt:lpstr>SECTIONALISM</vt:lpstr>
      <vt:lpstr>Henry Clay’s “American System”</vt:lpstr>
      <vt:lpstr>The American Colonization Society</vt:lpstr>
      <vt:lpstr>Notable Members of ACS</vt:lpstr>
      <vt:lpstr>Membership Certificate signed by James Madison </vt:lpstr>
      <vt:lpstr>Cotton</vt:lpstr>
      <vt:lpstr>The Cotton Gin</vt:lpstr>
      <vt:lpstr>PowerPoint Presentation</vt:lpstr>
      <vt:lpstr>From Harper’s Weekly (1869)</vt:lpstr>
      <vt:lpstr>“King Cotton”</vt:lpstr>
      <vt:lpstr>The (in)Effectiveness of Colonization</vt:lpstr>
      <vt:lpstr>PowerPoint Presentation</vt:lpstr>
      <vt:lpstr>The Monroe Doctrine</vt:lpstr>
      <vt:lpstr>PowerPoint Presentation</vt:lpstr>
      <vt:lpstr>The end of an era…</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Jeffersonian Republic 1800-1823</dc:title>
  <dc:creator>Tom Richey</dc:creator>
  <cp:keywords>Nationalism and Sectionalism;James Monroe, Missouri Compromise;Henry Clay</cp:keywords>
  <cp:lastModifiedBy>Tom Richey</cp:lastModifiedBy>
  <cp:revision>458</cp:revision>
  <cp:lastPrinted>2012-11-15T21:22:14Z</cp:lastPrinted>
  <dcterms:created xsi:type="dcterms:W3CDTF">2010-10-18T01:29:05Z</dcterms:created>
  <dcterms:modified xsi:type="dcterms:W3CDTF">2019-03-13T22:56:13Z</dcterms:modified>
</cp:coreProperties>
</file>