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56"/>
  </p:notesMasterIdLst>
  <p:sldIdLst>
    <p:sldId id="278" r:id="rId3"/>
    <p:sldId id="316" r:id="rId4"/>
    <p:sldId id="257" r:id="rId5"/>
    <p:sldId id="261" r:id="rId6"/>
    <p:sldId id="317" r:id="rId7"/>
    <p:sldId id="262" r:id="rId8"/>
    <p:sldId id="258" r:id="rId9"/>
    <p:sldId id="263" r:id="rId10"/>
    <p:sldId id="302" r:id="rId11"/>
    <p:sldId id="329" r:id="rId12"/>
    <p:sldId id="315" r:id="rId13"/>
    <p:sldId id="266" r:id="rId14"/>
    <p:sldId id="267" r:id="rId15"/>
    <p:sldId id="268" r:id="rId16"/>
    <p:sldId id="269" r:id="rId17"/>
    <p:sldId id="281" r:id="rId18"/>
    <p:sldId id="282" r:id="rId19"/>
    <p:sldId id="318" r:id="rId20"/>
    <p:sldId id="292" r:id="rId21"/>
    <p:sldId id="285" r:id="rId22"/>
    <p:sldId id="286" r:id="rId23"/>
    <p:sldId id="288" r:id="rId24"/>
    <p:sldId id="331" r:id="rId25"/>
    <p:sldId id="319" r:id="rId26"/>
    <p:sldId id="320" r:id="rId27"/>
    <p:sldId id="321" r:id="rId28"/>
    <p:sldId id="322" r:id="rId29"/>
    <p:sldId id="323" r:id="rId30"/>
    <p:sldId id="324" r:id="rId31"/>
    <p:sldId id="307" r:id="rId32"/>
    <p:sldId id="287" r:id="rId33"/>
    <p:sldId id="325" r:id="rId34"/>
    <p:sldId id="332" r:id="rId35"/>
    <p:sldId id="326" r:id="rId36"/>
    <p:sldId id="344" r:id="rId37"/>
    <p:sldId id="342" r:id="rId38"/>
    <p:sldId id="343" r:id="rId39"/>
    <p:sldId id="330" r:id="rId40"/>
    <p:sldId id="340" r:id="rId41"/>
    <p:sldId id="347" r:id="rId42"/>
    <p:sldId id="289" r:id="rId43"/>
    <p:sldId id="341" r:id="rId44"/>
    <p:sldId id="291" r:id="rId45"/>
    <p:sldId id="337" r:id="rId46"/>
    <p:sldId id="339" r:id="rId47"/>
    <p:sldId id="338" r:id="rId48"/>
    <p:sldId id="336" r:id="rId49"/>
    <p:sldId id="345" r:id="rId50"/>
    <p:sldId id="327" r:id="rId51"/>
    <p:sldId id="333" r:id="rId52"/>
    <p:sldId id="334" r:id="rId53"/>
    <p:sldId id="335" r:id="rId54"/>
    <p:sldId id="346" r:id="rId55"/>
  </p:sldIdLst>
  <p:sldSz cx="9144000" cy="6858000" type="screen4x3"/>
  <p:notesSz cx="6858000" cy="9144000"/>
  <p:embeddedFontLst>
    <p:embeddedFont>
      <p:font typeface="Diogenes" panose="02000605040000020004" pitchFamily="2" charset="0"/>
      <p:regular r:id="rId57"/>
    </p:embeddedFont>
    <p:embeddedFont>
      <p:font typeface="Wingdings 3" panose="05040102010807070707" pitchFamily="18" charset="2"/>
      <p:regular r:id="rId58"/>
    </p:embeddedFont>
    <p:embeddedFont>
      <p:font typeface="Dalek" panose="02000400000000000000" pitchFamily="2" charset="0"/>
      <p:regular r:id="rId59"/>
    </p:embeddedFont>
    <p:embeddedFont>
      <p:font typeface="Agency FB" panose="020B0503020202020204" pitchFamily="34" charset="0"/>
      <p:regular r:id="rId60"/>
      <p:bold r:id="rId61"/>
    </p:embeddedFont>
    <p:embeddedFont>
      <p:font typeface="Arial Black" panose="020B0A04020102020204" pitchFamily="34" charset="0"/>
      <p:bold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Wingdings 2" panose="05020102010507070707" pitchFamily="18" charset="2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171"/>
    <a:srgbClr val="96B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55" autoAdjust="0"/>
  </p:normalViewPr>
  <p:slideViewPr>
    <p:cSldViewPr>
      <p:cViewPr varScale="1">
        <p:scale>
          <a:sx n="62" d="100"/>
          <a:sy n="62" d="100"/>
        </p:scale>
        <p:origin x="67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7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ADB23-BD62-4879-9517-25EB4FC9CDDB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EC826-4DA6-47ED-90B6-D851CD7D92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1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EC826-4DA6-47ED-90B6-D851CD7D925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5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EC826-4DA6-47ED-90B6-D851CD7D92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3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63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58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1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93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00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22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36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2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58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1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4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CE1B-C4AC-4D85-AB84-CABBE643864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EDD1-9187-4CD4-9135-5A1D210F195E}" type="slidenum">
              <a:rPr lang="en-US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205CE1B-C4AC-4D85-AB84-CABBE643864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9/19/2016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4A0EDD1-9187-4CD4-9135-5A1D210F195E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9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69275268@N00/86747610/in/photolist-8EB3s-9ArrU-gPCyr-iebGb-iebGg-j3ZXD-ujWmt-ukd7r-vFCxF-zwJoF-zwJxp-zwJAH-zwJDA-PHsdS-2SWVbn-2T2ibj-2T2jhL-2T2mpE-3d85zK-3d86vF-3gKKKH-4hHoSG-4xAHxb-4EEvse-4EJK3A-4VwkZd-5QxL4f-5TfGcf-6rDcPv-6rDdap-6rHkkd-6u7Jft-6ubRF9-6ubRZU-6weAdv-6weAF6-6weATP-6wiLQw-6wiLZN-6wiM5y-6wiMaG-6wiMgy-6wiMx3-6wiMHC-6zBvSt-6QvVC4-6Qyevp-6Qyk3V-6QC53j-6QC9Xb-6QCtwQ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ritishmuseum.org/explore/young_explorers/create/cuneiform_tablet.aspx" TargetMode="External"/><Relationship Id="rId4" Type="http://schemas.openxmlformats.org/officeDocument/2006/relationships/hyperlink" Target="http://www.flickr.com/photos/tortiped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Rainbow-Festival-Explorer-Ready---Read/dp/1416947779/ref=sr_1_1?ie=UTF8&amp;qid=1347646726&amp;sr=8-1&amp;keywords=dora+rainbow+kite+festiva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ickr.com/photos/jdhancock/" TargetMode="External"/><Relationship Id="rId2" Type="http://schemas.openxmlformats.org/officeDocument/2006/relationships/audio" Target="file:///F:\Global%20Studies%20I\Part%202%20-%20Cradles%20of%20Civilization\Sharp%20Punch.mp3" TargetMode="External"/><Relationship Id="rId1" Type="http://schemas.microsoft.com/office/2007/relationships/media" Target="file:///F:\Global%20Studies%20I\Part%202%20-%20Cradles%20of%20Civilization\Sharp%20Punch.mp3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hyperlink" Target="http://worldhistory1a.homestead.com/SUMERIA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johnbostock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search/?w=67953162@N00&amp;q=god%20loves%20you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tomrichey/fertile-crescent-creation-narratives-world-history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hyperlink" Target="http://www.flickr.com/photos/toomuchdew/6008136303/in/photolist-a9VgAX-cLCzW9-anzmZN-8NKjaz-7zydx4-9Mhuqx-7RPX2A-8eYimv-dQ1pZe-8dZ8fM-8dZ8q8-9Df74P-8QjmH3-9sRm3B-7BbhFS-93MYrp-8zRoo3-8jfyRn-dR3K18-dmVrRf-f1wAgZ-9TgYKB-fpFkdH-7CL1Hy-7CL1QJ-7CGbsi-7CGb7k-7CGbqc-7CGb1x-7CL1vf-7CL1LS-7CL1qQ-8QwgcJ-dmnjja-7CGaWT-bFeuZ2-dv8xVB-9B84Y7-7PxVcr-cnpQHJ-dJKE4w-cUpS61-a7QAW3-9qUTKY-aL6rEn-9azGzu-dXHCWw-7S9wy7-9mUSak-8YJCKN-7SaQF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topherjones/8232064355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gsfc/4922919267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infrogmation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ligioustolerance.org/tsunami04m.ht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ligioustolerance.org/tsunami04m.ht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search/?w=67953162@N00&amp;q=god%20loves%20you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en.wikipedia.org/wiki/File:Karte_Mesopotamien.pn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tomrichey.net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etalchris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tomrichey/fertile-crescent-flood-narratives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youtube.com/watch?v=LFu0WZMTxr0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mcfall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Fountain_of_Eternal_Life_crop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6061217@N04/3711008159/in/photolist-6DVTri-6MtWmK-6MtWAH-6My8Hj-7sLQrx-ayHDwJ-8gqZaN-a6cTL4-8DoF37-bxhrhu-7HHbM9-7HDgsP-7HDgwe-7HHc1C-a6cQi8-9QCesQ-cNqFm1-cNqEL9-cNqEXC-cNqFgC-cNqFsd-cNqEu5-cNqERj-cNqFzj-8V1Tt4-8V5mHs-8V4Xvd-8V5cnu-8V1Eua-8V5eVW-8V4zdW-8V1scD-8V1Kde-8V26xv-8V4Eh5-8V5hTG-8V1CfD-8V545o-8V1yhF-8V1Ghp-8V4s9U-8V4NSw-8V4tHA-8V4ZqQ-8V1yF8-8V4Q9N-8V1t5a-8V1Aji-8V4Lc3-8V5g6b-8V1vT6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tomrichey/epic-of-gilgamesn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thstories.com/oldmanR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hyperlink" Target="http://www.youtube.com/watch?v=QzBmQMyYDBk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2.0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fredthechicken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Karte_Mesopotamien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ascalmaramis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rm1.staticflickr.com/38/86747610_b7c05f1b95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96"/>
            <a:ext cx="4248150" cy="685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6504801"/>
            <a:ext cx="1228221" cy="276999"/>
          </a:xfrm>
          <a:prstGeom prst="rect">
            <a:avLst/>
          </a:prstGeom>
          <a:solidFill>
            <a:schemeClr val="bg1">
              <a:lumMod val="85000"/>
              <a:lumOff val="15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>
                <a:hlinkClick r:id="rId4"/>
              </a:rPr>
              <a:t>Cåsbr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505200" y="0"/>
            <a:ext cx="74295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  <a:lumMod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09600"/>
            <a:ext cx="5638800" cy="25908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1500" b="0" cap="none" dirty="0" smtClean="0">
                <a:ln/>
                <a:solidFill>
                  <a:schemeClr val="accent3"/>
                </a:solidFill>
                <a:effectLst/>
                <a:latin typeface="Dalek" pitchFamily="2" charset="0"/>
              </a:rPr>
              <a:t>Ancient </a:t>
            </a:r>
            <a:r>
              <a:rPr lang="en-US" sz="5400" b="0" cap="none" dirty="0" smtClean="0">
                <a:ln/>
                <a:solidFill>
                  <a:schemeClr val="accent3"/>
                </a:solidFill>
                <a:effectLst/>
                <a:latin typeface="Dalek" pitchFamily="2" charset="0"/>
              </a:rPr>
              <a:t>Mesopotamia</a:t>
            </a:r>
            <a:endParaRPr lang="en-US" sz="5400" b="0" cap="none" dirty="0">
              <a:ln/>
              <a:solidFill>
                <a:schemeClr val="accent3"/>
              </a:solidFill>
              <a:effectLst/>
              <a:latin typeface="Dalek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3976807"/>
            <a:ext cx="54864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96B2BC"/>
                </a:solidFill>
                <a:latin typeface="Diogenes" pitchFamily="2" charset="0"/>
              </a:rPr>
              <a:t>The Land Between </a:t>
            </a:r>
            <a:br>
              <a:rPr lang="en-US" sz="4800" dirty="0" smtClean="0">
                <a:solidFill>
                  <a:srgbClr val="96B2BC"/>
                </a:solidFill>
                <a:latin typeface="Diogenes" pitchFamily="2" charset="0"/>
              </a:rPr>
            </a:br>
            <a:r>
              <a:rPr lang="en-US" sz="5400" dirty="0" smtClean="0">
                <a:solidFill>
                  <a:srgbClr val="96B2BC"/>
                </a:solidFill>
                <a:latin typeface="Diogenes" pitchFamily="2" charset="0"/>
              </a:rPr>
              <a:t>the Rivers</a:t>
            </a:r>
            <a:endParaRPr lang="en-US" sz="5400" dirty="0">
              <a:solidFill>
                <a:srgbClr val="96B2BC"/>
              </a:solidFill>
              <a:latin typeface="Diogen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4953000" cy="1143000"/>
          </a:xfrm>
        </p:spPr>
        <p:txBody>
          <a:bodyPr>
            <a:noAutofit/>
          </a:bodyPr>
          <a:lstStyle/>
          <a:p>
            <a:pPr algn="l"/>
            <a:r>
              <a:rPr lang="en-US" sz="7200" dirty="0" smtClean="0"/>
              <a:t>Cuneiform</a:t>
            </a:r>
            <a:endParaRPr lang="en-US" sz="7200" dirty="0"/>
          </a:p>
        </p:txBody>
      </p:sp>
      <p:pic>
        <p:nvPicPr>
          <p:cNvPr id="1026" name="Picture 2" descr="http://farm4.staticflickr.com/3413/3284340715_bebbfda87e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60358"/>
            <a:ext cx="9144000" cy="435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1600" y="762000"/>
            <a:ext cx="3561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2763" indent="-376238">
              <a:defRPr/>
            </a:pPr>
            <a:r>
              <a:rPr lang="en-US" sz="2800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(Latin:  Wedge-Shaped)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43800" y="6019800"/>
            <a:ext cx="1505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4"/>
              </a:rPr>
              <a:t>tortipede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533400" y="6260068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  <a:lumOff val="75000"/>
                  </a:schemeClr>
                </a:solidFill>
                <a:hlinkClick r:id="rId5"/>
              </a:rPr>
              <a:t>MORE</a:t>
            </a:r>
            <a:r>
              <a:rPr lang="en-US" sz="20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on cuneiform from the British Museum.</a:t>
            </a:r>
            <a:endParaRPr lang="en-US" sz="20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0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4595025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Pictograms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4267200" cy="1447800"/>
          </a:xfrm>
        </p:spPr>
        <p:txBody>
          <a:bodyPr>
            <a:normAutofit/>
          </a:bodyPr>
          <a:lstStyle/>
          <a:p>
            <a:pPr marL="344488" indent="-327025">
              <a:buNone/>
            </a:pPr>
            <a:r>
              <a:rPr lang="en-US" sz="3600" dirty="0" smtClean="0"/>
              <a:t>Earliest writing form</a:t>
            </a:r>
          </a:p>
          <a:p>
            <a:pPr marL="344488" indent="-327025">
              <a:buNone/>
            </a:pPr>
            <a:r>
              <a:rPr lang="en-US" sz="2400" dirty="0"/>
              <a:t>	</a:t>
            </a:r>
            <a:r>
              <a:rPr lang="en-US" sz="2400" dirty="0" smtClean="0"/>
              <a:t>Words represented by </a:t>
            </a:r>
            <a:r>
              <a:rPr lang="en-US" sz="2400" i="1" dirty="0" smtClean="0"/>
              <a:t>symbols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13" y="0"/>
            <a:ext cx="456678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04441" y="3679354"/>
            <a:ext cx="3962759" cy="2970645"/>
            <a:chOff x="3123483" y="3657599"/>
            <a:chExt cx="3962759" cy="2970645"/>
          </a:xfrm>
        </p:grpSpPr>
        <p:grpSp>
          <p:nvGrpSpPr>
            <p:cNvPr id="4" name="Group 3"/>
            <p:cNvGrpSpPr/>
            <p:nvPr/>
          </p:nvGrpSpPr>
          <p:grpSpPr>
            <a:xfrm>
              <a:off x="3123483" y="3657599"/>
              <a:ext cx="3696059" cy="2970645"/>
              <a:chOff x="1447800" y="3505166"/>
              <a:chExt cx="3696059" cy="2970645"/>
            </a:xfrm>
          </p:grpSpPr>
          <p:pic>
            <p:nvPicPr>
              <p:cNvPr id="3075" name="Picture 3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3505166"/>
                <a:ext cx="1981559" cy="2970645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7" name="Picture 5" descr="http://sharealogo.com/wp-content/uploads/Amazon_ai.png">
                <a:hlinkClick r:id="rId3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99" b="34001"/>
              <a:stretch/>
            </p:blipFill>
            <p:spPr bwMode="auto">
              <a:xfrm>
                <a:off x="4000859" y="5879698"/>
                <a:ext cx="1143000" cy="388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5409842" y="3940645"/>
              <a:ext cx="167640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6">
                      <a:lumMod val="50000"/>
                      <a:lumOff val="50000"/>
                    </a:schemeClr>
                  </a:solidFill>
                </a:rPr>
                <a:t>Click to Purchase </a:t>
              </a:r>
              <a:r>
                <a:rPr lang="en-US" b="1" i="1" dirty="0" smtClean="0"/>
                <a:t>Dora and the Rainbow Kite Festival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455662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590800"/>
            <a:ext cx="4572000" cy="2667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Professional Writers</a:t>
            </a:r>
          </a:p>
          <a:p>
            <a:pPr lvl="1">
              <a:defRPr/>
            </a:pPr>
            <a:r>
              <a:rPr lang="en-US" sz="3600" dirty="0" smtClean="0"/>
              <a:t>high social status</a:t>
            </a:r>
          </a:p>
          <a:p>
            <a:pPr lvl="1">
              <a:defRPr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rigorous</a:t>
            </a:r>
            <a:r>
              <a:rPr lang="en-US" sz="3600" dirty="0" smtClean="0"/>
              <a:t> education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038" y="1600200"/>
            <a:ext cx="362172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4988238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9600" dirty="0" smtClean="0"/>
              <a:t>Scribes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6000" dirty="0" smtClean="0"/>
              <a:t>A Scribe Remembers…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691640"/>
            <a:ext cx="6629400" cy="470916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My headmaster read my tablet, said: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“There is something missing,” caned me.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i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The fellow in charge of silence said: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“Why did you talk without permission,” caned me.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The fellow in charge of the assembly said: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i="1" dirty="0" smtClean="0"/>
              <a:t>“Why did you stand at ease without permission,” caned me.</a:t>
            </a: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6515100" y="5965824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prstClr val="white"/>
                </a:solidFill>
                <a:latin typeface="+mj-lt"/>
              </a:rPr>
              <a:t>Full Version </a:t>
            </a:r>
            <a:r>
              <a:rPr lang="en-US" b="1" dirty="0">
                <a:solidFill>
                  <a:prstClr val="white"/>
                </a:solidFill>
                <a:latin typeface="+mj-lt"/>
                <a:hlinkClick r:id="rId4"/>
              </a:rPr>
              <a:t>HERE</a:t>
            </a:r>
            <a:endParaRPr lang="en-US" b="1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7" name="Sharp Pun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026" name="Picture 2" descr="http://farm3.staticflickr.com/2721/4299728434_3afa3a1116_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723902" y="2655754"/>
            <a:ext cx="4114803" cy="21560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5712023"/>
            <a:ext cx="14982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>
                <a:hlinkClick r:id="rId7"/>
              </a:rPr>
              <a:t>JD Hancock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arm5.staticflickr.com/4128/4846084451_52ea1079a4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6350" y="0"/>
            <a:ext cx="4057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181600" y="3581400"/>
            <a:ext cx="3810000" cy="2514600"/>
          </a:xfrm>
        </p:spPr>
        <p:txBody>
          <a:bodyPr>
            <a:noAutofit/>
          </a:bodyPr>
          <a:lstStyle/>
          <a:p>
            <a:pPr marL="114300" indent="0" eaLnBrk="1" hangingPunct="1">
              <a:buFont typeface="Wingdings" pitchFamily="2" charset="2"/>
              <a:buNone/>
              <a:defRPr/>
            </a:pPr>
            <a:r>
              <a:rPr lang="en-US" dirty="0" smtClean="0"/>
              <a:t>Employed in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temples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palaces</a:t>
            </a:r>
            <a:r>
              <a:rPr lang="en-US" dirty="0" smtClean="0"/>
              <a:t>, recording:</a:t>
            </a:r>
          </a:p>
          <a:p>
            <a:pPr marL="457200" indent="-320675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financial transactions </a:t>
            </a:r>
          </a:p>
          <a:p>
            <a:pPr marL="457200" indent="-320675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legal documents</a:t>
            </a:r>
            <a:endParaRPr lang="en-US" dirty="0" smtClean="0"/>
          </a:p>
          <a:p>
            <a:pPr marL="457200" indent="-320675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Literature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(for practice)</a:t>
            </a:r>
            <a:endParaRPr lang="en-US" dirty="0" smtClean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5086350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9600" dirty="0" smtClean="0"/>
              <a:t>Scribes</a:t>
            </a:r>
            <a:endParaRPr lang="en-US" sz="10500" dirty="0" smtClean="0"/>
          </a:p>
        </p:txBody>
      </p:sp>
      <p:pic>
        <p:nvPicPr>
          <p:cNvPr id="2050" name="Picture 2" descr="http://farm5.staticflickr.com/4128/4846084451_52ea1079a4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29000"/>
            <a:ext cx="50863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6474023"/>
            <a:ext cx="14078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err="1">
                <a:hlinkClick r:id="rId4"/>
              </a:rPr>
              <a:t>Astacus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bylonia_nos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0" y="1285173"/>
            <a:ext cx="8130640" cy="542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6000" dirty="0" smtClean="0"/>
              <a:t>Sumerian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328"/>
            <a:ext cx="9144000" cy="537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52400"/>
            <a:ext cx="9144000" cy="1676400"/>
          </a:xfrm>
        </p:spPr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en-US" sz="5700" dirty="0" smtClean="0"/>
              <a:t>Religion &amp; Literature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ile:Creation of the Sun and Moon face detai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3843" y="0"/>
            <a:ext cx="466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4038600" cy="4419600"/>
          </a:xfrm>
          <a:noFill/>
        </p:spPr>
        <p:txBody>
          <a:bodyPr lIns="91440" tIns="274320" rIns="274320" bIns="274320">
            <a:normAutofit/>
          </a:bodyPr>
          <a:lstStyle/>
          <a:p>
            <a:pPr marL="651510" indent="-514350">
              <a:spcBef>
                <a:spcPts val="0"/>
              </a:spcBef>
              <a:buSzPct val="100000"/>
              <a:buFont typeface="+mj-lt"/>
              <a:buAutoNum type="arabicPeriod"/>
              <a:defRPr/>
            </a:pPr>
            <a:r>
              <a:rPr lang="en-US" dirty="0" smtClean="0"/>
              <a:t>What kind of characteristics do modern humans typically attribute to God?</a:t>
            </a:r>
          </a:p>
          <a:p>
            <a:pPr marL="651510" indent="-514350">
              <a:spcBef>
                <a:spcPts val="0"/>
              </a:spcBef>
              <a:buFont typeface="+mj-lt"/>
              <a:buAutoNum type="arabicPeriod"/>
              <a:defRPr/>
            </a:pPr>
            <a:endParaRPr lang="en-US" sz="1600" dirty="0" smtClean="0"/>
          </a:p>
          <a:p>
            <a:pPr marL="651510" indent="-514350">
              <a:spcBef>
                <a:spcPts val="0"/>
              </a:spcBef>
              <a:buSzPct val="100000"/>
              <a:buFont typeface="+mj-lt"/>
              <a:buAutoNum type="arabicPeriod"/>
              <a:defRPr/>
            </a:pPr>
            <a:r>
              <a:rPr lang="en-US" dirty="0" smtClean="0"/>
              <a:t>What is the purpose of human existence?</a:t>
            </a:r>
          </a:p>
        </p:txBody>
      </p:sp>
      <p:pic>
        <p:nvPicPr>
          <p:cNvPr id="7" name="Picture 3" descr="C:\Users\trichey\AppData\Local\Microsoft\Windows\Temporary Internet Files\Content.IE5\8X8TIR03\MP900314187[1]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458437" cy="45843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sk be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2197" y="167640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4475646" y="0"/>
            <a:ext cx="31176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4143375" cy="1371600"/>
          </a:xfrm>
          <a:noFill/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4800" dirty="0" smtClean="0"/>
              <a:t>Deities and </a:t>
            </a:r>
            <a:br>
              <a:rPr lang="en-US" sz="4800" dirty="0" smtClean="0"/>
            </a:br>
            <a:r>
              <a:rPr lang="en-US" sz="4800" dirty="0" smtClean="0"/>
              <a:t>Existence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farm5.staticflickr.com/4053/4469613678_943e4c49ed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1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786" y="6453774"/>
            <a:ext cx="2586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Leonard John Matthews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940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4004"/>
            <a:ext cx="6553200" cy="1706562"/>
          </a:xfrm>
        </p:spPr>
        <p:txBody>
          <a:bodyPr>
            <a:normAutofit/>
          </a:bodyPr>
          <a:lstStyle/>
          <a:p>
            <a:pPr algn="l"/>
            <a:r>
              <a:rPr lang="en-US" sz="8800" i="1" dirty="0" smtClean="0"/>
              <a:t>Enuma elish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4800600" cy="2743200"/>
          </a:xfrm>
        </p:spPr>
        <p:txBody>
          <a:bodyPr>
            <a:noAutofit/>
          </a:bodyPr>
          <a:lstStyle/>
          <a:p>
            <a:pPr marL="117475" indent="0">
              <a:buNone/>
            </a:pPr>
            <a:r>
              <a:rPr lang="en-US" sz="3600" dirty="0" smtClean="0"/>
              <a:t>What does the </a:t>
            </a:r>
            <a:br>
              <a:rPr lang="en-US" sz="3600" dirty="0" smtClean="0"/>
            </a:br>
            <a:r>
              <a:rPr lang="en-US" sz="36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Enuma elish</a:t>
            </a:r>
            <a:r>
              <a:rPr lang="en-US" sz="3600" i="1" dirty="0" smtClean="0">
                <a:solidFill>
                  <a:srgbClr val="FFC000"/>
                </a:solidFill>
              </a:rPr>
              <a:t> </a:t>
            </a:r>
            <a:r>
              <a:rPr lang="en-US" sz="3600" dirty="0" smtClean="0"/>
              <a:t>tell us about Mesopotamian ideas about their gods?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10" y="2362200"/>
            <a:ext cx="439329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9600" y="1668959"/>
            <a:ext cx="464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“When </a:t>
            </a:r>
            <a:r>
              <a:rPr lang="en-US" sz="4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 high</a:t>
            </a:r>
            <a:r>
              <a:rPr lang="en-US" sz="44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…”</a:t>
            </a:r>
            <a:endParaRPr lang="en-US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hlinkClick r:id="rId3"/>
          </p:cNvPr>
          <p:cNvSpPr/>
          <p:nvPr/>
        </p:nvSpPr>
        <p:spPr>
          <a:xfrm>
            <a:off x="1392382" y="5410200"/>
            <a:ext cx="1905000" cy="954107"/>
          </a:xfrm>
          <a:prstGeom prst="rect">
            <a:avLst/>
          </a:prstGeom>
          <a:effectLst>
            <a:glow rad="101600">
              <a:schemeClr val="tx1">
                <a:lumMod val="40000"/>
                <a:lumOff val="60000"/>
                <a:alpha val="6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b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CLICK HERE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to Read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TABLE OF CONTENTS</a:t>
            </a:r>
            <a:endParaRPr lang="en-US" sz="6600" dirty="0"/>
          </a:p>
        </p:txBody>
      </p:sp>
      <p:grpSp>
        <p:nvGrpSpPr>
          <p:cNvPr id="8" name="Group 7"/>
          <p:cNvGrpSpPr/>
          <p:nvPr/>
        </p:nvGrpSpPr>
        <p:grpSpPr>
          <a:xfrm>
            <a:off x="1600200" y="1676400"/>
            <a:ext cx="2209800" cy="4724400"/>
            <a:chOff x="457200" y="1447800"/>
            <a:chExt cx="2209800" cy="4724400"/>
          </a:xfrm>
        </p:grpSpPr>
        <p:pic>
          <p:nvPicPr>
            <p:cNvPr id="4" name="Picture 2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091149"/>
              <a:ext cx="2209800" cy="3022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softEdge rad="127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57200" y="1447800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j-lt"/>
                </a:rPr>
                <a:t>PART I</a:t>
              </a:r>
              <a:endParaRPr lang="en-US" sz="2800" b="1" dirty="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" y="5218093"/>
              <a:ext cx="2209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/>
                <a:t>Geography and Writing</a:t>
              </a:r>
              <a:endParaRPr lang="en-US" sz="2800" i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38800" y="1676400"/>
            <a:ext cx="2398475" cy="4724400"/>
            <a:chOff x="3352800" y="1447800"/>
            <a:chExt cx="2398475" cy="4724400"/>
          </a:xfrm>
        </p:grpSpPr>
        <p:pic>
          <p:nvPicPr>
            <p:cNvPr id="5" name="Picture 3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091149"/>
              <a:ext cx="2398475" cy="3022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softEdge rad="127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352800" y="1447800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j-lt"/>
                </a:rPr>
                <a:t>PART II</a:t>
              </a:r>
              <a:endParaRPr lang="en-US" sz="2800" b="1" dirty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2800" y="5218093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/>
                <a:t>Religion and Literature</a:t>
              </a:r>
              <a:endParaRPr lang="en-US" sz="2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28097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100" dirty="0" smtClean="0"/>
              <a:t>Benevolence / Malevolence</a:t>
            </a:r>
            <a:endParaRPr lang="en-US" sz="5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95400"/>
          </a:xfrm>
        </p:spPr>
        <p:txBody>
          <a:bodyPr>
            <a:normAutofit/>
          </a:bodyPr>
          <a:lstStyle/>
          <a:p>
            <a:pPr marL="137160" indent="0">
              <a:buNone/>
              <a:defRPr/>
            </a:pPr>
            <a:r>
              <a:rPr lang="en-US" sz="3600" dirty="0" smtClean="0"/>
              <a:t>Deities can be described as </a:t>
            </a:r>
            <a:r>
              <a:rPr lang="en-US" sz="3600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benevolent</a:t>
            </a:r>
            <a:r>
              <a:rPr lang="en-US" sz="3600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600" dirty="0" smtClean="0"/>
              <a:t>or </a:t>
            </a:r>
            <a:r>
              <a:rPr lang="en-US" sz="3600" i="1" dirty="0" smtClean="0">
                <a:solidFill>
                  <a:srgbClr val="FF7171"/>
                </a:solidFill>
              </a:rPr>
              <a:t>malevolent </a:t>
            </a:r>
            <a:r>
              <a:rPr lang="en-US" sz="3600" dirty="0" smtClean="0"/>
              <a:t>toward human beings.</a:t>
            </a:r>
            <a:endParaRPr lang="en-US" sz="3600" dirty="0"/>
          </a:p>
        </p:txBody>
      </p:sp>
      <p:pic>
        <p:nvPicPr>
          <p:cNvPr id="3074" name="Picture 2" descr="C:\Users\trichey\AppData\Local\Microsoft\Windows\Temporary Internet Files\Content.IE5\D3LLQWZ2\MC9004338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68779"/>
            <a:ext cx="3131821" cy="31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richey\AppData\Local\Microsoft\Windows\Temporary Internet Files\Content.IE5\VN680A5I\MC90043779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2" y="1668779"/>
            <a:ext cx="3802118" cy="311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Tom Richey\AppData\Local\Microsoft\Windows\Temporary Internet Files\Content.IE5\WPPS6RA8\MCj0423836000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26" y="1752600"/>
            <a:ext cx="2283974" cy="2246531"/>
          </a:xfrm>
          <a:prstGeom prst="rect">
            <a:avLst/>
          </a:prstGeom>
          <a:noFill/>
        </p:spPr>
      </p:pic>
      <p:pic>
        <p:nvPicPr>
          <p:cNvPr id="10242" name="Picture 2" descr="http://farm7.staticflickr.com/6140/6008136303_bcdea72752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36" y="1411069"/>
            <a:ext cx="2969392" cy="22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875" y="3697069"/>
            <a:ext cx="2122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Polytheism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(Many Gods)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600200"/>
            <a:ext cx="14863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 </a:t>
            </a:r>
            <a:r>
              <a:rPr lang="en-US" sz="1000" dirty="0" smtClean="0"/>
              <a:t>Photo by</a:t>
            </a:r>
            <a:r>
              <a:rPr lang="en-US" sz="1000" dirty="0"/>
              <a:t> </a:t>
            </a:r>
            <a:r>
              <a:rPr lang="en-US" sz="1000" dirty="0">
                <a:hlinkClick r:id="rId4"/>
              </a:rPr>
              <a:t>TooMuchDew</a:t>
            </a:r>
            <a:endParaRPr lang="en-US" sz="1000" dirty="0"/>
          </a:p>
        </p:txBody>
      </p:sp>
      <p:pic>
        <p:nvPicPr>
          <p:cNvPr id="10244" name="Picture 4" descr="C:\Users\trichey\AppData\Local\Microsoft\Windows\Temporary Internet Files\Content.IE5\VN680A5I\MP90039954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69" y="2916496"/>
            <a:ext cx="2014331" cy="25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/>
              <a:t>Mesopotamian Religion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5435025"/>
            <a:ext cx="3657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Anthropomorphism</a:t>
            </a:r>
          </a:p>
          <a:p>
            <a:pPr lvl="0" algn="ctr"/>
            <a:r>
              <a:rPr lang="en-US" sz="2000" b="1" dirty="0" smtClean="0">
                <a:solidFill>
                  <a:srgbClr val="D0C3B3"/>
                </a:solidFill>
                <a:latin typeface="Arial" pitchFamily="34" charset="0"/>
                <a:cs typeface="Arial" pitchFamily="34" charset="0"/>
              </a:rPr>
              <a:t>(Human-like Gods)</a:t>
            </a:r>
            <a:endParaRPr lang="en-US" sz="2000" b="1" dirty="0">
              <a:solidFill>
                <a:srgbClr val="D0C3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3897" y="4033345"/>
            <a:ext cx="2589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 smtClean="0"/>
              <a:t>Malevolence </a:t>
            </a:r>
            <a:br>
              <a:rPr lang="en-US" sz="3600" dirty="0" smtClean="0"/>
            </a:br>
            <a:r>
              <a:rPr lang="en-US" sz="2000" b="1" dirty="0" smtClean="0">
                <a:solidFill>
                  <a:srgbClr val="D0C3B3"/>
                </a:solidFill>
                <a:latin typeface="Arial" pitchFamily="34" charset="0"/>
                <a:cs typeface="Arial" pitchFamily="34" charset="0"/>
              </a:rPr>
              <a:t>(Ill-willed)</a:t>
            </a:r>
            <a:endParaRPr lang="en-US" sz="2000" b="1" dirty="0">
              <a:solidFill>
                <a:srgbClr val="D0C3B3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9.staticflickr.com/8484/8232064355_0fac9cb145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/>
          <a:stretch/>
        </p:blipFill>
        <p:spPr bwMode="auto">
          <a:xfrm>
            <a:off x="0" y="-303"/>
            <a:ext cx="9154510" cy="685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5181600" cy="16002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115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Floods</a:t>
            </a:r>
            <a:endParaRPr lang="en-US" sz="8000" b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800600"/>
            <a:ext cx="7924800" cy="12954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Catastrophic Floods were a regular part of life in ancient Mesopotamia.</a:t>
            </a:r>
          </a:p>
        </p:txBody>
      </p:sp>
      <p:sp>
        <p:nvSpPr>
          <p:cNvPr id="2" name="Rectangle 1"/>
          <p:cNvSpPr/>
          <p:nvPr/>
        </p:nvSpPr>
        <p:spPr>
          <a:xfrm>
            <a:off x="7331684" y="6453774"/>
            <a:ext cx="1736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stopherjones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5181600"/>
            <a:ext cx="5562600" cy="1143000"/>
          </a:xfrm>
        </p:spPr>
        <p:txBody>
          <a:bodyPr>
            <a:noAutofit/>
          </a:bodyPr>
          <a:lstStyle/>
          <a:p>
            <a:pPr algn="r"/>
            <a:r>
              <a:rPr lang="en-US" sz="8800" dirty="0" smtClean="0">
                <a:latin typeface="Agency FB" pitchFamily="34" charset="0"/>
              </a:rPr>
              <a:t>5,000 Years</a:t>
            </a:r>
            <a:endParaRPr lang="en-US" sz="8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5.staticflickr.com/4123/4922919267_dc1a15bd3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1142999"/>
            <a:ext cx="9144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03800" y="6474023"/>
            <a:ext cx="1264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smtClean="0">
                <a:hlinkClick r:id="rId3"/>
              </a:rPr>
              <a:t>NASA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267200" cy="2011362"/>
          </a:xfrm>
        </p:spPr>
        <p:txBody>
          <a:bodyPr>
            <a:noAutofit/>
          </a:bodyPr>
          <a:lstStyle/>
          <a:p>
            <a:r>
              <a:rPr lang="en-US" sz="6600" dirty="0" smtClean="0"/>
              <a:t>Hurricane Katrina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533400"/>
            <a:ext cx="3733800" cy="1676399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August, </a:t>
            </a:r>
          </a:p>
          <a:p>
            <a:pPr marL="137160" indent="0" algn="ctr">
              <a:buNone/>
            </a:pPr>
            <a:r>
              <a:rPr 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2005</a:t>
            </a:r>
            <a:endParaRPr lang="en-US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5.staticflickr.com/4114/4929607102_31442b9c6b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5765"/>
            <a:ext cx="9143999" cy="687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638800" cy="1905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105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WHY?</a:t>
            </a:r>
            <a:endParaRPr lang="en-US" sz="1050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5257800"/>
            <a:ext cx="5562600" cy="10515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39000" y="6469540"/>
            <a:ext cx="1797159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Infrogmation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44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Creation of the Sun and Moon face det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3843" y="0"/>
            <a:ext cx="466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5120" y="6385034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Source:  </a:t>
            </a:r>
            <a:r>
              <a:rPr lang="en-US" sz="1400" dirty="0" smtClean="0">
                <a:hlinkClick r:id="rId3"/>
              </a:rPr>
              <a:t>religioustolerance.org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 flipH="1">
            <a:off x="4248150" y="0"/>
            <a:ext cx="85725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399" y="609600"/>
            <a:ext cx="43314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"</a:t>
            </a:r>
            <a:r>
              <a:rPr lang="en-US" sz="3600" i="1" dirty="0"/>
              <a:t>Although the loss of lives is deeply saddening, this act of God destroyed a wicked city....New Orleans was a city that had its doors wide open to the public celebration of </a:t>
            </a:r>
            <a:r>
              <a:rPr lang="en-US" sz="3600" i="1" dirty="0" smtClean="0"/>
              <a:t>sin...</a:t>
            </a:r>
          </a:p>
        </p:txBody>
      </p:sp>
    </p:spTree>
    <p:extLst>
      <p:ext uri="{BB962C8B-B14F-4D97-AF65-F5344CB8AC3E}">
        <p14:creationId xmlns:p14="http://schemas.microsoft.com/office/powerpoint/2010/main" val="21203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Creation of the Sun and Moon face det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3843" y="0"/>
            <a:ext cx="466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5120" y="6385034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Source:  </a:t>
            </a:r>
            <a:r>
              <a:rPr lang="en-US" sz="1400" dirty="0" smtClean="0">
                <a:hlinkClick r:id="rId3"/>
              </a:rPr>
              <a:t>religioustolerance.org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 flipH="1">
            <a:off x="4248150" y="0"/>
            <a:ext cx="85725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0557" y="609600"/>
            <a:ext cx="43314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/>
              <a:t>"May </a:t>
            </a:r>
            <a:r>
              <a:rPr lang="en-US" sz="3600" i="1" dirty="0"/>
              <a:t>this act of God cause us all to think about what we tolerate in our city limits, and bring us trembling before the throne of Almighty </a:t>
            </a:r>
            <a:r>
              <a:rPr lang="en-US" sz="3600" i="1" dirty="0" smtClean="0"/>
              <a:t>God.” </a:t>
            </a:r>
          </a:p>
          <a:p>
            <a:r>
              <a:rPr lang="en-US" sz="3600" i="1" dirty="0"/>
              <a:t>	</a:t>
            </a:r>
            <a:r>
              <a:rPr lang="en-US" sz="3600" i="1" dirty="0" smtClean="0"/>
              <a:t>  </a:t>
            </a:r>
            <a:r>
              <a:rPr lang="en-US" sz="2400" i="1" dirty="0" smtClean="0"/>
              <a:t>-- Repent America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7141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012"/>
            <a:ext cx="50853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ile:Creation of the Sun and Moon face detai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3843" y="1"/>
            <a:ext cx="466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28600" y="609600"/>
            <a:ext cx="4038600" cy="1447800"/>
          </a:xfrm>
          <a:prstGeom prst="wedgeRoundRectCallout">
            <a:avLst>
              <a:gd name="adj1" fmla="val 69137"/>
              <a:gd name="adj2" fmla="val 94079"/>
              <a:gd name="adj3" fmla="val 16667"/>
            </a:avLst>
          </a:prstGeom>
          <a:ln w="3810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762000"/>
            <a:ext cx="4038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DID I DO THAT?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2.staticflickr.com/1106/4609324753_053aeb6bba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0366" y="0"/>
            <a:ext cx="45299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4476750" y="0"/>
            <a:ext cx="85725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029200" y="6474023"/>
            <a:ext cx="22322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>
                <a:hlinkClick r:id="rId3"/>
              </a:rPr>
              <a:t>Leonard John Matthews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4905375" cy="20113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Ancient Worldview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743200"/>
            <a:ext cx="365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The gods control the tap.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92382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52400"/>
            <a:ext cx="5943602" cy="2895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7200" dirty="0" smtClean="0"/>
              <a:t>Geography &amp; Writing</a:t>
            </a:r>
          </a:p>
        </p:txBody>
      </p:sp>
      <p:pic>
        <p:nvPicPr>
          <p:cNvPr id="4" name="Picture 6" descr="fertile_cresc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22750"/>
            <a:ext cx="5943600" cy="313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0"/>
            <a:ext cx="3200399" cy="437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784115"/>
            <a:ext cx="3200399" cy="1464285"/>
          </a:xfrm>
          <a:prstGeom prst="rect">
            <a:avLst/>
          </a:prstGeom>
        </p:spPr>
      </p:pic>
      <p:pic>
        <p:nvPicPr>
          <p:cNvPr id="11" name="Picture 2" descr="File:Karte Mesopotamie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722751"/>
            <a:ext cx="5943599" cy="31352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2400" y="6428601"/>
            <a:ext cx="1905000" cy="276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Map Credit: </a:t>
            </a:r>
            <a:r>
              <a:rPr lang="en-US" sz="1200" dirty="0" err="1" smtClean="0">
                <a:hlinkClick r:id="rId7" tooltip="User:NordNordWest"/>
              </a:rPr>
              <a:t>NordNordWest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gradFill flip="none" rotWithShape="1">
            <a:gsLst>
              <a:gs pos="41000">
                <a:schemeClr val="tx1">
                  <a:lumMod val="20000"/>
                  <a:lumOff val="80000"/>
                </a:schemeClr>
              </a:gs>
              <a:gs pos="49000">
                <a:schemeClr val="accent1">
                  <a:tint val="23500"/>
                  <a:satMod val="16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76200"/>
            <a:ext cx="4648200" cy="25146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Lots of Rivers </a:t>
            </a:r>
            <a:b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= </a:t>
            </a:r>
            <a:b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en-US" sz="44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Lots of Floods</a:t>
            </a:r>
            <a:endParaRPr lang="en-US" sz="440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Marduk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1" y="0"/>
            <a:ext cx="39901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4925291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9600" dirty="0" smtClean="0"/>
              <a:t>Marduk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3600"/>
            <a:ext cx="5153891" cy="1371600"/>
          </a:xfrm>
        </p:spPr>
        <p:txBody>
          <a:bodyPr/>
          <a:lstStyle/>
          <a:p>
            <a:pPr marL="117475" indent="0" algn="ctr"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Patron god of Babylon</a:t>
            </a:r>
          </a:p>
          <a:p>
            <a:pPr marL="117475" indent="0" algn="ctr"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ln w="6350"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Rivers / Floods</a:t>
            </a:r>
            <a:endParaRPr lang="en-US" b="1" dirty="0" smtClean="0">
              <a:solidFill>
                <a:schemeClr val="tx1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3174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3802650" cy="2883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flipH="1">
            <a:off x="5057775" y="0"/>
            <a:ext cx="42862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4400" cy="5638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3800" b="0" dirty="0" smtClean="0"/>
              <a:t>If </a:t>
            </a:r>
            <a:r>
              <a:rPr lang="en-US" sz="13800" dirty="0" err="1" smtClean="0"/>
              <a:t>Marduk</a:t>
            </a:r>
            <a:r>
              <a:rPr lang="en-US" sz="13800" dirty="0" smtClean="0"/>
              <a:t> </a:t>
            </a:r>
            <a:r>
              <a:rPr lang="en-US" sz="9600" b="0" dirty="0" smtClean="0"/>
              <a:t>were a </a:t>
            </a:r>
            <a:r>
              <a:rPr lang="en-US" sz="9600" dirty="0" smtClean="0"/>
              <a:t>band…</a:t>
            </a:r>
          </a:p>
        </p:txBody>
      </p:sp>
    </p:spTree>
    <p:extLst>
      <p:ext uri="{BB962C8B-B14F-4D97-AF65-F5344CB8AC3E}">
        <p14:creationId xmlns:p14="http://schemas.microsoft.com/office/powerpoint/2010/main" val="154258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arm8.staticflickr.com/7085/7332487926_efeaaed3e7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3999" cy="683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81600"/>
            <a:ext cx="3200400" cy="1828800"/>
          </a:xfr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 smtClean="0"/>
              <a:t>Yes, this is a real band called </a:t>
            </a:r>
            <a:r>
              <a:rPr lang="en-US" dirty="0" err="1" smtClean="0"/>
              <a:t>Marduk</a:t>
            </a:r>
            <a:r>
              <a:rPr lang="en-US" dirty="0" smtClean="0"/>
              <a:t>.</a:t>
            </a:r>
          </a:p>
          <a:p>
            <a:pPr marL="137160" indent="0">
              <a:buNone/>
            </a:pP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7315200" y="6474023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Metal Chris</a:t>
            </a:r>
            <a:endParaRPr lang="en-US" sz="14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305800" cy="1143000"/>
          </a:xfrm>
          <a:gradFill>
            <a:gsLst>
              <a:gs pos="0">
                <a:schemeClr val="bg1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6600" dirty="0" smtClean="0"/>
              <a:t>He’d Look Like this!</a:t>
            </a:r>
          </a:p>
        </p:txBody>
      </p:sp>
    </p:spTree>
    <p:extLst>
      <p:ext uri="{BB962C8B-B14F-4D97-AF65-F5344CB8AC3E}">
        <p14:creationId xmlns:p14="http://schemas.microsoft.com/office/powerpoint/2010/main" val="6354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Bonaventura Peeters - The Great Flood - WGA171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8800" y="6474023"/>
            <a:ext cx="3388363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Bonaventura </a:t>
            </a:r>
            <a:r>
              <a:rPr lang="en-US" sz="1400" dirty="0" err="1" smtClean="0"/>
              <a:t>Peeters</a:t>
            </a:r>
            <a:r>
              <a:rPr lang="en-US" sz="1400" dirty="0" smtClean="0"/>
              <a:t>, </a:t>
            </a:r>
            <a:r>
              <a:rPr lang="en-US" sz="1400" i="1" dirty="0" smtClean="0"/>
              <a:t>The </a:t>
            </a:r>
            <a:r>
              <a:rPr lang="en-US" sz="1400" i="1" dirty="0"/>
              <a:t>Great </a:t>
            </a:r>
            <a:r>
              <a:rPr lang="en-US" sz="1400" i="1" dirty="0" smtClean="0"/>
              <a:t>Flood </a:t>
            </a:r>
            <a:r>
              <a:rPr lang="en-US" sz="1400" dirty="0" smtClean="0"/>
              <a:t>(17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c.)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55638"/>
            <a:ext cx="7010400" cy="12493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6000" dirty="0" smtClean="0"/>
              <a:t>The Great Flood</a:t>
            </a:r>
          </a:p>
        </p:txBody>
      </p:sp>
      <p:sp>
        <p:nvSpPr>
          <p:cNvPr id="5" name="Rectangle 4">
            <a:hlinkClick r:id="rId3"/>
          </p:cNvPr>
          <p:cNvSpPr/>
          <p:nvPr/>
        </p:nvSpPr>
        <p:spPr>
          <a:xfrm>
            <a:off x="6614556" y="2474894"/>
            <a:ext cx="1905000" cy="954107"/>
          </a:xfrm>
          <a:prstGeom prst="rect">
            <a:avLst/>
          </a:prstGeom>
          <a:effectLst>
            <a:glow rad="101600">
              <a:schemeClr val="tx1">
                <a:lumMod val="40000"/>
                <a:lumOff val="60000"/>
                <a:alpha val="6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b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CLICK HERE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to Read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8382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The world Bellowed like a wild bull…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38400" y="6091535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hlinkClick r:id="rId2"/>
              </a:rPr>
              <a:t>http://www.youtube.com/watch?v=LFu0WZMTxr0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0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r="6695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112838"/>
            <a:ext cx="4038600" cy="2544762"/>
          </a:xfrm>
        </p:spPr>
        <p:txBody>
          <a:bodyPr>
            <a:noAutofit/>
          </a:bodyPr>
          <a:lstStyle/>
          <a:p>
            <a:r>
              <a:rPr lang="en-US" sz="9600" b="0" dirty="0" smtClean="0">
                <a:ln w="38100">
                  <a:solidFill>
                    <a:schemeClr val="bg1"/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Arial Black" pitchFamily="34" charset="0"/>
              </a:rPr>
              <a:t>LOUD </a:t>
            </a:r>
            <a:r>
              <a:rPr lang="en-US" sz="6000" b="0" dirty="0" smtClean="0">
                <a:ln w="38100">
                  <a:solidFill>
                    <a:schemeClr val="bg1"/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Arial Black" pitchFamily="34" charset="0"/>
              </a:rPr>
              <a:t>NOISES!</a:t>
            </a:r>
            <a:endParaRPr lang="en-US" sz="6000" b="0" dirty="0">
              <a:ln w="38100">
                <a:solidFill>
                  <a:schemeClr val="bg1"/>
                </a:solidFill>
              </a:ln>
              <a:solidFill>
                <a:schemeClr val="tx1">
                  <a:lumMod val="20000"/>
                  <a:lumOff val="80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5" name="loudnoise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715000"/>
            <a:ext cx="609600" cy="609600"/>
          </a:xfrm>
        </p:spPr>
      </p:pic>
      <p:sp>
        <p:nvSpPr>
          <p:cNvPr id="6" name="Rectangle 5"/>
          <p:cNvSpPr/>
          <p:nvPr/>
        </p:nvSpPr>
        <p:spPr>
          <a:xfrm>
            <a:off x="0" y="6324600"/>
            <a:ext cx="9144000" cy="52322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7000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1400" dirty="0" smtClean="0"/>
              <a:t>Screenshot from</a:t>
            </a:r>
            <a:r>
              <a:rPr lang="en-US" sz="1400" dirty="0"/>
              <a:t> </a:t>
            </a:r>
            <a:r>
              <a:rPr lang="en-US" sz="1400" i="1" dirty="0"/>
              <a:t>Anchorman: The Legend of Ron </a:t>
            </a:r>
            <a:r>
              <a:rPr lang="en-US" sz="1400" i="1" dirty="0" smtClean="0"/>
              <a:t>Burgundy </a:t>
            </a:r>
            <a:r>
              <a:rPr lang="en-US" sz="1400" dirty="0" smtClean="0"/>
              <a:t>(</a:t>
            </a:r>
            <a:r>
              <a:rPr lang="en-US" sz="1400" dirty="0" err="1" smtClean="0"/>
              <a:t>Dreamworks</a:t>
            </a:r>
            <a:r>
              <a:rPr lang="en-US" sz="1400" dirty="0" smtClean="0"/>
              <a:t>, 2004).  </a:t>
            </a:r>
            <a:br>
              <a:rPr lang="en-US" sz="1400" dirty="0" smtClean="0"/>
            </a:br>
            <a:r>
              <a:rPr lang="en-US" sz="1400" dirty="0" smtClean="0"/>
              <a:t>Reproduced for instructional use.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609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4400" cy="5638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200" b="0" dirty="0" smtClean="0">
                <a:latin typeface="+mn-lt"/>
              </a:rPr>
              <a:t>Ancient Mesopotamians believed their </a:t>
            </a:r>
            <a:r>
              <a:rPr lang="en-US" sz="3600" b="0" dirty="0" smtClean="0">
                <a:latin typeface="+mn-lt"/>
              </a:rPr>
              <a:t>gods destroyed humans because they were</a:t>
            </a:r>
            <a:r>
              <a:rPr lang="en-US" sz="4000" b="0" dirty="0" smtClean="0">
                <a:latin typeface="+mn-lt"/>
              </a:rPr>
              <a:t/>
            </a:r>
            <a:br>
              <a:rPr lang="en-US" sz="4000" b="0" dirty="0" smtClean="0">
                <a:latin typeface="+mn-lt"/>
              </a:rPr>
            </a:br>
            <a:r>
              <a:rPr lang="en-US" sz="1600" b="0" dirty="0" smtClean="0">
                <a:latin typeface="+mn-lt"/>
              </a:rPr>
              <a:t>  </a:t>
            </a:r>
            <a:r>
              <a:rPr lang="en-US" sz="4000" b="0" dirty="0" smtClean="0">
                <a:latin typeface="+mn-lt"/>
              </a:rPr>
              <a:t/>
            </a:r>
            <a:br>
              <a:rPr lang="en-US" sz="4000" b="0" dirty="0" smtClean="0">
                <a:latin typeface="+mn-lt"/>
              </a:rPr>
            </a:br>
            <a:r>
              <a:rPr lang="en-US" sz="10200" dirty="0" smtClean="0"/>
              <a:t>TOO NOISY!</a:t>
            </a:r>
          </a:p>
        </p:txBody>
      </p:sp>
    </p:spTree>
    <p:extLst>
      <p:ext uri="{BB962C8B-B14F-4D97-AF65-F5344CB8AC3E}">
        <p14:creationId xmlns:p14="http://schemas.microsoft.com/office/powerpoint/2010/main" val="40954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4876800"/>
          </a:xfrm>
        </p:spPr>
        <p:txBody>
          <a:bodyPr>
            <a:noAutofit/>
          </a:bodyPr>
          <a:lstStyle/>
          <a:p>
            <a:r>
              <a:rPr 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The GOAL </a:t>
            </a: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7200" b="0" dirty="0" smtClean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+mn-lt"/>
              </a:rPr>
              <a:t>of Mesopotamian </a:t>
            </a:r>
            <a:r>
              <a:rPr 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Religion?</a:t>
            </a:r>
            <a:endParaRPr lang="en-US" sz="11500" dirty="0"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0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arm6.staticflickr.com/5300/5442891181_049d654cfd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8658" y="0"/>
            <a:ext cx="6924142" cy="12954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6600" dirty="0" smtClean="0"/>
              <a:t>Fertile Crescent</a:t>
            </a:r>
          </a:p>
        </p:txBody>
      </p:sp>
      <p:pic>
        <p:nvPicPr>
          <p:cNvPr id="7171" name="Picture 6" descr="fertile_cresc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" y="1295400"/>
            <a:ext cx="910066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Propitiation</a:t>
            </a:r>
            <a:endParaRPr lang="en-US" sz="96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33800"/>
            <a:ext cx="9144000" cy="227076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4800" dirty="0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Appeasing a deity in order </a:t>
            </a:r>
            <a:br>
              <a:rPr lang="en-US" sz="4800" dirty="0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avoid divine wrath</a:t>
            </a:r>
            <a:endParaRPr lang="en-US" sz="4800" dirty="0"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86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arm1.staticflickr.com/29/46769923_a35c9ac3b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16764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11500" dirty="0" smtClean="0">
                <a:ln w="635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/>
              </a:rPr>
              <a:t>Ziggurats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495800" y="4648200"/>
            <a:ext cx="4343400" cy="20574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Mesopotamian Temples</a:t>
            </a:r>
          </a:p>
          <a:p>
            <a:pPr marL="393700" indent="-257175">
              <a:buClrTx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Largest building in city</a:t>
            </a:r>
          </a:p>
          <a:p>
            <a:pPr marL="393700" indent="-257175">
              <a:buClrTx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A home for the gods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6469540"/>
            <a:ext cx="1324145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jmcfall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Fountain of Eternal Life cro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r="13411"/>
          <a:stretch/>
        </p:blipFill>
        <p:spPr bwMode="auto">
          <a:xfrm>
            <a:off x="5248892" y="0"/>
            <a:ext cx="38951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68" y="6474023"/>
            <a:ext cx="1677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Credit: </a:t>
            </a:r>
            <a:r>
              <a:rPr lang="en-US" sz="1400" dirty="0" err="1">
                <a:hlinkClick r:id="rId3" tooltip="User:Notwist"/>
              </a:rPr>
              <a:t>Notwist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 flipH="1">
            <a:off x="5229100" y="0"/>
            <a:ext cx="42862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  <a:lumMod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90600"/>
            <a:ext cx="66294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IMMORTALITY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34640"/>
            <a:ext cx="4876801" cy="26517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4400" dirty="0" smtClean="0"/>
              <a:t>If you could live forever, would you?  </a:t>
            </a:r>
          </a:p>
          <a:p>
            <a:pPr marL="137160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  <a:p>
            <a:pPr marL="137160" indent="0">
              <a:buNone/>
            </a:pPr>
            <a:r>
              <a:rPr lang="en-US" sz="3600" dirty="0" smtClean="0"/>
              <a:t>Explain why or why not.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0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5638800" cy="1524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7200" dirty="0" smtClean="0"/>
              <a:t>The Epic of Gilgamesh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3124200"/>
            <a:ext cx="4495800" cy="2057400"/>
          </a:xfrm>
        </p:spPr>
        <p:txBody>
          <a:bodyPr vert="horz">
            <a:noAutofit/>
          </a:bodyPr>
          <a:lstStyle/>
          <a:p>
            <a:pPr>
              <a:buNone/>
              <a:defRPr/>
            </a:pPr>
            <a:r>
              <a:rPr lang="en-US" sz="4000" dirty="0" smtClean="0"/>
              <a:t>KEY THEMES:</a:t>
            </a:r>
          </a:p>
          <a:p>
            <a:pPr>
              <a:buNone/>
              <a:defRPr/>
            </a:pPr>
            <a:r>
              <a:rPr lang="en-US" sz="4000" dirty="0" smtClean="0"/>
              <a:t>Immortality</a:t>
            </a:r>
          </a:p>
          <a:p>
            <a:pPr>
              <a:buNone/>
              <a:defRPr/>
            </a:pPr>
            <a:r>
              <a:rPr lang="en-US" sz="4000" dirty="0" smtClean="0"/>
              <a:t>Death</a:t>
            </a:r>
          </a:p>
        </p:txBody>
      </p:sp>
      <p:pic>
        <p:nvPicPr>
          <p:cNvPr id="2" name="Picture 2" descr="http://farm3.staticflickr.com/2512/3711008159_67cfdd2f77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r="8016"/>
          <a:stretch/>
        </p:blipFill>
        <p:spPr bwMode="auto">
          <a:xfrm>
            <a:off x="5486399" y="2847"/>
            <a:ext cx="3657601" cy="685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6495278"/>
            <a:ext cx="1599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zayzayem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 flipH="1">
            <a:off x="5486400" y="0"/>
            <a:ext cx="42862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  <a:lumMod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/>
        </p:nvSpPr>
        <p:spPr>
          <a:xfrm>
            <a:off x="3124200" y="4953000"/>
            <a:ext cx="1905000" cy="954107"/>
          </a:xfrm>
          <a:prstGeom prst="rect">
            <a:avLst/>
          </a:prstGeom>
          <a:effectLst>
            <a:glow rad="101600">
              <a:schemeClr val="tx1">
                <a:lumMod val="40000"/>
                <a:lumOff val="60000"/>
                <a:alpha val="6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b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CLICK HERE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to Read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332"/>
            <a:ext cx="8229600" cy="1272112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Gilgamesh vs. Enkidu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" b="3387"/>
          <a:stretch/>
        </p:blipFill>
        <p:spPr bwMode="auto">
          <a:xfrm>
            <a:off x="9041" y="1282444"/>
            <a:ext cx="9144000" cy="502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90950" y="6443070"/>
            <a:ext cx="472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Pictures:  </a:t>
            </a:r>
            <a:r>
              <a:rPr lang="en-US" sz="1600" dirty="0" smtClean="0">
                <a:hlinkClick r:id="rId3"/>
              </a:rPr>
              <a:t>http://www.mythstories.com/oldmanR.html</a:t>
            </a:r>
            <a:r>
              <a:rPr lang="en-US" sz="1600" dirty="0" smtClean="0"/>
              <a:t>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69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57400" y="60960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hlinkClick r:id="rId2"/>
              </a:rPr>
              <a:t>http://www.youtube.com/watch?v=QzBmQMyYDBk</a:t>
            </a:r>
            <a:endParaRPr lang="en-US" sz="2400" dirty="0"/>
          </a:p>
        </p:txBody>
      </p:sp>
      <p:pic>
        <p:nvPicPr>
          <p:cNvPr id="2050" name="Picture 2" descr="http://d2tq98mqfjyz2l.cloudfront.net/image_cache/132459077081177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/>
          <a:stretch/>
        </p:blipFill>
        <p:spPr bwMode="auto">
          <a:xfrm>
            <a:off x="0" y="1828800"/>
            <a:ext cx="9144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9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3657600"/>
            <a:ext cx="3276600" cy="2499360"/>
          </a:xfrm>
        </p:spPr>
        <p:txBody>
          <a:bodyPr/>
          <a:lstStyle/>
          <a:p>
            <a:pPr marL="137160" indent="0">
              <a:buNone/>
            </a:pPr>
            <a:r>
              <a:rPr lang="en-US" dirty="0" smtClean="0"/>
              <a:t>After a good fight, Gilgamesh and Enkidu became best friends and went on adventures together.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"/>
            <a:ext cx="5441831" cy="685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830" y="533400"/>
            <a:ext cx="3702170" cy="2209800"/>
          </a:xfrm>
        </p:spPr>
        <p:txBody>
          <a:bodyPr>
            <a:normAutofit fontScale="90000"/>
          </a:bodyPr>
          <a:lstStyle/>
          <a:p>
            <a:r>
              <a:rPr lang="en-US" sz="12800" dirty="0" smtClean="0"/>
              <a:t>Best</a:t>
            </a:r>
            <a:r>
              <a:rPr lang="en-US" sz="6600" dirty="0" smtClean="0"/>
              <a:t> Friends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128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03" y="0"/>
            <a:ext cx="4430797" cy="6858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713203" cy="1935162"/>
          </a:xfrm>
        </p:spPr>
        <p:txBody>
          <a:bodyPr>
            <a:normAutofit/>
          </a:bodyPr>
          <a:lstStyle/>
          <a:p>
            <a:r>
              <a:rPr lang="en-US" sz="11500" dirty="0" smtClean="0"/>
              <a:t>Ishtar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713203" cy="609600"/>
          </a:xfrm>
        </p:spPr>
        <p:txBody>
          <a:bodyPr>
            <a:normAutofit/>
          </a:bodyPr>
          <a:lstStyle/>
          <a:p>
            <a:pPr marL="3175" indent="0" algn="ctr">
              <a:buNone/>
            </a:pPr>
            <a:r>
              <a:rPr lang="en-US" sz="3200" dirty="0" smtClean="0"/>
              <a:t>The Goddess as Adversary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3167390"/>
            <a:ext cx="42291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cs typeface="Calibri" pitchFamily="34" charset="0"/>
              </a:rPr>
              <a:t>Ishtar, a fertility goddess, fell in love with Gilgamesh and tried to have him killed after he rejected her.</a:t>
            </a:r>
          </a:p>
          <a:p>
            <a:endParaRPr lang="en-US" sz="2800" dirty="0">
              <a:cs typeface="Calibri" pitchFamily="34" charset="0"/>
            </a:endParaRPr>
          </a:p>
          <a:p>
            <a:pPr algn="ctr"/>
            <a:r>
              <a:rPr lang="en-US" sz="6600" dirty="0" smtClean="0">
                <a:cs typeface="Calibri" pitchFamily="34" charset="0"/>
              </a:rPr>
              <a:t>She failed.</a:t>
            </a:r>
          </a:p>
        </p:txBody>
      </p:sp>
    </p:spTree>
    <p:extLst>
      <p:ext uri="{BB962C8B-B14F-4D97-AF65-F5344CB8AC3E}">
        <p14:creationId xmlns:p14="http://schemas.microsoft.com/office/powerpoint/2010/main" val="1047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arm3.staticflickr.com/2172/5801115272_9d83fee920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0"/>
          <a:stretch/>
        </p:blipFill>
        <p:spPr bwMode="auto">
          <a:xfrm>
            <a:off x="2781300" y="0"/>
            <a:ext cx="6362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05503" y="6477000"/>
            <a:ext cx="2938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 tooltip="Attribution-NonCommercial-ShareAlike License"/>
              </a:rPr>
              <a:t>Some rights reserved</a:t>
            </a:r>
            <a:r>
              <a:rPr lang="en-US" sz="1400" dirty="0"/>
              <a:t> by </a:t>
            </a:r>
            <a:r>
              <a:rPr lang="en-US" sz="1400" dirty="0" err="1">
                <a:hlinkClick r:id="rId4"/>
              </a:rPr>
              <a:t>fredthechicken</a:t>
            </a:r>
            <a:endParaRPr lang="en-US" sz="1400" dirty="0"/>
          </a:p>
        </p:txBody>
      </p:sp>
      <p:pic>
        <p:nvPicPr>
          <p:cNvPr id="6" name="Picture 2" descr="http://farm3.staticflickr.com/2172/5801115272_9d83fee920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82"/>
          <a:stretch/>
        </p:blipFill>
        <p:spPr bwMode="auto">
          <a:xfrm>
            <a:off x="0" y="2977"/>
            <a:ext cx="3316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334000" cy="1143000"/>
          </a:xfrm>
        </p:spPr>
        <p:txBody>
          <a:bodyPr>
            <a:noAutofit/>
          </a:bodyPr>
          <a:lstStyle/>
          <a:p>
            <a:pPr algn="l"/>
            <a:r>
              <a:rPr lang="en-US" sz="6600" dirty="0" smtClean="0"/>
              <a:t>Utnapishtim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4.bp.blogspot.com/_Cq2Z1j3ugQs/TQq6-1Mx0lI/AAAAAAAAFz8/xMNIISAeGt0/s1600/gilgamesh-delu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550" y="1276350"/>
            <a:ext cx="8766341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0" y="388203"/>
            <a:ext cx="35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dirty="0"/>
              <a:t>The Survivor</a:t>
            </a:r>
          </a:p>
        </p:txBody>
      </p:sp>
    </p:spTree>
    <p:extLst>
      <p:ext uri="{BB962C8B-B14F-4D97-AF65-F5344CB8AC3E}">
        <p14:creationId xmlns:p14="http://schemas.microsoft.com/office/powerpoint/2010/main" val="4009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le:Karte Mesopotami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5850" y="6368716"/>
            <a:ext cx="2062167" cy="30777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Map Credit: </a:t>
            </a:r>
            <a:r>
              <a:rPr lang="en-US" sz="1400" dirty="0" err="1" smtClean="0">
                <a:hlinkClick r:id="rId3" tooltip="User:NordNordWest"/>
              </a:rPr>
              <a:t>NordNordWest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667000"/>
          </a:xfrm>
          <a:prstGeom prst="rect">
            <a:avLst/>
          </a:prstGeom>
          <a:gradFill>
            <a:gsLst>
              <a:gs pos="21000">
                <a:srgbClr val="F2EDE8"/>
              </a:gs>
              <a:gs pos="52000">
                <a:schemeClr val="tx1">
                  <a:lumMod val="40000"/>
                  <a:lumOff val="60000"/>
                  <a:alpha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1000"/>
            <a:ext cx="7467600" cy="1143000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00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Mesopotamia</a:t>
            </a:r>
            <a:endParaRPr lang="en-US" sz="800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" y="1531143"/>
            <a:ext cx="6629400" cy="602457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anchor="ctr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-14288" algn="ctr">
              <a:buFont typeface="Wingdings" pitchFamily="2" charset="2"/>
              <a:buNone/>
            </a:pPr>
            <a:r>
              <a:rPr lang="en-US" sz="3600" i="1" dirty="0" smtClean="0">
                <a:solidFill>
                  <a:schemeClr val="bg1"/>
                </a:solidFill>
              </a:rPr>
              <a:t>“The Land Between the Rivers”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09600" y="2743200"/>
            <a:ext cx="2819400" cy="914400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effectLst>
            <a:softEdge rad="63500"/>
          </a:effectLst>
        </p:spPr>
        <p:txBody>
          <a:bodyPr vert="horz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-14288" algn="ctr">
              <a:buFont typeface="Wingdings" pitchFamily="2" charset="2"/>
              <a:buNone/>
            </a:pPr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E</a:t>
            </a:r>
            <a:r>
              <a:rPr lang="en-US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uphrates</a:t>
            </a:r>
            <a:endParaRPr lang="en-US" sz="4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257800" y="3352800"/>
            <a:ext cx="1943100" cy="914400"/>
          </a:xfrm>
          <a:prstGeom prst="rect">
            <a:avLst/>
          </a:prstGeom>
          <a:solidFill>
            <a:schemeClr val="tx1">
              <a:lumMod val="20000"/>
              <a:lumOff val="80000"/>
              <a:alpha val="30000"/>
            </a:schemeClr>
          </a:solidFill>
          <a:effectLst>
            <a:softEdge rad="63500"/>
          </a:effectLst>
        </p:spPr>
        <p:txBody>
          <a:bodyPr vert="horz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en-US"/>
            </a:defPPr>
            <a:lvl1pPr marL="14288" indent="-14288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 kumimoji="0" sz="6600" b="1">
                <a:ln w="50800"/>
                <a:solidFill>
                  <a:schemeClr val="bg1">
                    <a:shade val="50000"/>
                  </a:schemeClr>
                </a:solidFill>
                <a:latin typeface="+mj-lt"/>
              </a:defRPr>
            </a:lvl1pPr>
            <a:lvl2pPr marL="868680" indent="-283464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/>
            </a:lvl2pPr>
            <a:lvl3pPr marL="1133856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/>
            </a:lvl3pPr>
            <a:lvl4pPr marL="1353312" indent="-182880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/>
            </a:lvl4pPr>
            <a:lvl5pPr marL="1545336" indent="-182880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/>
            </a:lvl5pPr>
            <a:lvl6pPr marL="1764792" indent="-182880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/>
            </a:lvl6pPr>
            <a:lvl7pPr marL="1965960" indent="-182880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/>
            </a:lvl7pPr>
            <a:lvl8pPr marL="2167128" indent="-182880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/>
            </a:lvl8pPr>
            <a:lvl9pPr marL="2368296" indent="-182880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baseline="0"/>
            </a:lvl9pPr>
          </a:lstStyle>
          <a:p>
            <a:r>
              <a:rPr lang="en-US" dirty="0" smtClean="0"/>
              <a:t>T</a:t>
            </a:r>
            <a:r>
              <a:rPr lang="en-US" sz="4400" dirty="0" smtClean="0">
                <a:solidFill>
                  <a:srgbClr val="000000">
                    <a:shade val="50000"/>
                  </a:srgbClr>
                </a:solidFill>
                <a:latin typeface="Diogenes"/>
              </a:rPr>
              <a:t>igris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295400"/>
          </a:xfrm>
        </p:spPr>
        <p:txBody>
          <a:bodyPr>
            <a:normAutofit/>
          </a:bodyPr>
          <a:lstStyle/>
          <a:p>
            <a:pPr algn="l"/>
            <a:r>
              <a:rPr lang="en-US" sz="7200" dirty="0" smtClean="0"/>
              <a:t>SORRY...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5937506"/>
            <a:ext cx="6477000" cy="539494"/>
          </a:xfrm>
        </p:spPr>
        <p:txBody>
          <a:bodyPr>
            <a:noAutofit/>
          </a:bodyPr>
          <a:lstStyle/>
          <a:p>
            <a:pPr marL="137160" indent="0" algn="r">
              <a:buNone/>
            </a:pPr>
            <a:r>
              <a:rPr lang="en-US" sz="4000" i="1" dirty="0" smtClean="0"/>
              <a:t>You’re going to die!</a:t>
            </a:r>
            <a:endParaRPr lang="en-US" sz="4000" i="1" dirty="0"/>
          </a:p>
        </p:txBody>
      </p:sp>
      <p:pic>
        <p:nvPicPr>
          <p:cNvPr id="1026" name="Picture 2" descr="Gilgamesh tablet no.8 by Neil Dalrympl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82444"/>
            <a:ext cx="9144000" cy="458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4400" cy="5638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3900" dirty="0" smtClean="0"/>
              <a:t>Now </a:t>
            </a:r>
            <a:r>
              <a:rPr lang="en-US" sz="16600" dirty="0" smtClean="0"/>
              <a:t>What? </a:t>
            </a:r>
            <a:endParaRPr lang="en-US" sz="11500" dirty="0" smtClean="0"/>
          </a:p>
        </p:txBody>
      </p:sp>
    </p:spTree>
    <p:extLst>
      <p:ext uri="{BB962C8B-B14F-4D97-AF65-F5344CB8AC3E}">
        <p14:creationId xmlns:p14="http://schemas.microsoft.com/office/powerpoint/2010/main" val="20316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516082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The king has laid himself down and will not rise again,</a:t>
            </a:r>
            <a:endParaRPr lang="en-US" sz="2800" dirty="0"/>
          </a:p>
          <a:p>
            <a:r>
              <a:rPr lang="en-US" sz="2800" i="1" dirty="0"/>
              <a:t>The Lord of </a:t>
            </a:r>
            <a:r>
              <a:rPr lang="en-US" sz="2800" i="1" dirty="0" err="1"/>
              <a:t>Kullah</a:t>
            </a:r>
            <a:r>
              <a:rPr lang="en-US" sz="2800" i="1" dirty="0"/>
              <a:t> will not rise again;</a:t>
            </a:r>
            <a:endParaRPr lang="en-US" sz="2800" dirty="0"/>
          </a:p>
          <a:p>
            <a:r>
              <a:rPr lang="en-US" sz="2800" i="1" dirty="0"/>
              <a:t>He overcame evil, he will not come again;</a:t>
            </a:r>
            <a:endParaRPr lang="en-US" sz="2800" dirty="0"/>
          </a:p>
          <a:p>
            <a:r>
              <a:rPr lang="en-US" sz="2800" i="1" dirty="0"/>
              <a:t>Though he was strong of arm he will not rise again;</a:t>
            </a:r>
            <a:endParaRPr lang="en-US" sz="2800" dirty="0"/>
          </a:p>
          <a:p>
            <a:r>
              <a:rPr lang="en-US" sz="2800" i="1" dirty="0"/>
              <a:t> </a:t>
            </a:r>
            <a:endParaRPr lang="en-US" sz="2800" dirty="0"/>
          </a:p>
          <a:p>
            <a:r>
              <a:rPr lang="en-US" sz="2800" i="1" dirty="0"/>
              <a:t>He had wisdom and a comely face, he will not come again;</a:t>
            </a:r>
            <a:endParaRPr lang="en-US" sz="2800" dirty="0"/>
          </a:p>
          <a:p>
            <a:r>
              <a:rPr lang="en-US" sz="2800" i="1" dirty="0"/>
              <a:t>He is gone into the mountain, he will not come again;</a:t>
            </a:r>
            <a:endParaRPr lang="en-US" sz="2800" dirty="0"/>
          </a:p>
          <a:p>
            <a:r>
              <a:rPr lang="en-US" sz="2800" i="1" dirty="0"/>
              <a:t>On the bed of fate he lies, he will not rise again,</a:t>
            </a:r>
            <a:endParaRPr lang="en-US" sz="2800" dirty="0"/>
          </a:p>
          <a:p>
            <a:r>
              <a:rPr lang="en-US" sz="2800" i="1" dirty="0"/>
              <a:t>From the couch of many colors he will not come again.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51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60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retching-it.com/images/Mesopotamia_UTexas_mapANEpreci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66849"/>
            <a:ext cx="9144000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447800"/>
          </a:xfrm>
          <a:noFill/>
          <a:effectLst>
            <a:softEdge rad="127000"/>
          </a:effectLst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8000" dirty="0" smtClean="0">
                <a:ln/>
                <a:solidFill>
                  <a:schemeClr val="accent3"/>
                </a:solidFill>
                <a:effectLst/>
              </a:rPr>
              <a:t>Sumer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810000" y="19050"/>
            <a:ext cx="5334000" cy="1447799"/>
          </a:xfrm>
          <a:solidFill>
            <a:schemeClr val="bg1">
              <a:alpha val="70000"/>
            </a:schemeClr>
          </a:solidFill>
          <a:effectLst>
            <a:softEdge rad="63500"/>
          </a:effectLst>
        </p:spPr>
        <p:txBody>
          <a:bodyPr anchor="ctr">
            <a:noAutofit/>
          </a:bodyPr>
          <a:lstStyle/>
          <a:p>
            <a:pPr marL="14288" indent="-14288" eaLnBrk="1" hangingPunct="1">
              <a:buFont typeface="Wingdings" pitchFamily="2" charset="2"/>
              <a:buNone/>
              <a:defRPr/>
            </a:pPr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The Sumerians established the first </a:t>
            </a:r>
            <a:r>
              <a:rPr lang="en-US" sz="3200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city-states</a:t>
            </a:r>
            <a:r>
              <a:rPr 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c. 3,000 B.C.</a:t>
            </a:r>
          </a:p>
        </p:txBody>
      </p:sp>
      <p:pic>
        <p:nvPicPr>
          <p:cNvPr id="1028" name="Picture 4" descr="File:Sumer-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12392"/>
            <a:ext cx="5029200" cy="455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arm8.staticflickr.com/7016/6789848939_67671e7b2e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flipH="1">
            <a:off x="4800600" y="0"/>
            <a:ext cx="14478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3238"/>
            <a:ext cx="4876800" cy="13255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9600" dirty="0" smtClean="0"/>
              <a:t>Writing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77440"/>
            <a:ext cx="4419600" cy="4099560"/>
          </a:xfrm>
        </p:spPr>
        <p:txBody>
          <a:bodyPr>
            <a:noAutofit/>
          </a:bodyPr>
          <a:lstStyle/>
          <a:p>
            <a:pPr marL="630238" indent="-515938">
              <a:buSzPct val="100000"/>
              <a:buFont typeface="+mj-lt"/>
              <a:buAutoNum type="arabicPeriod"/>
              <a:defRPr/>
            </a:pPr>
            <a:r>
              <a:rPr lang="en-US" sz="3600" dirty="0" smtClean="0"/>
              <a:t>What purposes does writing serve?</a:t>
            </a:r>
          </a:p>
          <a:p>
            <a:pPr marL="630238" indent="-515938">
              <a:buSzPct val="100000"/>
              <a:buNone/>
              <a:defRPr/>
            </a:pPr>
            <a:r>
              <a:rPr lang="en-US" sz="3600" dirty="0" smtClean="0"/>
              <a:t>  </a:t>
            </a:r>
          </a:p>
          <a:p>
            <a:pPr marL="630238" indent="-515938">
              <a:buSzPct val="100000"/>
              <a:buFont typeface="+mj-lt"/>
              <a:buAutoNum type="arabicPeriod" startAt="2"/>
              <a:defRPr/>
            </a:pPr>
            <a:r>
              <a:rPr lang="en-US" sz="3600" dirty="0" smtClean="0"/>
              <a:t>Why is writing necessary and useful?</a:t>
            </a:r>
          </a:p>
        </p:txBody>
      </p:sp>
      <p:sp>
        <p:nvSpPr>
          <p:cNvPr id="5" name="Rectangle 4"/>
          <p:cNvSpPr/>
          <p:nvPr/>
        </p:nvSpPr>
        <p:spPr>
          <a:xfrm>
            <a:off x="7178077" y="6474023"/>
            <a:ext cx="1965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Pascal Maramis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ichey\AppData\Local\Microsoft\Windows\Temporary Internet Files\Content.IE5\PQONXBEA\MP900400353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53384"/>
          <a:stretch/>
        </p:blipFill>
        <p:spPr bwMode="auto">
          <a:xfrm>
            <a:off x="836" y="1"/>
            <a:ext cx="4571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809" y="838200"/>
            <a:ext cx="4724191" cy="411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Diogenes"/>
                <a:ea typeface="+mn-ea"/>
                <a:cs typeface="+mn-cs"/>
              </a:rPr>
              <a:t>The Sumerians were the first to </a:t>
            </a:r>
            <a:r>
              <a:rPr lang="en-US" sz="4000" b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Diogenes"/>
                <a:ea typeface="+mn-ea"/>
                <a:cs typeface="+mn-cs"/>
              </a:rPr>
              <a:t>develop</a:t>
            </a:r>
            <a:r>
              <a:rPr lang="en-US" sz="40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Diogenes"/>
                <a:ea typeface="+mn-ea"/>
                <a:cs typeface="+mn-cs"/>
              </a:rPr>
              <a:t/>
            </a:r>
            <a:br>
              <a:rPr lang="en-US" sz="40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Diogenes"/>
                <a:ea typeface="+mn-ea"/>
                <a:cs typeface="+mn-cs"/>
              </a:rPr>
            </a:br>
            <a:r>
              <a:rPr lang="en-US" sz="1000" b="0" dirty="0" smtClean="0">
                <a:ln>
                  <a:noFill/>
                </a:ln>
                <a:solidFill>
                  <a:srgbClr val="D0C3B3">
                    <a:lumMod val="20000"/>
                    <a:lumOff val="80000"/>
                  </a:srgbClr>
                </a:solidFill>
                <a:effectLst/>
                <a:latin typeface="Diogenes"/>
                <a:ea typeface="+mn-ea"/>
                <a:cs typeface="+mn-cs"/>
              </a:rPr>
              <a:t> </a:t>
            </a:r>
            <a:r>
              <a:rPr lang="en-US" sz="2000" b="0" dirty="0" smtClean="0">
                <a:ln>
                  <a:noFill/>
                </a:ln>
                <a:solidFill>
                  <a:srgbClr val="D0C3B3">
                    <a:lumMod val="20000"/>
                    <a:lumOff val="80000"/>
                  </a:srgbClr>
                </a:solidFill>
                <a:effectLst/>
                <a:latin typeface="Diogenes"/>
                <a:ea typeface="+mn-ea"/>
                <a:cs typeface="+mn-cs"/>
              </a:rPr>
              <a:t/>
            </a:r>
            <a:br>
              <a:rPr lang="en-US" sz="2000" b="0" dirty="0" smtClean="0">
                <a:ln>
                  <a:noFill/>
                </a:ln>
                <a:solidFill>
                  <a:srgbClr val="D0C3B3">
                    <a:lumMod val="20000"/>
                    <a:lumOff val="80000"/>
                  </a:srgbClr>
                </a:solidFill>
                <a:effectLst/>
                <a:latin typeface="Diogenes"/>
                <a:ea typeface="+mn-ea"/>
                <a:cs typeface="+mn-cs"/>
              </a:rPr>
            </a:br>
            <a:r>
              <a:rPr lang="en-US" sz="8800" dirty="0" smtClean="0"/>
              <a:t>Writing</a:t>
            </a:r>
            <a:endParaRPr lang="en-US" sz="6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267200" y="0"/>
            <a:ext cx="30521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35" y="28794"/>
            <a:ext cx="7030065" cy="682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9600"/>
            <a:ext cx="9144000" cy="1295400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6300" dirty="0" smtClean="0"/>
              <a:t>Sumerian Clay Tablet</a:t>
            </a:r>
            <a:endParaRPr lang="en-US" sz="6300" dirty="0"/>
          </a:p>
        </p:txBody>
      </p:sp>
    </p:spTree>
    <p:extLst>
      <p:ext uri="{BB962C8B-B14F-4D97-AF65-F5344CB8AC3E}">
        <p14:creationId xmlns:p14="http://schemas.microsoft.com/office/powerpoint/2010/main" val="227557338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Sumerian">
      <a:dk1>
        <a:srgbClr val="000000"/>
      </a:dk1>
      <a:lt1>
        <a:srgbClr val="D0C3B3"/>
      </a:lt1>
      <a:dk2>
        <a:srgbClr val="223136"/>
      </a:dk2>
      <a:lt2>
        <a:srgbClr val="9E9381"/>
      </a:lt2>
      <a:accent1>
        <a:srgbClr val="D0C3B3"/>
      </a:accent1>
      <a:accent2>
        <a:srgbClr val="9E9381"/>
      </a:accent2>
      <a:accent3>
        <a:srgbClr val="D0C3B3"/>
      </a:accent3>
      <a:accent4>
        <a:srgbClr val="D0C3B3"/>
      </a:accent4>
      <a:accent5>
        <a:srgbClr val="8D7849"/>
      </a:accent5>
      <a:accent6>
        <a:srgbClr val="223136"/>
      </a:accent6>
      <a:hlink>
        <a:srgbClr val="D0C3B3"/>
      </a:hlink>
      <a:folHlink>
        <a:srgbClr val="8D7849"/>
      </a:folHlink>
    </a:clrScheme>
    <a:fontScheme name="Sumerian">
      <a:majorFont>
        <a:latin typeface="Dalek"/>
        <a:ea typeface=""/>
        <a:cs typeface=""/>
      </a:majorFont>
      <a:minorFont>
        <a:latin typeface="Diogenes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6920</TotalTime>
  <Words>646</Words>
  <Application>Microsoft Office PowerPoint</Application>
  <PresentationFormat>On-screen Show (4:3)</PresentationFormat>
  <Paragraphs>154</Paragraphs>
  <Slides>53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Wingdings</vt:lpstr>
      <vt:lpstr>Arial</vt:lpstr>
      <vt:lpstr>Diogenes</vt:lpstr>
      <vt:lpstr>Wingdings 3</vt:lpstr>
      <vt:lpstr>Dalek</vt:lpstr>
      <vt:lpstr>Agency FB</vt:lpstr>
      <vt:lpstr>Arial Black</vt:lpstr>
      <vt:lpstr>Calibri</vt:lpstr>
      <vt:lpstr>Wingdings 2</vt:lpstr>
      <vt:lpstr>Apex</vt:lpstr>
      <vt:lpstr>1_Office Theme</vt:lpstr>
      <vt:lpstr>Ancient Mesopotamia</vt:lpstr>
      <vt:lpstr>TABLE OF CONTENTS</vt:lpstr>
      <vt:lpstr>Geography &amp; Writing</vt:lpstr>
      <vt:lpstr>Fertile Crescent</vt:lpstr>
      <vt:lpstr>PowerPoint Presentation</vt:lpstr>
      <vt:lpstr>Sumer</vt:lpstr>
      <vt:lpstr>Writing</vt:lpstr>
      <vt:lpstr>The Sumerians were the first to develop   Writing</vt:lpstr>
      <vt:lpstr>Sumerian Clay Tablet</vt:lpstr>
      <vt:lpstr>Cuneiform</vt:lpstr>
      <vt:lpstr>Pictograms</vt:lpstr>
      <vt:lpstr>Scribes</vt:lpstr>
      <vt:lpstr>A Scribe Remembers…</vt:lpstr>
      <vt:lpstr>Scribes</vt:lpstr>
      <vt:lpstr>Sumerian Numbers</vt:lpstr>
      <vt:lpstr>Religion &amp; Literature</vt:lpstr>
      <vt:lpstr>Deities and  Existence</vt:lpstr>
      <vt:lpstr>PowerPoint Presentation</vt:lpstr>
      <vt:lpstr>Enuma elish</vt:lpstr>
      <vt:lpstr>Benevolence / Malevolence</vt:lpstr>
      <vt:lpstr>Mesopotamian Religion</vt:lpstr>
      <vt:lpstr>Floods</vt:lpstr>
      <vt:lpstr>5,000 Years</vt:lpstr>
      <vt:lpstr>Hurricane Katrina</vt:lpstr>
      <vt:lpstr>WHY?</vt:lpstr>
      <vt:lpstr>PowerPoint Presentation</vt:lpstr>
      <vt:lpstr>PowerPoint Presentation</vt:lpstr>
      <vt:lpstr>DID I DO THAT?</vt:lpstr>
      <vt:lpstr>The Ancient Worldview</vt:lpstr>
      <vt:lpstr>Lots of Rivers  =  Lots of Floods</vt:lpstr>
      <vt:lpstr>Marduk</vt:lpstr>
      <vt:lpstr>If Marduk were a band…</vt:lpstr>
      <vt:lpstr>He’d Look Like this!</vt:lpstr>
      <vt:lpstr>The Great Flood</vt:lpstr>
      <vt:lpstr>The world Bellowed like a wild bull…</vt:lpstr>
      <vt:lpstr>LOUD NOISES!</vt:lpstr>
      <vt:lpstr>Ancient Mesopotamians believed their gods destroyed humans because they were    TOO NOISY!</vt:lpstr>
      <vt:lpstr>The GOAL  of Mesopotamian Religion?</vt:lpstr>
      <vt:lpstr>PowerPoint Presentation</vt:lpstr>
      <vt:lpstr>Propitiation</vt:lpstr>
      <vt:lpstr>Ziggurats</vt:lpstr>
      <vt:lpstr>IMMORTALITY</vt:lpstr>
      <vt:lpstr>The Epic of Gilgamesh</vt:lpstr>
      <vt:lpstr>Gilgamesh vs. Enkidu</vt:lpstr>
      <vt:lpstr>PowerPoint Presentation</vt:lpstr>
      <vt:lpstr>Best Friends</vt:lpstr>
      <vt:lpstr>Ishtar</vt:lpstr>
      <vt:lpstr>PowerPoint Presentation</vt:lpstr>
      <vt:lpstr>Utnapishtim</vt:lpstr>
      <vt:lpstr>SORRY...</vt:lpstr>
      <vt:lpstr>Now What? </vt:lpstr>
      <vt:lpstr>PowerPoint Presentation</vt:lpstr>
      <vt:lpstr>PowerPoint Presentation</vt:lpstr>
    </vt:vector>
  </TitlesOfParts>
  <Company>tctc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 Mesopotamia</dc:title>
  <dc:creator>Tom Richey</dc:creator>
  <cp:lastModifiedBy>Tom Richey</cp:lastModifiedBy>
  <cp:revision>269</cp:revision>
  <dcterms:created xsi:type="dcterms:W3CDTF">2009-09-01T21:14:46Z</dcterms:created>
  <dcterms:modified xsi:type="dcterms:W3CDTF">2016-09-19T20:08:15Z</dcterms:modified>
</cp:coreProperties>
</file>