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  <p:sldMasterId id="2147483732" r:id="rId2"/>
  </p:sldMasterIdLst>
  <p:notesMasterIdLst>
    <p:notesMasterId r:id="rId27"/>
  </p:notesMasterIdLst>
  <p:sldIdLst>
    <p:sldId id="318" r:id="rId3"/>
    <p:sldId id="319" r:id="rId4"/>
    <p:sldId id="320" r:id="rId5"/>
    <p:sldId id="341" r:id="rId6"/>
    <p:sldId id="342" r:id="rId7"/>
    <p:sldId id="325" r:id="rId8"/>
    <p:sldId id="324" r:id="rId9"/>
    <p:sldId id="343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4" r:id="rId26"/>
  </p:sldIdLst>
  <p:sldSz cx="9144000" cy="6858000" type="screen4x3"/>
  <p:notesSz cx="6858000" cy="9144000"/>
  <p:embeddedFontLst>
    <p:embeddedFont>
      <p:font typeface="Futura XBlkCn BT" panose="020B0806020204020204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Andalus" panose="02020603050405020304" charset="-78"/>
      <p:regular r:id="rId33"/>
    </p:embeddedFont>
    <p:embeddedFont>
      <p:font typeface="Monotype Corsiva" panose="03010101010201010101" pitchFamily="66" charset="0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5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79ABA-7751-402B-9946-E81CB65BBE52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19413-28FF-4636-A61E-1DF1C00A9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2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23rf.com/profile_ruivalesousa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Photo Credit:  </a:t>
            </a:r>
            <a:r>
              <a:rPr lang="en-US" sz="1200" dirty="0" err="1" smtClean="0">
                <a:hlinkClick r:id="rId3"/>
              </a:rPr>
              <a:t>Rui</a:t>
            </a:r>
            <a:r>
              <a:rPr lang="en-US" sz="1200" dirty="0" smtClean="0">
                <a:hlinkClick r:id="rId3"/>
              </a:rPr>
              <a:t> Vale De Sousa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A942F-C87B-4CD6-B890-0B7AD9AA871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A52C2-ED86-452C-A11A-3C5707D2AFC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8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93D4F-E5A4-4FA2-979E-E2D4CB06CDD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7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9E7EE-207F-4A8B-B010-3054D616D17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09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11/4/2016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06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11/4/2016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11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11/4/2016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79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11/4/2016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1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11/4/2016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70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11/4/2016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20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11/4/2016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74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11/4/2016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2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80572-47FE-40D7-91F9-68797F74085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4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11/4/2016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10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11/4/2016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2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11/4/2016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49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616BE-EAFA-4C83-A538-12E89F8386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3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2B146-AC0C-47C3-BFA4-74A939CB3D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8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AF593-82A9-4637-85F8-A91EE6DB0A2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4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58635-4A72-4F49-9E79-B16BE0AA8C6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3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92731-DB7F-4E79-9E96-A4250D696CD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7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C2ACE-F2A1-4E37-B327-A1C80C7D341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6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6121D-BF97-470E-B3EC-75FE9B8DEE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0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6DFB54-C473-4087-89E2-F8B1B4FFA30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141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11/4/2016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8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74004231@N00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2.0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uk_parliame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12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hyperlink" Target="http://www.youtube.com/tomforameri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72" t="17631" r="31007" b="22963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81000"/>
            <a:ext cx="6934200" cy="28956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54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Introduction to </a:t>
            </a:r>
            <a:r>
              <a:rPr lang="en-US" sz="16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/>
            </a:r>
            <a:br>
              <a:rPr lang="en-US" sz="16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9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ENGLISH</a:t>
            </a:r>
            <a:r>
              <a:rPr lang="en-US" sz="4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/>
            </a:r>
            <a:br>
              <a:rPr lang="en-US" sz="4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</a:br>
            <a:r>
              <a:rPr lang="en-US" sz="48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Constitutionalism</a:t>
            </a:r>
            <a:endParaRPr lang="en-US" sz="40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9343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A Chronicle of England - Page 226 - John Signs the Great Char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15919" r="4137" b="3470"/>
          <a:stretch/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124200"/>
            <a:ext cx="9143999" cy="3733800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0"/>
                </a:schemeClr>
              </a:gs>
              <a:gs pos="77000">
                <a:schemeClr val="bg1">
                  <a:alpha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400"/>
            <a:ext cx="9144000" cy="1143000"/>
          </a:xfrm>
        </p:spPr>
        <p:txBody>
          <a:bodyPr/>
          <a:lstStyle/>
          <a:p>
            <a:r>
              <a:rPr lang="en-US" dirty="0" smtClean="0"/>
              <a:t>King John Signs the Magna Carta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A Chronicle of England - Page 226 - John Signs the Great Char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15919" r="4137" b="3470"/>
          <a:stretch/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524000"/>
            <a:ext cx="9143999" cy="533400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71000">
                <a:schemeClr val="bg1">
                  <a:alpha val="85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81600"/>
            <a:ext cx="8763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Who is present?  </a:t>
            </a:r>
            <a:br>
              <a:rPr lang="en-US" dirty="0" smtClean="0"/>
            </a:br>
            <a:r>
              <a:rPr lang="en-US" dirty="0" smtClean="0"/>
              <a:t>What is the general </a:t>
            </a:r>
            <a:r>
              <a:rPr lang="en-US" i="1" dirty="0" smtClean="0"/>
              <a:t>mood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arm5.staticflickr.com/4148/5077069562_b5ace09243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0" y="0"/>
            <a:ext cx="9152021" cy="686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flipV="1">
            <a:off x="1" y="0"/>
            <a:ext cx="9152020" cy="4343400"/>
          </a:xfrm>
          <a:prstGeom prst="rect">
            <a:avLst/>
          </a:prstGeom>
          <a:gradFill flip="none" rotWithShape="1">
            <a:gsLst>
              <a:gs pos="40000">
                <a:schemeClr val="accent1">
                  <a:tint val="44500"/>
                  <a:satMod val="160000"/>
                  <a:alpha val="0"/>
                </a:schemeClr>
              </a:gs>
              <a:gs pos="71000">
                <a:schemeClr val="tx1">
                  <a:alpha val="60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 smtClean="0">
                <a:solidFill>
                  <a:schemeClr val="bg1"/>
                </a:solidFill>
              </a:rPr>
              <a:t>A CONTRACT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400800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Photo by </a:t>
            </a:r>
            <a:r>
              <a:rPr lang="en-US" sz="1200" b="1" dirty="0">
                <a:solidFill>
                  <a:prstClr val="black"/>
                </a:solidFill>
              </a:rPr>
              <a:t>One lucky guy</a:t>
            </a:r>
          </a:p>
        </p:txBody>
      </p:sp>
    </p:spTree>
    <p:extLst>
      <p:ext uri="{BB962C8B-B14F-4D97-AF65-F5344CB8AC3E}">
        <p14:creationId xmlns:p14="http://schemas.microsoft.com/office/powerpoint/2010/main" val="20656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rm5.staticflickr.com/4040/5076393923_3929177c90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5" b="36060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flipH="1">
            <a:off x="0" y="2743200"/>
            <a:ext cx="9144000" cy="4114801"/>
          </a:xfrm>
          <a:prstGeom prst="rect">
            <a:avLst/>
          </a:prstGeom>
          <a:gradFill flip="none" rotWithShape="1">
            <a:gsLst>
              <a:gs pos="40000">
                <a:schemeClr val="accent1">
                  <a:tint val="44500"/>
                  <a:satMod val="160000"/>
                  <a:alpha val="0"/>
                </a:schemeClr>
              </a:gs>
              <a:gs pos="71000">
                <a:schemeClr val="tx1">
                  <a:alpha val="90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76600" y="4876800"/>
            <a:ext cx="5791200" cy="1752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Between the people and their ruler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6400800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Photo by </a:t>
            </a:r>
            <a:r>
              <a:rPr lang="en-US" sz="1200" b="1" dirty="0">
                <a:solidFill>
                  <a:prstClr val="black"/>
                </a:solidFill>
              </a:rPr>
              <a:t>One lucky guy</a:t>
            </a:r>
          </a:p>
        </p:txBody>
      </p:sp>
    </p:spTree>
    <p:extLst>
      <p:ext uri="{BB962C8B-B14F-4D97-AF65-F5344CB8AC3E}">
        <p14:creationId xmlns:p14="http://schemas.microsoft.com/office/powerpoint/2010/main" val="28985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6525"/>
            <a:ext cx="9144000" cy="6994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4" y="-136526"/>
            <a:ext cx="9138745" cy="6994526"/>
          </a:xfrm>
          <a:prstGeom prst="rect">
            <a:avLst/>
          </a:prstGeom>
          <a:gradFill flip="none" rotWithShape="1">
            <a:gsLst>
              <a:gs pos="17000">
                <a:schemeClr val="tx1">
                  <a:alpha val="8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77000">
                <a:schemeClr val="tx1">
                  <a:alpha val="80000"/>
                </a:scheme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4267200"/>
          </a:xfrm>
        </p:spPr>
        <p:txBody>
          <a:bodyPr>
            <a:noAutofit/>
          </a:bodyPr>
          <a:lstStyle/>
          <a:p>
            <a:r>
              <a:rPr lang="en-US" sz="125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Taxation by </a:t>
            </a:r>
            <a:r>
              <a:rPr lang="en-US" sz="13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CONSENT</a:t>
            </a:r>
            <a:endParaRPr lang="en-US" sz="6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" name="AutoShape 4" descr="http://upload.wikimedia.org/wikipedia/commons/0/02/Magna_Cart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A Chronicle of England - Page 226 - John Signs the Great Char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3" t="15919" r="16129" b="23623"/>
          <a:stretch/>
        </p:blipFill>
        <p:spPr bwMode="auto">
          <a:xfrm>
            <a:off x="0" y="-1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733800" y="3124200"/>
            <a:ext cx="2285999" cy="1295400"/>
          </a:xfrm>
          <a:prstGeom prst="wedgeRoundRectCallout">
            <a:avLst>
              <a:gd name="adj1" fmla="val 79349"/>
              <a:gd name="adj2" fmla="val -2434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prstClr val="white"/>
                </a:solidFill>
                <a:latin typeface="Andalus"/>
              </a:rPr>
              <a:t>Can I tax you?</a:t>
            </a:r>
            <a:endParaRPr lang="en-US" sz="4000" dirty="0">
              <a:solidFill>
                <a:prstClr val="white"/>
              </a:solidFill>
              <a:latin typeface="Andalus"/>
            </a:endParaRPr>
          </a:p>
        </p:txBody>
      </p:sp>
    </p:spTree>
    <p:extLst>
      <p:ext uri="{BB962C8B-B14F-4D97-AF65-F5344CB8AC3E}">
        <p14:creationId xmlns:p14="http://schemas.microsoft.com/office/powerpoint/2010/main" val="42302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A Chronicle of England - Page 226 - John Signs the Great Char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3" t="15919" r="16129" b="23623"/>
          <a:stretch/>
        </p:blipFill>
        <p:spPr bwMode="auto">
          <a:xfrm>
            <a:off x="0" y="-1"/>
            <a:ext cx="9144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733800" y="3124200"/>
            <a:ext cx="2285999" cy="1295400"/>
          </a:xfrm>
          <a:prstGeom prst="wedgeRoundRectCallout">
            <a:avLst>
              <a:gd name="adj1" fmla="val 79349"/>
              <a:gd name="adj2" fmla="val -2434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prstClr val="white"/>
                </a:solidFill>
                <a:latin typeface="Andalus"/>
              </a:rPr>
              <a:t>Can I tax you?</a:t>
            </a:r>
            <a:endParaRPr lang="en-US" sz="4000" dirty="0">
              <a:solidFill>
                <a:prstClr val="white"/>
              </a:solidFill>
              <a:latin typeface="Andalus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981200" y="1600200"/>
            <a:ext cx="2285999" cy="990600"/>
          </a:xfrm>
          <a:prstGeom prst="wedgeRoundRectCallout">
            <a:avLst>
              <a:gd name="adj1" fmla="val 80402"/>
              <a:gd name="adj2" fmla="val -42919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prstClr val="white"/>
                </a:solidFill>
                <a:latin typeface="Andalus"/>
              </a:rPr>
              <a:t>NO!!!</a:t>
            </a:r>
            <a:endParaRPr lang="en-US" sz="5400" b="1" dirty="0">
              <a:solidFill>
                <a:prstClr val="white"/>
              </a:solidFill>
              <a:latin typeface="Andalus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981200" y="1600200"/>
            <a:ext cx="2285999" cy="990600"/>
          </a:xfrm>
          <a:prstGeom prst="wedgeRoundRectCallout">
            <a:avLst>
              <a:gd name="adj1" fmla="val -74335"/>
              <a:gd name="adj2" fmla="val -47777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400" b="1" dirty="0" smtClean="0">
                <a:solidFill>
                  <a:prstClr val="white"/>
                </a:solidFill>
                <a:latin typeface="Andalus"/>
              </a:rPr>
              <a:t>NO!!!</a:t>
            </a:r>
            <a:endParaRPr lang="en-US" sz="5400" b="1" dirty="0">
              <a:solidFill>
                <a:prstClr val="white"/>
              </a:solidFill>
              <a:latin typeface="Andalus"/>
            </a:endParaRPr>
          </a:p>
        </p:txBody>
      </p:sp>
    </p:spTree>
    <p:extLst>
      <p:ext uri="{BB962C8B-B14F-4D97-AF65-F5344CB8AC3E}">
        <p14:creationId xmlns:p14="http://schemas.microsoft.com/office/powerpoint/2010/main" val="9585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farm6.staticflickr.com/5299/5397114687_69a799c45d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524000"/>
            <a:ext cx="9143999" cy="533400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71000">
                <a:schemeClr val="bg1">
                  <a:alpha val="5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581400"/>
            <a:ext cx="7620000" cy="2468562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effectLst>
                  <a:glow rad="63500">
                    <a:schemeClr val="bg1">
                      <a:alpha val="80000"/>
                    </a:schemeClr>
                  </a:glow>
                </a:effectLst>
              </a:rPr>
              <a:t>“More Charter”</a:t>
            </a:r>
            <a:endParaRPr lang="en-US" sz="8800" b="1" dirty="0">
              <a:effectLst>
                <a:glow rad="635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52886" y="6477000"/>
            <a:ext cx="1491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</a:rPr>
              <a:t>Photo by </a:t>
            </a:r>
            <a:r>
              <a:rPr lang="en-US" sz="1200" dirty="0" err="1">
                <a:solidFill>
                  <a:prstClr val="white"/>
                </a:solidFill>
                <a:hlinkClick r:id="rId3"/>
              </a:rPr>
              <a:t>JTSiemer</a:t>
            </a:r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221482"/>
              </p:ext>
            </p:extLst>
          </p:nvPr>
        </p:nvGraphicFramePr>
        <p:xfrm>
          <a:off x="0" y="381000"/>
          <a:ext cx="91440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971800"/>
                <a:gridCol w="3429000"/>
              </a:tblGrid>
              <a:tr h="797724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Absolutism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Constitutionalism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</a:tr>
              <a:tr h="107026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Government Power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Laws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Taxation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702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Representative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Bodies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Sovereignty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43200" y="1302603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Andalus"/>
              </a:rPr>
              <a:t>Absolute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1295400"/>
            <a:ext cx="3228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LIMITED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2369403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Arbitrary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399" y="2362200"/>
            <a:ext cx="3224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Common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3404671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By </a:t>
            </a:r>
            <a:r>
              <a:rPr lang="en-US" sz="4800" b="1" i="1" dirty="0" smtClean="0">
                <a:solidFill>
                  <a:prstClr val="black"/>
                </a:solidFill>
                <a:latin typeface="Andalus"/>
              </a:rPr>
              <a:t>Decree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399" y="3397468"/>
            <a:ext cx="3224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By </a:t>
            </a:r>
            <a:r>
              <a:rPr lang="en-US" sz="4800" b="1" i="1" dirty="0" smtClean="0">
                <a:solidFill>
                  <a:prstClr val="black"/>
                </a:solidFill>
                <a:latin typeface="Andalus"/>
              </a:rPr>
              <a:t>Consent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5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arm9.staticflickr.com/8476/8102581266_6bd874e352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1" y="0"/>
            <a:ext cx="91559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flipV="1">
            <a:off x="0" y="0"/>
            <a:ext cx="9143999" cy="6858000"/>
          </a:xfrm>
          <a:prstGeom prst="rect">
            <a:avLst/>
          </a:prstGeom>
          <a:gradFill flip="none" rotWithShape="1">
            <a:gsLst>
              <a:gs pos="40000">
                <a:schemeClr val="accent1">
                  <a:tint val="44500"/>
                  <a:satMod val="160000"/>
                  <a:alpha val="0"/>
                </a:schemeClr>
              </a:gs>
              <a:gs pos="71000">
                <a:schemeClr val="tx1">
                  <a:alpha val="75000"/>
                </a:schemeClr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11500" dirty="0" smtClean="0">
                <a:solidFill>
                  <a:schemeClr val="bg1"/>
                </a:solidFill>
              </a:rPr>
              <a:t>Parliament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6428601"/>
            <a:ext cx="28809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white"/>
                </a:solidFill>
                <a:hlinkClick r:id="rId3" tooltip="Attribution-NonCommercial License"/>
              </a:rPr>
              <a:t>Some rights reserved</a:t>
            </a:r>
            <a:r>
              <a:rPr lang="en-US" sz="1200" dirty="0">
                <a:solidFill>
                  <a:prstClr val="white"/>
                </a:solidFill>
              </a:rPr>
              <a:t> by </a:t>
            </a:r>
            <a:r>
              <a:rPr lang="en-US" sz="1200" dirty="0">
                <a:solidFill>
                  <a:prstClr val="white"/>
                </a:solidFill>
                <a:hlinkClick r:id="rId4"/>
              </a:rPr>
              <a:t>UK Parliament</a:t>
            </a:r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2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inspirationroom.com/daily/design/2009/10/absolut-no-labels-bot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32" y="0"/>
            <a:ext cx="5141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inspirationroom.com/daily/design/2009/10/absolut-no-labels-bott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7"/>
          <a:stretch/>
        </p:blipFill>
        <p:spPr bwMode="auto">
          <a:xfrm>
            <a:off x="3852762" y="0"/>
            <a:ext cx="5291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heinspirationroom.com/daily/design/2009/10/absolut-no-labels-bott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9"/>
          <a:stretch/>
        </p:blipFill>
        <p:spPr bwMode="auto">
          <a:xfrm>
            <a:off x="0" y="0"/>
            <a:ext cx="1614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427038"/>
            <a:ext cx="5638800" cy="2925762"/>
          </a:xfrm>
        </p:spPr>
        <p:txBody>
          <a:bodyPr>
            <a:normAutofit/>
          </a:bodyPr>
          <a:lstStyle/>
          <a:p>
            <a:r>
              <a:rPr lang="en-US" sz="11000" dirty="0" smtClean="0">
                <a:latin typeface="Futura XBlkCn BT" pitchFamily="34" charset="0"/>
              </a:rPr>
              <a:t>ABSOLUT</a:t>
            </a:r>
            <a:r>
              <a:rPr lang="en-US" sz="9800" dirty="0" smtClean="0">
                <a:latin typeface="Futura XBlkCn BT" pitchFamily="34" charset="0"/>
              </a:rPr>
              <a:t/>
            </a:r>
            <a:br>
              <a:rPr lang="en-US" sz="9800" dirty="0" smtClean="0">
                <a:latin typeface="Futura XBlkCn BT" pitchFamily="34" charset="0"/>
              </a:rPr>
            </a:br>
            <a:r>
              <a:rPr lang="en-US" sz="6700" dirty="0" smtClean="0">
                <a:latin typeface="Futura XBlkCn BT" pitchFamily="34" charset="0"/>
              </a:rPr>
              <a:t>GOVERNMENT</a:t>
            </a:r>
            <a:endParaRPr lang="en-US" sz="4000" dirty="0">
              <a:latin typeface="Futura XBlkCn BT" pitchFamily="34" charset="0"/>
            </a:endParaRPr>
          </a:p>
        </p:txBody>
      </p:sp>
      <p:pic>
        <p:nvPicPr>
          <p:cNvPr id="3" name="Picture 2" descr="https://encrypted-tbn1.gstatic.com/images?q=tbn:ANd9GcTMENqgdF-C-nmQs5RN-J3pPUT8LljBXhPgJ51iG1tGRDF_pq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268" y="2971800"/>
            <a:ext cx="1881188" cy="1881188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-57150"/>
            <a:ext cx="2782574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596900"/>
          </a:effectLst>
        </p:spPr>
      </p:pic>
      <p:sp>
        <p:nvSpPr>
          <p:cNvPr id="4" name="TextBox 3"/>
          <p:cNvSpPr txBox="1"/>
          <p:nvPr/>
        </p:nvSpPr>
        <p:spPr>
          <a:xfrm>
            <a:off x="4114800" y="5326559"/>
            <a:ext cx="4986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Futura XBlkCn BT" panose="020B0806020204020204" pitchFamily="34" charset="0"/>
              </a:rPr>
              <a:t>You are bottled up.</a:t>
            </a:r>
            <a:endParaRPr lang="en-US" sz="4400" dirty="0">
              <a:solidFill>
                <a:prstClr val="black"/>
              </a:solidFill>
              <a:latin typeface="Futura XBlkCn BT" panose="020B0806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skajerk.files.wordpress.com/2011/12/jane_jet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53"/>
            <a:ext cx="9144000" cy="689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1" y="3810000"/>
            <a:ext cx="9143999" cy="3048000"/>
          </a:xfrm>
          <a:prstGeom prst="rect">
            <a:avLst/>
          </a:prstGeom>
          <a:gradFill flip="none" rotWithShape="1">
            <a:gsLst>
              <a:gs pos="40000">
                <a:schemeClr val="bg1">
                  <a:alpha val="0"/>
                </a:schemeClr>
              </a:gs>
              <a:gs pos="71000">
                <a:schemeClr val="bg1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91440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The Power of the Purse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08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4724400" cy="2170386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600" b="1" kern="0" dirty="0" smtClean="0">
                <a:ln/>
                <a:solidFill>
                  <a:schemeClr val="accent3"/>
                </a:solidFill>
              </a:rPr>
              <a:t>The English </a:t>
            </a:r>
            <a:r>
              <a:rPr lang="en-US" sz="5400" b="1" kern="0" dirty="0" smtClean="0">
                <a:ln/>
                <a:solidFill>
                  <a:schemeClr val="accent3"/>
                </a:solidFill>
              </a:rPr>
              <a:t>“Constitution”</a:t>
            </a:r>
            <a:endParaRPr lang="en-US" sz="5400" b="1" kern="0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4288305"/>
            <a:ext cx="2819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Andalus"/>
              </a:rPr>
              <a:t>Parliament</a:t>
            </a:r>
          </a:p>
          <a:p>
            <a:pPr algn="ctr"/>
            <a:r>
              <a:rPr lang="en-US" sz="3200" i="1" dirty="0" smtClean="0">
                <a:solidFill>
                  <a:prstClr val="white"/>
                </a:solidFill>
              </a:rPr>
              <a:t>(Bicameral)</a:t>
            </a:r>
            <a:endParaRPr lang="en-US" sz="3200" i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9086"/>
            <a:ext cx="2869794" cy="2869794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93" y="2612886"/>
            <a:ext cx="2869794" cy="2869794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1165776" y="5402759"/>
            <a:ext cx="14526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prstClr val="white"/>
                </a:solidFill>
                <a:latin typeface="Andalus"/>
              </a:rPr>
              <a:t>Lords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85975" y="5387434"/>
            <a:ext cx="25138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Andalus"/>
              </a:rPr>
              <a:t>Commons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6770" y="1897559"/>
            <a:ext cx="14462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Andalus"/>
              </a:rPr>
              <a:t>KING</a:t>
            </a:r>
            <a:endParaRPr lang="en-US" sz="4400" b="1" dirty="0">
              <a:solidFill>
                <a:prstClr val="white"/>
              </a:solidFill>
              <a:latin typeface="Andalu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71" r="9765" b="14552"/>
          <a:stretch/>
        </p:blipFill>
        <p:spPr bwMode="auto">
          <a:xfrm>
            <a:off x="5335570" y="147699"/>
            <a:ext cx="2286286" cy="244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4030" y="6400800"/>
            <a:ext cx="2363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+mj-lt"/>
              </a:rPr>
              <a:t>Lion icon by Alejandro </a:t>
            </a:r>
            <a:r>
              <a:rPr lang="en-US" sz="1200" dirty="0" err="1" smtClean="0">
                <a:latin typeface="+mj-lt"/>
              </a:rPr>
              <a:t>Capellan</a:t>
            </a:r>
            <a:r>
              <a:rPr lang="en-US" sz="1200" dirty="0" smtClean="0">
                <a:latin typeface="+mj-lt"/>
              </a:rPr>
              <a:t> from the Noun Project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6783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197059"/>
              </p:ext>
            </p:extLst>
          </p:nvPr>
        </p:nvGraphicFramePr>
        <p:xfrm>
          <a:off x="0" y="381000"/>
          <a:ext cx="91440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971800"/>
                <a:gridCol w="3429000"/>
              </a:tblGrid>
              <a:tr h="797724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Absolutism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Constitutionalism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</a:tr>
              <a:tr h="107026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Government Power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Laws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Taxation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702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Representative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Bodies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Sovereignty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43200" y="1302603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Andalus"/>
              </a:rPr>
              <a:t>Absolute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1295400"/>
            <a:ext cx="3228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LIMITED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2369403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Arbitrary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399" y="2362200"/>
            <a:ext cx="3224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Common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3404671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By </a:t>
            </a:r>
            <a:r>
              <a:rPr lang="en-US" sz="4800" b="1" i="1" dirty="0" smtClean="0">
                <a:solidFill>
                  <a:prstClr val="black"/>
                </a:solidFill>
                <a:latin typeface="Andalus"/>
              </a:rPr>
              <a:t>Decree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399" y="3397468"/>
            <a:ext cx="3224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By </a:t>
            </a:r>
            <a:r>
              <a:rPr lang="en-US" sz="4800" b="1" i="1" dirty="0" smtClean="0">
                <a:solidFill>
                  <a:prstClr val="black"/>
                </a:solidFill>
                <a:latin typeface="Andalus"/>
              </a:rPr>
              <a:t>Consent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4487237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NO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399" y="4480034"/>
            <a:ext cx="3224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YES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0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587267"/>
              </p:ext>
            </p:extLst>
          </p:nvPr>
        </p:nvGraphicFramePr>
        <p:xfrm>
          <a:off x="0" y="381000"/>
          <a:ext cx="91440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971800"/>
                <a:gridCol w="3429000"/>
              </a:tblGrid>
              <a:tr h="797724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Absolutism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Constitutionalism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</a:tr>
              <a:tr h="107026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Government Power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Laws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Taxation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702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Representative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Bodies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Sovereignty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43200" y="1302603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Andalus"/>
              </a:rPr>
              <a:t>Absolute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1295400"/>
            <a:ext cx="3228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LIMITED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2369403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Arbitrary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399" y="2362200"/>
            <a:ext cx="3224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Common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3404671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By </a:t>
            </a:r>
            <a:r>
              <a:rPr lang="en-US" sz="4800" b="1" i="1" dirty="0" smtClean="0">
                <a:solidFill>
                  <a:prstClr val="black"/>
                </a:solidFill>
                <a:latin typeface="Andalus"/>
              </a:rPr>
              <a:t>Decree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399" y="3397468"/>
            <a:ext cx="3224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By </a:t>
            </a:r>
            <a:r>
              <a:rPr lang="en-US" sz="4800" b="1" i="1" dirty="0" smtClean="0">
                <a:solidFill>
                  <a:prstClr val="black"/>
                </a:solidFill>
                <a:latin typeface="Andalus"/>
              </a:rPr>
              <a:t>Consent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4487237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NO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399" y="4480034"/>
            <a:ext cx="3224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YES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5569803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Monarch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7399" y="5562600"/>
            <a:ext cx="3224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People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0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32370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49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inspirationroom.com/daily/design/2009/10/absolut-no-labels-bot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32" y="0"/>
            <a:ext cx="5141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heinspirationroom.com/daily/design/2009/10/absolut-no-labels-bott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7"/>
          <a:stretch/>
        </p:blipFill>
        <p:spPr bwMode="auto">
          <a:xfrm>
            <a:off x="3852762" y="0"/>
            <a:ext cx="5519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heinspirationroom.com/daily/design/2009/10/absolut-no-labels-bott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69"/>
          <a:stretch/>
        </p:blipFill>
        <p:spPr bwMode="auto">
          <a:xfrm>
            <a:off x="0" y="0"/>
            <a:ext cx="1614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le:President Barack Ob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04" y="2514600"/>
            <a:ext cx="1379220" cy="172402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24162" y="427038"/>
            <a:ext cx="5748438" cy="2925762"/>
          </a:xfrm>
        </p:spPr>
        <p:txBody>
          <a:bodyPr>
            <a:normAutofit/>
          </a:bodyPr>
          <a:lstStyle/>
          <a:p>
            <a:r>
              <a:rPr lang="en-US" sz="11800" dirty="0" smtClean="0">
                <a:latin typeface="Futura XBlkCn BT" pitchFamily="34" charset="0"/>
              </a:rPr>
              <a:t>LIMITED</a:t>
            </a:r>
            <a:r>
              <a:rPr lang="en-US" sz="9800" dirty="0" smtClean="0">
                <a:latin typeface="Futura XBlkCn BT" pitchFamily="34" charset="0"/>
              </a:rPr>
              <a:t/>
            </a:r>
            <a:br>
              <a:rPr lang="en-US" sz="9800" dirty="0" smtClean="0">
                <a:latin typeface="Futura XBlkCn BT" pitchFamily="34" charset="0"/>
              </a:rPr>
            </a:br>
            <a:r>
              <a:rPr lang="en-US" sz="6700" dirty="0" smtClean="0">
                <a:latin typeface="Futura XBlkCn BT" pitchFamily="34" charset="0"/>
              </a:rPr>
              <a:t>GOVERNMENT</a:t>
            </a:r>
            <a:endParaRPr lang="en-US" sz="4000" dirty="0">
              <a:latin typeface="Futura XBlkCn BT" pitchFamily="34" charset="0"/>
            </a:endParaRPr>
          </a:p>
        </p:txBody>
      </p:sp>
      <p:pic>
        <p:nvPicPr>
          <p:cNvPr id="2052" name="Picture 4" descr="http://upload.wikimedia.org/wikipedia/commons/thumb/6/6c/Constitution_of_the_United_States%2C_page_1.jpg/846px-Constitution_of_the_United_States%2C_page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1724" r="55784" b="86153"/>
          <a:stretch/>
        </p:blipFill>
        <p:spPr bwMode="auto">
          <a:xfrm>
            <a:off x="3999907" y="3810000"/>
            <a:ext cx="5067893" cy="174354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thumb/6/6c/Constitution_of_the_United_States%2C_page_1.jpg/846px-Constitution_of_the_United_States%2C_page_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" t="1618" r="39314" b="6199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8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thumb/6/6c/Constitution_of_the_United_States%2C_page_1.jpg/846px-Constitution_of_the_United_States%2C_page_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" t="1618" r="39314" b="6199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52600" y="1828800"/>
            <a:ext cx="75438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8000" dirty="0" smtClean="0">
                <a:solidFill>
                  <a:prstClr val="black"/>
                </a:solidFill>
                <a:latin typeface="Futura XBlkCn BT" pitchFamily="34" charset="0"/>
              </a:rPr>
              <a:t>A Constitution</a:t>
            </a:r>
          </a:p>
          <a:p>
            <a:pPr>
              <a:lnSpc>
                <a:spcPct val="90000"/>
              </a:lnSpc>
            </a:pPr>
            <a:r>
              <a:rPr lang="en-US" sz="17000" dirty="0" smtClean="0">
                <a:solidFill>
                  <a:srgbClr val="C00000"/>
                </a:solidFill>
                <a:latin typeface="Futura XBlkCn BT" pitchFamily="34" charset="0"/>
              </a:rPr>
              <a:t>LIMITS</a:t>
            </a:r>
            <a:r>
              <a:rPr lang="en-US" sz="14200" dirty="0" smtClean="0">
                <a:solidFill>
                  <a:prstClr val="black"/>
                </a:solidFill>
                <a:latin typeface="Futura XBlkCn BT" pitchFamily="34" charset="0"/>
              </a:rPr>
              <a:t/>
            </a:r>
            <a:br>
              <a:rPr lang="en-US" sz="14200" dirty="0" smtClean="0">
                <a:solidFill>
                  <a:prstClr val="black"/>
                </a:solidFill>
                <a:latin typeface="Futura XBlkCn BT" pitchFamily="34" charset="0"/>
              </a:rPr>
            </a:br>
            <a:r>
              <a:rPr lang="en-US" sz="6700" dirty="0" smtClean="0">
                <a:solidFill>
                  <a:prstClr val="black"/>
                </a:solidFill>
                <a:latin typeface="Futura XBlkCn BT" pitchFamily="34" charset="0"/>
              </a:rPr>
              <a:t>GOVERNMENT</a:t>
            </a:r>
            <a:endParaRPr lang="en-US" sz="4000" dirty="0">
              <a:solidFill>
                <a:prstClr val="black"/>
              </a:solidFill>
              <a:latin typeface="Futura XBlkCn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774848"/>
              </p:ext>
            </p:extLst>
          </p:nvPr>
        </p:nvGraphicFramePr>
        <p:xfrm>
          <a:off x="0" y="381000"/>
          <a:ext cx="91440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971800"/>
                <a:gridCol w="3429000"/>
              </a:tblGrid>
              <a:tr h="797724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Absolutism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Constitutionalism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</a:tr>
              <a:tr h="107026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Government Power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Laws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Taxation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702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Representative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Bodies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Sovereignty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971800" y="1302603"/>
            <a:ext cx="23519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Andalus"/>
              </a:rPr>
              <a:t>Absolute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8674" y="1295400"/>
            <a:ext cx="24416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LIMITED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8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4459083" cy="22098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8000" b="1" kern="0" dirty="0" smtClean="0">
                <a:ln/>
                <a:solidFill>
                  <a:schemeClr val="accent3"/>
                </a:solidFill>
              </a:rPr>
              <a:t>Common Law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886200"/>
            <a:ext cx="4306683" cy="163512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3600" b="1" dirty="0" smtClean="0"/>
              <a:t>Judges decide by </a:t>
            </a:r>
            <a:r>
              <a:rPr lang="en-US" sz="4800" b="1" dirty="0" smtClean="0"/>
              <a:t>PRECEDENT</a:t>
            </a:r>
            <a:endParaRPr lang="en-US" sz="3600" b="1" i="1" dirty="0" smtClean="0"/>
          </a:p>
        </p:txBody>
      </p:sp>
      <p:pic>
        <p:nvPicPr>
          <p:cNvPr id="10244" name="Picture 5" descr="Image:Henry II of Eng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9083" y="32084"/>
            <a:ext cx="4684917" cy="682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" name="TextBox 1"/>
          <p:cNvSpPr txBox="1"/>
          <p:nvPr/>
        </p:nvSpPr>
        <p:spPr>
          <a:xfrm>
            <a:off x="6477000" y="5859959"/>
            <a:ext cx="2514600" cy="769441"/>
          </a:xfrm>
          <a:prstGeom prst="rect">
            <a:avLst/>
          </a:prstGeom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Andalus"/>
              </a:rPr>
              <a:t>Henry II</a:t>
            </a:r>
            <a:endParaRPr lang="en-US" sz="4400" b="1" dirty="0">
              <a:solidFill>
                <a:prstClr val="white"/>
              </a:solidFill>
              <a:latin typeface="Andalus"/>
            </a:endParaRPr>
          </a:p>
        </p:txBody>
      </p:sp>
    </p:spTree>
    <p:extLst>
      <p:ext uri="{BB962C8B-B14F-4D97-AF65-F5344CB8AC3E}">
        <p14:creationId xmlns:p14="http://schemas.microsoft.com/office/powerpoint/2010/main" val="2152118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010335"/>
              </p:ext>
            </p:extLst>
          </p:nvPr>
        </p:nvGraphicFramePr>
        <p:xfrm>
          <a:off x="0" y="381000"/>
          <a:ext cx="91440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971800"/>
                <a:gridCol w="3429000"/>
              </a:tblGrid>
              <a:tr h="797724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Absolutism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+mj-lt"/>
                        </a:rPr>
                        <a:t>Constitutionalism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</a:tr>
              <a:tr h="107026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Government Power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Laws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Taxation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702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Representative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Bodies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10525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Sovereignty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43200" y="1302603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Andalus"/>
              </a:rPr>
              <a:t>Absolute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1295400"/>
            <a:ext cx="3228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LIMITED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200" y="2369403"/>
            <a:ext cx="292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Arbitrary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399" y="2362200"/>
            <a:ext cx="3224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Andalus"/>
              </a:rPr>
              <a:t>Common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3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36525"/>
            <a:ext cx="9144000" cy="6994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4" y="-136526"/>
            <a:ext cx="9138745" cy="6994526"/>
          </a:xfrm>
          <a:prstGeom prst="rect">
            <a:avLst/>
          </a:prstGeom>
          <a:gradFill flip="none" rotWithShape="1">
            <a:gsLst>
              <a:gs pos="17000">
                <a:schemeClr val="tx1">
                  <a:alpha val="8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77000">
                <a:schemeClr val="tx1">
                  <a:alpha val="80000"/>
                </a:scheme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467600" cy="2514600"/>
          </a:xfrm>
        </p:spPr>
        <p:txBody>
          <a:bodyPr>
            <a:noAutofit/>
          </a:bodyPr>
          <a:lstStyle/>
          <a:p>
            <a:pPr algn="l"/>
            <a:r>
              <a:rPr lang="en-US" sz="9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Magna</a:t>
            </a:r>
            <a:r>
              <a:rPr lang="en-US" sz="9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9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Carta</a:t>
            </a:r>
            <a:r>
              <a:rPr lang="en-US" sz="9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(1215)</a:t>
            </a:r>
            <a:endParaRPr lang="en-US" sz="5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" name="AutoShape 4" descr="http://upload.wikimedia.org/wikipedia/commons/0/02/Magna_Cart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4338697"/>
            <a:ext cx="655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Monotype Corsiva" pitchFamily="66" charset="0"/>
              </a:rPr>
              <a:t>The Holy Grail </a:t>
            </a:r>
            <a:endParaRPr lang="en-US" sz="4400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Monotype Corsiva" pitchFamily="66" charset="0"/>
            </a:endParaRPr>
          </a:p>
          <a:p>
            <a:pPr algn="ctr"/>
            <a:r>
              <a:rPr lang="en-US" sz="40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Monotype Corsiva" pitchFamily="66" charset="0"/>
              </a:rPr>
              <a:t>of English Constitutionalism</a:t>
            </a:r>
            <a:endParaRPr lang="en-US" sz="40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Monotype Corsiva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8142" y="1600200"/>
            <a:ext cx="4770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</a:rPr>
              <a:t>“Great Charter”</a:t>
            </a:r>
            <a:endParaRPr lang="en-US" sz="4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9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FFC000"/>
      </a:folHlink>
    </a:clrScheme>
    <a:fontScheme name="Andalus">
      <a:majorFont>
        <a:latin typeface="Andalu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FFF00"/>
    </a:hlink>
    <a:folHlink>
      <a:srgbClr val="FFC000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FFF00"/>
    </a:hlink>
    <a:folHlink>
      <a:srgbClr val="FFC000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FFF00"/>
    </a:hlink>
    <a:folHlink>
      <a:srgbClr val="FFC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4894</TotalTime>
  <Words>209</Words>
  <Application>Microsoft Office PowerPoint</Application>
  <PresentationFormat>On-screen Show (4:3)</PresentationFormat>
  <Paragraphs>103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Wingdings</vt:lpstr>
      <vt:lpstr>Futura XBlkCn BT</vt:lpstr>
      <vt:lpstr>Calibri</vt:lpstr>
      <vt:lpstr>Andalus</vt:lpstr>
      <vt:lpstr>Monotype Corsiva</vt:lpstr>
      <vt:lpstr>6_Office Theme</vt:lpstr>
      <vt:lpstr>1_Office Theme</vt:lpstr>
      <vt:lpstr>Introduction to  ENGLISH Constitutionalism</vt:lpstr>
      <vt:lpstr>ABSOLUT GOVERNMENT</vt:lpstr>
      <vt:lpstr>LIMITED GOVERNMENT</vt:lpstr>
      <vt:lpstr>PowerPoint Presentation</vt:lpstr>
      <vt:lpstr>PowerPoint Presentation</vt:lpstr>
      <vt:lpstr>PowerPoint Presentation</vt:lpstr>
      <vt:lpstr>Common Law</vt:lpstr>
      <vt:lpstr>PowerPoint Presentation</vt:lpstr>
      <vt:lpstr>Magna Carta (1215)</vt:lpstr>
      <vt:lpstr>King John Signs the Magna Carta</vt:lpstr>
      <vt:lpstr>Who is present?   What is the general mood?</vt:lpstr>
      <vt:lpstr>A CONTRACT</vt:lpstr>
      <vt:lpstr>Between the people and their ruler</vt:lpstr>
      <vt:lpstr>Taxation by CONSENT</vt:lpstr>
      <vt:lpstr>PowerPoint Presentation</vt:lpstr>
      <vt:lpstr>PowerPoint Presentation</vt:lpstr>
      <vt:lpstr>“More Charter”</vt:lpstr>
      <vt:lpstr>PowerPoint Presentation</vt:lpstr>
      <vt:lpstr>Parliament</vt:lpstr>
      <vt:lpstr>The Power of the Purse</vt:lpstr>
      <vt:lpstr>The English “Constitution”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Absolutism vs. Constitutionalism</dc:title>
  <dc:creator>Tom Richey</dc:creator>
  <cp:lastModifiedBy>Tom Richey</cp:lastModifiedBy>
  <cp:revision>108</cp:revision>
  <dcterms:created xsi:type="dcterms:W3CDTF">2010-08-25T12:38:40Z</dcterms:created>
  <dcterms:modified xsi:type="dcterms:W3CDTF">2016-11-04T18:54:04Z</dcterms:modified>
</cp:coreProperties>
</file>