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  <p:sldMasterId id="2147483708" r:id="rId3"/>
  </p:sldMasterIdLst>
  <p:notesMasterIdLst>
    <p:notesMasterId r:id="rId29"/>
  </p:notesMasterIdLst>
  <p:sldIdLst>
    <p:sldId id="296" r:id="rId4"/>
    <p:sldId id="295" r:id="rId5"/>
    <p:sldId id="330" r:id="rId6"/>
    <p:sldId id="325" r:id="rId7"/>
    <p:sldId id="299" r:id="rId8"/>
    <p:sldId id="329" r:id="rId9"/>
    <p:sldId id="333" r:id="rId10"/>
    <p:sldId id="334" r:id="rId11"/>
    <p:sldId id="300" r:id="rId12"/>
    <p:sldId id="326" r:id="rId13"/>
    <p:sldId id="327" r:id="rId14"/>
    <p:sldId id="328" r:id="rId15"/>
    <p:sldId id="335" r:id="rId16"/>
    <p:sldId id="301" r:id="rId17"/>
    <p:sldId id="306" r:id="rId18"/>
    <p:sldId id="303" r:id="rId19"/>
    <p:sldId id="304" r:id="rId20"/>
    <p:sldId id="331" r:id="rId21"/>
    <p:sldId id="307" r:id="rId22"/>
    <p:sldId id="308" r:id="rId23"/>
    <p:sldId id="309" r:id="rId24"/>
    <p:sldId id="310" r:id="rId25"/>
    <p:sldId id="311" r:id="rId26"/>
    <p:sldId id="312" r:id="rId27"/>
    <p:sldId id="336" r:id="rId28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30"/>
    </p:embeddedFont>
    <p:embeddedFont>
      <p:font typeface="Impact" panose="020B0806030902050204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entury Schoolbook" panose="02040604050505020304" pitchFamily="18" charset="0"/>
      <p:regular r:id="rId34"/>
      <p:bold r:id="rId35"/>
      <p:italic r:id="rId36"/>
      <p:boldItalic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Bookman Old Style" panose="02050604050505020204" pitchFamily="18" charset="0"/>
      <p:regular r:id="rId40"/>
      <p:bold r:id="rId41"/>
      <p:italic r:id="rId42"/>
      <p:boldItalic r:id="rId43"/>
    </p:embeddedFont>
    <p:embeddedFont>
      <p:font typeface="Wingdings 2" panose="05020102010507070707" pitchFamily="18" charset="2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1428-162D-4AE4-B6C7-2F2D47D2DA2F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12855-7BEB-437F-9FD8-FFDEA457D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7FD2-A2A1-478E-A074-E8D581360F4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97DE6-095B-42F8-9B37-B4F9C1B11BF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F83C-A1B5-4A43-A266-428A1EC2A4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C35F-D8AB-4BEF-836F-D1F8C21365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1C78-1BC4-4B65-B825-B98087B3DC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2FBA-B3FF-46DB-93BC-2A371965E7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67FD2-A2A1-478E-A074-E8D581360F4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97DE6-095B-42F8-9B37-B4F9C1B11BF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1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94039-93DE-4D81-B7ED-B6ED620930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1149D-A24C-40E1-84E9-91DEFE22AA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74A3F-C25C-4D07-B771-2D60D3B6074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547E-AFB9-4810-8096-F5B7A92651C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5E495-6767-470B-A4C9-CF61982725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FDC1-202C-4208-8F72-5503DB76A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82EA7-16CE-43C4-972C-ED9ACBC7B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2438-4579-4B9C-961A-9FDA08BCE4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5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67EFE-C2EA-4CF5-A541-37209B006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6A3D9-7F27-4AC2-94B5-385AB6175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7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E3669-7D7D-4F13-862E-45EE7AD32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47B96-76F4-4232-93BF-45AA72F30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01A8-7BA4-438D-B5E7-EA3CF744C8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7331F-7498-4468-BE0C-CC8D2DCDEA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4039-93DE-4D81-B7ED-B6ED620930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149D-A24C-40E1-84E9-91DEFE22AA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EB689-2EAE-4605-BF31-D2D31E5710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B107D-F623-45C2-9818-AFDF210AC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1F83C-A1B5-4A43-A266-428A1EC2A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C35F-D8AB-4BEF-836F-D1F8C21365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30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91C78-1BC4-4B65-B825-B98087B3DC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42FBA-B3FF-46DB-93BC-2A371965E7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30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72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53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8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7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3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4A3F-C25C-4D07-B771-2D60D3B6074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547E-AFB9-4810-8096-F5B7A92651C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8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78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5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1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E495-6767-470B-A4C9-CF6198272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FDC1-202C-4208-8F72-5503DB76A1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2EA7-16CE-43C4-972C-ED9ACBC7B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2438-4579-4B9C-961A-9FDA08BCE4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7EFE-C2EA-4CF5-A541-37209B0066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A3D9-7F27-4AC2-94B5-385AB61752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3669-7D7D-4F13-862E-45EE7AD327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7B96-76F4-4232-93BF-45AA72F307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01A8-7BA4-438D-B5E7-EA3CF744C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331F-7498-4468-BE0C-CC8D2DCDEA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B689-2EAE-4605-BF31-D2D31E5710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107D-F623-45C2-9818-AFDF210AC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803877-EF55-4D18-B888-2A40A2381D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20C7E-7620-4D13-BE2E-45ACA06FEF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803877-EF55-4D18-B888-2A40A2381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720C7E-7620-4D13-BE2E-45ACA06FEF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8/19/2016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p3"/><Relationship Id="rId7" Type="http://schemas.openxmlformats.org/officeDocument/2006/relationships/hyperlink" Target="http://www.flickr.com/photos/d3l/" TargetMode="External"/><Relationship Id="rId2" Type="http://schemas.microsoft.com/office/2007/relationships/media" Target="../media/media1.mp3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pindarninj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pindarninj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oblinbox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nniferboye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hyperlink" Target="http://www.flickr.com/photos/odensebysmusee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hyperlink" Target="http://www.theforgottentechnology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flickr.com/photos/d3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png"/><Relationship Id="rId5" Type="http://schemas.openxmlformats.org/officeDocument/2006/relationships/hyperlink" Target="http://www.tomrichey.net/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pearc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onyjcas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commons.wikimedia.org/wiki/User:Jastro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arm3.staticflickr.com/2568/3769391697_fee01ffaaa_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4"/>
          <a:stretch/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5562600" cy="6877050"/>
          </a:xfrm>
          <a:prstGeom prst="rect">
            <a:avLst/>
          </a:prstGeom>
          <a:gradFill flip="none" rotWithShape="1">
            <a:gsLst>
              <a:gs pos="73000">
                <a:schemeClr val="tx1"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6477000"/>
            <a:ext cx="1118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d3l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724400" cy="1905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Journal Prompt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267200" cy="2438400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history?</a:t>
            </a:r>
          </a:p>
          <a:p>
            <a:pPr marL="400050" indent="0" eaLnBrk="1" hangingPunct="1">
              <a:buFont typeface="Wingdings" pitchFamily="2" charset="2"/>
              <a:buNone/>
            </a:pPr>
            <a:r>
              <a:rPr lang="en-US" sz="3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what makes something (or someone) historic?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153561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</a:rPr>
              <a:t>NOTE:   </a:t>
            </a:r>
            <a:r>
              <a:rPr lang="en-US" sz="2000" b="1" i="1" dirty="0" smtClean="0">
                <a:solidFill>
                  <a:schemeClr val="bg1"/>
                </a:solidFill>
              </a:rPr>
              <a:t>There </a:t>
            </a:r>
            <a:r>
              <a:rPr lang="en-US" sz="2000" b="1" i="1" dirty="0">
                <a:solidFill>
                  <a:schemeClr val="bg1"/>
                </a:solidFill>
              </a:rPr>
              <a:t>is no right or wrong answer.  Be specific and continue to write for at least a full paragraph (4-5 complete sentences).</a:t>
            </a:r>
          </a:p>
        </p:txBody>
      </p:sp>
      <p:pic>
        <p:nvPicPr>
          <p:cNvPr id="6" name="Picture 3" descr="C:\Users\trichey\AppData\Local\Microsoft\Windows\Temporary Internet Files\Content.IE5\8X8TIR03\MP900314187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53561"/>
            <a:ext cx="1323439" cy="132343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esk bell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91297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farm7.staticflickr.com/6085/6090298196_6740798e8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847" r="6731" b="96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4419600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ἱστορί</a:t>
            </a:r>
            <a:r>
              <a:rPr lang="en-US" sz="4800" b="1" dirty="0"/>
              <a:t>αι </a:t>
            </a:r>
            <a:endParaRPr lang="en-US" sz="4800" b="1" dirty="0" smtClean="0"/>
          </a:p>
          <a:p>
            <a:pPr algn="ctr"/>
            <a:r>
              <a:rPr lang="en-US" sz="3400" b="1" dirty="0" smtClean="0"/>
              <a:t>(</a:t>
            </a:r>
            <a:r>
              <a:rPr lang="en-US" sz="3400" b="1" dirty="0"/>
              <a:t>Historiae) </a:t>
            </a:r>
          </a:p>
          <a:p>
            <a:pPr marL="0" lvl="1" algn="ctr"/>
            <a:r>
              <a:rPr lang="en-US" sz="3000" b="1" dirty="0"/>
              <a:t>“</a:t>
            </a:r>
            <a:r>
              <a:rPr lang="en-US" sz="3000" b="1" i="1" dirty="0"/>
              <a:t>Inquiries”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0124" y="633478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Photo by </a:t>
            </a:r>
          </a:p>
          <a:p>
            <a:pPr algn="ctr"/>
            <a:r>
              <a:rPr lang="en-US" sz="1400" dirty="0" err="1" smtClean="0">
                <a:hlinkClick r:id="rId4"/>
              </a:rPr>
              <a:t>pindarninja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51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7.staticflickr.com/6085/6090298196_6740798e8e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847" r="6731" b="96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gradFill flip="none" rotWithShape="1">
            <a:gsLst>
              <a:gs pos="39000">
                <a:schemeClr val="tx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030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4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is as much about </a:t>
            </a:r>
            <a:r>
              <a:rPr lang="en-US" sz="4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4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 is about </a:t>
            </a:r>
            <a:r>
              <a:rPr lang="en-US" sz="44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124" y="633478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Photo by </a:t>
            </a:r>
          </a:p>
          <a:p>
            <a:pPr algn="ctr"/>
            <a:r>
              <a:rPr lang="en-US" sz="1400" dirty="0" err="1" smtClean="0">
                <a:hlinkClick r:id="rId4"/>
              </a:rPr>
              <a:t>pindarninja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2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5.staticflickr.com/4036/5077292737_a137b4970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1" y="0"/>
            <a:ext cx="9163051" cy="6858000"/>
          </a:xfrm>
          <a:prstGeom prst="rect">
            <a:avLst/>
          </a:prstGeom>
          <a:gradFill flip="none" rotWithShape="1">
            <a:gsLst>
              <a:gs pos="6000">
                <a:schemeClr val="tx1">
                  <a:alpha val="60000"/>
                </a:schemeClr>
              </a:gs>
              <a:gs pos="3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We’re still inquiring…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2235" y="6474023"/>
            <a:ext cx="1595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goblinbox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flickr.com/158/351721113_03e00fa9d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6305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“Ash Heap of History”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543800" y="6400800"/>
            <a:ext cx="1527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Anosmia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20809"/>
              </p:ext>
            </p:extLst>
          </p:nvPr>
        </p:nvGraphicFramePr>
        <p:xfrm>
          <a:off x="609600" y="1905000"/>
          <a:ext cx="7848600" cy="3276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300"/>
                <a:gridCol w="3924300"/>
              </a:tblGrid>
              <a:tr h="6917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LITERARY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NON-LITERARY</a:t>
                      </a:r>
                      <a:endParaRPr lang="en-US" sz="3200" dirty="0"/>
                    </a:p>
                  </a:txBody>
                  <a:tcPr anchor="ctr"/>
                </a:tc>
              </a:tr>
              <a:tr h="258487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04800" y="152399"/>
            <a:ext cx="3657600" cy="121697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Evidence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482025"/>
            <a:ext cx="439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historian’s best friend!</a:t>
            </a:r>
            <a:endParaRPr lang="en-US" sz="3200" i="1" dirty="0"/>
          </a:p>
        </p:txBody>
      </p:sp>
      <p:sp>
        <p:nvSpPr>
          <p:cNvPr id="2" name="Rectangle 1"/>
          <p:cNvSpPr/>
          <p:nvPr/>
        </p:nvSpPr>
        <p:spPr>
          <a:xfrm>
            <a:off x="4800600" y="2782431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ARTIFACTS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Pottery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Architecture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Bodies/Mummies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Ruins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782431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DOCUMENTS</a:t>
            </a:r>
            <a:endParaRPr lang="en-US" sz="2800" b="1" dirty="0">
              <a:solidFill>
                <a:prstClr val="black"/>
              </a:solidFill>
            </a:endParaRP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Literature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Journals/Letters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Newspapers</a:t>
            </a:r>
          </a:p>
          <a:p>
            <a:pPr marL="571500" lvl="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Gov. Records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40767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Archaeology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19100" y="1981200"/>
            <a:ext cx="3695700" cy="2743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Historians rely on </a:t>
            </a:r>
            <a:r>
              <a:rPr lang="en-US" b="1" dirty="0" smtClean="0"/>
              <a:t>archaeologists</a:t>
            </a:r>
            <a:r>
              <a:rPr lang="en-US" dirty="0" smtClean="0"/>
              <a:t> and other scientists to make sense of non-literary evidence.</a:t>
            </a:r>
            <a:endParaRPr lang="en-US" sz="3200" dirty="0" smtClean="0"/>
          </a:p>
        </p:txBody>
      </p:sp>
      <p:pic>
        <p:nvPicPr>
          <p:cNvPr id="3074" name="Picture 2" descr="http://farm5.staticflickr.com/4082/4881806612_d07a338d37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5" r="10806"/>
          <a:stretch/>
        </p:blipFill>
        <p:spPr bwMode="auto">
          <a:xfrm>
            <a:off x="4076700" y="0"/>
            <a:ext cx="506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71246" y="6474023"/>
            <a:ext cx="2380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 </a:t>
            </a:r>
            <a:r>
              <a:rPr lang="en-US" sz="1400" dirty="0">
                <a:hlinkClick r:id="rId4"/>
              </a:rPr>
              <a:t>Odense </a:t>
            </a:r>
            <a:r>
              <a:rPr lang="en-US" sz="1400" dirty="0" err="1">
                <a:hlinkClick r:id="rId4"/>
              </a:rPr>
              <a:t>Bys</a:t>
            </a:r>
            <a:r>
              <a:rPr lang="en-US" sz="1400" dirty="0">
                <a:hlinkClick r:id="rId4"/>
              </a:rPr>
              <a:t> </a:t>
            </a:r>
            <a:r>
              <a:rPr lang="en-US" sz="1400" dirty="0" err="1">
                <a:hlinkClick r:id="rId4"/>
              </a:rPr>
              <a:t>Museer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3/3c/Stonehenge2007_07_30.jpg/1024px-Stonehenge2007_07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4114800" y="6324600"/>
            <a:ext cx="4876800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hlinkClick r:id="rId4"/>
              </a:rPr>
              <a:t>http://www.theforgottentechnology.com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900" y="457200"/>
            <a:ext cx="17526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Who?</a:t>
            </a:r>
          </a:p>
          <a:p>
            <a:pPr algn="ctr"/>
            <a:r>
              <a:rPr lang="en-US" sz="2800" b="1" dirty="0" smtClean="0"/>
              <a:t>What?</a:t>
            </a:r>
          </a:p>
          <a:p>
            <a:pPr algn="ctr"/>
            <a:r>
              <a:rPr lang="en-US" sz="2800" b="1" dirty="0" smtClean="0"/>
              <a:t>Where?</a:t>
            </a:r>
          </a:p>
          <a:p>
            <a:pPr algn="ctr"/>
            <a:r>
              <a:rPr lang="en-US" sz="2800" b="1" dirty="0" smtClean="0"/>
              <a:t>When?</a:t>
            </a:r>
          </a:p>
          <a:p>
            <a:pPr algn="ctr"/>
            <a:r>
              <a:rPr lang="en-US" sz="2800" b="1" dirty="0" smtClean="0"/>
              <a:t>Why?</a:t>
            </a:r>
          </a:p>
          <a:p>
            <a:pPr algn="ctr"/>
            <a:r>
              <a:rPr lang="en-US" sz="2800" b="1" dirty="0" smtClean="0"/>
              <a:t>How?</a:t>
            </a:r>
            <a:endParaRPr lang="en-US" sz="28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6553200" cy="12169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Stonehenge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4988"/>
          <a:stretch/>
        </p:blipFill>
        <p:spPr bwMode="auto">
          <a:xfrm>
            <a:off x="-19051" y="0"/>
            <a:ext cx="9163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19051" y="0"/>
            <a:ext cx="9163051" cy="6858000"/>
          </a:xfrm>
          <a:prstGeom prst="rect">
            <a:avLst/>
          </a:prstGeom>
          <a:gradFill flip="none" rotWithShape="1">
            <a:gsLst>
              <a:gs pos="6000">
                <a:schemeClr val="tx1"/>
              </a:gs>
              <a:gs pos="71000">
                <a:srgbClr val="CEE8F3">
                  <a:alpha val="0"/>
                </a:srgbClr>
              </a:gs>
              <a:gs pos="25000">
                <a:schemeClr val="accent1">
                  <a:tint val="44500"/>
                  <a:satMod val="160000"/>
                  <a:alpha val="0"/>
                </a:schemeClr>
              </a:gs>
              <a:gs pos="96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381000"/>
            <a:ext cx="7772400" cy="9144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 Inquiry…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Iceman!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24000" y="610618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Discovered in 1991 in the Alps by hikers…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28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4150" y="6096000"/>
            <a:ext cx="2644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© Reuters/CORBIS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0926" y="6550223"/>
            <a:ext cx="3033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Reproduced for Educational Purposes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hangingPunct="1"/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 Assignment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You will receive some information from archaeologists and scientists on the next slides.  Your job is to figure out what happened.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568/3769391697_fee01ffaaa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4"/>
          <a:stretch/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5562600" cy="6877050"/>
          </a:xfrm>
          <a:prstGeom prst="rect">
            <a:avLst/>
          </a:prstGeom>
          <a:gradFill flip="none" rotWithShape="1">
            <a:gsLst>
              <a:gs pos="39000">
                <a:schemeClr val="tx1"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5638800" cy="2895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What is </a:t>
            </a:r>
            <a:r>
              <a:rPr lang="en-US" sz="8000" b="1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History?</a:t>
            </a:r>
            <a:endParaRPr lang="en-US" sz="8000" b="1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4343400" cy="2047539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schemeClr val="bg1"/>
                </a:solidFill>
              </a:rPr>
              <a:t>An Inquiry </a:t>
            </a:r>
            <a:br>
              <a:rPr lang="en-US" sz="5400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into the Process 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of History-making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71378"/>
            <a:ext cx="3124200" cy="14294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00" y="6477000"/>
            <a:ext cx="1118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>
                <a:solidFill>
                  <a:schemeClr val="bg1"/>
                </a:solidFill>
                <a:hlinkClick r:id="rId7"/>
              </a:rPr>
              <a:t>d3l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381000"/>
            <a:ext cx="8915400" cy="9144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Items found on his person: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419600" y="1600200"/>
            <a:ext cx="44958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Copper Axe</a:t>
            </a:r>
          </a:p>
          <a:p>
            <a:pPr eaLnBrk="1" hangingPunct="1"/>
            <a:r>
              <a:rPr lang="en-US" b="1" dirty="0" smtClean="0"/>
              <a:t>Flint Knife</a:t>
            </a:r>
          </a:p>
          <a:p>
            <a:pPr eaLnBrk="1" hangingPunct="1"/>
            <a:r>
              <a:rPr lang="en-US" b="1" dirty="0" smtClean="0"/>
              <a:t>14 bone-tipped arrows</a:t>
            </a:r>
          </a:p>
          <a:p>
            <a:pPr lvl="1" eaLnBrk="1" hangingPunct="1"/>
            <a:r>
              <a:rPr lang="en-US" b="1" dirty="0" smtClean="0"/>
              <a:t>two finished</a:t>
            </a:r>
          </a:p>
          <a:p>
            <a:pPr lvl="1" eaLnBrk="1" hangingPunct="1"/>
            <a:r>
              <a:rPr lang="en-US" b="1" dirty="0" smtClean="0"/>
              <a:t>twelve unfinished</a:t>
            </a:r>
          </a:p>
          <a:p>
            <a:pPr eaLnBrk="1" hangingPunct="1"/>
            <a:r>
              <a:rPr lang="en-US" b="1" dirty="0" smtClean="0"/>
              <a:t>Unfinished Longbow</a:t>
            </a:r>
          </a:p>
          <a:p>
            <a:pPr eaLnBrk="1" hangingPunct="1"/>
            <a:r>
              <a:rPr lang="en-US" b="1" dirty="0" smtClean="0"/>
              <a:t>Flints</a:t>
            </a:r>
          </a:p>
          <a:p>
            <a:pPr eaLnBrk="1" hangingPunct="1"/>
            <a:r>
              <a:rPr lang="en-US" b="1" dirty="0" smtClean="0"/>
              <a:t>Mushrooms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10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52400" y="228600"/>
            <a:ext cx="4953000" cy="9144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Autopsy: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419600" y="1066800"/>
            <a:ext cx="47244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Cerebral Trauma to the head</a:t>
            </a:r>
          </a:p>
          <a:p>
            <a:pPr eaLnBrk="1" hangingPunct="1"/>
            <a:r>
              <a:rPr lang="en-US" sz="2800" dirty="0" smtClean="0"/>
              <a:t>Cuts and bruises on hands</a:t>
            </a:r>
          </a:p>
          <a:p>
            <a:pPr eaLnBrk="1" hangingPunct="1"/>
            <a:r>
              <a:rPr lang="en-US" sz="2800" dirty="0" smtClean="0"/>
              <a:t>Arrow wound in shoulder (arrow probably removed)</a:t>
            </a:r>
          </a:p>
          <a:p>
            <a:pPr eaLnBrk="1" hangingPunct="1"/>
            <a:r>
              <a:rPr lang="en-US" sz="2800" dirty="0" smtClean="0"/>
              <a:t>Blood from four people (DNA)</a:t>
            </a:r>
          </a:p>
          <a:p>
            <a:pPr eaLnBrk="1" hangingPunct="1"/>
            <a:r>
              <a:rPr lang="en-US" sz="2800" dirty="0" smtClean="0"/>
              <a:t>57 Carbon Tattoos (dots and lines on lower spine, back of knees, and right ankle)</a:t>
            </a:r>
          </a:p>
          <a:p>
            <a:pPr eaLnBrk="1" hangingPunct="1"/>
            <a:r>
              <a:rPr lang="en-US" sz="2800" dirty="0" smtClean="0"/>
              <a:t>About 5,000 years old!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" y="54102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frozen body, face down, left arm bent across the chest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905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90202"/>
              </p:ext>
            </p:extLst>
          </p:nvPr>
        </p:nvGraphicFramePr>
        <p:xfrm>
          <a:off x="457200" y="0"/>
          <a:ext cx="830580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647247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3200" dirty="0" smtClean="0"/>
                        <a:t>Artifacts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Autopsy</a:t>
                      </a:r>
                      <a:endParaRPr lang="en-US" sz="3200" dirty="0"/>
                    </a:p>
                  </a:txBody>
                  <a:tcPr/>
                </a:tc>
              </a:tr>
              <a:tr h="6210753">
                <a:tc>
                  <a:txBody>
                    <a:bodyPr/>
                    <a:lstStyle/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Copper Axe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Flint Knife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14 bone-tipped arrows</a:t>
                      </a:r>
                    </a:p>
                    <a:p>
                      <a:pPr lvl="1"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(two finished / twelve unfinished)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Unfinished Longbow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Flints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Mushrooms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Cerebral Trauma to the head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Cuts and bruises on hands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Arrow wound in shoulder (arrow probably removed)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Blood from four people (DNA)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57 Carbon Tattoos (dots and lines on lower spine, back of knees, and right ankle)</a:t>
                      </a:r>
                    </a:p>
                    <a:p>
                      <a:pPr eaLnBrk="1" hangingPunct="1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About 5,000 years old!</a:t>
                      </a:r>
                      <a:endParaRPr lang="en-US" sz="28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29908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68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1295400"/>
          </a:xfrm>
        </p:spPr>
        <p:txBody>
          <a:bodyPr>
            <a:noAutofit/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Re-creation</a:t>
            </a:r>
            <a:b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using </a:t>
            </a:r>
            <a:r>
              <a:rPr lang="en-US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rystalinks.com/otzi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6200" y="259140"/>
            <a:ext cx="320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Otzi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the Ice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Graphics\Textures and Backgrounds\Tea_Party_Texture_Pack\Tea_Party_Texture_Pack\Compressed\Tea_Party_Texture_Pack_No_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1646237"/>
            <a:ext cx="9182100" cy="3154363"/>
          </a:xfrm>
        </p:spPr>
        <p:txBody>
          <a:bodyPr>
            <a:noAutofit/>
          </a:bodyPr>
          <a:lstStyle/>
          <a:p>
            <a:r>
              <a:rPr lang="en-US" sz="16600" dirty="0" smtClean="0">
                <a:latin typeface="Monotype Corsiva" pitchFamily="66" charset="0"/>
              </a:rPr>
              <a:t>The Past</a:t>
            </a:r>
            <a:endParaRPr lang="en-US" sz="1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6600" b="1" dirty="0" smtClean="0">
                <a:ln/>
                <a:solidFill>
                  <a:schemeClr val="accent3"/>
                </a:solidFill>
                <a:effectLst/>
              </a:rPr>
              <a:t>“The Past”</a:t>
            </a:r>
            <a:endParaRPr lang="en-US" sz="66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Years following the birth of Christ are marked “A.D.”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Anno Domini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“In the Year of Our Lord”)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://kcurry.pbworks.com/f/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" y="1600200"/>
            <a:ext cx="914541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810000"/>
            <a:ext cx="1447800" cy="3810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3810000"/>
            <a:ext cx="1447800" cy="3810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7999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8000" b="1" dirty="0" smtClean="0"/>
              <a:t>Is everything that </a:t>
            </a:r>
            <a:r>
              <a:rPr lang="en-US" sz="7200" b="1" dirty="0" smtClean="0"/>
              <a:t>happens </a:t>
            </a:r>
            <a:r>
              <a:rPr lang="en-US" sz="7200" b="1" i="1" dirty="0" smtClean="0"/>
              <a:t>historic</a:t>
            </a:r>
            <a:r>
              <a:rPr lang="en-US" sz="7200" b="1" dirty="0" smtClean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4572000"/>
            <a:ext cx="35317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smtClean="0"/>
              <a:t>(</a:t>
            </a:r>
            <a:r>
              <a:rPr lang="en-US" sz="6000" b="1" dirty="0"/>
              <a:t>Hint:  NO)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9.staticflickr.com/8486/8215974880_ccc5f47959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Did you HEAR that?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5749" y="6474023"/>
            <a:ext cx="2338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 </a:t>
            </a:r>
            <a:r>
              <a:rPr lang="en-US" sz="1400" dirty="0" err="1">
                <a:solidFill>
                  <a:schemeClr val="bg1"/>
                </a:solidFill>
                <a:hlinkClick r:id="rId3"/>
              </a:rPr>
              <a:t>SingleDadLaughing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234/2262225754_e9aab985be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19600" cy="26209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Written RECORD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1894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Photo by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Great Beyond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Graphics\Textures and Backgrounds\Tea_Party_Texture_Pack\Tea_Party_Texture_Pack\Compressed\Tea_Party_Texture_Pack_No_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990600"/>
            <a:ext cx="9182100" cy="2239963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Significance</a:t>
            </a:r>
            <a:endParaRPr lang="en-US" sz="166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400961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Impact" pitchFamily="34" charset="0"/>
              </a:rPr>
              <a:t>IMPACT</a:t>
            </a:r>
            <a:endParaRPr lang="en-US" sz="8000" dirty="0"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924961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Impact" pitchFamily="34" charset="0"/>
              </a:rPr>
              <a:t>IMPORTANCE</a:t>
            </a:r>
            <a:endParaRPr lang="en-US" sz="80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b/be/Herodotos_Met_91.8.jpg/682px-Herodotos_Met_91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334000" y="5816025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latin typeface="Century Schoolbook" pitchFamily="18" charset="0"/>
              </a:rPr>
              <a:t>Herodotus</a:t>
            </a:r>
            <a:endParaRPr lang="en-US" sz="3600" b="1" dirty="0">
              <a:latin typeface="Century Schoolbook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52399"/>
            <a:ext cx="4591050" cy="121697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Herodotus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1"/>
            <a:ext cx="459105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The “Father </a:t>
            </a:r>
            <a:br>
              <a:rPr lang="en-US" sz="5400" b="1" dirty="0" smtClean="0"/>
            </a:br>
            <a:r>
              <a:rPr lang="en-US" sz="5400" b="1" dirty="0" smtClean="0"/>
              <a:t>of History”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76200" y="64740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 Credit: </a:t>
            </a:r>
            <a:r>
              <a:rPr lang="en-US" sz="1400" dirty="0" smtClean="0">
                <a:hlinkClick r:id="rId4" tooltip="User:Jastrow"/>
              </a:rPr>
              <a:t>Marie-</a:t>
            </a:r>
            <a:r>
              <a:rPr lang="en-US" sz="1400" dirty="0" err="1" smtClean="0">
                <a:hlinkClick r:id="rId4" tooltip="User:Jastrow"/>
              </a:rPr>
              <a:t>Lan</a:t>
            </a:r>
            <a:r>
              <a:rPr lang="en-US" sz="1400" dirty="0" smtClean="0">
                <a:hlinkClick r:id="rId4" tooltip="User:Jastrow"/>
              </a:rPr>
              <a:t> Nguyen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1|2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426</Words>
  <Application>Microsoft Office PowerPoint</Application>
  <PresentationFormat>On-screen Show (4:3)</PresentationFormat>
  <Paragraphs>106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Monotype Corsiva</vt:lpstr>
      <vt:lpstr>Impact</vt:lpstr>
      <vt:lpstr>Tahoma</vt:lpstr>
      <vt:lpstr>Century Schoolbook</vt:lpstr>
      <vt:lpstr>Franklin Gothic Book</vt:lpstr>
      <vt:lpstr>Wingdings</vt:lpstr>
      <vt:lpstr>Bookman Old Style</vt:lpstr>
      <vt:lpstr>Wingdings 2</vt:lpstr>
      <vt:lpstr>Calibri</vt:lpstr>
      <vt:lpstr>LuckyTie</vt:lpstr>
      <vt:lpstr>Office Theme</vt:lpstr>
      <vt:lpstr>2_Office Theme</vt:lpstr>
      <vt:lpstr>Journal Prompt</vt:lpstr>
      <vt:lpstr>What is History?</vt:lpstr>
      <vt:lpstr>The Past</vt:lpstr>
      <vt:lpstr>“The Past”</vt:lpstr>
      <vt:lpstr>PowerPoint Presentation</vt:lpstr>
      <vt:lpstr>Did you HEAR that?</vt:lpstr>
      <vt:lpstr>A Written RECORD</vt:lpstr>
      <vt:lpstr>Significance</vt:lpstr>
      <vt:lpstr>Herodotus</vt:lpstr>
      <vt:lpstr>PowerPoint Presentation</vt:lpstr>
      <vt:lpstr>PowerPoint Presentation</vt:lpstr>
      <vt:lpstr>We’re still inquiring…</vt:lpstr>
      <vt:lpstr>The “Ash Heap of History”</vt:lpstr>
      <vt:lpstr>Evidence</vt:lpstr>
      <vt:lpstr>Archaeology</vt:lpstr>
      <vt:lpstr>Stonehenge</vt:lpstr>
      <vt:lpstr>An Inquiry… The Iceman!</vt:lpstr>
      <vt:lpstr>PowerPoint Presentation</vt:lpstr>
      <vt:lpstr>Your Assignment</vt:lpstr>
      <vt:lpstr>Items found on his person:</vt:lpstr>
      <vt:lpstr>The Autopsy:</vt:lpstr>
      <vt:lpstr>PowerPoint Presentation</vt:lpstr>
      <vt:lpstr>A Re-creation using evidence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History?</dc:title>
  <dc:creator>Tom Richey</dc:creator>
  <cp:lastModifiedBy>Tom Richey</cp:lastModifiedBy>
  <cp:revision>127</cp:revision>
  <dcterms:created xsi:type="dcterms:W3CDTF">2012-08-02T11:11:51Z</dcterms:created>
  <dcterms:modified xsi:type="dcterms:W3CDTF">2016-08-19T20:49:14Z</dcterms:modified>
</cp:coreProperties>
</file>