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  <p:sldMasterId id="2147483732" r:id="rId2"/>
  </p:sldMasterIdLst>
  <p:notesMasterIdLst>
    <p:notesMasterId r:id="rId46"/>
  </p:notesMasterIdLst>
  <p:sldIdLst>
    <p:sldId id="371" r:id="rId3"/>
    <p:sldId id="387" r:id="rId4"/>
    <p:sldId id="397" r:id="rId5"/>
    <p:sldId id="366" r:id="rId6"/>
    <p:sldId id="288" r:id="rId7"/>
    <p:sldId id="388" r:id="rId8"/>
    <p:sldId id="286" r:id="rId9"/>
    <p:sldId id="327" r:id="rId10"/>
    <p:sldId id="328" r:id="rId11"/>
    <p:sldId id="329" r:id="rId12"/>
    <p:sldId id="331" r:id="rId13"/>
    <p:sldId id="332" r:id="rId14"/>
    <p:sldId id="334" r:id="rId15"/>
    <p:sldId id="335" r:id="rId16"/>
    <p:sldId id="389" r:id="rId17"/>
    <p:sldId id="390" r:id="rId18"/>
    <p:sldId id="326" r:id="rId19"/>
    <p:sldId id="391" r:id="rId20"/>
    <p:sldId id="287" r:id="rId21"/>
    <p:sldId id="394" r:id="rId22"/>
    <p:sldId id="392" r:id="rId23"/>
    <p:sldId id="393" r:id="rId24"/>
    <p:sldId id="359" r:id="rId25"/>
    <p:sldId id="369" r:id="rId26"/>
    <p:sldId id="289" r:id="rId27"/>
    <p:sldId id="370" r:id="rId28"/>
    <p:sldId id="382" r:id="rId29"/>
    <p:sldId id="383" r:id="rId30"/>
    <p:sldId id="378" r:id="rId31"/>
    <p:sldId id="337" r:id="rId32"/>
    <p:sldId id="338" r:id="rId33"/>
    <p:sldId id="395" r:id="rId34"/>
    <p:sldId id="379" r:id="rId35"/>
    <p:sldId id="381" r:id="rId36"/>
    <p:sldId id="372" r:id="rId37"/>
    <p:sldId id="385" r:id="rId38"/>
    <p:sldId id="290" r:id="rId39"/>
    <p:sldId id="386" r:id="rId40"/>
    <p:sldId id="377" r:id="rId41"/>
    <p:sldId id="291" r:id="rId42"/>
    <p:sldId id="294" r:id="rId43"/>
    <p:sldId id="293" r:id="rId44"/>
    <p:sldId id="398" r:id="rId4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Rockwell" panose="02060603020205020403" pitchFamily="18" charset="0"/>
      <p:regular r:id="rId51"/>
      <p:bold r:id="rId52"/>
      <p:italic r:id="rId53"/>
      <p:boldItalic r:id="rId54"/>
    </p:embeddedFont>
    <p:embeddedFont>
      <p:font typeface="Diogenes" panose="02000605040000020004" pitchFamily="2" charset="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CCCC"/>
    <a:srgbClr val="1A1B16"/>
    <a:srgbClr val="F1E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B1428-162D-4AE4-B6C7-2F2D47D2DA2F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12855-7BEB-437F-9FD8-FFDEA457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4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FFEA5-997D-4BD2-AE0D-39F014A29FD6}" type="slidenum">
              <a:rPr lang="en-US"/>
              <a:pPr/>
              <a:t>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Slide concept by William V. Ganis, PhD</a:t>
            </a:r>
          </a:p>
          <a:p>
            <a:r>
              <a:rPr lang="en-US"/>
              <a:t>FOR EDUCATIONAL USE ONLY</a:t>
            </a:r>
          </a:p>
          <a:p>
            <a:r>
              <a:rPr lang="en-US"/>
              <a:t>For publication, reproduction or transmission of images, please contact individual artists, estates, photographers and exhibiting institutions for permissions and rights.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53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AAFBF-8FD8-4832-94E9-B12E1B5598BA}" type="slidenum">
              <a:rPr lang="en-US"/>
              <a:pPr/>
              <a:t>9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Slide concept by William V. Ganis, PhD</a:t>
            </a:r>
          </a:p>
          <a:p>
            <a:r>
              <a:rPr lang="en-US"/>
              <a:t>FOR EDUCATIONAL USE ONLY</a:t>
            </a:r>
          </a:p>
          <a:p>
            <a:r>
              <a:rPr lang="en-US"/>
              <a:t>For publication, reproduction or transmission of images, please contact individual artists, estates, photographers and exhibiting institutions for permissions and rights.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1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0404D-3BFF-46CF-A1E7-14B5C9AF64F6}" type="slidenum">
              <a:rPr lang="en-US"/>
              <a:pPr/>
              <a:t>10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concept by William V. Ganis, PhD</a:t>
            </a:r>
          </a:p>
          <a:p>
            <a:r>
              <a:rPr lang="en-US"/>
              <a:t>FOR EDUCATIONAL USE ONLY</a:t>
            </a:r>
          </a:p>
          <a:p>
            <a:r>
              <a:rPr lang="en-US"/>
              <a:t>For publication, reproduction or transmission of images, please contact individual artists, estates, photographers and exhibiting institutions for permissions and rights.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9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5BB52-7831-469E-AA60-7BB34DF74522}" type="slidenum">
              <a:rPr lang="en-US"/>
              <a:pPr/>
              <a:t>11</a:t>
            </a:fld>
            <a:endParaRPr lang="en-US"/>
          </a:p>
        </p:txBody>
      </p:sp>
      <p:sp>
        <p:nvSpPr>
          <p:cNvPr id="6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concept by William V. Ganis, PhD</a:t>
            </a:r>
          </a:p>
          <a:p>
            <a:r>
              <a:rPr lang="en-US"/>
              <a:t>FOR EDUCATIONAL USE ONLY</a:t>
            </a:r>
          </a:p>
          <a:p>
            <a:r>
              <a:rPr lang="en-US"/>
              <a:t>For publication, reproduction or transmission of images, please contact individual artists, estates, photographers and exhibiting institutions for permissions and rights.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7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FC617-DA0B-466B-9268-A0FB5EBD2936}" type="slidenum">
              <a:rPr lang="en-US"/>
              <a:pPr/>
              <a:t>12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concept by William V. Ganis, PhD</a:t>
            </a:r>
          </a:p>
          <a:p>
            <a:r>
              <a:rPr lang="en-US"/>
              <a:t>FOR EDUCATIONAL USE ONLY</a:t>
            </a:r>
          </a:p>
          <a:p>
            <a:r>
              <a:rPr lang="en-US"/>
              <a:t>For publication, reproduction or transmission of images, please contact individual artists, estates, photographers and exhibiting institutions for permissions and rights.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7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A2103-8CBA-4A88-968B-E80F0269D49C}" type="slidenum">
              <a:rPr lang="en-US"/>
              <a:pPr/>
              <a:t>13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Slide concept by William V. Ganis, PhD</a:t>
            </a:r>
          </a:p>
          <a:p>
            <a:r>
              <a:rPr lang="en-US"/>
              <a:t>FOR EDUCATIONAL USE ONLY</a:t>
            </a:r>
          </a:p>
          <a:p>
            <a:r>
              <a:rPr lang="en-US"/>
              <a:t>For publication, reproduction or transmission of images, please contact individual artists, estates, photographers and exhibiting institutions for permissions and rights.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9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68AE5-E732-4CF3-9676-AC9FB35A5B3F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Slide concept by William V. Ganis, PhD</a:t>
            </a:r>
          </a:p>
          <a:p>
            <a:r>
              <a:rPr lang="en-US"/>
              <a:t>FOR EDUCATIONAL USE ONLY</a:t>
            </a:r>
          </a:p>
          <a:p>
            <a:r>
              <a:rPr lang="en-US"/>
              <a:t>For publication, reproduction or transmission of images, please contact individual artists, estates, photographers and exhibiting institutions for permissions and rights.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62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5B40F-0256-437A-A3EC-7A3DEEDF631A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Slide concept by William V. Ganis, PhD</a:t>
            </a:r>
          </a:p>
          <a:p>
            <a:r>
              <a:rPr lang="en-US"/>
              <a:t>FOR EDUCATIONAL USE ONLY</a:t>
            </a:r>
          </a:p>
          <a:p>
            <a:r>
              <a:rPr lang="en-US"/>
              <a:t>For publication, reproduction or transmission of images, please contact individual artists, estates, photographers and exhibiting institutions for permissions and rights.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56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5B40F-0256-437A-A3EC-7A3DEEDF631A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Slide concept by William V. Ganis, PhD</a:t>
            </a:r>
          </a:p>
          <a:p>
            <a:r>
              <a:rPr lang="en-US"/>
              <a:t>FOR EDUCATIONAL USE ONLY</a:t>
            </a:r>
          </a:p>
          <a:p>
            <a:r>
              <a:rPr lang="en-US"/>
              <a:t>For publication, reproduction or transmission of images, please contact individual artists, estates, photographers and exhibiting institutions for permissions and rights.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5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67FD2-A2A1-478E-A074-E8D581360F4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4/13/2014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97DE6-095B-42F8-9B37-B4F9C1B11B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8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1F83C-A1B5-4A43-A266-428A1EC2A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3C35F-D8AB-4BEF-836F-D1F8C2136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6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091C78-1BC4-4B65-B825-B98087B3DC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42FBA-B3FF-46DB-93BC-2A371965E7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36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4/13/2014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91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4/13/2014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3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4/13/2014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19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4/13/2014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4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4/13/2014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4/13/2014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15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4/13/2014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27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4/13/2014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4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94039-93DE-4D81-B7ED-B6ED620930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1149D-A24C-40E1-84E9-91DEFE22AA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1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4/13/2014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50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4/13/2014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02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4/13/2014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74A3F-C25C-4D07-B771-2D60D3B6074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4/13/2014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1547E-AFB9-4810-8096-F5B7A92651C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3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5E495-6767-470B-A4C9-CF61982725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AFDC1-202C-4208-8F72-5503DB76A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3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082EA7-16CE-43C4-972C-ED9ACBC7BD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42438-4579-4B9C-961A-9FDA08BCE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9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67EFE-C2EA-4CF5-A541-37209B006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6A3D9-7F27-4AC2-94B5-385AB61752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2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E3669-7D7D-4F13-862E-45EE7AD327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47B96-76F4-4232-93BF-45AA72F30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01A8-7BA4-438D-B5E7-EA3CF744C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7331F-7498-4468-BE0C-CC8D2DCDEA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7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FEB689-2EAE-4605-BF31-D2D31E5710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B107D-F623-45C2-9818-AFDF210AC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1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803877-EF55-4D18-B888-2A40A2381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720C7E-7620-4D13-BE2E-45ACA06FEF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51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4/13/2014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ris.nyit.edu/arthistory/pptshow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ris.nyit.edu/arthistory/pptshow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ris.nyit.edu/arthistory/pptshows.html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youtube.com/watch?v=LNCC6ZYI3S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n.wikipedia.org/wiki/Altamira_Cave" TargetMode="External"/><Relationship Id="rId4" Type="http://schemas.openxmlformats.org/officeDocument/2006/relationships/hyperlink" Target="http://iris.nyit.edu/arthistory/pptshows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ris.nyit.edu/arthistory/pptshows.html" TargetMode="External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2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leftymgp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ris.nyit.edu/arthistory/pptshows.html" TargetMode="External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dc.gov/" TargetMode="Externa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2.0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lickr.com/photos/zuhair_ahmad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rapettif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atalHoyukSouthArea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atalHoyukSouthArea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2.0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colleenmorga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2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leftymgp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ris.nyit.edu/arthistory/pptshows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n.wikipedia.org/wiki/File:Ankara_Muzeum_B19-36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n.wikipedia.org/wiki/File:Ankara_Muzeum_B19-36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2.0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lickr.com/photos/zamito44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alfredojunior.wordpress.com/tag/catal-huyuk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2.0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38446022@N00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elias-schwerdtfeger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hyperlink" Target="http://www.youtube.com/tomforameri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2.0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thenext28day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scau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ris.nyit.edu/arthistory/pptshow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ris.nyit.edu/arthistory/pptshow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arm2.staticflickr.com/1093/4552060934_717afd2c1e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0" t="3924" b="7786"/>
          <a:stretch/>
        </p:blipFill>
        <p:spPr bwMode="auto">
          <a:xfrm>
            <a:off x="0" y="-1"/>
            <a:ext cx="842803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farm2.staticflickr.com/1093/4552060934_717afd2c1e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7" t="3924" b="7786"/>
          <a:stretch/>
        </p:blipFill>
        <p:spPr bwMode="auto">
          <a:xfrm>
            <a:off x="4713890" y="0"/>
            <a:ext cx="44301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762000"/>
            <a:ext cx="4800600" cy="4800600"/>
          </a:xfrm>
        </p:spPr>
        <p:txBody>
          <a:bodyPr>
            <a:noAutofit/>
          </a:bodyPr>
          <a:lstStyle/>
          <a:p>
            <a:r>
              <a:rPr lang="en-US" sz="80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lumMod val="90000"/>
                      <a:lumOff val="10000"/>
                      <a:alpha val="60000"/>
                    </a:schemeClr>
                  </a:glow>
                </a:effectLst>
              </a:rPr>
              <a:t>The </a:t>
            </a:r>
            <a:r>
              <a:rPr lang="en-US" sz="103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lumMod val="90000"/>
                      <a:lumOff val="10000"/>
                      <a:alpha val="60000"/>
                    </a:schemeClr>
                  </a:glow>
                </a:effectLst>
              </a:rPr>
              <a:t/>
            </a:r>
            <a:br>
              <a:rPr lang="en-US" sz="103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lumMod val="90000"/>
                      <a:lumOff val="10000"/>
                      <a:alpha val="60000"/>
                    </a:schemeClr>
                  </a:glow>
                </a:effectLst>
              </a:rPr>
            </a:br>
            <a:r>
              <a:rPr lang="en-US" sz="103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lumMod val="90000"/>
                      <a:lumOff val="10000"/>
                      <a:alpha val="60000"/>
                    </a:schemeClr>
                  </a:glow>
                </a:effectLst>
              </a:rPr>
              <a:t>Stone </a:t>
            </a:r>
            <a:br>
              <a:rPr lang="en-US" sz="103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lumMod val="90000"/>
                      <a:lumOff val="10000"/>
                      <a:alpha val="60000"/>
                    </a:schemeClr>
                  </a:glow>
                </a:effectLst>
              </a:rPr>
            </a:br>
            <a:r>
              <a:rPr lang="en-US" sz="124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lumMod val="90000"/>
                      <a:lumOff val="10000"/>
                      <a:alpha val="60000"/>
                    </a:schemeClr>
                  </a:glow>
                </a:effectLst>
              </a:rPr>
              <a:t>Age</a:t>
            </a:r>
            <a:endParaRPr lang="en-US" sz="5400" i="1" dirty="0">
              <a:solidFill>
                <a:schemeClr val="tx1">
                  <a:lumMod val="20000"/>
                  <a:lumOff val="80000"/>
                </a:schemeClr>
              </a:solidFill>
              <a:effectLst>
                <a:glow rad="101600">
                  <a:schemeClr val="bg1">
                    <a:lumMod val="90000"/>
                    <a:lumOff val="10000"/>
                    <a:alpha val="6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4494" y="6504801"/>
            <a:ext cx="24733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Some rights reserved by moosa_khan</a:t>
            </a:r>
          </a:p>
        </p:txBody>
      </p:sp>
    </p:spTree>
    <p:extLst>
      <p:ext uri="{BB962C8B-B14F-4D97-AF65-F5344CB8AC3E}">
        <p14:creationId xmlns:p14="http://schemas.microsoft.com/office/powerpoint/2010/main" val="10663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/>
          <p:cNvPicPr>
            <a:picLocks noChangeAspect="1" noChangeArrowheads="1"/>
          </p:cNvPicPr>
          <p:nvPr/>
        </p:nvPicPr>
        <p:blipFill rotWithShape="1">
          <a:blip r:embed="rId3">
            <a:lum bright="-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"/>
          <a:stretch/>
        </p:blipFill>
        <p:spPr bwMode="auto">
          <a:xfrm>
            <a:off x="-1" y="0"/>
            <a:ext cx="9144001" cy="60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02685" y="6153150"/>
            <a:ext cx="416511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Art History PowerPoint Resource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hlinkClick r:id="rId4"/>
              </a:rPr>
              <a:t>http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  <a:hlinkClick r:id="rId4"/>
              </a:rPr>
              <a:t>://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hlinkClick r:id="rId4"/>
              </a:rPr>
              <a:t>iris.nyit.edu/arthistory/pptshows.html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" b="4921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ext Box 1026"/>
          <p:cNvSpPr txBox="1">
            <a:spLocks noChangeArrowheads="1"/>
          </p:cNvSpPr>
          <p:nvPr/>
        </p:nvSpPr>
        <p:spPr bwMode="auto">
          <a:xfrm>
            <a:off x="76200" y="5381417"/>
            <a:ext cx="3429000" cy="1400383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 dirty="0">
                <a:solidFill>
                  <a:srgbClr val="FFC500"/>
                </a:solidFill>
                <a:latin typeface="Rockwell" pitchFamily="48" charset="0"/>
              </a:rPr>
              <a:t>Bison reliefs</a:t>
            </a:r>
            <a:endParaRPr lang="en-US" sz="1800" b="1" dirty="0">
              <a:solidFill>
                <a:srgbClr val="FFC500"/>
              </a:solidFill>
              <a:latin typeface="Rockwell" pitchFamily="48" charset="0"/>
            </a:endParaRPr>
          </a:p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rgbClr val="FFC500"/>
                </a:solidFill>
                <a:latin typeface="Rockwell" pitchFamily="48" charset="0"/>
              </a:rPr>
              <a:t>(</a:t>
            </a:r>
            <a:r>
              <a:rPr lang="en-US" sz="1800" dirty="0" err="1" smtClean="0">
                <a:solidFill>
                  <a:srgbClr val="FFC500"/>
                </a:solidFill>
                <a:latin typeface="Rockwell" pitchFamily="48" charset="0"/>
              </a:rPr>
              <a:t>Ariége</a:t>
            </a:r>
            <a:r>
              <a:rPr lang="en-US" sz="1800" dirty="0">
                <a:solidFill>
                  <a:srgbClr val="FFC500"/>
                </a:solidFill>
                <a:latin typeface="Rockwell" pitchFamily="48" charset="0"/>
              </a:rPr>
              <a:t>, </a:t>
            </a:r>
            <a:r>
              <a:rPr lang="en-US" sz="1800" dirty="0" smtClean="0">
                <a:solidFill>
                  <a:srgbClr val="FFC500"/>
                </a:solidFill>
                <a:latin typeface="Rockwell" pitchFamily="48" charset="0"/>
              </a:rPr>
              <a:t>France)</a:t>
            </a:r>
            <a:endParaRPr lang="en-US" sz="1600" i="1" dirty="0">
              <a:solidFill>
                <a:srgbClr val="FFC500"/>
              </a:solidFill>
              <a:latin typeface="Rockwell" pitchFamily="48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FFC500"/>
                </a:solidFill>
                <a:latin typeface="Rockwell" pitchFamily="48" charset="0"/>
              </a:rPr>
              <a:t>ca. 15,000-10,000 </a:t>
            </a:r>
            <a:r>
              <a:rPr lang="en-US" sz="1600" b="1" dirty="0" smtClean="0">
                <a:solidFill>
                  <a:srgbClr val="FFC500"/>
                </a:solidFill>
                <a:latin typeface="Rockwell" pitchFamily="48" charset="0"/>
              </a:rPr>
              <a:t>B.C.</a:t>
            </a:r>
            <a:endParaRPr lang="en-US" sz="1600" b="1" dirty="0">
              <a:solidFill>
                <a:srgbClr val="FFC500"/>
              </a:solidFill>
              <a:latin typeface="Rockwell" pitchFamily="48" charset="0"/>
            </a:endParaRPr>
          </a:p>
          <a:p>
            <a:pPr algn="ctr"/>
            <a:r>
              <a:rPr lang="en-US" sz="1600" b="1" dirty="0">
                <a:solidFill>
                  <a:srgbClr val="FFC500"/>
                </a:solidFill>
                <a:latin typeface="Rockwell" pitchFamily="48" charset="0"/>
              </a:rPr>
              <a:t>each approximately 2 feet long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902685" y="6153150"/>
            <a:ext cx="416511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Art History PowerPoint Resource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hlinkClick r:id="rId4"/>
              </a:rPr>
              <a:t>http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  <a:hlinkClick r:id="rId4"/>
              </a:rPr>
              <a:t>://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hlinkClick r:id="rId4"/>
              </a:rPr>
              <a:t>iris.nyit.edu/arthistory/pptshows.html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4"/>
          <a:stretch/>
        </p:blipFill>
        <p:spPr bwMode="auto">
          <a:xfrm>
            <a:off x="-12511" y="0"/>
            <a:ext cx="9173857" cy="683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48200" y="158115"/>
            <a:ext cx="4343400" cy="98488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ctr" defTabSz="914400" eaLnBrk="1" latinLnBrk="0" hangingPunct="1">
              <a:spcBef>
                <a:spcPct val="50000"/>
              </a:spcBef>
              <a:defRPr sz="1800" b="1" i="1">
                <a:solidFill>
                  <a:srgbClr val="FFC500"/>
                </a:solidFill>
                <a:latin typeface="Rockwell" pitchFamily="48" charset="0"/>
              </a:defRPr>
            </a:lvl1pPr>
            <a:lvl2pPr defTabSz="914400" eaLnBrk="1" latinLnBrk="0" hangingPunct="1">
              <a:defRPr sz="1800">
                <a:solidFill>
                  <a:schemeClr val="lt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lt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lt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lt1"/>
                </a:solidFill>
                <a:latin typeface="+mn-lt"/>
              </a:defRPr>
            </a:lvl5pPr>
            <a:lvl6pPr>
              <a:defRPr sz="1800">
                <a:solidFill>
                  <a:schemeClr val="lt1"/>
                </a:solidFill>
                <a:latin typeface="+mn-lt"/>
              </a:defRPr>
            </a:lvl6pPr>
            <a:lvl7pPr>
              <a:defRPr sz="1800">
                <a:solidFill>
                  <a:schemeClr val="lt1"/>
                </a:solidFill>
                <a:latin typeface="+mn-lt"/>
              </a:defRPr>
            </a:lvl7pPr>
            <a:lvl8pPr>
              <a:defRPr sz="1800">
                <a:solidFill>
                  <a:schemeClr val="lt1"/>
                </a:solidFill>
                <a:latin typeface="+mn-lt"/>
              </a:defRPr>
            </a:lvl8pPr>
            <a:lvl9pPr>
              <a:defRPr sz="1800"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Chauvet</a:t>
            </a:r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Cave paintings</a:t>
            </a:r>
          </a:p>
          <a:p>
            <a:r>
              <a:rPr lang="en-US" sz="1600" i="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Vallon</a:t>
            </a:r>
            <a:r>
              <a:rPr lang="en-US" sz="1600" i="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-Pont-</a:t>
            </a:r>
            <a:r>
              <a:rPr lang="en-US" sz="1600" i="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d’Arc</a:t>
            </a:r>
            <a:r>
              <a:rPr lang="en-US" sz="1600" i="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600" i="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Ardèche</a:t>
            </a:r>
            <a:r>
              <a:rPr lang="en-US" sz="1600" i="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600" i="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France</a:t>
            </a:r>
            <a:br>
              <a:rPr lang="en-US" sz="1600" i="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en-US" sz="1600" i="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ca</a:t>
            </a:r>
            <a:r>
              <a:rPr lang="en-US" sz="1600" i="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. 30,000-28,000  </a:t>
            </a:r>
            <a:r>
              <a:rPr lang="en-US" sz="1600" i="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B.C.</a:t>
            </a:r>
            <a:endParaRPr lang="en-US" sz="1600" i="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454" y="1371600"/>
            <a:ext cx="1794323" cy="1090612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02685" y="6153150"/>
            <a:ext cx="416511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Art History PowerPoint Resource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hlinkClick r:id="rId6"/>
              </a:rPr>
              <a:t>http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  <a:hlinkClick r:id="rId6"/>
              </a:rPr>
              <a:t>://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hlinkClick r:id="rId6"/>
              </a:rPr>
              <a:t>iris.nyit.edu/arthistory/pptshows.html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5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/>
          <p:cNvPicPr>
            <a:picLocks noChangeAspect="1" noChangeArrowheads="1"/>
          </p:cNvPicPr>
          <p:nvPr/>
        </p:nvPicPr>
        <p:blipFill rotWithShape="1">
          <a:blip r:embed="rId3">
            <a:lum bright="-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4"/>
          <a:stretch/>
        </p:blipFill>
        <p:spPr bwMode="auto">
          <a:xfrm>
            <a:off x="1" y="0"/>
            <a:ext cx="9144000" cy="685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6096000"/>
            <a:ext cx="3657600" cy="6771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150" b="1" dirty="0" smtClean="0">
                <a:solidFill>
                  <a:schemeClr val="tx1"/>
                </a:solidFill>
              </a:rPr>
              <a:t>Art History PowerPoint Resource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US" sz="16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iris.nyit.edu/arthistory/pptshows.html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219200"/>
          </a:xfrm>
          <a:gradFill>
            <a:gsLst>
              <a:gs pos="73000">
                <a:schemeClr val="bg1">
                  <a:alpha val="8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Sistine Chapel of Cave Art</a:t>
            </a:r>
            <a:endParaRPr lang="en-US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334000" y="1143000"/>
            <a:ext cx="3733800" cy="1292662"/>
          </a:xfrm>
          <a:prstGeom prst="rect">
            <a:avLst/>
          </a:prstGeom>
          <a:solidFill>
            <a:schemeClr val="bg1">
              <a:lumMod val="90000"/>
              <a:lumOff val="1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i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Rockwell" pitchFamily="48" charset="0"/>
                <a:hlinkClick r:id="rId5"/>
              </a:rPr>
              <a:t>Altamira</a:t>
            </a:r>
            <a:r>
              <a:rPr lang="en-US" sz="2400" b="1" i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Rockwell" pitchFamily="48" charset="0"/>
              </a:rPr>
              <a:t> Cave </a:t>
            </a:r>
            <a:r>
              <a:rPr lang="en-US" sz="2400" b="1" i="1" dirty="0">
                <a:solidFill>
                  <a:schemeClr val="tx1">
                    <a:lumMod val="40000"/>
                    <a:lumOff val="60000"/>
                  </a:schemeClr>
                </a:solidFill>
                <a:latin typeface="Rockwell" pitchFamily="48" charset="0"/>
              </a:rPr>
              <a:t>paintings</a:t>
            </a:r>
            <a:endParaRPr lang="en-US" sz="2400" b="1" dirty="0">
              <a:solidFill>
                <a:schemeClr val="tx1">
                  <a:lumMod val="40000"/>
                  <a:lumOff val="60000"/>
                </a:schemeClr>
              </a:solidFill>
              <a:latin typeface="Rockwell" pitchFamily="48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chemeClr val="tx1">
                    <a:lumMod val="40000"/>
                    <a:lumOff val="60000"/>
                  </a:schemeClr>
                </a:solidFill>
                <a:latin typeface="Rockwell" pitchFamily="48" charset="0"/>
              </a:rPr>
              <a:t>Santander, Spain</a:t>
            </a:r>
            <a:endParaRPr lang="en-US" sz="2000" i="1" dirty="0">
              <a:solidFill>
                <a:schemeClr val="tx1">
                  <a:lumMod val="40000"/>
                  <a:lumOff val="60000"/>
                </a:schemeClr>
              </a:solidFill>
              <a:latin typeface="Rockwell" pitchFamily="48" charset="0"/>
            </a:endParaRPr>
          </a:p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Rockwell" pitchFamily="48" charset="0"/>
              </a:rPr>
              <a:t>ca. 12,000-11,000 B.C.E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Rockwell" pitchFamily="48" charset="0"/>
              </a:rPr>
              <a:t>.</a:t>
            </a:r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  <a:latin typeface="Rockwell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ile:AltamiraBis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2462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6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f/f7/Willendorf-Venus-1468.jpg/645px-Willendorf-Venus-1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319735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0"/>
            <a:ext cx="4191000" cy="6858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9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9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28" y="6324600"/>
            <a:ext cx="1067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Photo by</a:t>
            </a:r>
          </a:p>
          <a:p>
            <a:r>
              <a:rPr lang="en-US" sz="1200" dirty="0" smtClean="0"/>
              <a:t>Don </a:t>
            </a:r>
            <a:r>
              <a:rPr lang="en-US" sz="1200" dirty="0"/>
              <a:t>Hitchcock</a:t>
            </a:r>
          </a:p>
        </p:txBody>
      </p:sp>
    </p:spTree>
    <p:extLst>
      <p:ext uri="{BB962C8B-B14F-4D97-AF65-F5344CB8AC3E}">
        <p14:creationId xmlns:p14="http://schemas.microsoft.com/office/powerpoint/2010/main" val="15803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f/f7/Willendorf-Venus-1468.jpg/645px-Willendorf-Venus-1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319735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48335" y="1371600"/>
            <a:ext cx="4519465" cy="23698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Venus </a:t>
            </a:r>
            <a:endParaRPr lang="en-US" sz="7200" b="1" dirty="0" smtClean="0">
              <a:solidFill>
                <a:schemeClr val="tx1">
                  <a:lumMod val="40000"/>
                  <a:lumOff val="60000"/>
                </a:schemeClr>
              </a:solidFill>
              <a:latin typeface="+mj-lt"/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of </a:t>
            </a:r>
            <a:r>
              <a:rPr lang="en-US" sz="28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Willendorf</a:t>
            </a: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/>
            </a:r>
            <a:b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</a:b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(</a:t>
            </a:r>
            <a:r>
              <a:rPr lang="en-US" sz="24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Willendorf</a:t>
            </a: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, Austria)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c. 25,000 B.C.</a:t>
            </a:r>
            <a:endParaRPr lang="en-US" sz="2400" dirty="0">
              <a:solidFill>
                <a:schemeClr val="tx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28" y="6324600"/>
            <a:ext cx="1067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Photo by</a:t>
            </a:r>
          </a:p>
          <a:p>
            <a:r>
              <a:rPr lang="en-US" sz="1200" dirty="0" smtClean="0"/>
              <a:t>Don </a:t>
            </a:r>
            <a:r>
              <a:rPr lang="en-US" sz="1200" dirty="0"/>
              <a:t>Hitchcock</a:t>
            </a:r>
          </a:p>
        </p:txBody>
      </p:sp>
    </p:spTree>
    <p:extLst>
      <p:ext uri="{BB962C8B-B14F-4D97-AF65-F5344CB8AC3E}">
        <p14:creationId xmlns:p14="http://schemas.microsoft.com/office/powerpoint/2010/main" val="29592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60697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Sandro</a:t>
            </a:r>
            <a:r>
              <a:rPr lang="en-US" sz="2800" dirty="0" smtClean="0"/>
              <a:t> Botticelli </a:t>
            </a:r>
            <a:r>
              <a:rPr lang="en-US" sz="2800" i="1" dirty="0" smtClean="0"/>
              <a:t>The Birth of Venus</a:t>
            </a:r>
            <a:r>
              <a:rPr lang="en-US" sz="2800" dirty="0" smtClean="0"/>
              <a:t>  1486</a:t>
            </a:r>
            <a:endParaRPr lang="en-US" sz="2800" dirty="0"/>
          </a:p>
        </p:txBody>
      </p:sp>
      <p:pic>
        <p:nvPicPr>
          <p:cNvPr id="5" name="Picture 4" descr="http://mmmnoodles.files.wordpress.com/2010/06/botticelli-birth-ve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04800"/>
            <a:ext cx="9144000" cy="579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f/f7/Willendorf-Venus-1468.jpg/645px-Willendorf-Venus-1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5" y="0"/>
            <a:ext cx="4319735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48335" y="1371600"/>
            <a:ext cx="4519465" cy="23698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Venus </a:t>
            </a:r>
            <a:endParaRPr lang="en-US" sz="7200" b="1" dirty="0" smtClean="0">
              <a:solidFill>
                <a:schemeClr val="tx1">
                  <a:lumMod val="40000"/>
                  <a:lumOff val="60000"/>
                </a:schemeClr>
              </a:solidFill>
              <a:latin typeface="+mj-lt"/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of </a:t>
            </a:r>
            <a:r>
              <a:rPr lang="en-US" sz="28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Willendorf</a:t>
            </a: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/>
            </a:r>
            <a:b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</a:b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(</a:t>
            </a:r>
            <a:r>
              <a:rPr lang="en-US" sz="24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Willendorf</a:t>
            </a: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, Austria)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c. 25,000 B.C.</a:t>
            </a:r>
            <a:endParaRPr lang="en-US" sz="2400" dirty="0">
              <a:solidFill>
                <a:schemeClr val="tx1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4" name="Picture 3" descr="http://mmmnoodles.files.wordpress.com/2010/06/botticelli-birth-ven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2" t="-453" r="28448" b="453"/>
          <a:stretch/>
        </p:blipFill>
        <p:spPr bwMode="auto">
          <a:xfrm>
            <a:off x="4548333" y="0"/>
            <a:ext cx="4595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581400" y="533399"/>
            <a:ext cx="2438400" cy="719959"/>
          </a:xfrm>
          <a:prstGeom prst="wedgeRoundRectCallout">
            <a:avLst>
              <a:gd name="adj1" fmla="val 84833"/>
              <a:gd name="adj2" fmla="val 36168"/>
              <a:gd name="adj3" fmla="val 16667"/>
            </a:avLst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dirty="0" smtClean="0"/>
              <a:t>You Wish!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75528" y="6324600"/>
            <a:ext cx="1067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Photo by</a:t>
            </a:r>
          </a:p>
          <a:p>
            <a:r>
              <a:rPr lang="en-US" sz="1200" dirty="0" smtClean="0"/>
              <a:t>Don </a:t>
            </a:r>
            <a:r>
              <a:rPr lang="en-US" sz="1200" dirty="0"/>
              <a:t>Hitchcock</a:t>
            </a:r>
          </a:p>
        </p:txBody>
      </p:sp>
    </p:spTree>
    <p:extLst>
      <p:ext uri="{BB962C8B-B14F-4D97-AF65-F5344CB8AC3E}">
        <p14:creationId xmlns:p14="http://schemas.microsoft.com/office/powerpoint/2010/main" val="11066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6858000" cy="9144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More Venus </a:t>
            </a:r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Figurines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0" y="4580930"/>
            <a:ext cx="3714750" cy="1134070"/>
          </a:xfrm>
        </p:spPr>
        <p:txBody>
          <a:bodyPr anchor="ctr"/>
          <a:lstStyle/>
          <a:p>
            <a:pPr marL="0" indent="0">
              <a:buFont typeface="Wingdings" pitchFamily="2" charset="2"/>
              <a:buNone/>
            </a:pPr>
            <a:r>
              <a:rPr lang="en-US" i="1" dirty="0" smtClean="0"/>
              <a:t>Evidence of religion </a:t>
            </a:r>
            <a:br>
              <a:rPr lang="en-US" i="1" dirty="0" smtClean="0"/>
            </a:br>
            <a:r>
              <a:rPr lang="en-US" i="1" dirty="0" smtClean="0"/>
              <a:t>or just of free time?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05601" y="880241"/>
            <a:ext cx="2438400" cy="5749159"/>
            <a:chOff x="6705601" y="880241"/>
            <a:chExt cx="2438400" cy="5749159"/>
          </a:xfrm>
        </p:grpSpPr>
        <p:pic>
          <p:nvPicPr>
            <p:cNvPr id="5122" name="Picture 2" descr="File:Vestonicka venuse edi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3" r="6189"/>
            <a:stretch/>
          </p:blipFill>
          <p:spPr bwMode="auto">
            <a:xfrm>
              <a:off x="6705601" y="880241"/>
              <a:ext cx="24384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620000" y="6352401"/>
              <a:ext cx="1487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 err="1"/>
                <a:t>Petr</a:t>
              </a:r>
              <a:r>
                <a:rPr lang="en-US" sz="1200" i="1" dirty="0"/>
                <a:t> </a:t>
              </a:r>
              <a:r>
                <a:rPr lang="en-US" sz="1200" i="1" dirty="0" err="1"/>
                <a:t>Novák</a:t>
              </a:r>
              <a:r>
                <a:rPr lang="en-US" sz="1200" i="1" dirty="0"/>
                <a:t>, Wikipedia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00012" y="922283"/>
            <a:ext cx="3480355" cy="5707118"/>
            <a:chOff x="3300012" y="922283"/>
            <a:chExt cx="3480355" cy="5707118"/>
          </a:xfrm>
        </p:grpSpPr>
        <p:pic>
          <p:nvPicPr>
            <p:cNvPr id="5124" name="Picture 4" descr="File:Moravianska venusa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4" t="2864" r="13013"/>
            <a:stretch/>
          </p:blipFill>
          <p:spPr bwMode="auto">
            <a:xfrm>
              <a:off x="3300012" y="922283"/>
              <a:ext cx="3480355" cy="570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111253" y="6352401"/>
              <a:ext cx="15943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Martin Hlauka (</a:t>
              </a:r>
              <a:r>
                <a:rPr lang="en-US" sz="1200" dirty="0" err="1"/>
                <a:t>Pescan</a:t>
              </a:r>
              <a:r>
                <a:rPr lang="en-US" sz="1200" dirty="0"/>
                <a:t>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" y="922283"/>
            <a:ext cx="3300012" cy="5707118"/>
            <a:chOff x="1" y="922283"/>
            <a:chExt cx="3300012" cy="5707118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" r="1354"/>
            <a:stretch/>
          </p:blipFill>
          <p:spPr bwMode="auto">
            <a:xfrm>
              <a:off x="1" y="922283"/>
              <a:ext cx="3300012" cy="570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088693" y="6352400"/>
              <a:ext cx="2187907" cy="276999"/>
            </a:xfrm>
            <a:prstGeom prst="rect">
              <a:avLst/>
            </a:prstGeom>
            <a:solidFill>
              <a:schemeClr val="bg1">
                <a:lumMod val="90000"/>
                <a:lumOff val="10000"/>
                <a:alpha val="73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hlinkClick r:id="rId6"/>
                </a:rPr>
                <a:t>Art History PowerPoint Resource</a:t>
              </a:r>
              <a:r>
                <a:rPr lang="en-US" sz="1200" dirty="0" smtClean="0"/>
                <a:t> </a:t>
              </a:r>
              <a:endParaRPr lang="en-US" sz="1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8.staticflickr.com/7192/6787793202_b6c66c4dd1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1" t="32659" r="22596"/>
          <a:stretch/>
        </p:blipFill>
        <p:spPr bwMode="auto">
          <a:xfrm>
            <a:off x="0" y="0"/>
            <a:ext cx="9144000" cy="68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4444"/>
            <a:ext cx="8229600" cy="3152356"/>
          </a:xfrm>
        </p:spPr>
        <p:txBody>
          <a:bodyPr>
            <a:noAutofit/>
          </a:bodyPr>
          <a:lstStyle/>
          <a:p>
            <a:r>
              <a:rPr lang="el-GR" sz="22000" b="1" i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lumMod val="90000"/>
                      <a:lumOff val="10000"/>
                      <a:alpha val="60000"/>
                    </a:schemeClr>
                  </a:glow>
                </a:effectLst>
              </a:rPr>
              <a:t>λίθος</a:t>
            </a:r>
            <a:endParaRPr lang="en-US" sz="22000" b="1" i="1" dirty="0">
              <a:solidFill>
                <a:schemeClr val="tx1">
                  <a:lumMod val="20000"/>
                  <a:lumOff val="80000"/>
                </a:schemeClr>
              </a:solidFill>
              <a:effectLst>
                <a:glow rad="101600">
                  <a:schemeClr val="bg1">
                    <a:lumMod val="90000"/>
                    <a:lumOff val="10000"/>
                    <a:alpha val="6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6412468"/>
            <a:ext cx="2836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 tooltip="Attribution-NonCommercial License"/>
              </a:rPr>
              <a:t>Some rights reserved</a:t>
            </a:r>
            <a:r>
              <a:rPr lang="en-US" sz="1400" dirty="0"/>
              <a:t> by </a:t>
            </a:r>
            <a:r>
              <a:rPr lang="en-US" sz="1400" dirty="0">
                <a:hlinkClick r:id="rId4"/>
              </a:rPr>
              <a:t>Matt Peoples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0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0" y="4580930"/>
            <a:ext cx="3714750" cy="1134070"/>
          </a:xfrm>
        </p:spPr>
        <p:txBody>
          <a:bodyPr anchor="ctr"/>
          <a:lstStyle/>
          <a:p>
            <a:pPr marL="0" indent="0">
              <a:buFont typeface="Wingdings" pitchFamily="2" charset="2"/>
              <a:buNone/>
            </a:pPr>
            <a:r>
              <a:rPr lang="en-US" i="1" dirty="0" smtClean="0"/>
              <a:t>Evidence of religion </a:t>
            </a:r>
            <a:br>
              <a:rPr lang="en-US" i="1" dirty="0" smtClean="0"/>
            </a:br>
            <a:r>
              <a:rPr lang="en-US" i="1" dirty="0" smtClean="0"/>
              <a:t>or just of free time?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05601" y="880241"/>
            <a:ext cx="2438400" cy="5749159"/>
            <a:chOff x="6705601" y="880241"/>
            <a:chExt cx="2438400" cy="5749159"/>
          </a:xfrm>
        </p:grpSpPr>
        <p:pic>
          <p:nvPicPr>
            <p:cNvPr id="5122" name="Picture 2" descr="File:Vestonicka venuse edi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3" r="6189"/>
            <a:stretch/>
          </p:blipFill>
          <p:spPr bwMode="auto">
            <a:xfrm>
              <a:off x="6705601" y="880241"/>
              <a:ext cx="24384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620000" y="6352401"/>
              <a:ext cx="1487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 err="1"/>
                <a:t>Petr</a:t>
              </a:r>
              <a:r>
                <a:rPr lang="en-US" sz="1200" i="1" dirty="0"/>
                <a:t> </a:t>
              </a:r>
              <a:r>
                <a:rPr lang="en-US" sz="1200" i="1" dirty="0" err="1"/>
                <a:t>Novák</a:t>
              </a:r>
              <a:r>
                <a:rPr lang="en-US" sz="1200" i="1" dirty="0"/>
                <a:t>, Wikipedia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00012" y="922283"/>
            <a:ext cx="3480355" cy="5707118"/>
            <a:chOff x="3300012" y="922283"/>
            <a:chExt cx="3480355" cy="5707118"/>
          </a:xfrm>
        </p:grpSpPr>
        <p:pic>
          <p:nvPicPr>
            <p:cNvPr id="5124" name="Picture 4" descr="File:Moravianska venusa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4" t="2864" r="13013"/>
            <a:stretch/>
          </p:blipFill>
          <p:spPr bwMode="auto">
            <a:xfrm>
              <a:off x="3300012" y="922283"/>
              <a:ext cx="3480355" cy="570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111253" y="6352401"/>
              <a:ext cx="15943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Martin Hlauka (</a:t>
              </a:r>
              <a:r>
                <a:rPr lang="en-US" sz="1200" dirty="0" err="1"/>
                <a:t>Pescan</a:t>
              </a:r>
              <a:r>
                <a:rPr lang="en-US" sz="1200" dirty="0"/>
                <a:t>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" y="922283"/>
            <a:ext cx="3300012" cy="5707118"/>
            <a:chOff x="1" y="922283"/>
            <a:chExt cx="3300012" cy="5707118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" r="1354"/>
            <a:stretch/>
          </p:blipFill>
          <p:spPr bwMode="auto">
            <a:xfrm>
              <a:off x="1" y="922283"/>
              <a:ext cx="3300012" cy="570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088693" y="6352400"/>
              <a:ext cx="2187907" cy="276999"/>
            </a:xfrm>
            <a:prstGeom prst="rect">
              <a:avLst/>
            </a:prstGeom>
            <a:solidFill>
              <a:schemeClr val="bg1">
                <a:lumMod val="90000"/>
                <a:lumOff val="10000"/>
                <a:alpha val="73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hlinkClick r:id="rId6"/>
                </a:rPr>
                <a:t>Art History PowerPoint Resource</a:t>
              </a:r>
              <a:r>
                <a:rPr lang="en-US" sz="1200" dirty="0" smtClean="0"/>
                <a:t> </a:t>
              </a:r>
              <a:endParaRPr lang="en-US" sz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099441"/>
            <a:ext cx="9143999" cy="224395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166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Why?</a:t>
            </a:r>
            <a:endParaRPr lang="en-US" sz="16600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2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c/cc/AltamiraBis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U.S. Fertility Rates </a:t>
            </a:r>
            <a:r>
              <a:rPr lang="en-US" sz="3200" dirty="0" smtClean="0"/>
              <a:t>(1925-2009)</a:t>
            </a:r>
            <a:endParaRPr lang="en-US" dirty="0"/>
          </a:p>
        </p:txBody>
      </p:sp>
      <p:pic>
        <p:nvPicPr>
          <p:cNvPr id="2050" name="Picture 2" descr="http://www.cdc.gov/nchs/data/databriefs/db60_fig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3" b="9895"/>
          <a:stretch/>
        </p:blipFill>
        <p:spPr bwMode="auto">
          <a:xfrm>
            <a:off x="26276" y="1216572"/>
            <a:ext cx="9144000" cy="47270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4419600" y="60198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000" dirty="0" smtClean="0"/>
              <a:t>Source:  </a:t>
            </a:r>
            <a:r>
              <a:rPr lang="en-US" sz="2000" dirty="0" smtClean="0">
                <a:hlinkClick r:id="rId5"/>
              </a:rPr>
              <a:t>www.cdc.gov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57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rm6.staticflickr.com/5316/7096051541_89c758f2d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" y="762000"/>
            <a:ext cx="9155825" cy="610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arm6.staticflickr.com/5316/7096051541_89c758f2d8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43"/>
          <a:stretch/>
        </p:blipFill>
        <p:spPr bwMode="auto">
          <a:xfrm>
            <a:off x="0" y="0"/>
            <a:ext cx="9155825" cy="312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57138" cy="31215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shade val="30000"/>
                  <a:satMod val="2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13" y="228600"/>
            <a:ext cx="9142687" cy="2468562"/>
          </a:xfrm>
        </p:spPr>
        <p:txBody>
          <a:bodyPr>
            <a:noAutofit/>
          </a:bodyPr>
          <a:lstStyle/>
          <a:p>
            <a:r>
              <a:rPr lang="en-US" sz="11500" dirty="0" smtClean="0"/>
              <a:t>SURVIVAL</a:t>
            </a:r>
            <a:endParaRPr lang="en-US" sz="11500" dirty="0"/>
          </a:p>
        </p:txBody>
      </p:sp>
      <p:sp>
        <p:nvSpPr>
          <p:cNvPr id="5" name="Rectangle 4"/>
          <p:cNvSpPr/>
          <p:nvPr/>
        </p:nvSpPr>
        <p:spPr>
          <a:xfrm>
            <a:off x="76200" y="6553200"/>
            <a:ext cx="2557688" cy="276999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dirty="0">
                <a:hlinkClick r:id="rId3" tooltip="Attribution-NonCommercial-ShareAlike License"/>
              </a:rPr>
              <a:t>Some rights reserved</a:t>
            </a:r>
            <a:r>
              <a:rPr lang="en-US" sz="1200" dirty="0"/>
              <a:t> by </a:t>
            </a:r>
            <a:r>
              <a:rPr lang="en-US" sz="1200" dirty="0">
                <a:hlinkClick r:id="rId4"/>
              </a:rPr>
              <a:t>Zuhair Ahmad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06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3.staticflickr.com/2717/4399201987_32fbfb5b74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t="307" r="4170" b="190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609600"/>
            <a:ext cx="41148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Mesolithic</a:t>
            </a:r>
            <a:endParaRPr lang="en-US" sz="48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6474023"/>
            <a:ext cx="1386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 by</a:t>
            </a:r>
            <a:r>
              <a:rPr lang="en-US" sz="1400" dirty="0"/>
              <a:t> </a:t>
            </a:r>
            <a:r>
              <a:rPr lang="en-US" sz="1400" dirty="0" err="1">
                <a:hlinkClick r:id="rId3"/>
              </a:rPr>
              <a:t>rapettif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65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upload.wikimedia.org/wikipedia/commons/c/cc/AltamiraBis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620703"/>
              </p:ext>
            </p:extLst>
          </p:nvPr>
        </p:nvGraphicFramePr>
        <p:xfrm>
          <a:off x="0" y="1371600"/>
          <a:ext cx="9144000" cy="52111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  <a:gridCol w="3048000"/>
              </a:tblGrid>
              <a:tr h="54960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Paleolithic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Mesolithic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Neolithic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44895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Παλαιός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palaios</a:t>
                      </a:r>
                      <a:r>
                        <a:rPr lang="en-US" sz="2000" dirty="0" smtClean="0"/>
                        <a:t>)</a:t>
                      </a:r>
                      <a:r>
                        <a:rPr lang="en-US" sz="2000" baseline="0" dirty="0" smtClean="0"/>
                        <a:t> “old”</a:t>
                      </a:r>
                      <a:endParaRPr lang="en-US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 </a:t>
                      </a:r>
                      <a:r>
                        <a:rPr lang="el-GR" sz="2000" dirty="0" smtClean="0"/>
                        <a:t>λίθος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lithos</a:t>
                      </a:r>
                      <a:r>
                        <a:rPr lang="en-US" sz="2000" dirty="0" smtClean="0"/>
                        <a:t>) “stone”</a:t>
                      </a:r>
                      <a:endParaRPr lang="en-US" sz="20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νέος 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neos</a:t>
                      </a:r>
                      <a:r>
                        <a:rPr lang="en-US" sz="2000" dirty="0" smtClean="0"/>
                        <a:t>) “new”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 </a:t>
                      </a:r>
                      <a:r>
                        <a:rPr lang="el-GR" sz="2000" dirty="0" smtClean="0"/>
                        <a:t>λίθος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lithos</a:t>
                      </a:r>
                      <a:r>
                        <a:rPr lang="en-US" sz="2000" dirty="0" smtClean="0"/>
                        <a:t>) “stone”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4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“Old Stone Age”</a:t>
                      </a:r>
                      <a:endParaRPr lang="en-US" sz="2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“New Stone Age”</a:t>
                      </a:r>
                      <a:endParaRPr lang="en-US" sz="2400" b="1" dirty="0"/>
                    </a:p>
                  </a:txBody>
                  <a:tcPr/>
                </a:tc>
              </a:tr>
              <a:tr h="4895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Until around 10,000 B.C.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10,000</a:t>
                      </a:r>
                      <a:r>
                        <a:rPr lang="en-US" sz="2000" baseline="0" dirty="0" smtClean="0"/>
                        <a:t> B.C. - 4,000 B.C.</a:t>
                      </a:r>
                      <a:endParaRPr lang="en-US" sz="2000" b="1" dirty="0"/>
                    </a:p>
                  </a:txBody>
                  <a:tcPr/>
                </a:tc>
              </a:tr>
              <a:tr h="9892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Hunting and Gathering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Agriculture</a:t>
                      </a:r>
                      <a:endParaRPr lang="en-US" sz="2400" b="1" dirty="0"/>
                    </a:p>
                  </a:txBody>
                  <a:tcPr/>
                </a:tc>
              </a:tr>
              <a:tr h="54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Nomadic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Settled Communities</a:t>
                      </a:r>
                      <a:endParaRPr lang="en-US" sz="2400" b="1" dirty="0"/>
                    </a:p>
                  </a:txBody>
                  <a:tcPr/>
                </a:tc>
              </a:tr>
              <a:tr h="12091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Cave Art</a:t>
                      </a:r>
                    </a:p>
                    <a:p>
                      <a:pPr algn="ctr"/>
                      <a:r>
                        <a:rPr lang="en-US" sz="1050" dirty="0" smtClean="0"/>
                        <a:t/>
                      </a:r>
                      <a:br>
                        <a:rPr lang="en-US" sz="1050" dirty="0" smtClean="0"/>
                      </a:br>
                      <a:r>
                        <a:rPr lang="en-US" sz="2400" dirty="0" smtClean="0"/>
                        <a:t>Venus Figurines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Domestication of Livestock</a:t>
                      </a:r>
                    </a:p>
                    <a:p>
                      <a:pPr algn="ctr"/>
                      <a:r>
                        <a:rPr lang="en-US" sz="2000" dirty="0" smtClean="0"/>
                        <a:t>(cattle,</a:t>
                      </a:r>
                      <a:r>
                        <a:rPr lang="en-US" sz="2000" baseline="0" dirty="0" smtClean="0"/>
                        <a:t> sheep, goats, pigs)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362321" y="3402721"/>
            <a:ext cx="2495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round </a:t>
            </a:r>
            <a:r>
              <a:rPr lang="en-US" sz="2400" dirty="0">
                <a:solidFill>
                  <a:schemeClr val="bg1"/>
                </a:solidFill>
              </a:rPr>
              <a:t>10,000 B.C.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3989" y="3886200"/>
            <a:ext cx="3110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Hunting, Gathering, and Fishing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4529" y="4841522"/>
            <a:ext cx="1591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solidFill>
                  <a:srgbClr val="1A1B16"/>
                </a:solidFill>
              </a:rPr>
              <a:t>Nomadic</a:t>
            </a:r>
            <a:endParaRPr lang="en-US" sz="3200" b="1" dirty="0">
              <a:solidFill>
                <a:srgbClr val="1A1B1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9874" y="5486400"/>
            <a:ext cx="3124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1A1B16"/>
                </a:solidFill>
              </a:rPr>
              <a:t>Domestication of Dogs</a:t>
            </a:r>
          </a:p>
          <a:p>
            <a:pPr lvl="0" algn="ctr"/>
            <a:r>
              <a:rPr lang="en-US" sz="400" dirty="0" smtClean="0">
                <a:solidFill>
                  <a:srgbClr val="1A1B16"/>
                </a:solidFill>
              </a:rPr>
              <a:t> </a:t>
            </a:r>
            <a:r>
              <a:rPr lang="en-US" sz="2800" dirty="0" smtClean="0">
                <a:solidFill>
                  <a:srgbClr val="1A1B16"/>
                </a:solidFill>
              </a:rPr>
              <a:t/>
            </a:r>
            <a:br>
              <a:rPr lang="en-US" sz="2800" dirty="0" smtClean="0">
                <a:solidFill>
                  <a:srgbClr val="1A1B16"/>
                </a:solidFill>
              </a:rPr>
            </a:br>
            <a:r>
              <a:rPr lang="en-US" sz="2800" dirty="0" smtClean="0">
                <a:solidFill>
                  <a:srgbClr val="1A1B16"/>
                </a:solidFill>
              </a:rPr>
              <a:t>Canoes</a:t>
            </a:r>
            <a:endParaRPr lang="en-US" sz="2800" dirty="0">
              <a:solidFill>
                <a:srgbClr val="1A1B16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287980"/>
            <a:ext cx="9144000" cy="85502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Prehistoric Humans</a:t>
            </a:r>
            <a:endParaRPr lang="en-US" sz="3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0" y="2057400"/>
            <a:ext cx="2895600" cy="44196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" y="2057400"/>
            <a:ext cx="2895600" cy="44196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87566" y="2574394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1A1B16"/>
                </a:solidFill>
              </a:rPr>
              <a:t>Μέσος </a:t>
            </a:r>
            <a:r>
              <a:rPr lang="en-US" dirty="0">
                <a:solidFill>
                  <a:srgbClr val="1A1B16"/>
                </a:solidFill>
              </a:rPr>
              <a:t> (</a:t>
            </a:r>
            <a:r>
              <a:rPr lang="en-US" dirty="0" err="1">
                <a:solidFill>
                  <a:srgbClr val="1A1B16"/>
                </a:solidFill>
              </a:rPr>
              <a:t>mesos</a:t>
            </a:r>
            <a:r>
              <a:rPr lang="en-US" dirty="0">
                <a:solidFill>
                  <a:srgbClr val="1A1B16"/>
                </a:solidFill>
              </a:rPr>
              <a:t>) “middle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+ </a:t>
            </a:r>
            <a:r>
              <a:rPr lang="el-GR" dirty="0">
                <a:solidFill>
                  <a:schemeClr val="bg1"/>
                </a:solidFill>
              </a:rPr>
              <a:t>λίθος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lithos</a:t>
            </a:r>
            <a:r>
              <a:rPr lang="en-US" dirty="0">
                <a:solidFill>
                  <a:schemeClr val="bg1"/>
                </a:solidFill>
              </a:rPr>
              <a:t>) “stone”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39213" y="2016840"/>
            <a:ext cx="3088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“Middle Stone </a:t>
            </a:r>
            <a:r>
              <a:rPr lang="en-US" sz="2800" dirty="0">
                <a:solidFill>
                  <a:schemeClr val="bg1"/>
                </a:solidFill>
              </a:rPr>
              <a:t>Age”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 animBg="1"/>
      <p:bldP spid="17" grpId="0" animBg="1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\AppData\Local\Microsoft\Windows\Temporary Internet Files\Content.IE5\5UK6R5XG\MP900448409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3" r="40000" b="256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991600" cy="19812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Neolithic Revolution</a:t>
            </a:r>
            <a:endParaRPr lang="en-US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91000"/>
            <a:ext cx="9144000" cy="1981200"/>
          </a:xfrm>
          <a:solidFill>
            <a:schemeClr val="tx1">
              <a:lumMod val="20000"/>
              <a:lumOff val="80000"/>
              <a:alpha val="70000"/>
            </a:schemeClr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smtClean="0">
                <a:solidFill>
                  <a:schemeClr val="bg1"/>
                </a:solidFill>
              </a:rPr>
              <a:t> Agriculture 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	</a:t>
            </a:r>
            <a:r>
              <a:rPr lang="en-US" sz="5400" dirty="0" smtClean="0">
                <a:solidFill>
                  <a:schemeClr val="bg1"/>
                </a:solidFill>
              </a:rPr>
              <a:t>	    Settled Communities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upload.wikimedia.org/wikipedia/commons/c/cc/AltamiraBis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980"/>
            <a:ext cx="9144000" cy="85502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Prehistoric Humans</a:t>
            </a:r>
            <a:endParaRPr lang="en-US" sz="3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467441"/>
              </p:ext>
            </p:extLst>
          </p:nvPr>
        </p:nvGraphicFramePr>
        <p:xfrm>
          <a:off x="0" y="1371600"/>
          <a:ext cx="9144000" cy="52111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  <a:gridCol w="3048000"/>
              </a:tblGrid>
              <a:tr h="54960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Paleolithic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Mesolithic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Neolithic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44895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Παλαιός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palaios</a:t>
                      </a:r>
                      <a:r>
                        <a:rPr lang="en-US" sz="2000" dirty="0" smtClean="0"/>
                        <a:t>)</a:t>
                      </a:r>
                      <a:r>
                        <a:rPr lang="en-US" sz="2000" baseline="0" dirty="0" smtClean="0"/>
                        <a:t> “old”</a:t>
                      </a:r>
                      <a:endParaRPr lang="en-US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 </a:t>
                      </a:r>
                      <a:r>
                        <a:rPr lang="el-GR" sz="2000" dirty="0" smtClean="0"/>
                        <a:t>λίθος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lithos</a:t>
                      </a:r>
                      <a:r>
                        <a:rPr lang="en-US" sz="2000" dirty="0" smtClean="0"/>
                        <a:t>) “stone”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Μέσος 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mesos</a:t>
                      </a:r>
                      <a:r>
                        <a:rPr lang="en-US" sz="2000" dirty="0" smtClean="0"/>
                        <a:t>) “middle”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 </a:t>
                      </a:r>
                      <a:r>
                        <a:rPr lang="el-GR" sz="2000" dirty="0" smtClean="0"/>
                        <a:t>λίθος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lithos</a:t>
                      </a:r>
                      <a:r>
                        <a:rPr lang="en-US" sz="2000" dirty="0" smtClean="0"/>
                        <a:t>) “stone”</a:t>
                      </a:r>
                      <a:endParaRPr lang="en-US" sz="20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</a:tr>
              <a:tr h="54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“Old Stone Age”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“Middle Stone Age”</a:t>
                      </a:r>
                      <a:endParaRPr lang="en-US" sz="2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</a:tr>
              <a:tr h="4895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Until around 10,000 B.C.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Around 10,000 B.C.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  <a:tr h="9892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Hunting and Gathering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Hunting,</a:t>
                      </a:r>
                      <a:r>
                        <a:rPr lang="en-US" sz="2400" baseline="0" dirty="0" smtClean="0"/>
                        <a:t> Gathering, and Fishing</a:t>
                      </a:r>
                      <a:endParaRPr lang="en-US" sz="2400" b="1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</a:tr>
              <a:tr h="54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Nomadic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Nomadic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</a:tr>
              <a:tr h="12091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Cave Art</a:t>
                      </a:r>
                    </a:p>
                    <a:p>
                      <a:pPr algn="ctr"/>
                      <a:r>
                        <a:rPr lang="en-US" sz="1050" dirty="0" smtClean="0"/>
                        <a:t/>
                      </a:r>
                      <a:br>
                        <a:rPr lang="en-US" sz="1050" dirty="0" smtClean="0"/>
                      </a:br>
                      <a:r>
                        <a:rPr lang="en-US" sz="2400" dirty="0" smtClean="0"/>
                        <a:t>Venus Figurines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Domestication of Dogs</a:t>
                      </a:r>
                      <a:br>
                        <a:rPr lang="en-US" sz="2000" dirty="0" smtClean="0"/>
                      </a:br>
                      <a:r>
                        <a:rPr lang="en-US" sz="1100" dirty="0" smtClean="0"/>
                        <a:t> 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2000" dirty="0" smtClean="0"/>
                        <a:t>Canoes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48370" y="3378657"/>
            <a:ext cx="2963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c. 10,000 – 4,000 </a:t>
            </a:r>
            <a:r>
              <a:rPr lang="en-US" sz="2400" dirty="0">
                <a:solidFill>
                  <a:schemeClr val="bg1"/>
                </a:solidFill>
              </a:rPr>
              <a:t>B.C.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63915" y="4016514"/>
            <a:ext cx="3110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Agriculture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99023" y="4872335"/>
            <a:ext cx="2662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1A1B16"/>
                </a:solidFill>
              </a:rPr>
              <a:t>Settled Communities</a:t>
            </a:r>
            <a:endParaRPr lang="en-US" sz="2400" b="1" dirty="0">
              <a:solidFill>
                <a:srgbClr val="1A1B1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5390147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srgbClr val="1A1B16"/>
                </a:solidFill>
              </a:rPr>
              <a:t>Domestication of </a:t>
            </a:r>
            <a:r>
              <a:rPr lang="en-US" sz="3200" dirty="0">
                <a:solidFill>
                  <a:srgbClr val="1A1B16"/>
                </a:solidFill>
              </a:rPr>
              <a:t>Livestock</a:t>
            </a:r>
          </a:p>
          <a:p>
            <a:pPr lvl="0" algn="ctr"/>
            <a:r>
              <a:rPr lang="en-US" sz="2000" dirty="0">
                <a:solidFill>
                  <a:srgbClr val="1A1B16"/>
                </a:solidFill>
              </a:rPr>
              <a:t>(cattle, sheep, goats, pigs)</a:t>
            </a:r>
            <a:endParaRPr lang="en-US" sz="2000" b="1" dirty="0">
              <a:solidFill>
                <a:srgbClr val="1A1B1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" y="2053389"/>
            <a:ext cx="2895600" cy="44196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2053389"/>
            <a:ext cx="2895600" cy="44196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67926" y="2568714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000" dirty="0">
                <a:solidFill>
                  <a:srgbClr val="1A1B16"/>
                </a:solidFill>
              </a:rPr>
              <a:t>νέος </a:t>
            </a:r>
            <a:r>
              <a:rPr lang="en-US" sz="2000" dirty="0">
                <a:solidFill>
                  <a:srgbClr val="1A1B16"/>
                </a:solidFill>
              </a:rPr>
              <a:t> (</a:t>
            </a:r>
            <a:r>
              <a:rPr lang="en-US" sz="2000" dirty="0" err="1">
                <a:solidFill>
                  <a:srgbClr val="1A1B16"/>
                </a:solidFill>
              </a:rPr>
              <a:t>neos</a:t>
            </a:r>
            <a:r>
              <a:rPr lang="en-US" sz="2000" dirty="0">
                <a:solidFill>
                  <a:srgbClr val="1A1B16"/>
                </a:solidFill>
              </a:rPr>
              <a:t>) “new</a:t>
            </a:r>
            <a:r>
              <a:rPr lang="en-US" sz="2000" dirty="0" smtClean="0">
                <a:solidFill>
                  <a:srgbClr val="1A1B16"/>
                </a:solidFill>
              </a:rPr>
              <a:t>” + </a:t>
            </a:r>
            <a:br>
              <a:rPr lang="en-US" sz="2000" dirty="0" smtClean="0">
                <a:solidFill>
                  <a:srgbClr val="1A1B16"/>
                </a:solidFill>
              </a:rPr>
            </a:br>
            <a:r>
              <a:rPr lang="el-GR" sz="2000" dirty="0" smtClean="0">
                <a:solidFill>
                  <a:srgbClr val="1A1B16"/>
                </a:solidFill>
              </a:rPr>
              <a:t>λίθος</a:t>
            </a:r>
            <a:r>
              <a:rPr lang="en-US" sz="2000" dirty="0" smtClean="0">
                <a:solidFill>
                  <a:srgbClr val="1A1B16"/>
                </a:solidFill>
              </a:rPr>
              <a:t> </a:t>
            </a:r>
            <a:r>
              <a:rPr lang="en-US" sz="2000" dirty="0">
                <a:solidFill>
                  <a:srgbClr val="1A1B16"/>
                </a:solidFill>
              </a:rPr>
              <a:t>(</a:t>
            </a:r>
            <a:r>
              <a:rPr lang="en-US" sz="2000" dirty="0" err="1">
                <a:solidFill>
                  <a:srgbClr val="1A1B16"/>
                </a:solidFill>
              </a:rPr>
              <a:t>lithos</a:t>
            </a:r>
            <a:r>
              <a:rPr lang="en-US" sz="2000" dirty="0">
                <a:solidFill>
                  <a:srgbClr val="1A1B16"/>
                </a:solidFill>
              </a:rPr>
              <a:t>) “stone”</a:t>
            </a:r>
            <a:endParaRPr lang="en-US" sz="2000" b="1" dirty="0">
              <a:solidFill>
                <a:srgbClr val="1A1B1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48370" y="1981200"/>
            <a:ext cx="29633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“New Stone </a:t>
            </a:r>
            <a:r>
              <a:rPr lang="en-US" sz="3000" dirty="0">
                <a:solidFill>
                  <a:schemeClr val="bg1"/>
                </a:solidFill>
              </a:rPr>
              <a:t>Age”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 animBg="1"/>
      <p:bldP spid="18" grpId="0" animBg="1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File:CatalHoyukSouthAre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r="5755"/>
          <a:stretch/>
        </p:blipFill>
        <p:spPr bwMode="auto">
          <a:xfrm>
            <a:off x="-1" y="1"/>
            <a:ext cx="9125607" cy="68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94036" y="6504801"/>
            <a:ext cx="2273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Some Rights Reserved by </a:t>
            </a:r>
            <a:r>
              <a:rPr lang="en-US" sz="1200" dirty="0" smtClean="0">
                <a:hlinkClick r:id="rId3"/>
              </a:rPr>
              <a:t>Ziggurat</a:t>
            </a:r>
            <a:endParaRPr lang="en-US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40386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lumMod val="90000"/>
                      <a:lumOff val="10000"/>
                      <a:alpha val="60000"/>
                    </a:schemeClr>
                  </a:glow>
                </a:effectLst>
              </a:rPr>
              <a:t>Çatalhöyük</a:t>
            </a:r>
            <a:r>
              <a:rPr lang="en-US" sz="7200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lumMod val="90000"/>
                      <a:lumOff val="10000"/>
                      <a:alpha val="60000"/>
                    </a:schemeClr>
                  </a:glow>
                </a:effectLst>
              </a:rPr>
              <a:t> </a:t>
            </a:r>
            <a:endParaRPr lang="en-US" sz="7200" dirty="0">
              <a:solidFill>
                <a:schemeClr val="tx1">
                  <a:lumMod val="20000"/>
                  <a:lumOff val="80000"/>
                </a:schemeClr>
              </a:solidFill>
              <a:effectLst>
                <a:glow rad="101600">
                  <a:schemeClr val="bg1">
                    <a:lumMod val="90000"/>
                    <a:lumOff val="10000"/>
                    <a:alpha val="60000"/>
                  </a:schemeClr>
                </a:glo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5181600"/>
            <a:ext cx="7543800" cy="487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lumMod val="90000"/>
                      <a:lumOff val="10000"/>
                      <a:alpha val="60000"/>
                    </a:schemeClr>
                  </a:glow>
                </a:effectLst>
              </a:rPr>
              <a:t>A Neolithic City in Modern-day Turkey</a:t>
            </a:r>
            <a:endParaRPr lang="en-US" sz="2800" dirty="0">
              <a:solidFill>
                <a:schemeClr val="tx1">
                  <a:lumMod val="20000"/>
                  <a:lumOff val="80000"/>
                </a:schemeClr>
              </a:solidFill>
              <a:effectLst>
                <a:glow rad="101600">
                  <a:schemeClr val="bg1">
                    <a:lumMod val="90000"/>
                    <a:lumOff val="10000"/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67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File:CatalHoyukSouthAre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r="5755"/>
          <a:stretch/>
        </p:blipFill>
        <p:spPr bwMode="auto">
          <a:xfrm>
            <a:off x="-1" y="1"/>
            <a:ext cx="9125607" cy="68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94036" y="6504801"/>
            <a:ext cx="2273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Some Rights Reserved by </a:t>
            </a:r>
            <a:r>
              <a:rPr lang="en-US" sz="1200" dirty="0" smtClean="0">
                <a:hlinkClick r:id="rId3"/>
              </a:rPr>
              <a:t>Ziggurat</a:t>
            </a:r>
            <a:endParaRPr lang="en-US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3564" y="4114800"/>
            <a:ext cx="62606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lumMod val="90000"/>
                      <a:lumOff val="10000"/>
                      <a:alpha val="60000"/>
                    </a:schemeClr>
                  </a:glow>
                </a:effectLst>
              </a:rPr>
              <a:t>6,000 B.C.</a:t>
            </a:r>
            <a:endParaRPr lang="en-US" sz="8000" dirty="0">
              <a:solidFill>
                <a:schemeClr val="tx1">
                  <a:lumMod val="20000"/>
                  <a:lumOff val="80000"/>
                </a:schemeClr>
              </a:solidFill>
              <a:effectLst>
                <a:glow rad="101600">
                  <a:schemeClr val="bg1">
                    <a:lumMod val="90000"/>
                    <a:lumOff val="10000"/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8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arm4.staticflickr.com/3136/2701053234_3d991ebb46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7" b="7866"/>
          <a:stretch/>
        </p:blipFill>
        <p:spPr bwMode="auto">
          <a:xfrm>
            <a:off x="609600" y="0"/>
            <a:ext cx="8534400" cy="68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01923" y="6504801"/>
            <a:ext cx="2965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 </a:t>
            </a:r>
            <a:r>
              <a:rPr lang="en-US" sz="1200" dirty="0">
                <a:hlinkClick r:id="rId3" tooltip="Attribution License"/>
              </a:rPr>
              <a:t>Some rights reserved</a:t>
            </a:r>
            <a:r>
              <a:rPr lang="en-US" sz="1200" dirty="0"/>
              <a:t> by </a:t>
            </a:r>
            <a:r>
              <a:rPr lang="en-US" sz="1200" dirty="0" err="1">
                <a:hlinkClick r:id="rId4"/>
              </a:rPr>
              <a:t>Dr</a:t>
            </a:r>
            <a:r>
              <a:rPr lang="en-US" sz="1200" dirty="0">
                <a:hlinkClick r:id="rId4"/>
              </a:rPr>
              <a:t>._</a:t>
            </a:r>
            <a:r>
              <a:rPr lang="en-US" sz="1200" dirty="0" err="1">
                <a:hlinkClick r:id="rId4"/>
              </a:rPr>
              <a:t>Colleen_Morgan</a:t>
            </a:r>
            <a:endParaRPr lang="en-US" sz="1200" dirty="0"/>
          </a:p>
        </p:txBody>
      </p:sp>
      <p:pic>
        <p:nvPicPr>
          <p:cNvPr id="6" name="Picture 2" descr="http://farm4.staticflickr.com/3136/2701053234_3d991ebb46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58" b="7866"/>
          <a:stretch/>
        </p:blipFill>
        <p:spPr bwMode="auto">
          <a:xfrm>
            <a:off x="0" y="0"/>
            <a:ext cx="1860331" cy="68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6800"/>
            <a:ext cx="5181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Archaeology</a:t>
            </a:r>
            <a:endParaRPr lang="en-US" sz="48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324" y="2133600"/>
            <a:ext cx="4141076" cy="5445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Uncovering the Past</a:t>
            </a:r>
            <a:endParaRPr lang="en-US" sz="3600" i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8.staticflickr.com/7192/6787793202_b6c66c4dd1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1" t="32659" r="22596"/>
          <a:stretch/>
        </p:blipFill>
        <p:spPr bwMode="auto">
          <a:xfrm>
            <a:off x="0" y="0"/>
            <a:ext cx="9144000" cy="68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4444"/>
            <a:ext cx="8229600" cy="3152356"/>
          </a:xfrm>
        </p:spPr>
        <p:txBody>
          <a:bodyPr>
            <a:normAutofit/>
          </a:bodyPr>
          <a:lstStyle/>
          <a:p>
            <a:r>
              <a:rPr lang="en-US" sz="166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lumMod val="90000"/>
                      <a:lumOff val="10000"/>
                      <a:alpha val="60000"/>
                    </a:schemeClr>
                  </a:glow>
                </a:effectLst>
              </a:rPr>
              <a:t>Lithos</a:t>
            </a:r>
            <a:endParaRPr lang="en-US" sz="6600" i="1" dirty="0">
              <a:solidFill>
                <a:schemeClr val="tx1">
                  <a:lumMod val="20000"/>
                  <a:lumOff val="80000"/>
                </a:schemeClr>
              </a:solidFill>
              <a:effectLst>
                <a:glow rad="101600">
                  <a:schemeClr val="bg1">
                    <a:lumMod val="90000"/>
                    <a:lumOff val="10000"/>
                    <a:alpha val="6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6412468"/>
            <a:ext cx="2836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 tooltip="Attribution-NonCommercial License"/>
              </a:rPr>
              <a:t>Some rights reserved</a:t>
            </a:r>
            <a:r>
              <a:rPr lang="en-US" sz="1400" dirty="0"/>
              <a:t> by </a:t>
            </a:r>
            <a:r>
              <a:rPr lang="en-US" sz="1400" dirty="0">
                <a:hlinkClick r:id="rId4"/>
              </a:rPr>
              <a:t>Matt Peoples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54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28600" y="4800600"/>
            <a:ext cx="3886200" cy="1554272"/>
          </a:xfrm>
          <a:prstGeom prst="rect">
            <a:avLst/>
          </a:prstGeom>
          <a:solidFill>
            <a:srgbClr val="1A1B16">
              <a:alpha val="65098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>
                <a:solidFill>
                  <a:schemeClr val="tx1">
                    <a:lumMod val="20000"/>
                    <a:lumOff val="80000"/>
                  </a:schemeClr>
                </a:solidFill>
                <a:latin typeface="Rockwell" pitchFamily="48" charset="0"/>
              </a:rPr>
              <a:t>Deer Hunt </a:t>
            </a:r>
            <a:r>
              <a:rPr lang="en-US" b="1" i="1" dirty="0">
                <a:solidFill>
                  <a:schemeClr val="tx1">
                    <a:lumMod val="20000"/>
                    <a:lumOff val="80000"/>
                  </a:schemeClr>
                </a:solidFill>
                <a:latin typeface="Rockwell" pitchFamily="48" charset="0"/>
              </a:rPr>
              <a:t/>
            </a:r>
            <a:br>
              <a:rPr lang="en-US" b="1" i="1" dirty="0">
                <a:solidFill>
                  <a:schemeClr val="tx1">
                    <a:lumMod val="20000"/>
                    <a:lumOff val="80000"/>
                  </a:schemeClr>
                </a:solidFill>
                <a:latin typeface="Rockwell" pitchFamily="48" charset="0"/>
              </a:rPr>
            </a:br>
            <a:r>
              <a:rPr lang="en-US" b="1" i="1" dirty="0">
                <a:solidFill>
                  <a:schemeClr val="tx1">
                    <a:lumMod val="20000"/>
                    <a:lumOff val="80000"/>
                  </a:schemeClr>
                </a:solidFill>
                <a:latin typeface="Rockwell" pitchFamily="48" charset="0"/>
              </a:rPr>
              <a:t>detail of a wall painting </a:t>
            </a:r>
            <a:r>
              <a:rPr lang="en-US" b="1" i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Rockwell" pitchFamily="48" charset="0"/>
              </a:rPr>
              <a:t/>
            </a:r>
            <a:br>
              <a:rPr lang="en-US" b="1" i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Rockwell" pitchFamily="48" charset="0"/>
              </a:rPr>
            </a:br>
            <a:r>
              <a:rPr lang="en-US" b="1" i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Rockwell" pitchFamily="48" charset="0"/>
              </a:rPr>
              <a:t>from </a:t>
            </a:r>
            <a:r>
              <a:rPr lang="en-US" b="1" i="1" dirty="0">
                <a:solidFill>
                  <a:schemeClr val="tx1">
                    <a:lumMod val="20000"/>
                    <a:lumOff val="80000"/>
                  </a:schemeClr>
                </a:solidFill>
                <a:latin typeface="Rockwell" pitchFamily="48" charset="0"/>
              </a:rPr>
              <a:t>Level III</a:t>
            </a:r>
            <a:endParaRPr lang="en-US" b="1" dirty="0">
              <a:solidFill>
                <a:schemeClr val="tx1">
                  <a:lumMod val="20000"/>
                  <a:lumOff val="80000"/>
                </a:schemeClr>
              </a:solidFill>
              <a:latin typeface="Rockwell" pitchFamily="4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Rockwell" pitchFamily="48" charset="0"/>
              </a:rPr>
              <a:t>Çatal</a:t>
            </a:r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  <a:latin typeface="Rockwell" pitchFamily="48" charset="0"/>
              </a:rPr>
              <a:t> </a:t>
            </a:r>
            <a:r>
              <a:rPr lang="en-US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Rockwell" pitchFamily="48" charset="0"/>
              </a:rPr>
              <a:t>Höyük</a:t>
            </a:r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  <a:latin typeface="Rockwell" pitchFamily="48" charset="0"/>
              </a:rPr>
              <a:t>, 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Rockwell" pitchFamily="48" charset="0"/>
              </a:rPr>
              <a:t>Turkey</a:t>
            </a:r>
            <a:r>
              <a:rPr lang="en-US" sz="1600" i="1" dirty="0">
                <a:solidFill>
                  <a:schemeClr val="tx1">
                    <a:lumMod val="20000"/>
                    <a:lumOff val="80000"/>
                  </a:schemeClr>
                </a:solidFill>
                <a:latin typeface="Rockwell" pitchFamily="48" charset="0"/>
              </a:rPr>
              <a:t> </a:t>
            </a:r>
            <a:r>
              <a:rPr lang="en-US" sz="1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Rockwell" pitchFamily="48" charset="0"/>
              </a:rPr>
              <a:t>ca</a:t>
            </a:r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  <a:latin typeface="Rockwell" pitchFamily="48" charset="0"/>
              </a:rPr>
              <a:t>. 5,750  B.C.E.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6172200"/>
            <a:ext cx="456913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Art History PowerPoint Resource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hlinkClick r:id="rId4"/>
              </a:rPr>
              <a:t>http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4"/>
              </a:rPr>
              <a:t>://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hlinkClick r:id="rId4"/>
              </a:rPr>
              <a:t>iris.nyit.edu/arthistory/pptshows.html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7/7d/Ankara_Muzeum_B19-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0"/>
            <a:ext cx="4800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343401" cy="1401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Seated Woman </a:t>
            </a:r>
            <a:r>
              <a:rPr lang="en-US" sz="4000" b="1" dirty="0"/>
              <a:t>of </a:t>
            </a:r>
            <a:r>
              <a:rPr lang="en-US" sz="4000" b="1" dirty="0" err="1"/>
              <a:t>Çatal</a:t>
            </a:r>
            <a:r>
              <a:rPr lang="en-US" sz="4000" b="1" dirty="0"/>
              <a:t> </a:t>
            </a:r>
            <a:r>
              <a:rPr lang="en-US" sz="4000" b="1" dirty="0" err="1"/>
              <a:t>Hüyük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2133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“Mother Goddess”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6485305"/>
            <a:ext cx="2658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Some Rights Reserved by </a:t>
            </a:r>
            <a:r>
              <a:rPr lang="en-US" sz="1200" u="sng" dirty="0" err="1" smtClean="0">
                <a:hlinkClick r:id="rId4" tooltip="User:Roweromaniak"/>
              </a:rPr>
              <a:t>Roweromaniak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56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7/7d/Ankara_Muzeum_B19-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0"/>
            <a:ext cx="4800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343401" cy="1401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Seated Woman </a:t>
            </a:r>
            <a:r>
              <a:rPr lang="en-US" sz="4000" b="1" dirty="0"/>
              <a:t>of </a:t>
            </a:r>
            <a:r>
              <a:rPr lang="en-US" sz="4000" b="1" dirty="0" err="1"/>
              <a:t>Çatal</a:t>
            </a:r>
            <a:r>
              <a:rPr lang="en-US" sz="4000" b="1" dirty="0"/>
              <a:t> </a:t>
            </a:r>
            <a:r>
              <a:rPr lang="en-US" sz="4000" b="1" dirty="0" err="1"/>
              <a:t>Hüyük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2133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“Mother Goddess” Style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1" y="3352800"/>
            <a:ext cx="388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CCC7B8"/>
                </a:solidFill>
              </a:rPr>
              <a:t>What </a:t>
            </a:r>
            <a:r>
              <a:rPr lang="en-US" sz="4000" dirty="0" smtClean="0">
                <a:solidFill>
                  <a:srgbClr val="CCC7B8"/>
                </a:solidFill>
              </a:rPr>
              <a:t>is uniquely </a:t>
            </a:r>
            <a:r>
              <a:rPr lang="en-US" sz="5400" i="1" dirty="0" smtClean="0">
                <a:solidFill>
                  <a:srgbClr val="CCC7B8"/>
                </a:solidFill>
                <a:latin typeface="+mj-lt"/>
              </a:rPr>
              <a:t>Neolithic</a:t>
            </a:r>
            <a:r>
              <a:rPr lang="en-US" sz="5400" dirty="0" smtClean="0">
                <a:solidFill>
                  <a:srgbClr val="CCC7B8"/>
                </a:solidFill>
              </a:rPr>
              <a:t> </a:t>
            </a:r>
            <a:r>
              <a:rPr lang="en-US" sz="4000" dirty="0" smtClean="0">
                <a:solidFill>
                  <a:srgbClr val="CCC7B8"/>
                </a:solidFill>
              </a:rPr>
              <a:t/>
            </a:r>
            <a:br>
              <a:rPr lang="en-US" sz="4000" dirty="0" smtClean="0">
                <a:solidFill>
                  <a:srgbClr val="CCC7B8"/>
                </a:solidFill>
              </a:rPr>
            </a:br>
            <a:r>
              <a:rPr lang="en-US" sz="3200" dirty="0" smtClean="0">
                <a:solidFill>
                  <a:srgbClr val="CCC7B8"/>
                </a:solidFill>
              </a:rPr>
              <a:t>about </a:t>
            </a:r>
            <a:r>
              <a:rPr lang="en-US" sz="3200" dirty="0">
                <a:solidFill>
                  <a:srgbClr val="CCC7B8"/>
                </a:solidFill>
              </a:rPr>
              <a:t>this sculpture?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6485305"/>
            <a:ext cx="2658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Some Rights Reserved by </a:t>
            </a:r>
            <a:r>
              <a:rPr lang="en-US" sz="1200" u="sng" dirty="0" err="1" smtClean="0">
                <a:hlinkClick r:id="rId4" tooltip="User:Roweromaniak"/>
              </a:rPr>
              <a:t>Roweromaniak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07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6.staticflickr.com/5050/5254401419_e0e4ac05f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618"/>
            <a:ext cx="9178158" cy="688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8862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 Reconstruction</a:t>
            </a:r>
            <a:endParaRPr lang="en-US" sz="28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0" y="6550223"/>
            <a:ext cx="2644698" cy="307777"/>
          </a:xfrm>
          <a:prstGeom prst="rect">
            <a:avLst/>
          </a:prstGeom>
          <a:solidFill>
            <a:srgbClr val="1A1B16"/>
          </a:solidFill>
        </p:spPr>
        <p:txBody>
          <a:bodyPr wrap="none">
            <a:spAutoFit/>
          </a:bodyPr>
          <a:lstStyle/>
          <a:p>
            <a:r>
              <a:rPr lang="en-US" sz="1400" dirty="0">
                <a:hlinkClick r:id="rId3" tooltip="Attribution-NonCommercial License"/>
              </a:rPr>
              <a:t>Some rights reserved</a:t>
            </a:r>
            <a:r>
              <a:rPr lang="en-US" sz="1400" dirty="0"/>
              <a:t> by </a:t>
            </a:r>
            <a:r>
              <a:rPr lang="en-US" sz="1400" dirty="0">
                <a:hlinkClick r:id="rId4"/>
              </a:rPr>
              <a:t>zamito44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</a:t>
            </a:r>
            <a:r>
              <a:rPr lang="en-US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ased on evidence</a:t>
            </a:r>
            <a:endParaRPr lang="en-US" sz="28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lfredojunior.files.wordpress.com/2011/01/cat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r="12035"/>
          <a:stretch/>
        </p:blipFill>
        <p:spPr bwMode="auto">
          <a:xfrm>
            <a:off x="-1" y="0"/>
            <a:ext cx="9144001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94237"/>
            <a:ext cx="5562600" cy="1143000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Çatalhöyük</a:t>
            </a:r>
            <a:r>
              <a:rPr lang="en-US" sz="6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1037"/>
            <a:ext cx="7543800" cy="487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An Aerial View</a:t>
            </a:r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65048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Source:  </a:t>
            </a:r>
            <a:r>
              <a:rPr lang="en-US" sz="1200" dirty="0">
                <a:hlinkClick r:id="rId3"/>
              </a:rPr>
              <a:t>http://alfredojunior.wordpress.com/tag/catal-huyuk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99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upload.wikimedia.org/wikipedia/commons/c/cc/AltamiraBis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980"/>
            <a:ext cx="9144000" cy="85502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Prehistoric Humans</a:t>
            </a:r>
            <a:endParaRPr lang="en-US" sz="3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77400" y="3024714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000" b="1" dirty="0">
              <a:solidFill>
                <a:srgbClr val="1A1B16"/>
              </a:solidFill>
            </a:endParaRPr>
          </a:p>
        </p:txBody>
      </p: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259018"/>
              </p:ext>
            </p:extLst>
          </p:nvPr>
        </p:nvGraphicFramePr>
        <p:xfrm>
          <a:off x="0" y="1371600"/>
          <a:ext cx="9144000" cy="52111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  <a:gridCol w="3048000"/>
              </a:tblGrid>
              <a:tr h="54960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Paleolithic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Mesolithic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Neolithic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394495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solidFill>
                      <a:srgbClr val="CCCCCC"/>
                    </a:solidFill>
                  </a:tcPr>
                </a:tc>
              </a:tr>
              <a:tr h="4895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Until around 10,000 B.C.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Around 10,000 B.C.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  <a:tr h="9892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Hunting and Gathering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Hunting,</a:t>
                      </a:r>
                      <a:r>
                        <a:rPr lang="en-US" sz="2400" baseline="0" dirty="0" smtClean="0"/>
                        <a:t> Gathering, and Fishing</a:t>
                      </a:r>
                      <a:endParaRPr lang="en-US" sz="2400" b="1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</a:tr>
              <a:tr h="54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Nomadic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Nomadic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</a:tr>
              <a:tr h="12091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Cave Art</a:t>
                      </a:r>
                    </a:p>
                    <a:p>
                      <a:pPr algn="ctr"/>
                      <a:r>
                        <a:rPr lang="en-US" sz="1050" dirty="0" smtClean="0"/>
                        <a:t/>
                      </a:r>
                      <a:br>
                        <a:rPr lang="en-US" sz="1050" dirty="0" smtClean="0"/>
                      </a:br>
                      <a:r>
                        <a:rPr lang="en-US" sz="2400" dirty="0" smtClean="0"/>
                        <a:t>Venus Figurines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Domestication of Dogs</a:t>
                      </a:r>
                      <a:br>
                        <a:rPr lang="en-US" sz="2000" dirty="0" smtClean="0"/>
                      </a:br>
                      <a:r>
                        <a:rPr lang="en-US" sz="1100" dirty="0" smtClean="0"/>
                        <a:t> 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2000" dirty="0" smtClean="0"/>
                        <a:t>Canoes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148370" y="3378657"/>
            <a:ext cx="2963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c. 10,000 – 4,000 </a:t>
            </a:r>
            <a:r>
              <a:rPr lang="en-US" sz="2400" dirty="0">
                <a:solidFill>
                  <a:schemeClr val="bg1"/>
                </a:solidFill>
              </a:rPr>
              <a:t>B.C.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63915" y="4016514"/>
            <a:ext cx="3110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Agriculture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99023" y="4872335"/>
            <a:ext cx="2662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1A1B16"/>
                </a:solidFill>
              </a:rPr>
              <a:t>Settled Communities</a:t>
            </a:r>
            <a:endParaRPr lang="en-US" sz="2400" b="1" dirty="0">
              <a:solidFill>
                <a:srgbClr val="1A1B1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9800" y="5390147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srgbClr val="1A1B16"/>
                </a:solidFill>
              </a:rPr>
              <a:t>Domestication of </a:t>
            </a:r>
            <a:r>
              <a:rPr lang="en-US" sz="3200" dirty="0">
                <a:solidFill>
                  <a:srgbClr val="1A1B16"/>
                </a:solidFill>
              </a:rPr>
              <a:t>Livestock</a:t>
            </a:r>
          </a:p>
          <a:p>
            <a:pPr lvl="0" algn="ctr"/>
            <a:r>
              <a:rPr lang="en-US" sz="2000" dirty="0">
                <a:solidFill>
                  <a:srgbClr val="1A1B16"/>
                </a:solidFill>
              </a:rPr>
              <a:t>(cattle, sheep, goats, pigs)</a:t>
            </a:r>
            <a:endParaRPr lang="en-US" sz="2000" b="1" dirty="0">
              <a:solidFill>
                <a:srgbClr val="1A1B1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67926" y="2568714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000" dirty="0">
                <a:solidFill>
                  <a:srgbClr val="1A1B16"/>
                </a:solidFill>
              </a:rPr>
              <a:t>νέος </a:t>
            </a:r>
            <a:r>
              <a:rPr lang="en-US" sz="2000" dirty="0">
                <a:solidFill>
                  <a:srgbClr val="1A1B16"/>
                </a:solidFill>
              </a:rPr>
              <a:t> (</a:t>
            </a:r>
            <a:r>
              <a:rPr lang="en-US" sz="2000" dirty="0" err="1">
                <a:solidFill>
                  <a:srgbClr val="1A1B16"/>
                </a:solidFill>
              </a:rPr>
              <a:t>neos</a:t>
            </a:r>
            <a:r>
              <a:rPr lang="en-US" sz="2000" dirty="0">
                <a:solidFill>
                  <a:srgbClr val="1A1B16"/>
                </a:solidFill>
              </a:rPr>
              <a:t>) “new</a:t>
            </a:r>
            <a:r>
              <a:rPr lang="en-US" sz="2000" dirty="0" smtClean="0">
                <a:solidFill>
                  <a:srgbClr val="1A1B16"/>
                </a:solidFill>
              </a:rPr>
              <a:t>” + </a:t>
            </a:r>
            <a:br>
              <a:rPr lang="en-US" sz="2000" dirty="0" smtClean="0">
                <a:solidFill>
                  <a:srgbClr val="1A1B16"/>
                </a:solidFill>
              </a:rPr>
            </a:br>
            <a:r>
              <a:rPr lang="el-GR" sz="2000" dirty="0" smtClean="0">
                <a:solidFill>
                  <a:srgbClr val="1A1B16"/>
                </a:solidFill>
              </a:rPr>
              <a:t>λίθος</a:t>
            </a:r>
            <a:r>
              <a:rPr lang="en-US" sz="2000" dirty="0" smtClean="0">
                <a:solidFill>
                  <a:srgbClr val="1A1B16"/>
                </a:solidFill>
              </a:rPr>
              <a:t> </a:t>
            </a:r>
            <a:r>
              <a:rPr lang="en-US" sz="2000" dirty="0">
                <a:solidFill>
                  <a:srgbClr val="1A1B16"/>
                </a:solidFill>
              </a:rPr>
              <a:t>(</a:t>
            </a:r>
            <a:r>
              <a:rPr lang="en-US" sz="2000" dirty="0" err="1">
                <a:solidFill>
                  <a:srgbClr val="1A1B16"/>
                </a:solidFill>
              </a:rPr>
              <a:t>lithos</a:t>
            </a:r>
            <a:r>
              <a:rPr lang="en-US" sz="2000" dirty="0">
                <a:solidFill>
                  <a:srgbClr val="1A1B16"/>
                </a:solidFill>
              </a:rPr>
              <a:t>) “stone”</a:t>
            </a:r>
            <a:endParaRPr lang="en-US" sz="2000" b="1" dirty="0">
              <a:solidFill>
                <a:srgbClr val="1A1B1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48370" y="1981200"/>
            <a:ext cx="29633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“New Stone </a:t>
            </a:r>
            <a:r>
              <a:rPr lang="en-US" sz="3000" dirty="0">
                <a:solidFill>
                  <a:schemeClr val="bg1"/>
                </a:solidFill>
              </a:rPr>
              <a:t>Age”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87566" y="2574394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1A1B16"/>
                </a:solidFill>
              </a:rPr>
              <a:t>Μέσος </a:t>
            </a:r>
            <a:r>
              <a:rPr lang="en-US" dirty="0">
                <a:solidFill>
                  <a:srgbClr val="1A1B16"/>
                </a:solidFill>
              </a:rPr>
              <a:t> (</a:t>
            </a:r>
            <a:r>
              <a:rPr lang="en-US" dirty="0" err="1">
                <a:solidFill>
                  <a:srgbClr val="1A1B16"/>
                </a:solidFill>
              </a:rPr>
              <a:t>mesos</a:t>
            </a:r>
            <a:r>
              <a:rPr lang="en-US" dirty="0">
                <a:solidFill>
                  <a:srgbClr val="1A1B16"/>
                </a:solidFill>
              </a:rPr>
              <a:t>) “middle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+ </a:t>
            </a:r>
            <a:r>
              <a:rPr lang="el-GR" dirty="0">
                <a:solidFill>
                  <a:schemeClr val="bg1"/>
                </a:solidFill>
              </a:rPr>
              <a:t>λίθος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lithos</a:t>
            </a:r>
            <a:r>
              <a:rPr lang="en-US" dirty="0">
                <a:solidFill>
                  <a:schemeClr val="bg1"/>
                </a:solidFill>
              </a:rPr>
              <a:t>) “stone”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39213" y="2016840"/>
            <a:ext cx="3088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“Middle Stone </a:t>
            </a:r>
            <a:r>
              <a:rPr lang="en-US" sz="2800" dirty="0">
                <a:solidFill>
                  <a:schemeClr val="bg1"/>
                </a:solidFill>
              </a:rPr>
              <a:t>Age”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29836" y="2574394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Παλαιός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palaios</a:t>
            </a:r>
            <a:r>
              <a:rPr lang="en-US" dirty="0">
                <a:solidFill>
                  <a:schemeClr val="bg1"/>
                </a:solidFill>
              </a:rPr>
              <a:t>) “old”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+ </a:t>
            </a:r>
            <a:r>
              <a:rPr lang="el-GR" dirty="0">
                <a:solidFill>
                  <a:schemeClr val="bg1"/>
                </a:solidFill>
              </a:rPr>
              <a:t>λίθος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lithos</a:t>
            </a:r>
            <a:r>
              <a:rPr lang="en-US" dirty="0">
                <a:solidFill>
                  <a:schemeClr val="bg1"/>
                </a:solidFill>
              </a:rPr>
              <a:t>) “stone”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811" y="2016840"/>
            <a:ext cx="3088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“Old Stone Age”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5.staticflickr.com/4153/5026194710_ca39cb6f6d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>
                <a:solidFill>
                  <a:schemeClr val="bg1"/>
                </a:solidFill>
              </a:rPr>
              <a:t>Civilization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46237"/>
            <a:ext cx="4038600" cy="71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i="1" dirty="0" smtClean="0">
                <a:solidFill>
                  <a:schemeClr val="bg1"/>
                </a:solidFill>
              </a:rPr>
              <a:t>Are we there, yet???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6504801"/>
            <a:ext cx="28775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© </a:t>
            </a:r>
            <a:r>
              <a:rPr lang="en-US" sz="1200" dirty="0">
                <a:solidFill>
                  <a:schemeClr val="bg1"/>
                </a:solidFill>
              </a:rPr>
              <a:t>Bobby-Joe </a:t>
            </a:r>
            <a:r>
              <a:rPr lang="en-US" sz="1200" dirty="0" smtClean="0">
                <a:solidFill>
                  <a:schemeClr val="bg1"/>
                </a:solidFill>
              </a:rPr>
              <a:t>Henson – Used with Permission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arm1.staticflickr.com/102/366986755_5a103279ff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0" r="25434"/>
          <a:stretch/>
        </p:blipFill>
        <p:spPr bwMode="auto">
          <a:xfrm>
            <a:off x="0" y="0"/>
            <a:ext cx="2711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alfredojunior.files.wordpress.com/2011/01/cat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5" r="12035"/>
          <a:stretch/>
        </p:blipFill>
        <p:spPr bwMode="auto">
          <a:xfrm>
            <a:off x="6148552" y="0"/>
            <a:ext cx="2995448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6617787"/>
            <a:ext cx="7010400" cy="1524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Settled</a:t>
            </a:r>
            <a:br>
              <a:rPr lang="en-US" b="1" dirty="0" smtClean="0"/>
            </a:br>
            <a:r>
              <a:rPr lang="en-US" b="1" dirty="0" smtClean="0"/>
              <a:t>Cities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0" y="457200"/>
            <a:ext cx="27116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ntropos"/>
                <a:ea typeface="+mj-ea"/>
                <a:cs typeface="+mj-cs"/>
              </a:rPr>
              <a:t>Fire</a:t>
            </a: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2895600"/>
            <a:ext cx="281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lumMod val="90000"/>
                      <a:lumOff val="10000"/>
                      <a:alpha val="60000"/>
                    </a:schemeClr>
                  </a:glow>
                </a:effectLst>
                <a:latin typeface="+mj-lt"/>
              </a:rPr>
              <a:t>Cities</a:t>
            </a:r>
            <a:endParaRPr lang="en-US" sz="6000" dirty="0">
              <a:solidFill>
                <a:schemeClr val="tx1">
                  <a:lumMod val="20000"/>
                  <a:lumOff val="80000"/>
                </a:schemeClr>
              </a:solidFill>
              <a:effectLst>
                <a:glow rad="101600">
                  <a:schemeClr val="bg1">
                    <a:lumMod val="90000"/>
                    <a:lumOff val="10000"/>
                    <a:alpha val="60000"/>
                  </a:schemeClr>
                </a:glow>
              </a:effectLst>
              <a:latin typeface="+mj-lt"/>
            </a:endParaRPr>
          </a:p>
        </p:txBody>
      </p:sp>
      <p:pic>
        <p:nvPicPr>
          <p:cNvPr id="6" name="Picture 2" descr="C:\Users\Tom\AppData\Local\Microsoft\Windows\Temporary Internet Files\Content.IE5\5UK6R5XG\MP900448409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6443" r="59380" b="25659"/>
          <a:stretch/>
        </p:blipFill>
        <p:spPr bwMode="auto">
          <a:xfrm>
            <a:off x="2711669" y="0"/>
            <a:ext cx="3612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11668" y="1752600"/>
            <a:ext cx="36129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+mj-lt"/>
              </a:rPr>
              <a:t>Agriculture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arm1.staticflickr.com/102/366986755_5a103279ff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0" r="25434"/>
          <a:stretch/>
        </p:blipFill>
        <p:spPr bwMode="auto">
          <a:xfrm>
            <a:off x="0" y="0"/>
            <a:ext cx="2711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alfredojunior.files.wordpress.com/2011/01/cat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5" r="12035"/>
          <a:stretch/>
        </p:blipFill>
        <p:spPr bwMode="auto">
          <a:xfrm>
            <a:off x="6148552" y="0"/>
            <a:ext cx="2995448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om\AppData\Local\Microsoft\Windows\Temporary Internet Files\Content.IE5\5UK6R5XG\MP900448409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6443" r="59380" b="25659"/>
          <a:stretch/>
        </p:blipFill>
        <p:spPr bwMode="auto">
          <a:xfrm>
            <a:off x="2711669" y="0"/>
            <a:ext cx="3612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2628"/>
            <a:ext cx="9144000" cy="685537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069428"/>
            <a:ext cx="9144000" cy="4950372"/>
          </a:xfrm>
        </p:spPr>
        <p:txBody>
          <a:bodyPr>
            <a:normAutofit/>
          </a:bodyPr>
          <a:lstStyle/>
          <a:p>
            <a:r>
              <a:rPr lang="en-US" sz="12800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What’s</a:t>
            </a:r>
            <a:r>
              <a:rPr lang="en-US" sz="6600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br>
              <a:rPr lang="en-US" sz="6600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8400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Missing?</a:t>
            </a:r>
            <a:endParaRPr lang="en-US" sz="8400" dirty="0">
              <a:solidFill>
                <a:schemeClr val="tx1">
                  <a:lumMod val="20000"/>
                  <a:lumOff val="8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8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c/cc/AltamiraBis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3200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1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WRITING</a:t>
            </a:r>
            <a:endParaRPr lang="en-US" sz="6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8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arm4.staticflickr.com/3190/2874171422_56ec347252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r="1189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6494" y="6488668"/>
            <a:ext cx="2661306" cy="307777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>
                <a:hlinkClick r:id="rId3" tooltip="Attribution License"/>
              </a:rPr>
              <a:t>Some rights reserved</a:t>
            </a:r>
            <a:r>
              <a:rPr lang="en-US" sz="1400" dirty="0"/>
              <a:t> by </a:t>
            </a:r>
            <a:r>
              <a:rPr lang="en-US" sz="1400" dirty="0" err="1">
                <a:hlinkClick r:id="rId4"/>
              </a:rPr>
              <a:t>floodllama</a:t>
            </a:r>
            <a:endParaRPr lang="en-US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609600"/>
            <a:ext cx="472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Paleolithic</a:t>
            </a:r>
            <a:endParaRPr lang="en-US" sz="54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6.staticflickr.com/5196/7235374216_21cb123d29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86" r="24049" b="26068"/>
          <a:stretch/>
        </p:blipFill>
        <p:spPr bwMode="auto">
          <a:xfrm>
            <a:off x="4011" y="0"/>
            <a:ext cx="9139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257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3048000" cy="1828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Odin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05" y="2133600"/>
            <a:ext cx="3122195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Chief Norse God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6258580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Photo by</a:t>
            </a:r>
            <a:r>
              <a:rPr lang="en-US" sz="1400" dirty="0"/>
              <a:t> </a:t>
            </a:r>
            <a:r>
              <a:rPr lang="en-US" sz="1400" dirty="0">
                <a:hlinkClick r:id="rId3"/>
              </a:rPr>
              <a:t>Elias Schwerdtfeger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724400" cy="1143000"/>
          </a:xfrm>
        </p:spPr>
        <p:txBody>
          <a:bodyPr>
            <a:noAutofit/>
          </a:bodyPr>
          <a:lstStyle/>
          <a:p>
            <a:pPr algn="l"/>
            <a:r>
              <a:rPr lang="en-US" sz="11500" b="1" dirty="0" smtClean="0"/>
              <a:t>R</a:t>
            </a:r>
            <a:r>
              <a:rPr lang="en-US" sz="9600" b="1" dirty="0" smtClean="0"/>
              <a:t>unes</a:t>
            </a:r>
            <a:endParaRPr lang="en-US" sz="9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05200" y="2133600"/>
            <a:ext cx="534572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438400"/>
            <a:ext cx="3048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Vikings believed that the runes had </a:t>
            </a:r>
            <a:r>
              <a:rPr lang="en-US" sz="3200" dirty="0" smtClean="0"/>
              <a:t>magical </a:t>
            </a:r>
            <a:r>
              <a:rPr lang="en-US" sz="3200" b="1" dirty="0" smtClean="0"/>
              <a:t>powers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4400" dirty="0" smtClean="0"/>
              <a:t>Why?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5614919" y="754559"/>
            <a:ext cx="32242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/>
              <a:t>Norse </a:t>
            </a:r>
            <a:r>
              <a:rPr lang="en-US" sz="4400" i="1" dirty="0" smtClean="0"/>
              <a:t>Writing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125951" cy="1524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Sacrifice </a:t>
            </a:r>
            <a:br>
              <a:rPr lang="en-US" sz="5400" b="1" dirty="0" smtClean="0"/>
            </a:br>
            <a:r>
              <a:rPr lang="en-US" sz="5400" b="1" dirty="0" smtClean="0"/>
              <a:t>of Odin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3821151" cy="4770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	I know I hung</a:t>
            </a:r>
            <a:br>
              <a:rPr lang="en-US" sz="2000" dirty="0" smtClean="0"/>
            </a:br>
            <a:r>
              <a:rPr lang="en-US" sz="2000" dirty="0" smtClean="0"/>
              <a:t>on the windswept Tree</a:t>
            </a:r>
            <a:br>
              <a:rPr lang="en-US" sz="2000" dirty="0" smtClean="0"/>
            </a:br>
            <a:r>
              <a:rPr lang="en-US" sz="2000" dirty="0" smtClean="0"/>
              <a:t>through nine days and nights</a:t>
            </a:r>
            <a:br>
              <a:rPr lang="en-US" sz="20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000" dirty="0" smtClean="0"/>
              <a:t>I was struck with a spear</a:t>
            </a:r>
            <a:br>
              <a:rPr lang="en-US" sz="2000" dirty="0" smtClean="0"/>
            </a:br>
            <a:r>
              <a:rPr lang="en-US" sz="2000" dirty="0" smtClean="0"/>
              <a:t>and given to Odin,</a:t>
            </a:r>
            <a:br>
              <a:rPr lang="en-US" sz="2000" dirty="0" smtClean="0"/>
            </a:br>
            <a:r>
              <a:rPr lang="en-US" sz="2000" dirty="0" smtClean="0"/>
              <a:t>myself given to myself</a:t>
            </a:r>
            <a:br>
              <a:rPr lang="en-US" sz="20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000" dirty="0" smtClean="0"/>
              <a:t>They helped me neither</a:t>
            </a:r>
            <a:br>
              <a:rPr lang="en-US" sz="2000" dirty="0" smtClean="0"/>
            </a:br>
            <a:r>
              <a:rPr lang="en-US" sz="2000" dirty="0" smtClean="0"/>
              <a:t>by meat nor drink</a:t>
            </a:r>
            <a:br>
              <a:rPr lang="en-US" sz="2000" dirty="0" smtClean="0"/>
            </a:br>
            <a:r>
              <a:rPr lang="en-US" sz="2000" dirty="0" smtClean="0"/>
              <a:t>I peered downward,</a:t>
            </a:r>
            <a:br>
              <a:rPr lang="en-US" sz="20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000" dirty="0" smtClean="0"/>
              <a:t>I took up the runes,</a:t>
            </a:r>
            <a:br>
              <a:rPr lang="en-US" sz="2000" dirty="0" smtClean="0"/>
            </a:br>
            <a:r>
              <a:rPr lang="en-US" sz="2000" dirty="0" smtClean="0"/>
              <a:t>screaming, I took them -</a:t>
            </a:r>
            <a:br>
              <a:rPr lang="en-US" sz="2000" dirty="0" smtClean="0"/>
            </a:br>
            <a:r>
              <a:rPr lang="en-US" sz="2000" dirty="0" smtClean="0"/>
              <a:t>then I fell back.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000" dirty="0" smtClean="0"/>
              <a:t>			-- Poetic </a:t>
            </a:r>
            <a:r>
              <a:rPr lang="en-US" sz="2000" dirty="0" err="1" smtClean="0"/>
              <a:t>Edda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5951" y="0"/>
            <a:ext cx="50180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91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upload.wikimedia.org/wikipedia/commons/c/cc/AltamiraBis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38337"/>
              </p:ext>
            </p:extLst>
          </p:nvPr>
        </p:nvGraphicFramePr>
        <p:xfrm>
          <a:off x="0" y="1371600"/>
          <a:ext cx="9144000" cy="51816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  <a:gridCol w="3048000"/>
              </a:tblGrid>
              <a:tr h="58706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Paleolithic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Mesolithic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Neolithic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56479">
                <a:tc rowSpan="2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Μέσος 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mesos</a:t>
                      </a:r>
                      <a:r>
                        <a:rPr lang="en-US" sz="2000" dirty="0" smtClean="0"/>
                        <a:t>) “middle”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 </a:t>
                      </a:r>
                      <a:r>
                        <a:rPr lang="el-GR" sz="2000" dirty="0" smtClean="0"/>
                        <a:t>λίθος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lithos</a:t>
                      </a:r>
                      <a:r>
                        <a:rPr lang="en-US" sz="2000" dirty="0" smtClean="0"/>
                        <a:t>) “stone”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νέος 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neos</a:t>
                      </a:r>
                      <a:r>
                        <a:rPr lang="en-US" sz="2000" dirty="0" smtClean="0"/>
                        <a:t>) “new”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 </a:t>
                      </a:r>
                      <a:r>
                        <a:rPr lang="el-GR" sz="2000" dirty="0" smtClean="0"/>
                        <a:t>λίθος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lithos</a:t>
                      </a:r>
                      <a:r>
                        <a:rPr lang="en-US" sz="2000" dirty="0" smtClean="0"/>
                        <a:t>) “stone”</a:t>
                      </a:r>
                      <a:endParaRPr lang="en-US" sz="2000" b="1" dirty="0"/>
                    </a:p>
                  </a:txBody>
                  <a:tcPr/>
                </a:tc>
              </a:tr>
              <a:tr h="557135">
                <a:tc v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“Middle Stone Age”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“New Stone Age”</a:t>
                      </a:r>
                      <a:endParaRPr lang="en-US" sz="2400" b="1" dirty="0"/>
                    </a:p>
                  </a:txBody>
                  <a:tcPr/>
                </a:tc>
              </a:tr>
              <a:tr h="496214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Around 10,000 B.C.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10,000</a:t>
                      </a:r>
                      <a:r>
                        <a:rPr lang="en-US" sz="2000" baseline="0" dirty="0" smtClean="0"/>
                        <a:t> B.C. - 4,000 B.C.</a:t>
                      </a:r>
                      <a:endParaRPr lang="en-US" sz="2000" b="1" dirty="0"/>
                    </a:p>
                  </a:txBody>
                  <a:tcPr/>
                </a:tc>
              </a:tr>
              <a:tr h="90188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Hunting,</a:t>
                      </a:r>
                      <a:r>
                        <a:rPr lang="en-US" sz="2400" baseline="0" dirty="0" smtClean="0"/>
                        <a:t> Gathering, and Fishing</a:t>
                      </a:r>
                      <a:endParaRPr lang="en-US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Agriculture</a:t>
                      </a:r>
                      <a:endParaRPr lang="en-US" sz="2400" b="1" dirty="0"/>
                    </a:p>
                  </a:txBody>
                  <a:tcPr/>
                </a:tc>
              </a:tr>
              <a:tr h="557135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Nomadic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Settled Communities</a:t>
                      </a:r>
                      <a:endParaRPr lang="en-US" sz="2400" b="1" dirty="0"/>
                    </a:p>
                  </a:txBody>
                  <a:tcPr/>
                </a:tc>
              </a:tr>
              <a:tr h="1225698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Domestication of Dogs</a:t>
                      </a:r>
                    </a:p>
                    <a:p>
                      <a:pPr algn="ctr"/>
                      <a:r>
                        <a:rPr lang="en-US" sz="2000" dirty="0" smtClean="0"/>
                        <a:t>Canoes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Domestication of Livestock</a:t>
                      </a:r>
                    </a:p>
                    <a:p>
                      <a:pPr algn="ctr"/>
                      <a:r>
                        <a:rPr lang="en-US" sz="2000" dirty="0" smtClean="0"/>
                        <a:t>(cattle,</a:t>
                      </a:r>
                      <a:r>
                        <a:rPr lang="en-US" sz="2000" baseline="0" dirty="0" smtClean="0"/>
                        <a:t> sheep, goats, pigs)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172200" y="2005263"/>
            <a:ext cx="2895600" cy="44196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9836" y="2574394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Παλαιός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palaios</a:t>
            </a:r>
            <a:r>
              <a:rPr lang="en-US" dirty="0">
                <a:solidFill>
                  <a:schemeClr val="bg1"/>
                </a:solidFill>
              </a:rPr>
              <a:t>) “old”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+ </a:t>
            </a:r>
            <a:r>
              <a:rPr lang="el-GR" dirty="0">
                <a:solidFill>
                  <a:schemeClr val="bg1"/>
                </a:solidFill>
              </a:rPr>
              <a:t>λίθος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lithos</a:t>
            </a:r>
            <a:r>
              <a:rPr lang="en-US" dirty="0">
                <a:solidFill>
                  <a:schemeClr val="bg1"/>
                </a:solidFill>
              </a:rPr>
              <a:t>) “stone”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1" y="2016840"/>
            <a:ext cx="3088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“Old Stone Age”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91" y="3405391"/>
            <a:ext cx="3096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Until around 10,000 B.C.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030397"/>
            <a:ext cx="3110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Hunting </a:t>
            </a:r>
            <a:r>
              <a:rPr lang="en-US" sz="2800" dirty="0" smtClean="0">
                <a:solidFill>
                  <a:schemeClr val="bg1"/>
                </a:solidFill>
              </a:rPr>
              <a:t>&amp; Gathering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9632" y="4796589"/>
            <a:ext cx="1591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solidFill>
                  <a:srgbClr val="1A1B16"/>
                </a:solidFill>
              </a:rPr>
              <a:t>Nomadic</a:t>
            </a:r>
            <a:endParaRPr lang="en-US" sz="3200" b="1" dirty="0">
              <a:solidFill>
                <a:srgbClr val="1A1B1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380147"/>
            <a:ext cx="312420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rgbClr val="1A1B16"/>
                </a:solidFill>
              </a:rPr>
              <a:t>Cave Art</a:t>
            </a:r>
          </a:p>
          <a:p>
            <a:pPr lvl="0" algn="ctr"/>
            <a:r>
              <a:rPr lang="en-US" sz="1050" dirty="0" smtClean="0">
                <a:solidFill>
                  <a:srgbClr val="1A1B16"/>
                </a:solidFill>
              </a:rPr>
              <a:t> </a:t>
            </a:r>
            <a:r>
              <a:rPr lang="en-US" sz="1100" dirty="0">
                <a:solidFill>
                  <a:srgbClr val="1A1B16"/>
                </a:solidFill>
              </a:rPr>
              <a:t/>
            </a:r>
            <a:br>
              <a:rPr lang="en-US" sz="1100" dirty="0">
                <a:solidFill>
                  <a:srgbClr val="1A1B16"/>
                </a:solidFill>
              </a:rPr>
            </a:br>
            <a:r>
              <a:rPr lang="en-US" sz="2800" dirty="0">
                <a:solidFill>
                  <a:srgbClr val="1A1B16"/>
                </a:solidFill>
              </a:rPr>
              <a:t>Venus Figurines</a:t>
            </a:r>
            <a:endParaRPr lang="en-US" sz="2800" b="1" dirty="0">
              <a:solidFill>
                <a:srgbClr val="1A1B16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7980"/>
            <a:ext cx="9144000" cy="85502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Prehistoric Humans</a:t>
            </a:r>
            <a:endParaRPr lang="en-US" sz="3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200" y="2005263"/>
            <a:ext cx="2895600" cy="44196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3" grpId="0"/>
      <p:bldP spid="15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farm8.staticflickr.com/7439/9326300253_04b16feb2d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1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638800"/>
            <a:ext cx="1808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 tooltip="Attribution License"/>
              </a:rPr>
              <a:t>Some rights reserved</a:t>
            </a:r>
            <a:r>
              <a:rPr lang="en-US" sz="1400" dirty="0"/>
              <a:t> by </a:t>
            </a:r>
            <a:r>
              <a:rPr lang="en-US" sz="1400" dirty="0">
                <a:hlinkClick r:id="rId4"/>
              </a:rPr>
              <a:t>thenext28days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61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5" descr="Image:Lascau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3" y="0"/>
            <a:ext cx="9113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3716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7200" dirty="0">
                <a:effectLst>
                  <a:glow rad="76200">
                    <a:schemeClr val="bg1">
                      <a:alpha val="8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Cave Painting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1800" y="5562600"/>
            <a:ext cx="2286000" cy="120032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500"/>
                </a:solidFill>
                <a:latin typeface="Rockwell" pitchFamily="48" charset="0"/>
                <a:hlinkClick r:id="rId3"/>
              </a:rPr>
              <a:t>Lascaux</a:t>
            </a:r>
            <a:r>
              <a:rPr lang="en-US" sz="2800" b="1" dirty="0" smtClean="0">
                <a:solidFill>
                  <a:srgbClr val="FFC500"/>
                </a:solidFill>
                <a:latin typeface="Rockwell" pitchFamily="48" charset="0"/>
              </a:rPr>
              <a:t/>
            </a:r>
            <a:br>
              <a:rPr lang="en-US" sz="2800" b="1" dirty="0" smtClean="0">
                <a:solidFill>
                  <a:srgbClr val="FFC500"/>
                </a:solidFill>
                <a:latin typeface="Rockwell" pitchFamily="48" charset="0"/>
              </a:rPr>
            </a:b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Rockwell" pitchFamily="48" charset="0"/>
              </a:rPr>
              <a:t>(France)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Rockwell" pitchFamily="48" charset="0"/>
              </a:rPr>
              <a:t>c. 15,000 B.C.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2" name="Picture 12"/>
          <p:cNvPicPr>
            <a:picLocks noChangeAspect="1" noChangeArrowheads="1"/>
          </p:cNvPicPr>
          <p:nvPr/>
        </p:nvPicPr>
        <p:blipFill rotWithShape="1">
          <a:blip r:embed="rId3">
            <a:lum bright="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/>
          <a:stretch/>
        </p:blipFill>
        <p:spPr bwMode="auto">
          <a:xfrm>
            <a:off x="0" y="228600"/>
            <a:ext cx="9144000" cy="58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02685" y="6153150"/>
            <a:ext cx="416511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Art History PowerPoint Resource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hlinkClick r:id="rId4"/>
              </a:rPr>
              <a:t>http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  <a:hlinkClick r:id="rId4"/>
              </a:rPr>
              <a:t>://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hlinkClick r:id="rId4"/>
              </a:rPr>
              <a:t>iris.nyit.edu/arthistory/pptshows.html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10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8958"/>
          <a:stretch/>
        </p:blipFill>
        <p:spPr bwMode="auto">
          <a:xfrm>
            <a:off x="0" y="0"/>
            <a:ext cx="912114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02685" y="6153150"/>
            <a:ext cx="416511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Art History PowerPoint Resource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hlinkClick r:id="rId4"/>
              </a:rPr>
              <a:t>http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  <a:hlinkClick r:id="rId4"/>
              </a:rPr>
              <a:t>://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hlinkClick r:id="rId4"/>
              </a:rPr>
              <a:t>iris.nyit.edu/arthistory/pptshows.html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ltamira Cave">
      <a:dk1>
        <a:srgbClr val="1A1B16"/>
      </a:dk1>
      <a:lt1>
        <a:srgbClr val="CCC7B8"/>
      </a:lt1>
      <a:dk2>
        <a:srgbClr val="8F2821"/>
      </a:dk2>
      <a:lt2>
        <a:srgbClr val="DBBD92"/>
      </a:lt2>
      <a:accent1>
        <a:srgbClr val="CA8170"/>
      </a:accent1>
      <a:accent2>
        <a:srgbClr val="CCC7B8"/>
      </a:accent2>
      <a:accent3>
        <a:srgbClr val="DBBD92"/>
      </a:accent3>
      <a:accent4>
        <a:srgbClr val="CA8170"/>
      </a:accent4>
      <a:accent5>
        <a:srgbClr val="CCC7B8"/>
      </a:accent5>
      <a:accent6>
        <a:srgbClr val="DBBD92"/>
      </a:accent6>
      <a:hlink>
        <a:srgbClr val="CCC7B8"/>
      </a:hlink>
      <a:folHlink>
        <a:srgbClr val="CA8170"/>
      </a:folHlink>
    </a:clrScheme>
    <a:fontScheme name="Stone Age">
      <a:majorFont>
        <a:latin typeface="Antropos"/>
        <a:ea typeface=""/>
        <a:cs typeface=""/>
      </a:majorFont>
      <a:minorFont>
        <a:latin typeface="Diogen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5999</TotalTime>
  <Words>1100</Words>
  <Application>Microsoft Office PowerPoint</Application>
  <PresentationFormat>On-screen Show (4:3)</PresentationFormat>
  <Paragraphs>253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Wingdings</vt:lpstr>
      <vt:lpstr>Calibri</vt:lpstr>
      <vt:lpstr>Arial</vt:lpstr>
      <vt:lpstr>Antropos</vt:lpstr>
      <vt:lpstr>Rockwell</vt:lpstr>
      <vt:lpstr>Diogenes</vt:lpstr>
      <vt:lpstr>Office Theme</vt:lpstr>
      <vt:lpstr>1_Office Theme</vt:lpstr>
      <vt:lpstr>The  Stone  Age</vt:lpstr>
      <vt:lpstr>λίθος</vt:lpstr>
      <vt:lpstr>Lithos</vt:lpstr>
      <vt:lpstr>PowerPoint Presentation</vt:lpstr>
      <vt:lpstr>Prehistoric Humans</vt:lpstr>
      <vt:lpstr>PowerPoint Presentation</vt:lpstr>
      <vt:lpstr>Cave Painting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Sistine Chapel of Cave Art</vt:lpstr>
      <vt:lpstr>PowerPoint Presentation</vt:lpstr>
      <vt:lpstr>?</vt:lpstr>
      <vt:lpstr>PowerPoint Presentation</vt:lpstr>
      <vt:lpstr>Sandro Botticelli The Birth of Venus  1486</vt:lpstr>
      <vt:lpstr>PowerPoint Presentation</vt:lpstr>
      <vt:lpstr>More Venus Figurines</vt:lpstr>
      <vt:lpstr>Why?</vt:lpstr>
      <vt:lpstr>U.S. Fertility Rates (1925-2009)</vt:lpstr>
      <vt:lpstr>SURVIVAL</vt:lpstr>
      <vt:lpstr>Mesolithic</vt:lpstr>
      <vt:lpstr>Prehistoric Humans</vt:lpstr>
      <vt:lpstr>Neolithic Revolution</vt:lpstr>
      <vt:lpstr>Prehistoric Humans</vt:lpstr>
      <vt:lpstr>PowerPoint Presentation</vt:lpstr>
      <vt:lpstr>PowerPoint Presentation</vt:lpstr>
      <vt:lpstr>Archaeology</vt:lpstr>
      <vt:lpstr>PowerPoint Presentation</vt:lpstr>
      <vt:lpstr>Seated Woman of Çatal Hüyük</vt:lpstr>
      <vt:lpstr>Seated Woman of Çatal Hüyük</vt:lpstr>
      <vt:lpstr>A Reconstruction</vt:lpstr>
      <vt:lpstr>Çatalhöyük </vt:lpstr>
      <vt:lpstr>Prehistoric Humans</vt:lpstr>
      <vt:lpstr>Civilization</vt:lpstr>
      <vt:lpstr>Settled Cities</vt:lpstr>
      <vt:lpstr>What’s  Missing?</vt:lpstr>
      <vt:lpstr>WRITING</vt:lpstr>
      <vt:lpstr>Odin</vt:lpstr>
      <vt:lpstr>Runes</vt:lpstr>
      <vt:lpstr>Sacrifice  of Odin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Stone Age</dc:title>
  <dc:creator>Tom Richey</dc:creator>
  <cp:lastModifiedBy>Tom Richey</cp:lastModifiedBy>
  <cp:revision>209</cp:revision>
  <dcterms:created xsi:type="dcterms:W3CDTF">2012-08-02T11:11:51Z</dcterms:created>
  <dcterms:modified xsi:type="dcterms:W3CDTF">2014-04-13T13:29:34Z</dcterms:modified>
</cp:coreProperties>
</file>