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65" r:id="rId3"/>
    <p:sldId id="269" r:id="rId4"/>
    <p:sldId id="270" r:id="rId5"/>
    <p:sldId id="268" r:id="rId6"/>
    <p:sldId id="258" r:id="rId7"/>
    <p:sldId id="266" r:id="rId8"/>
    <p:sldId id="298" r:id="rId9"/>
    <p:sldId id="259" r:id="rId10"/>
    <p:sldId id="271" r:id="rId11"/>
    <p:sldId id="257" r:id="rId12"/>
    <p:sldId id="262" r:id="rId13"/>
    <p:sldId id="281" r:id="rId14"/>
    <p:sldId id="289" r:id="rId15"/>
    <p:sldId id="282" r:id="rId16"/>
    <p:sldId id="283" r:id="rId17"/>
    <p:sldId id="284" r:id="rId18"/>
    <p:sldId id="301" r:id="rId19"/>
    <p:sldId id="300" r:id="rId20"/>
    <p:sldId id="279" r:id="rId21"/>
    <p:sldId id="280" r:id="rId22"/>
    <p:sldId id="273" r:id="rId23"/>
    <p:sldId id="295" r:id="rId24"/>
    <p:sldId id="296" r:id="rId25"/>
    <p:sldId id="294" r:id="rId26"/>
    <p:sldId id="293" r:id="rId27"/>
    <p:sldId id="297" r:id="rId28"/>
    <p:sldId id="285" r:id="rId29"/>
    <p:sldId id="272" r:id="rId30"/>
    <p:sldId id="290" r:id="rId31"/>
    <p:sldId id="287" r:id="rId32"/>
    <p:sldId id="302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  <p:embeddedFont>
      <p:font typeface="Versailles LT" panose="02000505070000020003" pitchFamily="2" charset="0"/>
      <p:regular r:id="rId42"/>
      <p:bold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7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137-6345-4153-8FC8-5C413B5D93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37B-1E74-4CBA-94AB-FDDF9AF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4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137-6345-4153-8FC8-5C413B5D93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37B-1E74-4CBA-94AB-FDDF9AF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4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137-6345-4153-8FC8-5C413B5D93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37B-1E74-4CBA-94AB-FDDF9AF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5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3/15/2021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11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3/15/2021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1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3/15/2021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19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3/15/2021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28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3/15/2021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69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3/15/2021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1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3/15/2021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40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3/15/2021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2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137-6345-4153-8FC8-5C413B5D93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37B-1E74-4CBA-94AB-FDDF9AF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0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3/15/2021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33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3/15/2021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20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3/15/2021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7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137-6345-4153-8FC8-5C413B5D93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37B-1E74-4CBA-94AB-FDDF9AF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6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137-6345-4153-8FC8-5C413B5D93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37B-1E74-4CBA-94AB-FDDF9AF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1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137-6345-4153-8FC8-5C413B5D93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37B-1E74-4CBA-94AB-FDDF9AF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9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137-6345-4153-8FC8-5C413B5D93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37B-1E74-4CBA-94AB-FDDF9AF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137-6345-4153-8FC8-5C413B5D93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37B-1E74-4CBA-94AB-FDDF9AF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9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137-6345-4153-8FC8-5C413B5D93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37B-1E74-4CBA-94AB-FDDF9AF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4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137-6345-4153-8FC8-5C413B5D93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37B-1E74-4CBA-94AB-FDDF9AF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1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1"/>
            </a:gs>
            <a:gs pos="100000">
              <a:schemeClr val="bg1">
                <a:lumMod val="75000"/>
                <a:lumOff val="2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43137-6345-4153-8FC8-5C413B5D93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0B37B-1E74-4CBA-94AB-FDDF9AF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69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  <a:sym typeface="Palatino" charset="0"/>
              </a:rPr>
              <a:pPr/>
              <a:t>3/15/2021</a:t>
            </a:fld>
            <a:endParaRPr lang="en-US">
              <a:solidFill>
                <a:srgbClr val="072F54">
                  <a:tint val="75000"/>
                </a:srgbClr>
              </a:solidFill>
              <a:sym typeface="Palatino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  <a:sym typeface="Palatino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  <a:sym typeface="Palatino" charset="0"/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4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pfilmcraft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David_Liuzz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N3M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2.0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isafmedia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2.0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douglaspimentel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2.0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clubtransatlantico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2.0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rdenubila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hyperlink" Target="http://www.youtube.com/tomforameric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Astrokey4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lazzarello/" TargetMode="External"/><Relationship Id="rId4" Type="http://schemas.openxmlformats.org/officeDocument/2006/relationships/hyperlink" Target="http://creativecommons.org/licenses/by-sa/2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David_Liuzz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f/f5/Friedrich_Wilhelm_I_171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" b="100000" l="0" r="99549">
                        <a14:foregroundMark x1="54628" y1="15361" x2="58465" y2="19592"/>
                        <a14:foregroundMark x1="41986" y1="28683" x2="48984" y2="26489"/>
                        <a14:foregroundMark x1="23251" y1="38401" x2="15801" y2="32445"/>
                        <a14:foregroundMark x1="13093" y1="26019" x2="17833" y2="24138"/>
                        <a14:foregroundMark x1="16479" y1="24608" x2="18284" y2="23354"/>
                        <a14:foregroundMark x1="16027" y1="24608" x2="16253" y2="27116"/>
                        <a14:foregroundMark x1="29571" y1="37461" x2="20767" y2="36677"/>
                        <a14:foregroundMark x1="25734" y1="38245" x2="18059" y2="32915"/>
                        <a14:foregroundMark x1="46727" y1="19749" x2="45598" y2="22100"/>
                        <a14:foregroundMark x1="55982" y1="20376" x2="57336" y2="21003"/>
                        <a14:backgroundMark x1="91874" y1="78683" x2="98871" y2="97806"/>
                        <a14:backgroundMark x1="21219" y1="16458" x2="1806" y2="25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-7885"/>
            <a:ext cx="4761903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609600"/>
            <a:ext cx="5638800" cy="22098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8000" b="1" dirty="0">
                <a:ln/>
                <a:solidFill>
                  <a:schemeClr val="accent3"/>
                </a:solidFill>
                <a:latin typeface="Versailles LT" panose="02000505070000020003" pitchFamily="2" charset="0"/>
              </a:rPr>
              <a:t>Absolutist </a:t>
            </a:r>
            <a:r>
              <a:rPr lang="en-US" sz="8800" b="1" dirty="0">
                <a:ln/>
                <a:solidFill>
                  <a:schemeClr val="accent3"/>
                </a:solidFill>
                <a:latin typeface="Versailles LT" panose="02000505070000020003" pitchFamily="2" charset="0"/>
              </a:rPr>
              <a:t>Prussia</a:t>
            </a:r>
            <a:endParaRPr lang="en-US" sz="8000" b="1" dirty="0">
              <a:ln/>
              <a:solidFill>
                <a:schemeClr val="accent3"/>
              </a:solidFill>
              <a:latin typeface="Versailles LT" panose="020005050700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6199"/>
            <a:ext cx="3962400" cy="18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8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1200" y="1519535"/>
            <a:ext cx="2447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2800" dirty="0"/>
              <a:t>(r. 1640-1688)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1000" y="2590800"/>
            <a:ext cx="4648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+mj-lt"/>
              </a:rPr>
              <a:t>The “Great Elector”</a:t>
            </a:r>
          </a:p>
          <a:p>
            <a:pPr algn="ctr"/>
            <a:r>
              <a:rPr lang="en-US" sz="2000" b="1" dirty="0">
                <a:latin typeface="+mj-lt"/>
              </a:rPr>
              <a:t> </a:t>
            </a:r>
          </a:p>
          <a:p>
            <a:pPr algn="ctr"/>
            <a:r>
              <a:rPr lang="en-US" sz="3200" b="1" dirty="0"/>
              <a:t>Father of Prussian Absolutism</a:t>
            </a:r>
          </a:p>
        </p:txBody>
      </p:sp>
      <p:pic>
        <p:nvPicPr>
          <p:cNvPr id="2050" name="Picture 2" descr="File:Frans Luycx 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 t="7355" r="9024"/>
          <a:stretch/>
        </p:blipFill>
        <p:spPr bwMode="auto">
          <a:xfrm>
            <a:off x="771896" y="1981200"/>
            <a:ext cx="3266704" cy="448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76535"/>
            <a:ext cx="8708172" cy="1447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6600" b="1" dirty="0"/>
              <a:t>Frederick William</a:t>
            </a:r>
            <a:endParaRPr lang="en-US" sz="6600" b="1" i="1" dirty="0"/>
          </a:p>
        </p:txBody>
      </p:sp>
    </p:spTree>
    <p:extLst>
      <p:ext uri="{BB962C8B-B14F-4D97-AF65-F5344CB8AC3E}">
        <p14:creationId xmlns:p14="http://schemas.microsoft.com/office/powerpoint/2010/main" val="55075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le:Friedrich Wilhelm I 1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2799" y="1752600"/>
            <a:ext cx="3333973" cy="4800600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76535"/>
            <a:ext cx="8708172" cy="1447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6600" b="1" dirty="0"/>
              <a:t>Frederick William I</a:t>
            </a:r>
            <a:endParaRPr lang="en-US" sz="66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394468" y="1519535"/>
            <a:ext cx="2447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2800" dirty="0"/>
              <a:t>(r. 1713-1740)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2590800"/>
            <a:ext cx="533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+mj-lt"/>
              </a:rPr>
              <a:t>The “Soldier King”</a:t>
            </a:r>
          </a:p>
          <a:p>
            <a:pPr algn="ctr"/>
            <a:r>
              <a:rPr lang="en-US" sz="2000" b="1" dirty="0">
                <a:latin typeface="+mj-lt"/>
              </a:rPr>
              <a:t> </a:t>
            </a:r>
          </a:p>
          <a:p>
            <a:pPr algn="ctr"/>
            <a:r>
              <a:rPr lang="en-US" sz="4800" b="1" i="1" dirty="0" err="1"/>
              <a:t>Soldatenkönig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60401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0" y="2590800"/>
            <a:ext cx="4648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+mj-lt"/>
              </a:rPr>
              <a:t>Enlightened Absolutist</a:t>
            </a:r>
          </a:p>
          <a:p>
            <a:pPr algn="ctr"/>
            <a:r>
              <a:rPr lang="en-US" sz="2000" b="1" dirty="0">
                <a:latin typeface="+mj-lt"/>
              </a:rPr>
              <a:t> </a:t>
            </a:r>
          </a:p>
          <a:p>
            <a:pPr algn="ctr"/>
            <a:r>
              <a:rPr lang="en-US" sz="4000" b="1" dirty="0"/>
              <a:t>Friend of </a:t>
            </a:r>
            <a:br>
              <a:rPr lang="en-US" sz="4000" b="1" dirty="0"/>
            </a:br>
            <a:r>
              <a:rPr lang="en-US" sz="4000" b="1" dirty="0"/>
              <a:t>Voltaire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76535"/>
            <a:ext cx="8915400" cy="1447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6600" b="1" dirty="0"/>
              <a:t>Frederick II </a:t>
            </a:r>
            <a:r>
              <a:rPr lang="en-US" b="1" dirty="0"/>
              <a:t>“the Great”</a:t>
            </a:r>
            <a:endParaRPr lang="en-US" b="1" i="1" dirty="0"/>
          </a:p>
        </p:txBody>
      </p:sp>
      <p:pic>
        <p:nvPicPr>
          <p:cNvPr id="4" name="Picture 2" descr="File:Friedrich Zweite A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96" y="2042754"/>
            <a:ext cx="3249814" cy="397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67871" y="1519535"/>
            <a:ext cx="2447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2800" dirty="0"/>
              <a:t>(r. 1740-1786)</a:t>
            </a:r>
          </a:p>
        </p:txBody>
      </p:sp>
    </p:spTree>
    <p:extLst>
      <p:ext uri="{BB962C8B-B14F-4D97-AF65-F5344CB8AC3E}">
        <p14:creationId xmlns:p14="http://schemas.microsoft.com/office/powerpoint/2010/main" val="1984232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le:Friedrich Wilhelm I 1713.jpg"/>
          <p:cNvPicPr>
            <a:picLocks noChangeAspect="1" noChangeArrowheads="1"/>
          </p:cNvPicPr>
          <p:nvPr/>
        </p:nvPicPr>
        <p:blipFill rotWithShape="1">
          <a:blip r:embed="rId2" cstate="print"/>
          <a:srcRect t="9860" b="37945"/>
          <a:stretch/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3784699"/>
            <a:ext cx="9144000" cy="2616101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114300"/>
            <a:r>
              <a:rPr lang="en-US" sz="2800" b="1" dirty="0">
                <a:latin typeface="+mj-lt"/>
              </a:rPr>
              <a:t>“A formidable army and a war chest large enough to make this army mobile in times of need can create great respect for you in the world, so that you can speak a word like the other powers.” </a:t>
            </a:r>
          </a:p>
          <a:p>
            <a:r>
              <a:rPr lang="en-US" sz="2400" b="1" i="1" dirty="0">
                <a:latin typeface="+mj-lt"/>
              </a:rPr>
              <a:t>					</a:t>
            </a:r>
            <a:r>
              <a:rPr lang="en-US" sz="2400" b="1" dirty="0">
                <a:latin typeface="+mj-lt"/>
              </a:rPr>
              <a:t>-- Frederick William I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4137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MILITARISM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ile:Hohenfriedeberg.Attack.of.Prussian.Infantry.1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9144000" cy="443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09600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Carl </a:t>
            </a:r>
            <a:r>
              <a:rPr lang="en-US" dirty="0" err="1"/>
              <a:t>Röchling</a:t>
            </a:r>
            <a:r>
              <a:rPr lang="en-US" dirty="0"/>
              <a:t> (d. 1920), </a:t>
            </a:r>
            <a:r>
              <a:rPr lang="en-US" i="1" dirty="0"/>
              <a:t>Attack of the Prussian Infantry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84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MILITARISM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ile:Hohenfriedeberg.Attack.of.Prussian.Infantry.1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9144000" cy="443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09600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Carl </a:t>
            </a:r>
            <a:r>
              <a:rPr lang="en-US" dirty="0" err="1"/>
              <a:t>Röchling</a:t>
            </a:r>
            <a:r>
              <a:rPr lang="en-US" dirty="0"/>
              <a:t> (d. 1920), </a:t>
            </a:r>
            <a:r>
              <a:rPr lang="en-US" i="1" dirty="0"/>
              <a:t>Attack of the Prussian Infantry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133600"/>
            <a:ext cx="3352800" cy="280076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+mj-lt"/>
              </a:rPr>
              <a:t>12</a:t>
            </a:r>
            <a:r>
              <a:rPr lang="en-US" sz="9600" b="1" baseline="30000" dirty="0">
                <a:latin typeface="+mj-lt"/>
              </a:rPr>
              <a:t>TH</a:t>
            </a:r>
            <a:r>
              <a:rPr lang="en-US" sz="9600" dirty="0"/>
              <a:t> </a:t>
            </a:r>
          </a:p>
          <a:p>
            <a:pPr algn="ctr"/>
            <a:r>
              <a:rPr lang="en-US" sz="4000" dirty="0"/>
              <a:t>Largest </a:t>
            </a:r>
            <a:br>
              <a:rPr lang="en-US" sz="4000" dirty="0"/>
            </a:br>
            <a:r>
              <a:rPr lang="en-US" sz="4000" dirty="0"/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749664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MILITARISM</a:t>
            </a:r>
          </a:p>
        </p:txBody>
      </p:sp>
      <p:pic>
        <p:nvPicPr>
          <p:cNvPr id="3074" name="Picture 2" descr="File:Hohenfriedeberg.Attack.of.Prussian.Infantry.1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9144000" cy="443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09600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Carl </a:t>
            </a:r>
            <a:r>
              <a:rPr lang="en-US" dirty="0" err="1"/>
              <a:t>Röchling</a:t>
            </a:r>
            <a:r>
              <a:rPr lang="en-US" dirty="0"/>
              <a:t> (d. 1920), </a:t>
            </a:r>
            <a:r>
              <a:rPr lang="en-US" i="1" dirty="0"/>
              <a:t>Attack of the Prussian Infantry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133600"/>
            <a:ext cx="3352800" cy="280076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+mj-lt"/>
              </a:rPr>
              <a:t>12</a:t>
            </a:r>
            <a:r>
              <a:rPr lang="en-US" sz="9600" b="1" baseline="30000" dirty="0">
                <a:latin typeface="+mj-lt"/>
              </a:rPr>
              <a:t>TH</a:t>
            </a:r>
            <a:r>
              <a:rPr lang="en-US" sz="9600" dirty="0"/>
              <a:t> </a:t>
            </a:r>
          </a:p>
          <a:p>
            <a:pPr algn="ctr"/>
            <a:r>
              <a:rPr lang="en-US" sz="4000" dirty="0"/>
              <a:t>Largest </a:t>
            </a:r>
            <a:br>
              <a:rPr lang="en-US" sz="4000" dirty="0"/>
            </a:br>
            <a:r>
              <a:rPr lang="en-US" sz="4000" dirty="0"/>
              <a:t>Population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2819400"/>
            <a:ext cx="3352800" cy="280076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+mj-lt"/>
              </a:rPr>
              <a:t>4</a:t>
            </a:r>
            <a:r>
              <a:rPr lang="en-US" sz="9600" b="1" baseline="30000" dirty="0">
                <a:latin typeface="+mj-lt"/>
              </a:rPr>
              <a:t>TH</a:t>
            </a:r>
            <a:r>
              <a:rPr lang="en-US" sz="9600" dirty="0"/>
              <a:t> </a:t>
            </a:r>
          </a:p>
          <a:p>
            <a:pPr algn="ctr"/>
            <a:r>
              <a:rPr lang="en-US" sz="4000" dirty="0"/>
              <a:t>Largest </a:t>
            </a:r>
            <a:br>
              <a:rPr lang="en-US" sz="4000" dirty="0"/>
            </a:br>
            <a:r>
              <a:rPr lang="en-US" sz="4000" dirty="0"/>
              <a:t>Army</a:t>
            </a:r>
          </a:p>
        </p:txBody>
      </p:sp>
    </p:spTree>
    <p:extLst>
      <p:ext uri="{BB962C8B-B14F-4D97-AF65-F5344CB8AC3E}">
        <p14:creationId xmlns:p14="http://schemas.microsoft.com/office/powerpoint/2010/main" val="46232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MILITARISM</a:t>
            </a:r>
          </a:p>
        </p:txBody>
      </p:sp>
      <p:pic>
        <p:nvPicPr>
          <p:cNvPr id="3074" name="Picture 2" descr="File:Hohenfriedeberg.Attack.of.Prussian.Infantry.1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9144000" cy="443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09600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Carl </a:t>
            </a:r>
            <a:r>
              <a:rPr lang="en-US" dirty="0" err="1"/>
              <a:t>Röchling</a:t>
            </a:r>
            <a:r>
              <a:rPr lang="en-US" dirty="0"/>
              <a:t> (d. 1920), </a:t>
            </a:r>
            <a:r>
              <a:rPr lang="en-US" i="1" dirty="0"/>
              <a:t>Attack of the Prussian Infantry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" y="3962400"/>
            <a:ext cx="9144001" cy="20764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accent1">
                  <a:lumMod val="0"/>
                  <a:alpha val="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Armies from Russia to the United States adopted the Prussian drill model.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05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4921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c/cd/Baron_Steuben_by_Peale%2C_17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08" r="99677">
                        <a14:foregroundMark x1="37157" y1="38757" x2="2908" y2="69577"/>
                        <a14:foregroundMark x1="61389" y1="47619" x2="98708" y2="94841"/>
                        <a14:foregroundMark x1="70598" y1="44577" x2="99677" y2="59392"/>
                        <a14:foregroundMark x1="19063" y1="54894" x2="10339" y2="99868"/>
                        <a14:foregroundMark x1="4362" y1="53836" x2="37480" y2="23810"/>
                        <a14:foregroundMark x1="32310" y1="30159" x2="45073" y2="10847"/>
                        <a14:foregroundMark x1="45234" y1="10979" x2="55250" y2="9656"/>
                        <a14:foregroundMark x1="44265" y1="11640" x2="52019" y2="8598"/>
                        <a14:foregroundMark x1="62359" y1="18783" x2="75121" y2="38757"/>
                        <a14:foregroundMark x1="64136" y1="16005" x2="84814" y2="31614"/>
                        <a14:foregroundMark x1="71729" y1="30423" x2="99192" y2="60979"/>
                        <a14:foregroundMark x1="78675" y1="32011" x2="99031" y2="44048"/>
                        <a14:foregroundMark x1="81906" y1="40608" x2="89984" y2="2249"/>
                        <a14:foregroundMark x1="77706" y1="25661" x2="77544" y2="1984"/>
                        <a14:foregroundMark x1="80614" y1="38757" x2="99515" y2="9788"/>
                        <a14:foregroundMark x1="72698" y1="19180" x2="70921" y2="1058"/>
                        <a14:foregroundMark x1="70113" y1="16270" x2="61389" y2="661"/>
                        <a14:foregroundMark x1="73829" y1="9259" x2="5234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82" y="0"/>
            <a:ext cx="5584018" cy="68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" name="Rectangle 3"/>
          <p:cNvSpPr/>
          <p:nvPr/>
        </p:nvSpPr>
        <p:spPr>
          <a:xfrm>
            <a:off x="2895600" y="-762000"/>
            <a:ext cx="1447800" cy="8763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1838"/>
            <a:ext cx="4800600" cy="1858962"/>
          </a:xfrm>
        </p:spPr>
        <p:txBody>
          <a:bodyPr>
            <a:noAutofit/>
          </a:bodyPr>
          <a:lstStyle/>
          <a:p>
            <a:r>
              <a:rPr lang="en-US" sz="6000" b="1" dirty="0"/>
              <a:t>Baron von Steuben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19500"/>
            <a:ext cx="3810000" cy="161925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/>
              <a:t>Trained Washington’s Continental Army in Prussian-style drill</a:t>
            </a:r>
          </a:p>
        </p:txBody>
      </p:sp>
    </p:spTree>
    <p:extLst>
      <p:ext uri="{BB962C8B-B14F-4D97-AF65-F5344CB8AC3E}">
        <p14:creationId xmlns:p14="http://schemas.microsoft.com/office/powerpoint/2010/main" val="263301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5.staticflickr.com/4059/4682094441_1d356ab5d7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1" b="9284"/>
          <a:stretch/>
        </p:blipFill>
        <p:spPr bwMode="auto">
          <a:xfrm>
            <a:off x="0" y="0"/>
            <a:ext cx="9145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648200"/>
            <a:ext cx="7468994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>
                <a:latin typeface="+mj-lt"/>
              </a:rPr>
              <a:t>“Sparta of the North”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505" y="6172200"/>
            <a:ext cx="190789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© </a:t>
            </a:r>
            <a:r>
              <a:rPr lang="en-US" dirty="0" err="1">
                <a:hlinkClick r:id="rId3"/>
              </a:rPr>
              <a:t>mpfilmcraft</a:t>
            </a:r>
            <a:endParaRPr lang="en-US" dirty="0"/>
          </a:p>
          <a:p>
            <a:r>
              <a:rPr lang="en-US" sz="1400" dirty="0"/>
              <a:t>Used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314726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The Holy Roman Empire</a:t>
            </a:r>
          </a:p>
        </p:txBody>
      </p:sp>
      <p:pic>
        <p:nvPicPr>
          <p:cNvPr id="7170" name="Picture 2" descr="File:Banner of the Holy Roman Emperor with haloes (1400-1806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447800"/>
            <a:ext cx="7756525" cy="517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54227" y="6248400"/>
            <a:ext cx="2803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Art Credit: </a:t>
            </a:r>
            <a:r>
              <a:rPr lang="en-US" sz="1400" dirty="0">
                <a:solidFill>
                  <a:schemeClr val="accent6"/>
                </a:solidFill>
                <a:hlinkClick r:id="rId3" tooltip="User:David Liuzzo"/>
              </a:rPr>
              <a:t>David </a:t>
            </a:r>
            <a:r>
              <a:rPr lang="en-US" sz="1400" dirty="0" err="1">
                <a:solidFill>
                  <a:schemeClr val="accent6"/>
                </a:solidFill>
                <a:hlinkClick r:id="rId3" tooltip="User:David Liuzzo"/>
              </a:rPr>
              <a:t>Liuzzo</a:t>
            </a:r>
            <a:r>
              <a:rPr lang="en-US" sz="1400" dirty="0">
                <a:solidFill>
                  <a:schemeClr val="accent6"/>
                </a:solidFill>
              </a:rPr>
              <a:t> &amp; </a:t>
            </a:r>
            <a:r>
              <a:rPr lang="en-US" sz="1400" dirty="0">
                <a:solidFill>
                  <a:schemeClr val="accent6"/>
                </a:solidFill>
                <a:hlinkClick r:id="rId4" tooltip="User:N3MO"/>
              </a:rPr>
              <a:t>N3MO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4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le:Friedrich Wilhelm I 1713.jpg"/>
          <p:cNvPicPr>
            <a:picLocks noChangeAspect="1" noChangeArrowheads="1"/>
          </p:cNvPicPr>
          <p:nvPr/>
        </p:nvPicPr>
        <p:blipFill rotWithShape="1">
          <a:blip r:embed="rId2" cstate="print"/>
          <a:srcRect t="4630" b="42705"/>
          <a:stretch/>
        </p:blipFill>
        <p:spPr bwMode="auto">
          <a:xfrm>
            <a:off x="0" y="-1"/>
            <a:ext cx="9144000" cy="6934201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5638800" y="762000"/>
            <a:ext cx="2971800" cy="1363662"/>
          </a:xfrm>
          <a:prstGeom prst="wedgeRoundRectCallout">
            <a:avLst>
              <a:gd name="adj1" fmla="val -80174"/>
              <a:gd name="adj2" fmla="val 840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THIS... IS... </a:t>
            </a:r>
            <a:r>
              <a:rPr lang="en-US" sz="3600" b="1" dirty="0">
                <a:solidFill>
                  <a:schemeClr val="bg1"/>
                </a:solidFill>
              </a:rPr>
              <a:t>SPARTA!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4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farm6.staticflickr.com/5249/5287971560_86dfe19cfb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/>
          <a:stretch/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" y="4267200"/>
            <a:ext cx="8739188" cy="1143000"/>
          </a:xfrm>
        </p:spPr>
        <p:txBody>
          <a:bodyPr>
            <a:noAutofit/>
          </a:bodyPr>
          <a:lstStyle/>
          <a:p>
            <a:pPr algn="r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638800"/>
            <a:ext cx="4419600" cy="781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19800" y="6400800"/>
            <a:ext cx="2989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</a:rPr>
              <a:t> 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hlinkClick r:id="rId3" tooltip="Attribution License"/>
              </a:rPr>
              <a:t>Some rights reserved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</a:rPr>
              <a:t> by </a:t>
            </a:r>
            <a:r>
              <a:rPr lang="en-US" sz="1400" dirty="0" err="1">
                <a:solidFill>
                  <a:schemeClr val="accent2"/>
                </a:solidFill>
                <a:latin typeface="Arial" panose="020B0604020202020204" pitchFamily="34" charset="0"/>
                <a:hlinkClick r:id="rId4"/>
              </a:rPr>
              <a:t>isafmedia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53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4.staticflickr.com/3662/5829622636_45f7edf1ce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r="4262"/>
          <a:stretch/>
        </p:blipFill>
        <p:spPr bwMode="auto">
          <a:xfrm>
            <a:off x="838200" y="630397"/>
            <a:ext cx="8305800" cy="624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6504801"/>
            <a:ext cx="3092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 tooltip="Attribution License"/>
              </a:rPr>
              <a:t>Some rights reserved</a:t>
            </a:r>
            <a:r>
              <a:rPr lang="en-US" sz="1200" dirty="0"/>
              <a:t> by </a:t>
            </a:r>
            <a:r>
              <a:rPr lang="en-US" sz="1200" dirty="0">
                <a:hlinkClick r:id="rId4"/>
              </a:rPr>
              <a:t>Douglas Pimentel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5334000" cy="1143000"/>
          </a:xfrm>
        </p:spPr>
        <p:txBody>
          <a:bodyPr/>
          <a:lstStyle/>
          <a:p>
            <a:r>
              <a:rPr lang="en-US" sz="6600" b="1" strike="sngStrike" dirty="0"/>
              <a:t>Comedies</a:t>
            </a:r>
            <a:endParaRPr lang="en-US" b="1" strike="sngStrike" dirty="0"/>
          </a:p>
        </p:txBody>
      </p:sp>
    </p:spTree>
    <p:extLst>
      <p:ext uri="{BB962C8B-B14F-4D97-AF65-F5344CB8AC3E}">
        <p14:creationId xmlns:p14="http://schemas.microsoft.com/office/powerpoint/2010/main" val="3154905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9.staticflickr.com/8346/8158327383_f32dbffccf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-278" b="278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8" y="1905000"/>
            <a:ext cx="4572001" cy="1143000"/>
          </a:xfrm>
        </p:spPr>
        <p:txBody>
          <a:bodyPr>
            <a:noAutofit/>
          </a:bodyPr>
          <a:lstStyle/>
          <a:p>
            <a:r>
              <a:rPr lang="en-US" sz="6600" b="1" strike="sngStrike" dirty="0"/>
              <a:t>Operas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0" y="6474023"/>
            <a:ext cx="373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 </a:t>
            </a:r>
            <a:r>
              <a:rPr lang="en-US" sz="1400" dirty="0">
                <a:hlinkClick r:id="rId3" tooltip="Attribution License"/>
              </a:rPr>
              <a:t>Some rights reserved</a:t>
            </a:r>
            <a:r>
              <a:rPr lang="en-US" sz="1400" dirty="0"/>
              <a:t> by </a:t>
            </a:r>
            <a:r>
              <a:rPr lang="en-US" sz="1400" dirty="0" err="1">
                <a:hlinkClick r:id="rId4"/>
              </a:rPr>
              <a:t>ClubTransatlântico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3027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5.staticflickr.com/4076/4758088139_bc751bedf3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328532" y="0"/>
            <a:ext cx="78154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258579"/>
            <a:ext cx="29097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 tooltip="Attribution-ShareAlike License"/>
              </a:rPr>
              <a:t>Some rights reserved</a:t>
            </a:r>
            <a:r>
              <a:rPr lang="en-US" sz="1400" dirty="0"/>
              <a:t> by </a:t>
            </a:r>
            <a:r>
              <a:rPr lang="en-US" sz="1400" dirty="0" err="1">
                <a:hlinkClick r:id="rId4"/>
              </a:rPr>
              <a:t>rdenubila</a:t>
            </a:r>
            <a:endParaRPr lang="en-US" sz="1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5334000" cy="1143000"/>
          </a:xfrm>
        </p:spPr>
        <p:txBody>
          <a:bodyPr/>
          <a:lstStyle/>
          <a:p>
            <a:r>
              <a:rPr lang="en-US" sz="6600" b="1" strike="sngStrike" dirty="0"/>
              <a:t>Ballets</a:t>
            </a:r>
            <a:endParaRPr lang="en-US" b="1" strike="sngStrike" dirty="0"/>
          </a:p>
        </p:txBody>
      </p:sp>
    </p:spTree>
    <p:extLst>
      <p:ext uri="{BB962C8B-B14F-4D97-AF65-F5344CB8AC3E}">
        <p14:creationId xmlns:p14="http://schemas.microsoft.com/office/powerpoint/2010/main" val="2657050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Marie Angelique de Scoraill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7828"/>
            <a:ext cx="4409532" cy="5385772"/>
          </a:xfrm>
          <a:prstGeom prst="ellipse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4572000" cy="5372784"/>
          </a:xfrm>
        </p:spPr>
        <p:txBody>
          <a:bodyPr>
            <a:normAutofit lnSpcReduction="10000"/>
          </a:bodyPr>
          <a:lstStyle/>
          <a:p>
            <a:pPr marL="114300" indent="-114300">
              <a:buNone/>
            </a:pPr>
            <a:r>
              <a:rPr lang="en-US" sz="4000" dirty="0">
                <a:latin typeface="+mj-lt"/>
              </a:rPr>
              <a:t>“All successful rulers keep God before their eyes and have no mistresses or, rather, whores, and lead a godly life…”  </a:t>
            </a:r>
          </a:p>
          <a:p>
            <a:pPr marL="114300" indent="-114300">
              <a:buNone/>
            </a:pPr>
            <a:endParaRPr lang="en-US" sz="600" dirty="0">
              <a:latin typeface="+mj-lt"/>
            </a:endParaRPr>
          </a:p>
          <a:p>
            <a:pPr marL="114300" indent="-114300">
              <a:buNone/>
            </a:pPr>
            <a:r>
              <a:rPr lang="en-US" dirty="0">
                <a:latin typeface="+mj-lt"/>
              </a:rPr>
              <a:t>		</a:t>
            </a:r>
            <a:r>
              <a:rPr lang="en-US" sz="2600" dirty="0">
                <a:latin typeface="+mj-lt"/>
              </a:rPr>
              <a:t>-- Frederick William I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400" y="60198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 </a:t>
            </a:r>
            <a:r>
              <a:rPr lang="en-US" sz="2000" b="1" i="1" dirty="0"/>
              <a:t>Marie </a:t>
            </a:r>
            <a:r>
              <a:rPr lang="en-US" sz="2000" b="1" i="1" dirty="0" err="1"/>
              <a:t>Angélique</a:t>
            </a:r>
            <a:r>
              <a:rPr lang="en-US" sz="2000" b="1" i="1" dirty="0"/>
              <a:t> de </a:t>
            </a:r>
            <a:r>
              <a:rPr lang="en-US" sz="2000" b="1" i="1" dirty="0" err="1"/>
              <a:t>Scorailles</a:t>
            </a:r>
            <a:r>
              <a:rPr lang="en-US" sz="2000" b="1" i="1" dirty="0"/>
              <a:t>, </a:t>
            </a:r>
            <a:br>
              <a:rPr lang="en-US" b="1" i="1" dirty="0"/>
            </a:br>
            <a:r>
              <a:rPr lang="en-US" sz="1600" b="1" i="1" dirty="0"/>
              <a:t>one of Louis XIV’s many mistresses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89713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0" y="1219200"/>
            <a:ext cx="856187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77943"/>
            <a:ext cx="990600" cy="993807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667000"/>
            <a:ext cx="75438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I’m going to get rid of all my mistresses so I can be more successful. </a:t>
            </a:r>
            <a:r>
              <a:rPr lang="en-US" sz="3200" dirty="0" err="1">
                <a:solidFill>
                  <a:srgbClr val="000000"/>
                </a:solidFill>
                <a:latin typeface="Georgia" panose="02040502050405020303" pitchFamily="18" charset="0"/>
              </a:rPr>
              <a:t>jk</a:t>
            </a:r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 lol #</a:t>
            </a:r>
            <a:r>
              <a:rPr lang="en-US" sz="3200" dirty="0" err="1">
                <a:solidFill>
                  <a:srgbClr val="000000"/>
                </a:solidFill>
                <a:latin typeface="Georgia" panose="02040502050405020303" pitchFamily="18" charset="0"/>
              </a:rPr>
              <a:t>PimpinAintEasy</a:t>
            </a:r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8892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le:Friedrich Wilhelm I 1713.jpg"/>
          <p:cNvPicPr>
            <a:picLocks noChangeAspect="1" noChangeArrowheads="1"/>
          </p:cNvPicPr>
          <p:nvPr/>
        </p:nvPicPr>
        <p:blipFill rotWithShape="1">
          <a:blip r:embed="rId2" cstate="print"/>
          <a:srcRect t="9860" b="37945"/>
          <a:stretch/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4191000"/>
            <a:ext cx="9144000" cy="2308324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114300"/>
            <a:r>
              <a:rPr lang="en-US" sz="3000" b="1" dirty="0">
                <a:latin typeface="+mj-lt"/>
              </a:rPr>
              <a:t>“The most beautiful girl or woman in the </a:t>
            </a:r>
            <a:br>
              <a:rPr lang="en-US" sz="3000" b="1" dirty="0">
                <a:latin typeface="+mj-lt"/>
              </a:rPr>
            </a:br>
            <a:r>
              <a:rPr lang="en-US" sz="3000" b="1" dirty="0">
                <a:latin typeface="+mj-lt"/>
              </a:rPr>
              <a:t>world would be a matter of indifference </a:t>
            </a:r>
            <a:br>
              <a:rPr lang="en-US" sz="3000" b="1" dirty="0">
                <a:latin typeface="+mj-lt"/>
              </a:rPr>
            </a:br>
            <a:r>
              <a:rPr lang="en-US" sz="3000" b="1" dirty="0">
                <a:latin typeface="+mj-lt"/>
              </a:rPr>
              <a:t>to me, but tall soldiers - they are my weakness.” </a:t>
            </a:r>
          </a:p>
          <a:p>
            <a:r>
              <a:rPr lang="en-US" sz="2400" b="1" i="1" dirty="0">
                <a:latin typeface="+mj-lt"/>
              </a:rPr>
              <a:t>				</a:t>
            </a:r>
            <a:r>
              <a:rPr lang="en-US" sz="2400" b="1" dirty="0">
                <a:latin typeface="+mj-lt"/>
              </a:rPr>
              <a:t>-- Frederick William I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2756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553200" cy="3078162"/>
          </a:xfrm>
        </p:spPr>
        <p:txBody>
          <a:bodyPr>
            <a:noAutofit/>
          </a:bodyPr>
          <a:lstStyle/>
          <a:p>
            <a:r>
              <a:rPr lang="en-US" sz="8800" b="1" dirty="0"/>
              <a:t>Potsdam GIANTS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00" y="4038600"/>
            <a:ext cx="5715000" cy="11731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/>
              <a:t>Internationally-recruited regiment of tall soldiers</a:t>
            </a:r>
          </a:p>
        </p:txBody>
      </p:sp>
      <p:pic>
        <p:nvPicPr>
          <p:cNvPr id="2050" name="Picture 2" descr="File:Langer Kerl James Kirk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68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30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le:Friedrich Wilhelm I 1713.jpg"/>
          <p:cNvPicPr>
            <a:picLocks noChangeAspect="1" noChangeArrowheads="1"/>
          </p:cNvPicPr>
          <p:nvPr/>
        </p:nvPicPr>
        <p:blipFill rotWithShape="1">
          <a:blip r:embed="rId2" cstate="print"/>
          <a:srcRect t="9860" b="37945"/>
          <a:stretch/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4267200"/>
            <a:ext cx="9144000" cy="1846659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114300"/>
            <a:r>
              <a:rPr lang="en-US" sz="3000" b="1" dirty="0">
                <a:latin typeface="+mj-lt"/>
              </a:rPr>
              <a:t>“Everything must be committed except eternal salvation – that belongs to God, </a:t>
            </a:r>
            <a:br>
              <a:rPr lang="en-US" sz="3000" b="1" dirty="0">
                <a:latin typeface="+mj-lt"/>
              </a:rPr>
            </a:br>
            <a:r>
              <a:rPr lang="en-US" sz="3000" b="1" dirty="0">
                <a:latin typeface="+mj-lt"/>
              </a:rPr>
              <a:t>but all else is mine.” </a:t>
            </a:r>
          </a:p>
          <a:p>
            <a:r>
              <a:rPr lang="en-US" sz="2400" b="1" i="1" dirty="0">
                <a:latin typeface="+mj-lt"/>
              </a:rPr>
              <a:t>					</a:t>
            </a:r>
            <a:r>
              <a:rPr lang="en-US" sz="2400" b="1" dirty="0">
                <a:latin typeface="+mj-lt"/>
              </a:rPr>
              <a:t>-- Frederick William I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170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The Holy Roman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752600"/>
            <a:ext cx="4495800" cy="4373563"/>
          </a:xfrm>
        </p:spPr>
        <p:txBody>
          <a:bodyPr>
            <a:normAutofit/>
          </a:bodyPr>
          <a:lstStyle/>
          <a:p>
            <a:pPr marL="171450" indent="-171450">
              <a:buNone/>
            </a:pPr>
            <a:r>
              <a:rPr lang="en-US" sz="4400" i="1" dirty="0">
                <a:latin typeface="+mj-lt"/>
              </a:rPr>
              <a:t>“Neither Holy, nor Roman, </a:t>
            </a:r>
            <a:br>
              <a:rPr lang="en-US" sz="4400" i="1" dirty="0">
                <a:latin typeface="+mj-lt"/>
              </a:rPr>
            </a:br>
            <a:r>
              <a:rPr lang="en-US" sz="4100" i="1" dirty="0">
                <a:latin typeface="+mj-lt"/>
              </a:rPr>
              <a:t>nor an Empire!”</a:t>
            </a:r>
          </a:p>
          <a:p>
            <a:pPr marL="0" indent="0">
              <a:buNone/>
            </a:pPr>
            <a:endParaRPr lang="en-US" sz="900" i="1" dirty="0"/>
          </a:p>
          <a:p>
            <a:pPr marL="0" indent="0">
              <a:buNone/>
            </a:pPr>
            <a:r>
              <a:rPr lang="en-US" sz="3600" i="1" dirty="0"/>
              <a:t>		</a:t>
            </a:r>
            <a:r>
              <a:rPr lang="en-US" sz="3600" dirty="0"/>
              <a:t>-- Voltaire </a:t>
            </a:r>
          </a:p>
        </p:txBody>
      </p:sp>
      <p:pic>
        <p:nvPicPr>
          <p:cNvPr id="8194" name="Picture 2" descr="File:Nicolas de Largillière, François-Marie Arouet dit Voltaire (vers 1724-1725) 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870325" cy="4850052"/>
          </a:xfrm>
          <a:prstGeom prst="ellipse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060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600" b="1" dirty="0"/>
              <a:t>Building an Absolutist State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513800"/>
              </p:ext>
            </p:extLst>
          </p:nvPr>
        </p:nvGraphicFramePr>
        <p:xfrm>
          <a:off x="457200" y="1447800"/>
          <a:ext cx="8229600" cy="487680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+mj-lt"/>
                        </a:rPr>
                        <a:t>Church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+mj-lt"/>
                        </a:rPr>
                        <a:t>Nobility </a:t>
                      </a:r>
                      <a:br>
                        <a:rPr lang="en-US" sz="2800" b="1" dirty="0">
                          <a:latin typeface="+mj-lt"/>
                        </a:rPr>
                      </a:br>
                      <a:r>
                        <a:rPr lang="en-US" sz="2800" b="0" dirty="0">
                          <a:latin typeface="+mn-lt"/>
                        </a:rPr>
                        <a:t>(Junkers)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+mj-lt"/>
                        </a:rPr>
                        <a:t>Representative Bodies </a:t>
                      </a:r>
                    </a:p>
                    <a:p>
                      <a:r>
                        <a:rPr lang="en-US" sz="2800" b="0" dirty="0">
                          <a:latin typeface="+mn-lt"/>
                        </a:rPr>
                        <a:t>(Estates)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+mj-lt"/>
                        </a:rPr>
                        <a:t>Education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29200" y="16002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</a:rPr>
              <a:t>Protestant</a:t>
            </a:r>
          </a:p>
          <a:p>
            <a:pPr lvl="0"/>
            <a:r>
              <a:rPr lang="en-US" sz="2400" b="1" dirty="0">
                <a:solidFill>
                  <a:prstClr val="white"/>
                </a:solidFill>
              </a:rPr>
              <a:t>Religious Toleration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2819400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</a:rPr>
              <a:t>Cooperation</a:t>
            </a:r>
          </a:p>
          <a:p>
            <a:pPr lvl="0"/>
            <a:r>
              <a:rPr lang="en-US" sz="2400" b="1" dirty="0">
                <a:solidFill>
                  <a:prstClr val="white"/>
                </a:solidFill>
              </a:rPr>
              <a:t>(Service Nobility)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0" y="4038600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</a:rPr>
              <a:t>Reduced Power</a:t>
            </a:r>
          </a:p>
          <a:p>
            <a:pPr lvl="0"/>
            <a:r>
              <a:rPr lang="en-US" sz="2400" b="1" dirty="0">
                <a:solidFill>
                  <a:prstClr val="white"/>
                </a:solidFill>
              </a:rPr>
              <a:t>Taxation by Decree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5140404"/>
            <a:ext cx="3733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</a:rPr>
              <a:t>Compulsory Public Education </a:t>
            </a:r>
            <a:br>
              <a:rPr lang="en-US" sz="2400" b="1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(1</a:t>
            </a:r>
            <a:r>
              <a:rPr lang="en-US" baseline="30000" dirty="0">
                <a:solidFill>
                  <a:prstClr val="white"/>
                </a:solidFill>
              </a:rPr>
              <a:t>st</a:t>
            </a:r>
            <a:r>
              <a:rPr lang="en-US" dirty="0">
                <a:solidFill>
                  <a:prstClr val="white"/>
                </a:solidFill>
              </a:rPr>
              <a:t> system of its kind)</a:t>
            </a:r>
          </a:p>
        </p:txBody>
      </p:sp>
    </p:spTree>
    <p:extLst>
      <p:ext uri="{BB962C8B-B14F-4D97-AF65-F5344CB8AC3E}">
        <p14:creationId xmlns:p14="http://schemas.microsoft.com/office/powerpoint/2010/main" val="49885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30" y="5562601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5562601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4032371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41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e/e5/Quaterionenadler_David_de_Negker.jpg/1280px-Quaterionenadler_David_de_Neg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101"/>
            <a:ext cx="8763000" cy="682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91000"/>
            <a:ext cx="9144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b="1" dirty="0">
                <a:latin typeface="+mj-lt"/>
              </a:rPr>
              <a:t>Confederation</a:t>
            </a:r>
          </a:p>
        </p:txBody>
      </p:sp>
    </p:spTree>
    <p:extLst>
      <p:ext uri="{BB962C8B-B14F-4D97-AF65-F5344CB8AC3E}">
        <p14:creationId xmlns:p14="http://schemas.microsoft.com/office/powerpoint/2010/main" val="252463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thumb/7/7d/Holy_Roman_Empire_1648.svg/1000px-Holy_Roman_Empire_1648.svg.png"/>
          <p:cNvPicPr>
            <a:picLocks noChangeAspect="1" noChangeArrowheads="1"/>
          </p:cNvPicPr>
          <p:nvPr/>
        </p:nvPicPr>
        <p:blipFill rotWithShape="1">
          <a:blip r:embed="rId2" cstate="print"/>
          <a:srcRect l="671" t="670" r="18798" b="1879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62400" y="757019"/>
            <a:ext cx="34290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Brandenburg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6324600"/>
            <a:ext cx="258282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Map Credit: </a:t>
            </a:r>
            <a:r>
              <a:rPr lang="en-US" dirty="0">
                <a:hlinkClick r:id="rId3" tooltip="User:Astrokey44"/>
              </a:rPr>
              <a:t>Astrokey44</a:t>
            </a:r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>
            <a:off x="6096000" y="1341438"/>
            <a:ext cx="609600" cy="63976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3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4.staticflickr.com/3608/3651200517_563949ced0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33800"/>
            <a:ext cx="9144000" cy="11430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88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Sandbox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of the Holy Roman Empire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60990" y="6397823"/>
            <a:ext cx="2930610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>
                <a:hlinkClick r:id="rId4" tooltip="Attribution-ShareAlike License"/>
              </a:rPr>
              <a:t>Some rights reserved</a:t>
            </a:r>
            <a:r>
              <a:rPr lang="en-US" sz="1400" dirty="0"/>
              <a:t> by </a:t>
            </a:r>
            <a:r>
              <a:rPr lang="en-US" sz="1400" dirty="0" err="1">
                <a:hlinkClick r:id="rId5"/>
              </a:rPr>
              <a:t>lazzarello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493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544762"/>
          </a:xfrm>
        </p:spPr>
        <p:txBody>
          <a:bodyPr>
            <a:noAutofit/>
          </a:bodyPr>
          <a:lstStyle/>
          <a:p>
            <a:r>
              <a:rPr lang="en-US" sz="8000" b="1" dirty="0"/>
              <a:t>Brandenburg-Prussia</a:t>
            </a:r>
          </a:p>
        </p:txBody>
      </p:sp>
      <p:pic>
        <p:nvPicPr>
          <p:cNvPr id="5122" name="Picture 2" descr="File:Wappen Mark Brandenbur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30574"/>
            <a:ext cx="25146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33430" y="6172200"/>
            <a:ext cx="1362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Art Credit:  </a:t>
            </a:r>
            <a:r>
              <a:rPr lang="en-US" sz="1400" dirty="0">
                <a:solidFill>
                  <a:srgbClr val="0B0080"/>
                </a:solidFill>
                <a:hlinkClick r:id="rId3" tooltip="User:David Liuzzo"/>
              </a:rPr>
              <a:t>David </a:t>
            </a:r>
            <a:r>
              <a:rPr lang="en-US" sz="1400" dirty="0" err="1">
                <a:solidFill>
                  <a:srgbClr val="0B0080"/>
                </a:solidFill>
                <a:hlinkClick r:id="rId3" tooltip="User:David Liuzzo"/>
              </a:rPr>
              <a:t>Liuzzo</a:t>
            </a:r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5124" name="Picture 4" descr="File:POL Prusy książęce CO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81" y="3347241"/>
            <a:ext cx="2552419" cy="31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7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Acprussiamap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3"/>
            <a:ext cx="9151936" cy="640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4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437"/>
            <a:ext cx="9144000" cy="1143000"/>
          </a:xfrm>
        </p:spPr>
        <p:txBody>
          <a:bodyPr>
            <a:normAutofit/>
          </a:bodyPr>
          <a:lstStyle/>
          <a:p>
            <a:r>
              <a:rPr lang="en-US" sz="5700" b="1" dirty="0"/>
              <a:t>Hohenzollern Dynasty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9037"/>
            <a:ext cx="8229600" cy="71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/>
              <a:t>“The Fredericks”</a:t>
            </a:r>
          </a:p>
        </p:txBody>
      </p:sp>
      <p:pic>
        <p:nvPicPr>
          <p:cNvPr id="1026" name="Picture 2" descr="Frans Luycx 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2962"/>
            <a:ext cx="2020393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derick I of Prussia (cropped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112962"/>
            <a:ext cx="188882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iedrich Wilhelm I 17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29" y="2112962"/>
            <a:ext cx="1778201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iedrich Zweite A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38" y="2103437"/>
            <a:ext cx="20955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371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ederick">
      <a:dk1>
        <a:srgbClr val="07070F"/>
      </a:dk1>
      <a:lt1>
        <a:sysClr val="window" lastClr="FFFFFF"/>
      </a:lt1>
      <a:dk2>
        <a:srgbClr val="0F1125"/>
      </a:dk2>
      <a:lt2>
        <a:srgbClr val="F5D9B6"/>
      </a:lt2>
      <a:accent1>
        <a:srgbClr val="F5D9B6"/>
      </a:accent1>
      <a:accent2>
        <a:srgbClr val="D95F43"/>
      </a:accent2>
      <a:accent3>
        <a:srgbClr val="F5D9B6"/>
      </a:accent3>
      <a:accent4>
        <a:srgbClr val="0F1125"/>
      </a:accent4>
      <a:accent5>
        <a:srgbClr val="743425"/>
      </a:accent5>
      <a:accent6>
        <a:srgbClr val="D95F43"/>
      </a:accent6>
      <a:hlink>
        <a:srgbClr val="D95F43"/>
      </a:hlink>
      <a:folHlink>
        <a:srgbClr val="743425"/>
      </a:folHlink>
    </a:clrScheme>
    <a:fontScheme name="Versailles">
      <a:majorFont>
        <a:latin typeface="Versailles L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474</Words>
  <Application>Microsoft Office PowerPoint</Application>
  <PresentationFormat>On-screen Show (4:3)</PresentationFormat>
  <Paragraphs>88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Versailles LT</vt:lpstr>
      <vt:lpstr>Arial</vt:lpstr>
      <vt:lpstr>Georgia</vt:lpstr>
      <vt:lpstr>Office Theme</vt:lpstr>
      <vt:lpstr>1_Office Theme</vt:lpstr>
      <vt:lpstr>Absolutist Prussia</vt:lpstr>
      <vt:lpstr>The Holy Roman Empire</vt:lpstr>
      <vt:lpstr>The Holy Roman Empire</vt:lpstr>
      <vt:lpstr>Confederation</vt:lpstr>
      <vt:lpstr>PowerPoint Presentation</vt:lpstr>
      <vt:lpstr>The Sandbox</vt:lpstr>
      <vt:lpstr>Brandenburg-Prussia</vt:lpstr>
      <vt:lpstr>PowerPoint Presentation</vt:lpstr>
      <vt:lpstr>Hohenzollern Dynasty</vt:lpstr>
      <vt:lpstr>Frederick William</vt:lpstr>
      <vt:lpstr>Frederick William I</vt:lpstr>
      <vt:lpstr>Frederick II “the Great”</vt:lpstr>
      <vt:lpstr>PowerPoint Presentation</vt:lpstr>
      <vt:lpstr>MILITARISM</vt:lpstr>
      <vt:lpstr>MILITARISM</vt:lpstr>
      <vt:lpstr>MILITARISM</vt:lpstr>
      <vt:lpstr>MILITARISM</vt:lpstr>
      <vt:lpstr>Baron von Steuben</vt:lpstr>
      <vt:lpstr>“Sparta of the North”</vt:lpstr>
      <vt:lpstr>PowerPoint Presentation</vt:lpstr>
      <vt:lpstr>DISCIPLINE</vt:lpstr>
      <vt:lpstr>Comedies</vt:lpstr>
      <vt:lpstr>Operas</vt:lpstr>
      <vt:lpstr>Ballets</vt:lpstr>
      <vt:lpstr>PowerPoint Presentation</vt:lpstr>
      <vt:lpstr>PowerPoint Presentation</vt:lpstr>
      <vt:lpstr>PowerPoint Presentation</vt:lpstr>
      <vt:lpstr>Potsdam GIANTS</vt:lpstr>
      <vt:lpstr>PowerPoint Presentation</vt:lpstr>
      <vt:lpstr>Building an Absolutist State</vt:lpstr>
      <vt:lpstr>PowerPoint Presentation</vt:lpstr>
    </vt:vector>
  </TitlesOfParts>
  <Company>SDOC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Absolutist Prussia</dc:title>
  <dc:creator>Tom Richey</dc:creator>
  <cp:lastModifiedBy>Tom Richey</cp:lastModifiedBy>
  <cp:revision>51</cp:revision>
  <dcterms:created xsi:type="dcterms:W3CDTF">2013-11-19T15:15:41Z</dcterms:created>
  <dcterms:modified xsi:type="dcterms:W3CDTF">2021-03-16T00:26:43Z</dcterms:modified>
</cp:coreProperties>
</file>