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0.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audio1.wav" ContentType="audio/wav"/>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 id="2147483708" r:id="rId2"/>
  </p:sldMasterIdLst>
  <p:notesMasterIdLst>
    <p:notesMasterId r:id="rId62"/>
  </p:notesMasterIdLst>
  <p:handoutMasterIdLst>
    <p:handoutMasterId r:id="rId63"/>
  </p:handoutMasterIdLst>
  <p:sldIdLst>
    <p:sldId id="256" r:id="rId3"/>
    <p:sldId id="343" r:id="rId4"/>
    <p:sldId id="344" r:id="rId5"/>
    <p:sldId id="277" r:id="rId6"/>
    <p:sldId id="262" r:id="rId7"/>
    <p:sldId id="263" r:id="rId8"/>
    <p:sldId id="381" r:id="rId9"/>
    <p:sldId id="314" r:id="rId10"/>
    <p:sldId id="316" r:id="rId11"/>
    <p:sldId id="313" r:id="rId12"/>
    <p:sldId id="265" r:id="rId13"/>
    <p:sldId id="382" r:id="rId14"/>
    <p:sldId id="388" r:id="rId15"/>
    <p:sldId id="387" r:id="rId16"/>
    <p:sldId id="389" r:id="rId17"/>
    <p:sldId id="390" r:id="rId18"/>
    <p:sldId id="264" r:id="rId19"/>
    <p:sldId id="259" r:id="rId20"/>
    <p:sldId id="342" r:id="rId21"/>
    <p:sldId id="391" r:id="rId22"/>
    <p:sldId id="258" r:id="rId23"/>
    <p:sldId id="318" r:id="rId24"/>
    <p:sldId id="325" r:id="rId25"/>
    <p:sldId id="319" r:id="rId26"/>
    <p:sldId id="272" r:id="rId27"/>
    <p:sldId id="321" r:id="rId28"/>
    <p:sldId id="269" r:id="rId29"/>
    <p:sldId id="284" r:id="rId30"/>
    <p:sldId id="374" r:id="rId31"/>
    <p:sldId id="393" r:id="rId32"/>
    <p:sldId id="375" r:id="rId33"/>
    <p:sldId id="394" r:id="rId34"/>
    <p:sldId id="257" r:id="rId35"/>
    <p:sldId id="395" r:id="rId36"/>
    <p:sldId id="271" r:id="rId37"/>
    <p:sldId id="270" r:id="rId38"/>
    <p:sldId id="283" r:id="rId39"/>
    <p:sldId id="267" r:id="rId40"/>
    <p:sldId id="355" r:id="rId41"/>
    <p:sldId id="333" r:id="rId42"/>
    <p:sldId id="377" r:id="rId43"/>
    <p:sldId id="376" r:id="rId44"/>
    <p:sldId id="328" r:id="rId45"/>
    <p:sldId id="334" r:id="rId46"/>
    <p:sldId id="330" r:id="rId47"/>
    <p:sldId id="336" r:id="rId48"/>
    <p:sldId id="326" r:id="rId49"/>
    <p:sldId id="327" r:id="rId50"/>
    <p:sldId id="335" r:id="rId51"/>
    <p:sldId id="337" r:id="rId52"/>
    <p:sldId id="338" r:id="rId53"/>
    <p:sldId id="339" r:id="rId54"/>
    <p:sldId id="281" r:id="rId55"/>
    <p:sldId id="341" r:id="rId56"/>
    <p:sldId id="378" r:id="rId57"/>
    <p:sldId id="379" r:id="rId58"/>
    <p:sldId id="383" r:id="rId59"/>
    <p:sldId id="340" r:id="rId60"/>
    <p:sldId id="392" r:id="rId61"/>
  </p:sldIdLst>
  <p:sldSz cx="9144000" cy="6858000" type="screen4x3"/>
  <p:notesSz cx="9369425" cy="7077075"/>
  <p:embeddedFontLst>
    <p:embeddedFont>
      <p:font typeface="Calibri" panose="020F0502020204030204" pitchFamily="34" charset="0"/>
      <p:regular r:id="rId64"/>
      <p:bold r:id="rId65"/>
      <p:italic r:id="rId66"/>
      <p:boldItalic r:id="rId67"/>
    </p:embeddedFont>
    <p:embeddedFont>
      <p:font typeface="Engravers MT" panose="02090707080505020304" pitchFamily="18" charset="0"/>
      <p:regular r:id="rId68"/>
    </p:embeddedFont>
    <p:embeddedFont>
      <p:font typeface="Harlow Solid Italic" panose="04030604020F02020D02" pitchFamily="82" charset="0"/>
      <p:italic r:id="rId69"/>
    </p:embeddedFont>
    <p:embeddedFont>
      <p:font typeface="Impact" panose="020B0806030902050204" pitchFamily="34" charset="0"/>
      <p:regular r:id="rId70"/>
    </p:embeddedFont>
    <p:embeddedFont>
      <p:font typeface="Rockwell" panose="02060603020205020403" pitchFamily="18" charset="0"/>
      <p:regular r:id="rId71"/>
      <p:bold r:id="rId72"/>
      <p:italic r:id="rId73"/>
      <p:boldItalic r:id="rId74"/>
    </p:embeddedFont>
    <p:embeddedFont>
      <p:font typeface="Wingdings 2" panose="05020102010507070707" pitchFamily="18" charset="2"/>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9A82"/>
    <a:srgbClr val="EFF5FF"/>
    <a:srgbClr val="DEDDBD"/>
    <a:srgbClr val="CAD3E1"/>
    <a:srgbClr val="5E1B0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8" autoAdjust="0"/>
  </p:normalViewPr>
  <p:slideViewPr>
    <p:cSldViewPr>
      <p:cViewPr varScale="1">
        <p:scale>
          <a:sx n="77" d="100"/>
          <a:sy n="77" d="100"/>
        </p:scale>
        <p:origin x="1110" y="7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0084" cy="353854"/>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sz="quarter" idx="1"/>
          </p:nvPr>
        </p:nvSpPr>
        <p:spPr>
          <a:xfrm>
            <a:off x="5307173" y="0"/>
            <a:ext cx="4060084" cy="353854"/>
          </a:xfrm>
          <a:prstGeom prst="rect">
            <a:avLst/>
          </a:prstGeom>
        </p:spPr>
        <p:txBody>
          <a:bodyPr vert="horz" lIns="93973" tIns="46986" rIns="93973" bIns="46986" rtlCol="0"/>
          <a:lstStyle>
            <a:lvl1pPr algn="r">
              <a:defRPr sz="1200"/>
            </a:lvl1pPr>
          </a:lstStyle>
          <a:p>
            <a:fld id="{508A2A14-D9E5-4019-A11E-7F282C20DF12}" type="datetimeFigureOut">
              <a:rPr lang="en-US" smtClean="0"/>
              <a:t>11/14/2022</a:t>
            </a:fld>
            <a:endParaRPr lang="en-US"/>
          </a:p>
        </p:txBody>
      </p:sp>
      <p:sp>
        <p:nvSpPr>
          <p:cNvPr id="4" name="Footer Placeholder 3"/>
          <p:cNvSpPr>
            <a:spLocks noGrp="1"/>
          </p:cNvSpPr>
          <p:nvPr>
            <p:ph type="ftr" sz="quarter" idx="2"/>
          </p:nvPr>
        </p:nvSpPr>
        <p:spPr>
          <a:xfrm>
            <a:off x="0" y="6721993"/>
            <a:ext cx="4060084" cy="353854"/>
          </a:xfrm>
          <a:prstGeom prst="rect">
            <a:avLst/>
          </a:prstGeom>
        </p:spPr>
        <p:txBody>
          <a:bodyPr vert="horz" lIns="93973" tIns="46986" rIns="93973" bIns="46986" rtlCol="0" anchor="b"/>
          <a:lstStyle>
            <a:lvl1pPr algn="l">
              <a:defRPr sz="1200"/>
            </a:lvl1pPr>
          </a:lstStyle>
          <a:p>
            <a:endParaRPr lang="en-US"/>
          </a:p>
        </p:txBody>
      </p:sp>
      <p:sp>
        <p:nvSpPr>
          <p:cNvPr id="5" name="Slide Number Placeholder 4"/>
          <p:cNvSpPr>
            <a:spLocks noGrp="1"/>
          </p:cNvSpPr>
          <p:nvPr>
            <p:ph type="sldNum" sz="quarter" idx="3"/>
          </p:nvPr>
        </p:nvSpPr>
        <p:spPr>
          <a:xfrm>
            <a:off x="5307173" y="6721993"/>
            <a:ext cx="4060084" cy="353854"/>
          </a:xfrm>
          <a:prstGeom prst="rect">
            <a:avLst/>
          </a:prstGeom>
        </p:spPr>
        <p:txBody>
          <a:bodyPr vert="horz" lIns="93973" tIns="46986" rIns="93973" bIns="46986" rtlCol="0" anchor="b"/>
          <a:lstStyle>
            <a:lvl1pPr algn="r">
              <a:defRPr sz="1200"/>
            </a:lvl1pPr>
          </a:lstStyle>
          <a:p>
            <a:fld id="{CFDE4E4E-2CCF-4EB6-82DB-231CAC690AE9}" type="slidenum">
              <a:rPr lang="en-US" smtClean="0"/>
              <a:t>‹#›</a:t>
            </a:fld>
            <a:endParaRPr lang="en-US"/>
          </a:p>
        </p:txBody>
      </p:sp>
    </p:spTree>
    <p:extLst>
      <p:ext uri="{BB962C8B-B14F-4D97-AF65-F5344CB8AC3E}">
        <p14:creationId xmlns:p14="http://schemas.microsoft.com/office/powerpoint/2010/main" val="792377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0084" cy="353854"/>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idx="1"/>
          </p:nvPr>
        </p:nvSpPr>
        <p:spPr>
          <a:xfrm>
            <a:off x="5307173" y="0"/>
            <a:ext cx="4060084" cy="353854"/>
          </a:xfrm>
          <a:prstGeom prst="rect">
            <a:avLst/>
          </a:prstGeom>
        </p:spPr>
        <p:txBody>
          <a:bodyPr vert="horz" lIns="93973" tIns="46986" rIns="93973" bIns="46986" rtlCol="0"/>
          <a:lstStyle>
            <a:lvl1pPr algn="r">
              <a:defRPr sz="1200"/>
            </a:lvl1pPr>
          </a:lstStyle>
          <a:p>
            <a:fld id="{F3A9EC22-8A1D-4B53-B8E8-A5879EA772E4}" type="datetimeFigureOut">
              <a:rPr lang="en-US" smtClean="0"/>
              <a:pPr/>
              <a:t>11/14/2022</a:t>
            </a:fld>
            <a:endParaRPr lang="en-US"/>
          </a:p>
        </p:txBody>
      </p:sp>
      <p:sp>
        <p:nvSpPr>
          <p:cNvPr id="4" name="Slide Image Placeholder 3"/>
          <p:cNvSpPr>
            <a:spLocks noGrp="1" noRot="1" noChangeAspect="1"/>
          </p:cNvSpPr>
          <p:nvPr>
            <p:ph type="sldImg" idx="2"/>
          </p:nvPr>
        </p:nvSpPr>
        <p:spPr>
          <a:xfrm>
            <a:off x="2916238" y="530225"/>
            <a:ext cx="3536950" cy="2654300"/>
          </a:xfrm>
          <a:prstGeom prst="rect">
            <a:avLst/>
          </a:prstGeom>
          <a:noFill/>
          <a:ln w="12700">
            <a:solidFill>
              <a:prstClr val="black"/>
            </a:solidFill>
          </a:ln>
        </p:spPr>
        <p:txBody>
          <a:bodyPr vert="horz" lIns="93973" tIns="46986" rIns="93973" bIns="46986" rtlCol="0" anchor="ctr"/>
          <a:lstStyle/>
          <a:p>
            <a:endParaRPr lang="en-US"/>
          </a:p>
        </p:txBody>
      </p:sp>
      <p:sp>
        <p:nvSpPr>
          <p:cNvPr id="5" name="Notes Placeholder 4"/>
          <p:cNvSpPr>
            <a:spLocks noGrp="1"/>
          </p:cNvSpPr>
          <p:nvPr>
            <p:ph type="body" sz="quarter" idx="3"/>
          </p:nvPr>
        </p:nvSpPr>
        <p:spPr>
          <a:xfrm>
            <a:off x="936943" y="3361611"/>
            <a:ext cx="7495540" cy="3184684"/>
          </a:xfrm>
          <a:prstGeom prst="rect">
            <a:avLst/>
          </a:prstGeom>
        </p:spPr>
        <p:txBody>
          <a:bodyPr vert="horz" lIns="93973" tIns="46986" rIns="93973" bIns="469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3"/>
            <a:ext cx="4060084" cy="353854"/>
          </a:xfrm>
          <a:prstGeom prst="rect">
            <a:avLst/>
          </a:prstGeom>
        </p:spPr>
        <p:txBody>
          <a:bodyPr vert="horz" lIns="93973" tIns="46986" rIns="93973" bIns="46986" rtlCol="0" anchor="b"/>
          <a:lstStyle>
            <a:lvl1pPr algn="l">
              <a:defRPr sz="1200"/>
            </a:lvl1pPr>
          </a:lstStyle>
          <a:p>
            <a:endParaRPr lang="en-US"/>
          </a:p>
        </p:txBody>
      </p:sp>
      <p:sp>
        <p:nvSpPr>
          <p:cNvPr id="7" name="Slide Number Placeholder 6"/>
          <p:cNvSpPr>
            <a:spLocks noGrp="1"/>
          </p:cNvSpPr>
          <p:nvPr>
            <p:ph type="sldNum" sz="quarter" idx="5"/>
          </p:nvPr>
        </p:nvSpPr>
        <p:spPr>
          <a:xfrm>
            <a:off x="5307173" y="6721993"/>
            <a:ext cx="4060084" cy="353854"/>
          </a:xfrm>
          <a:prstGeom prst="rect">
            <a:avLst/>
          </a:prstGeom>
        </p:spPr>
        <p:txBody>
          <a:bodyPr vert="horz" lIns="93973" tIns="46986" rIns="93973" bIns="46986" rtlCol="0" anchor="b"/>
          <a:lstStyle>
            <a:lvl1pPr algn="r">
              <a:defRPr sz="1200"/>
            </a:lvl1pPr>
          </a:lstStyle>
          <a:p>
            <a:fld id="{F1406AF6-1B2C-44D0-ABC6-E8F026EE5FAB}" type="slidenum">
              <a:rPr lang="en-US" smtClean="0"/>
              <a:pPr/>
              <a:t>‹#›</a:t>
            </a:fld>
            <a:endParaRPr lang="en-US"/>
          </a:p>
        </p:txBody>
      </p:sp>
    </p:spTree>
    <p:extLst>
      <p:ext uri="{BB962C8B-B14F-4D97-AF65-F5344CB8AC3E}">
        <p14:creationId xmlns:p14="http://schemas.microsoft.com/office/powerpoint/2010/main" val="286851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1</a:t>
            </a:fld>
            <a:endParaRPr lang="en-US"/>
          </a:p>
        </p:txBody>
      </p:sp>
    </p:spTree>
    <p:extLst>
      <p:ext uri="{BB962C8B-B14F-4D97-AF65-F5344CB8AC3E}">
        <p14:creationId xmlns:p14="http://schemas.microsoft.com/office/powerpoint/2010/main" val="345175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24</a:t>
            </a:fld>
            <a:endParaRPr lang="en-US"/>
          </a:p>
        </p:txBody>
      </p:sp>
    </p:spTree>
    <p:extLst>
      <p:ext uri="{BB962C8B-B14F-4D97-AF65-F5344CB8AC3E}">
        <p14:creationId xmlns:p14="http://schemas.microsoft.com/office/powerpoint/2010/main" val="3478072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25</a:t>
            </a:fld>
            <a:endParaRPr lang="en-US"/>
          </a:p>
        </p:txBody>
      </p:sp>
    </p:spTree>
    <p:extLst>
      <p:ext uri="{BB962C8B-B14F-4D97-AF65-F5344CB8AC3E}">
        <p14:creationId xmlns:p14="http://schemas.microsoft.com/office/powerpoint/2010/main" val="247720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26</a:t>
            </a:fld>
            <a:endParaRPr lang="en-US"/>
          </a:p>
        </p:txBody>
      </p:sp>
    </p:spTree>
    <p:extLst>
      <p:ext uri="{BB962C8B-B14F-4D97-AF65-F5344CB8AC3E}">
        <p14:creationId xmlns:p14="http://schemas.microsoft.com/office/powerpoint/2010/main" val="136235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27</a:t>
            </a:fld>
            <a:endParaRPr lang="en-US"/>
          </a:p>
        </p:txBody>
      </p:sp>
    </p:spTree>
    <p:extLst>
      <p:ext uri="{BB962C8B-B14F-4D97-AF65-F5344CB8AC3E}">
        <p14:creationId xmlns:p14="http://schemas.microsoft.com/office/powerpoint/2010/main" val="910458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28</a:t>
            </a:fld>
            <a:endParaRPr lang="en-US"/>
          </a:p>
        </p:txBody>
      </p:sp>
    </p:spTree>
    <p:extLst>
      <p:ext uri="{BB962C8B-B14F-4D97-AF65-F5344CB8AC3E}">
        <p14:creationId xmlns:p14="http://schemas.microsoft.com/office/powerpoint/2010/main" val="2697796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29</a:t>
            </a:fld>
            <a:endParaRPr lang="en-US"/>
          </a:p>
        </p:txBody>
      </p:sp>
    </p:spTree>
    <p:extLst>
      <p:ext uri="{BB962C8B-B14F-4D97-AF65-F5344CB8AC3E}">
        <p14:creationId xmlns:p14="http://schemas.microsoft.com/office/powerpoint/2010/main" val="1824166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30</a:t>
            </a:fld>
            <a:endParaRPr lang="en-US"/>
          </a:p>
        </p:txBody>
      </p:sp>
    </p:spTree>
    <p:extLst>
      <p:ext uri="{BB962C8B-B14F-4D97-AF65-F5344CB8AC3E}">
        <p14:creationId xmlns:p14="http://schemas.microsoft.com/office/powerpoint/2010/main" val="1801197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31</a:t>
            </a:fld>
            <a:endParaRPr lang="en-US"/>
          </a:p>
        </p:txBody>
      </p:sp>
    </p:spTree>
    <p:extLst>
      <p:ext uri="{BB962C8B-B14F-4D97-AF65-F5344CB8AC3E}">
        <p14:creationId xmlns:p14="http://schemas.microsoft.com/office/powerpoint/2010/main" val="2305540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33</a:t>
            </a:fld>
            <a:endParaRPr lang="en-US"/>
          </a:p>
        </p:txBody>
      </p:sp>
    </p:spTree>
    <p:extLst>
      <p:ext uri="{BB962C8B-B14F-4D97-AF65-F5344CB8AC3E}">
        <p14:creationId xmlns:p14="http://schemas.microsoft.com/office/powerpoint/2010/main" val="330410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35</a:t>
            </a:fld>
            <a:endParaRPr lang="en-US"/>
          </a:p>
        </p:txBody>
      </p:sp>
    </p:spTree>
    <p:extLst>
      <p:ext uri="{BB962C8B-B14F-4D97-AF65-F5344CB8AC3E}">
        <p14:creationId xmlns:p14="http://schemas.microsoft.com/office/powerpoint/2010/main" val="243214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2</a:t>
            </a:fld>
            <a:endParaRPr lang="en-US"/>
          </a:p>
        </p:txBody>
      </p:sp>
    </p:spTree>
    <p:extLst>
      <p:ext uri="{BB962C8B-B14F-4D97-AF65-F5344CB8AC3E}">
        <p14:creationId xmlns:p14="http://schemas.microsoft.com/office/powerpoint/2010/main" val="3302585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36</a:t>
            </a:fld>
            <a:endParaRPr lang="en-US"/>
          </a:p>
        </p:txBody>
      </p:sp>
    </p:spTree>
    <p:extLst>
      <p:ext uri="{BB962C8B-B14F-4D97-AF65-F5344CB8AC3E}">
        <p14:creationId xmlns:p14="http://schemas.microsoft.com/office/powerpoint/2010/main" val="334909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37</a:t>
            </a:fld>
            <a:endParaRPr lang="en-US"/>
          </a:p>
        </p:txBody>
      </p:sp>
    </p:spTree>
    <p:extLst>
      <p:ext uri="{BB962C8B-B14F-4D97-AF65-F5344CB8AC3E}">
        <p14:creationId xmlns:p14="http://schemas.microsoft.com/office/powerpoint/2010/main" val="2587221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38</a:t>
            </a:fld>
            <a:endParaRPr lang="en-US"/>
          </a:p>
        </p:txBody>
      </p:sp>
    </p:spTree>
    <p:extLst>
      <p:ext uri="{BB962C8B-B14F-4D97-AF65-F5344CB8AC3E}">
        <p14:creationId xmlns:p14="http://schemas.microsoft.com/office/powerpoint/2010/main" val="813770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Which arrangements </a:t>
            </a:r>
          </a:p>
        </p:txBody>
      </p:sp>
      <p:sp>
        <p:nvSpPr>
          <p:cNvPr id="4" name="Slide Number Placeholder 3"/>
          <p:cNvSpPr>
            <a:spLocks noGrp="1"/>
          </p:cNvSpPr>
          <p:nvPr>
            <p:ph type="sldNum" sz="quarter" idx="10"/>
          </p:nvPr>
        </p:nvSpPr>
        <p:spPr/>
        <p:txBody>
          <a:bodyPr/>
          <a:lstStyle/>
          <a:p>
            <a:fld id="{F1406AF6-1B2C-44D0-ABC6-E8F026EE5FAB}" type="slidenum">
              <a:rPr lang="en-US" smtClean="0"/>
              <a:pPr/>
              <a:t>5</a:t>
            </a:fld>
            <a:endParaRPr lang="en-US"/>
          </a:p>
        </p:txBody>
      </p:sp>
    </p:spTree>
    <p:extLst>
      <p:ext uri="{BB962C8B-B14F-4D97-AF65-F5344CB8AC3E}">
        <p14:creationId xmlns:p14="http://schemas.microsoft.com/office/powerpoint/2010/main" val="184955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8</a:t>
            </a:fld>
            <a:endParaRPr lang="en-US"/>
          </a:p>
        </p:txBody>
      </p:sp>
    </p:spTree>
    <p:extLst>
      <p:ext uri="{BB962C8B-B14F-4D97-AF65-F5344CB8AC3E}">
        <p14:creationId xmlns:p14="http://schemas.microsoft.com/office/powerpoint/2010/main" val="112253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19</a:t>
            </a:fld>
            <a:endParaRPr lang="en-US"/>
          </a:p>
        </p:txBody>
      </p:sp>
    </p:spTree>
    <p:extLst>
      <p:ext uri="{BB962C8B-B14F-4D97-AF65-F5344CB8AC3E}">
        <p14:creationId xmlns:p14="http://schemas.microsoft.com/office/powerpoint/2010/main" val="3432412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20</a:t>
            </a:fld>
            <a:endParaRPr lang="en-US"/>
          </a:p>
        </p:txBody>
      </p:sp>
    </p:spTree>
    <p:extLst>
      <p:ext uri="{BB962C8B-B14F-4D97-AF65-F5344CB8AC3E}">
        <p14:creationId xmlns:p14="http://schemas.microsoft.com/office/powerpoint/2010/main" val="213731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406AF6-1B2C-44D0-ABC6-E8F026EE5FAB}" type="slidenum">
              <a:rPr lang="en-US" smtClean="0"/>
              <a:pPr/>
              <a:t>21</a:t>
            </a:fld>
            <a:endParaRPr lang="en-US"/>
          </a:p>
        </p:txBody>
      </p:sp>
    </p:spTree>
    <p:extLst>
      <p:ext uri="{BB962C8B-B14F-4D97-AF65-F5344CB8AC3E}">
        <p14:creationId xmlns:p14="http://schemas.microsoft.com/office/powerpoint/2010/main" val="2895974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406AF6-1B2C-44D0-ABC6-E8F026EE5FAB}" type="slidenum">
              <a:rPr lang="en-US" smtClean="0"/>
              <a:pPr/>
              <a:t>22</a:t>
            </a:fld>
            <a:endParaRPr lang="en-US"/>
          </a:p>
        </p:txBody>
      </p:sp>
    </p:spTree>
    <p:extLst>
      <p:ext uri="{BB962C8B-B14F-4D97-AF65-F5344CB8AC3E}">
        <p14:creationId xmlns:p14="http://schemas.microsoft.com/office/powerpoint/2010/main" val="334957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406AF6-1B2C-44D0-ABC6-E8F026EE5FAB}" type="slidenum">
              <a:rPr lang="en-US" smtClean="0"/>
              <a:pPr/>
              <a:t>23</a:t>
            </a:fld>
            <a:endParaRPr lang="en-US"/>
          </a:p>
        </p:txBody>
      </p:sp>
    </p:spTree>
    <p:extLst>
      <p:ext uri="{BB962C8B-B14F-4D97-AF65-F5344CB8AC3E}">
        <p14:creationId xmlns:p14="http://schemas.microsoft.com/office/powerpoint/2010/main" val="2505354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73D2FE4D-6F2C-4B1E-9DC3-8A19FC75A957}" type="datetimeFigureOut">
              <a:rPr lang="en-US" smtClean="0"/>
              <a:pPr/>
              <a:t>11/14/2022</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E6F99219-ACC5-4BFF-B87B-5BF91C6CD84A}"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99219-ACC5-4BFF-B87B-5BF91C6CD8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99219-ACC5-4BFF-B87B-5BF91C6CD84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75699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9050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3299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12069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73362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270479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1581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2018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99219-ACC5-4BFF-B87B-5BF91C6CD84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79375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6214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17177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73D2FE4D-6F2C-4B1E-9DC3-8A19FC75A957}" type="datetimeFigureOut">
              <a:rPr lang="en-US" smtClean="0"/>
              <a:pPr/>
              <a:t>11/14/2022</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E6F99219-ACC5-4BFF-B87B-5BF91C6CD84A}"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3D2FE4D-6F2C-4B1E-9DC3-8A19FC75A957}"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E6F99219-ACC5-4BFF-B87B-5BF91C6CD84A}"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D2FE4D-6F2C-4B1E-9DC3-8A19FC75A957}" type="datetimeFigureOut">
              <a:rPr lang="en-US" smtClean="0"/>
              <a:pPr/>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E6F99219-ACC5-4BFF-B87B-5BF91C6CD84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3D2FE4D-6F2C-4B1E-9DC3-8A19FC75A957}" type="datetimeFigureOut">
              <a:rPr lang="en-US" smtClean="0"/>
              <a:pPr/>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F99219-ACC5-4BFF-B87B-5BF91C6CD84A}"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2FE4D-6F2C-4B1E-9DC3-8A19FC75A957}" type="datetimeFigureOut">
              <a:rPr lang="en-US" smtClean="0"/>
              <a:pPr/>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F99219-ACC5-4BFF-B87B-5BF91C6CD84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73D2FE4D-6F2C-4B1E-9DC3-8A19FC75A957}" type="datetimeFigureOut">
              <a:rPr lang="en-US" smtClean="0"/>
              <a:pPr/>
              <a:t>11/14/2022</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E6F99219-ACC5-4BFF-B87B-5BF91C6CD84A}"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73D2FE4D-6F2C-4B1E-9DC3-8A19FC75A957}" type="datetimeFigureOut">
              <a:rPr lang="en-US" smtClean="0"/>
              <a:pPr/>
              <a:t>11/14/2022</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E6F99219-ACC5-4BFF-B87B-5BF91C6CD84A}"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73D2FE4D-6F2C-4B1E-9DC3-8A19FC75A957}" type="datetimeFigureOut">
              <a:rPr lang="en-US" smtClean="0"/>
              <a:pPr/>
              <a:t>11/14/2022</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6F99219-ACC5-4BFF-B87B-5BF91C6CD84A}"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11/14/2022</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3769658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2.xml"/><Relationship Id="rId5" Type="http://schemas.openxmlformats.org/officeDocument/2006/relationships/image" Target="../media/image23.wmf"/><Relationship Id="rId4" Type="http://schemas.openxmlformats.org/officeDocument/2006/relationships/image" Target="../media/image22.w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2.xml"/><Relationship Id="rId4" Type="http://schemas.openxmlformats.org/officeDocument/2006/relationships/image" Target="../media/image26.wmf"/></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microsoft.com/office/2007/relationships/hdphoto" Target="../media/hdphoto1.wdp"/><Relationship Id="rId7" Type="http://schemas.openxmlformats.org/officeDocument/2006/relationships/hyperlink" Target="http://history1800s.about.com/od/leaders/a/electionof1828.htm"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slide" Target="slide16.xml"/><Relationship Id="rId5" Type="http://schemas.openxmlformats.org/officeDocument/2006/relationships/image" Target="../media/image28.jpeg"/><Relationship Id="rId10" Type="http://schemas.microsoft.com/office/2007/relationships/hdphoto" Target="../media/hdphoto3.wdp"/><Relationship Id="rId4" Type="http://schemas.openxmlformats.org/officeDocument/2006/relationships/slide" Target="slide15.xml"/><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1.wmf"/></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hyperlink" Target="http://nymag.com/news/frank-rich/coffin-handbill-2012-6/" TargetMode="External"/></Relationships>
</file>

<file path=ppt/slides/_rels/slide17.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34.png"/><Relationship Id="rId7" Type="http://schemas.openxmlformats.org/officeDocument/2006/relationships/slide" Target="slide36.xml"/><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slide" Target="slide4.xml"/><Relationship Id="rId11" Type="http://schemas.openxmlformats.org/officeDocument/2006/relationships/image" Target="../media/image36.png"/><Relationship Id="rId5" Type="http://schemas.openxmlformats.org/officeDocument/2006/relationships/slide" Target="slide6.xml"/><Relationship Id="rId10" Type="http://schemas.openxmlformats.org/officeDocument/2006/relationships/image" Target="../media/image35.png"/><Relationship Id="rId4" Type="http://schemas.openxmlformats.org/officeDocument/2006/relationships/slide" Target="slide17.xml"/><Relationship Id="rId9" Type="http://schemas.openxmlformats.org/officeDocument/2006/relationships/slide" Target="slide58.xml"/></Relationships>
</file>

<file path=ppt/slides/_rels/slide18.xml.rels><?xml version="1.0" encoding="UTF-8" standalone="yes"?>
<Relationships xmlns="http://schemas.openxmlformats.org/package/2006/relationships"><Relationship Id="rId3" Type="http://schemas.openxmlformats.org/officeDocument/2006/relationships/hyperlink" Target="http://www.whitehousehistory.org/whha_pictures/presidentshouse_jackson-07.html"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hyperlink" Target="http://www.louisglanzman.com/index.html"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www.tomrichey.net/" TargetMode="External"/><Relationship Id="rId5" Type="http://schemas.openxmlformats.org/officeDocument/2006/relationships/image" Target="../media/image39.png"/><Relationship Id="rId10" Type="http://schemas.openxmlformats.org/officeDocument/2006/relationships/image" Target="../media/image9.jpeg"/><Relationship Id="rId4" Type="http://schemas.openxmlformats.org/officeDocument/2006/relationships/image" Target="../media/image38.png"/><Relationship Id="rId9" Type="http://schemas.openxmlformats.org/officeDocument/2006/relationships/hyperlink" Target="http://ed.sc.gov/agency/pr/standards-and-curriculum/documents/FINALAPPROVEDSSStandardsAugust182011.pdf" TargetMode="External"/></Relationships>
</file>

<file path=ppt/slides/_rels/slide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americanheritage.com/people/articles/web/20070130-richard-lawrence-andrew-jackson-assassination-warren-r-davis.shtml"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YG8YWpnugJE" TargetMode="External"/><Relationship Id="rId3" Type="http://schemas.openxmlformats.org/officeDocument/2006/relationships/image" Target="../media/image44.jpeg"/><Relationship Id="rId7" Type="http://schemas.openxmlformats.org/officeDocument/2006/relationships/hyperlink" Target="http://en.wikipedia.org/wiki/Harper's_Weekly"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en.wikipedia.org/wiki/Andrew_Jackson" TargetMode="External"/><Relationship Id="rId5" Type="http://schemas.openxmlformats.org/officeDocument/2006/relationships/hyperlink" Target="http://en.wikipedia.org/wiki/Thomas_Nast" TargetMode="External"/><Relationship Id="rId4" Type="http://schemas.openxmlformats.org/officeDocument/2006/relationships/hyperlink" Target="http://en.wikipedia.org/wiki/Political_cartoon"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slide" Target="slide29.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audio" Target="file:///E:\APUSH\Unit%2006%20-%20The%20Age%20of%20Jackson\hercules.mp3" TargetMode="External"/><Relationship Id="rId7" Type="http://schemas.openxmlformats.org/officeDocument/2006/relationships/image" Target="../media/image4.jpeg"/><Relationship Id="rId2" Type="http://schemas.microsoft.com/office/2007/relationships/media" Target="file:///E:\APUSH\Unit%2006%20-%20The%20Age%20of%20Jackson\hercules.mp3" TargetMode="External"/><Relationship Id="rId1" Type="http://schemas.openxmlformats.org/officeDocument/2006/relationships/themeOverride" Target="../theme/themeOverride8.xml"/><Relationship Id="rId6" Type="http://schemas.openxmlformats.org/officeDocument/2006/relationships/image" Target="../media/image49.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50.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ed.sc.gov/agency/pr/standards-and-curriculum/documents/FINALAPPROVEDSSStandardsAugust182011.pdf" TargetMode="Externa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hyperlink" Target="http://timesonline.typepad.com/schoolgate/2008/11/should-teachers.html" TargetMode="External"/><Relationship Id="rId5" Type="http://schemas.openxmlformats.org/officeDocument/2006/relationships/image" Target="../media/image52.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 Target="slide36.xml"/><Relationship Id="rId7"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20.xml"/><Relationship Id="rId7" Type="http://schemas.openxmlformats.org/officeDocument/2006/relationships/slide" Target="slide6.xml"/><Relationship Id="rId12"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slide" Target="slide17.xml"/><Relationship Id="rId11" Type="http://schemas.openxmlformats.org/officeDocument/2006/relationships/slide" Target="slide58.xml"/><Relationship Id="rId5" Type="http://schemas.openxmlformats.org/officeDocument/2006/relationships/image" Target="../media/image61.png"/><Relationship Id="rId10" Type="http://schemas.openxmlformats.org/officeDocument/2006/relationships/slide" Target="slide52.xml"/><Relationship Id="rId4" Type="http://schemas.openxmlformats.org/officeDocument/2006/relationships/image" Target="../media/image60.png"/><Relationship Id="rId9" Type="http://schemas.openxmlformats.org/officeDocument/2006/relationships/slide" Target="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45.jpeg"/><Relationship Id="rId4" Type="http://schemas.openxmlformats.org/officeDocument/2006/relationships/hyperlink" Target="http://en.wikipedia.org/wiki/Image:Henry_Clay.JPG"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10.png"/><Relationship Id="rId7" Type="http://schemas.openxmlformats.org/officeDocument/2006/relationships/slide" Target="slide36.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slide" Target="slide4.xml"/><Relationship Id="rId5" Type="http://schemas.openxmlformats.org/officeDocument/2006/relationships/slide" Target="slide6.xml"/><Relationship Id="rId10" Type="http://schemas.openxmlformats.org/officeDocument/2006/relationships/image" Target="../media/image11.png"/><Relationship Id="rId4" Type="http://schemas.openxmlformats.org/officeDocument/2006/relationships/slide" Target="slide17.xml"/><Relationship Id="rId9" Type="http://schemas.openxmlformats.org/officeDocument/2006/relationships/slide" Target="slide58.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4.xml"/><Relationship Id="rId4" Type="http://schemas.openxmlformats.org/officeDocument/2006/relationships/image" Target="../media/image71.wmf"/></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2.wmf"/><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4.wdp"/><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en.wikipedia.org/wiki/Image:Henry_Clay.JPG"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80.png"/><Relationship Id="rId7" Type="http://schemas.openxmlformats.org/officeDocument/2006/relationships/slide" Target="slide36.xml"/><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slide" Target="slide4.xml"/><Relationship Id="rId11" Type="http://schemas.openxmlformats.org/officeDocument/2006/relationships/image" Target="../media/image82.png"/><Relationship Id="rId5" Type="http://schemas.openxmlformats.org/officeDocument/2006/relationships/slide" Target="slide6.xml"/><Relationship Id="rId10" Type="http://schemas.openxmlformats.org/officeDocument/2006/relationships/image" Target="../media/image81.png"/><Relationship Id="rId4" Type="http://schemas.openxmlformats.org/officeDocument/2006/relationships/slide" Target="slide17.xml"/><Relationship Id="rId9" Type="http://schemas.openxmlformats.org/officeDocument/2006/relationships/slide" Target="slide58.xml"/></Relationships>
</file>

<file path=ppt/slides/_rels/slide5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6.xml"/><Relationship Id="rId1" Type="http://schemas.openxmlformats.org/officeDocument/2006/relationships/themeOverride" Target="../theme/themeOverride14.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6.xml"/><Relationship Id="rId1" Type="http://schemas.openxmlformats.org/officeDocument/2006/relationships/themeOverride" Target="../theme/themeOverride15.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6.xml"/><Relationship Id="rId1" Type="http://schemas.openxmlformats.org/officeDocument/2006/relationships/themeOverride" Target="../theme/themeOverride16.xml"/></Relationships>
</file>

<file path=ppt/slides/_rels/slide58.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0.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hemeOverride" Target="../theme/themeOverride17.xml"/><Relationship Id="rId6" Type="http://schemas.openxmlformats.org/officeDocument/2006/relationships/slide" Target="slide6.xml"/><Relationship Id="rId11" Type="http://schemas.openxmlformats.org/officeDocument/2006/relationships/image" Target="../media/image92.png"/><Relationship Id="rId5" Type="http://schemas.openxmlformats.org/officeDocument/2006/relationships/slide" Target="slide17.xml"/><Relationship Id="rId10" Type="http://schemas.openxmlformats.org/officeDocument/2006/relationships/slide" Target="slide58.xml"/><Relationship Id="rId4" Type="http://schemas.openxmlformats.org/officeDocument/2006/relationships/image" Target="../media/image91.png"/><Relationship Id="rId9" Type="http://schemas.openxmlformats.org/officeDocument/2006/relationships/slide" Target="slide52.xml"/></Relationships>
</file>

<file path=ppt/slides/_rels/slide5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hyperlink" Target="https://www.facebook.com/pages/Tom-Richey/14074617563" TargetMode="External"/><Relationship Id="rId10" Type="http://schemas.openxmlformats.org/officeDocument/2006/relationships/image" Target="../media/image96.png"/><Relationship Id="rId4" Type="http://schemas.openxmlformats.org/officeDocument/2006/relationships/image" Target="../media/image3.png"/><Relationship Id="rId9" Type="http://schemas.openxmlformats.org/officeDocument/2006/relationships/hyperlink" Target="http://www.youtube.com/tomforamerica" TargetMode="Externa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png"/><Relationship Id="rId7" Type="http://schemas.openxmlformats.org/officeDocument/2006/relationships/slide" Target="slide6.xml"/><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slide" Target="slide17.xml"/><Relationship Id="rId11" Type="http://schemas.openxmlformats.org/officeDocument/2006/relationships/slide" Target="slide58.xml"/><Relationship Id="rId5" Type="http://schemas.openxmlformats.org/officeDocument/2006/relationships/image" Target="../media/image15.png"/><Relationship Id="rId10" Type="http://schemas.openxmlformats.org/officeDocument/2006/relationships/slide" Target="slide52.xml"/><Relationship Id="rId4" Type="http://schemas.openxmlformats.org/officeDocument/2006/relationships/slide" Target="slide7.xml"/><Relationship Id="rId9" Type="http://schemas.openxmlformats.org/officeDocument/2006/relationships/slide" Target="slide36.xml"/></Relationships>
</file>

<file path=ppt/slides/_rels/slide7.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17.png"/><Relationship Id="rId7" Type="http://schemas.openxmlformats.org/officeDocument/2006/relationships/slide" Target="slide36.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slide" Target="slide4.xml"/><Relationship Id="rId5" Type="http://schemas.openxmlformats.org/officeDocument/2006/relationships/slide" Target="slide17.xml"/><Relationship Id="rId10" Type="http://schemas.openxmlformats.org/officeDocument/2006/relationships/image" Target="../media/image18.png"/><Relationship Id="rId4" Type="http://schemas.openxmlformats.org/officeDocument/2006/relationships/slide" Target="slide6.xml"/><Relationship Id="rId9" Type="http://schemas.openxmlformats.org/officeDocument/2006/relationships/slide" Target="slide5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upload.wikimedia.org/wikipedia/commons/6/64/Andrew_Jackson.jpg"/>
          <p:cNvPicPr>
            <a:picLocks noChangeAspect="1" noChangeArrowheads="1"/>
          </p:cNvPicPr>
          <p:nvPr/>
        </p:nvPicPr>
        <p:blipFill rotWithShape="1">
          <a:blip r:embed="rId3">
            <a:extLst>
              <a:ext uri="{28A0092B-C50C-407E-A947-70E740481C1C}">
                <a14:useLocalDpi xmlns:a14="http://schemas.microsoft.com/office/drawing/2010/main" val="0"/>
              </a:ext>
            </a:extLst>
          </a:blip>
          <a:srcRect l="4521" r="10331" b="15096"/>
          <a:stretch/>
        </p:blipFill>
        <p:spPr bwMode="auto">
          <a:xfrm>
            <a:off x="-419100" y="0"/>
            <a:ext cx="56769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962400" y="1066800"/>
            <a:ext cx="5105400" cy="2493818"/>
          </a:xfrm>
        </p:spPr>
        <p:txBody>
          <a:bodyPr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Age of </a:t>
            </a: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Jackson</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724400" y="4343400"/>
            <a:ext cx="3505200" cy="16037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6" descr="https://upload.wikimedia.org/wikipedia/commons/thumb/6/6e/George_Peter_Alexander_Healy_-_John_C._Calhoun_-_Google_Art_Project.jpg/800px-George_Peter_Alexander_Healy_-_John_C._Calhoun_-_Google_Art_Project.jpg"/>
          <p:cNvPicPr>
            <a:picLocks noChangeAspect="1" noChangeArrowheads="1"/>
          </p:cNvPicPr>
          <p:nvPr/>
        </p:nvPicPr>
        <p:blipFill rotWithShape="1">
          <a:blip r:embed="rId2">
            <a:extLst>
              <a:ext uri="{28A0092B-C50C-407E-A947-70E740481C1C}">
                <a14:useLocalDpi xmlns:a14="http://schemas.microsoft.com/office/drawing/2010/main" val="0"/>
              </a:ext>
            </a:extLst>
          </a:blip>
          <a:srcRect l="8876" t="13333"/>
          <a:stretch/>
        </p:blipFill>
        <p:spPr bwMode="auto">
          <a:xfrm>
            <a:off x="5558971" y="1718420"/>
            <a:ext cx="3124654" cy="3685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half" idx="4294967295"/>
          </p:nvPr>
        </p:nvSpPr>
        <p:spPr>
          <a:xfrm>
            <a:off x="5558971" y="5486400"/>
            <a:ext cx="3127829" cy="762000"/>
          </a:xfrm>
        </p:spPr>
        <p:txBody>
          <a:bodyPr>
            <a:normAutofit fontScale="77500" lnSpcReduction="20000"/>
          </a:bodyPr>
          <a:lstStyle/>
          <a:p>
            <a:pPr algn="ctr">
              <a:buNone/>
            </a:pPr>
            <a:r>
              <a:rPr lang="en-US" sz="3400" b="1" dirty="0"/>
              <a:t>John C. Calhoun</a:t>
            </a:r>
          </a:p>
          <a:p>
            <a:pPr algn="ctr">
              <a:buNone/>
            </a:pPr>
            <a:r>
              <a:rPr lang="en-US" i="1" dirty="0"/>
              <a:t>Vice President</a:t>
            </a:r>
          </a:p>
        </p:txBody>
      </p:sp>
      <p:sp>
        <p:nvSpPr>
          <p:cNvPr id="7" name="Content Placeholder 6"/>
          <p:cNvSpPr>
            <a:spLocks noGrp="1"/>
          </p:cNvSpPr>
          <p:nvPr>
            <p:ph sz="quarter" idx="4294967295"/>
          </p:nvPr>
        </p:nvSpPr>
        <p:spPr>
          <a:xfrm>
            <a:off x="457200" y="1676400"/>
            <a:ext cx="4953000" cy="4724400"/>
          </a:xfrm>
        </p:spPr>
        <p:txBody>
          <a:bodyPr>
            <a:normAutofit fontScale="85000" lnSpcReduction="20000"/>
          </a:bodyPr>
          <a:lstStyle/>
          <a:p>
            <a:pPr marL="177800" indent="-177800">
              <a:buNone/>
            </a:pPr>
            <a:r>
              <a:rPr lang="en-US" b="1" dirty="0"/>
              <a:t>“I see in the fact that Mr. Clay has made the President against the voice of his constituents, and that he has been rewarded by the man elevated by him by the first office in his gift, the most dangerous stab, which the liberty of this country has ever received. I will not be on that side. I am with the people.”</a:t>
            </a:r>
          </a:p>
        </p:txBody>
      </p:sp>
      <p:sp>
        <p:nvSpPr>
          <p:cNvPr id="10" name="Title 1"/>
          <p:cNvSpPr>
            <a:spLocks noGrp="1"/>
          </p:cNvSpPr>
          <p:nvPr>
            <p:ph type="title"/>
          </p:nvPr>
        </p:nvSpPr>
        <p:spPr>
          <a:xfrm>
            <a:off x="457200" y="253218"/>
            <a:ext cx="8229600" cy="1118382"/>
          </a:xfrm>
        </p:spPr>
        <p:txBody>
          <a:bodyPr anchor="ctr">
            <a:normAutofit/>
          </a:bodyPr>
          <a:lstStyle/>
          <a:p>
            <a:pPr algn="l"/>
            <a:r>
              <a:rPr lang="en-US" sz="5400" b="1" dirty="0"/>
              <a:t>A “Corrupt Bargain”?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400" b="1" dirty="0"/>
              <a:t>Jacksonian Democracy</a:t>
            </a:r>
          </a:p>
        </p:txBody>
      </p:sp>
      <p:grpSp>
        <p:nvGrpSpPr>
          <p:cNvPr id="6" name="Group 5"/>
          <p:cNvGrpSpPr/>
          <p:nvPr/>
        </p:nvGrpSpPr>
        <p:grpSpPr>
          <a:xfrm>
            <a:off x="386256" y="1676400"/>
            <a:ext cx="2828764" cy="2888397"/>
            <a:chOff x="386256" y="1905000"/>
            <a:chExt cx="2828764" cy="2888397"/>
          </a:xfrm>
        </p:grpSpPr>
        <p:pic>
          <p:nvPicPr>
            <p:cNvPr id="2054" name="Picture 6" descr="C:\Users\Tom\AppData\Local\Microsoft\Windows\Temporary Internet Files\Content.IE5\S3LQFRLB\MC900231651[1].w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17" t="13710"/>
            <a:stretch/>
          </p:blipFill>
          <p:spPr bwMode="auto">
            <a:xfrm>
              <a:off x="386256" y="1905000"/>
              <a:ext cx="2828764" cy="20839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6256" y="3962400"/>
              <a:ext cx="2828764" cy="830997"/>
            </a:xfrm>
            <a:prstGeom prst="rect">
              <a:avLst/>
            </a:prstGeom>
          </p:spPr>
          <p:txBody>
            <a:bodyPr wrap="square">
              <a:spAutoFit/>
            </a:bodyPr>
            <a:lstStyle/>
            <a:p>
              <a:pPr algn="ctr"/>
              <a:r>
                <a:rPr lang="en-US" sz="2000" b="1" dirty="0"/>
                <a:t>Belief in the</a:t>
              </a:r>
              <a:endParaRPr lang="en-US" sz="2000" dirty="0"/>
            </a:p>
            <a:p>
              <a:pPr algn="ctr"/>
              <a:r>
                <a:rPr lang="en-US" sz="2800" b="1" dirty="0"/>
                <a:t>Common Man</a:t>
              </a:r>
            </a:p>
          </p:txBody>
        </p:sp>
      </p:grpSp>
      <p:grpSp>
        <p:nvGrpSpPr>
          <p:cNvPr id="7" name="Group 6"/>
          <p:cNvGrpSpPr/>
          <p:nvPr/>
        </p:nvGrpSpPr>
        <p:grpSpPr>
          <a:xfrm>
            <a:off x="3352800" y="2300441"/>
            <a:ext cx="2834019" cy="2957359"/>
            <a:chOff x="3352800" y="2148041"/>
            <a:chExt cx="2834019" cy="2957359"/>
          </a:xfrm>
        </p:grpSpPr>
        <p:pic>
          <p:nvPicPr>
            <p:cNvPr id="2059" name="Picture 11" descr="C:\Users\Tom\AppData\Local\Microsoft\Windows\Temporary Internet Files\Content.IE5\E8DPK5BM\MC90030134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0664" y="2148041"/>
              <a:ext cx="2543755" cy="20150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352800" y="4151293"/>
              <a:ext cx="2834019" cy="954107"/>
            </a:xfrm>
            <a:prstGeom prst="rect">
              <a:avLst/>
            </a:prstGeom>
          </p:spPr>
          <p:txBody>
            <a:bodyPr wrap="square">
              <a:spAutoFit/>
            </a:bodyPr>
            <a:lstStyle/>
            <a:p>
              <a:pPr algn="ctr"/>
              <a:r>
                <a:rPr lang="en-US" sz="2800" b="1" dirty="0"/>
                <a:t>Universal </a:t>
              </a:r>
              <a:r>
                <a:rPr lang="en-US" sz="2000" b="1" dirty="0"/>
                <a:t>[White Male] </a:t>
              </a:r>
              <a:r>
                <a:rPr lang="en-US" sz="2800" b="1" dirty="0"/>
                <a:t>Suffrage</a:t>
              </a:r>
              <a:endParaRPr lang="en-US" sz="2800" dirty="0"/>
            </a:p>
          </p:txBody>
        </p:sp>
      </p:grpSp>
      <p:grpSp>
        <p:nvGrpSpPr>
          <p:cNvPr id="10" name="Group 9"/>
          <p:cNvGrpSpPr/>
          <p:nvPr/>
        </p:nvGrpSpPr>
        <p:grpSpPr>
          <a:xfrm>
            <a:off x="6232535" y="3235187"/>
            <a:ext cx="2622530" cy="2860813"/>
            <a:chOff x="6232535" y="3235187"/>
            <a:chExt cx="2622530" cy="2860813"/>
          </a:xfrm>
        </p:grpSpPr>
        <p:pic>
          <p:nvPicPr>
            <p:cNvPr id="2066" name="Picture 18" descr="C:\Users\Tom\AppData\Local\Microsoft\Windows\Temporary Internet Files\Content.IE5\9XNSTJWW\MC90030133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3515" y="3235187"/>
              <a:ext cx="1806854" cy="9573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232535" y="5141893"/>
              <a:ext cx="2622530" cy="954107"/>
            </a:xfrm>
            <a:prstGeom prst="rect">
              <a:avLst/>
            </a:prstGeom>
          </p:spPr>
          <p:txBody>
            <a:bodyPr wrap="square">
              <a:spAutoFit/>
            </a:bodyPr>
            <a:lstStyle/>
            <a:p>
              <a:pPr algn="ctr"/>
              <a:r>
                <a:rPr lang="en-US" sz="2800" b="1" dirty="0"/>
                <a:t>Popular Campaigning</a:t>
              </a:r>
            </a:p>
          </p:txBody>
        </p:sp>
        <p:pic>
          <p:nvPicPr>
            <p:cNvPr id="2063" name="Picture 15" descr="C:\Users\Tom\AppData\Local\Microsoft\Windows\Temporary Internet Files\Content.IE5\E8DPK5BM\MC90030136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3515" y="3878369"/>
              <a:ext cx="1820570" cy="119054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3352800"/>
            <a:ext cx="3733800" cy="3124200"/>
          </a:xfrm>
        </p:spPr>
        <p:txBody>
          <a:bodyPr>
            <a:noAutofit/>
          </a:bodyPr>
          <a:lstStyle/>
          <a:p>
            <a:pPr marL="0" indent="0" algn="ctr">
              <a:buNone/>
            </a:pPr>
            <a:r>
              <a:rPr lang="en-US" sz="6600" b="1" i="1" dirty="0"/>
              <a:t>Which came first???</a:t>
            </a:r>
          </a:p>
        </p:txBody>
      </p:sp>
      <p:pic>
        <p:nvPicPr>
          <p:cNvPr id="1026" name="Picture 2" descr="C:\Users\trichey\AppData\Local\Microsoft\Windows\Temporary Internet Files\Content.IE5\20CFV0EP\MC90041743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514600"/>
            <a:ext cx="3352800" cy="388794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304800" y="76200"/>
            <a:ext cx="5562600" cy="2514600"/>
          </a:xfrm>
          <a:prstGeom prst="rect">
            <a:avLst/>
          </a:prstGeom>
        </p:spPr>
        <p:txBody>
          <a:bodyPr rIns="91440" anchor="ctr">
            <a:no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marL="457200" indent="-403225" algn="l"/>
            <a:r>
              <a:rPr lang="en-US" sz="6000" b="1" dirty="0"/>
              <a:t>“Jacksonian” Democracy?</a:t>
            </a:r>
          </a:p>
        </p:txBody>
      </p:sp>
      <p:pic>
        <p:nvPicPr>
          <p:cNvPr id="6" name="Picture 4"/>
          <p:cNvPicPr>
            <a:picLocks noChangeAspect="1" noChangeArrowheads="1"/>
          </p:cNvPicPr>
          <p:nvPr/>
        </p:nvPicPr>
        <p:blipFill>
          <a:blip r:embed="rId3" cstate="print"/>
          <a:srcRect/>
          <a:stretch>
            <a:fillRect/>
          </a:stretch>
        </p:blipFill>
        <p:spPr bwMode="auto">
          <a:xfrm>
            <a:off x="6400800" y="304639"/>
            <a:ext cx="2438400" cy="2955637"/>
          </a:xfrm>
          <a:prstGeom prst="roundRect">
            <a:avLst/>
          </a:prstGeom>
          <a:noFill/>
          <a:ln w="9525">
            <a:noFill/>
            <a:miter lim="800000"/>
            <a:headEnd/>
            <a:tailEnd/>
          </a:ln>
          <a:effectLst>
            <a:softEdge rad="127000"/>
          </a:effectLst>
        </p:spPr>
      </p:pic>
      <p:pic>
        <p:nvPicPr>
          <p:cNvPr id="1027" name="Picture 3" descr="C:\Users\trichey\AppData\Local\Microsoft\Windows\Temporary Internet Files\Content.IE5\1EIUHFG7\MC90035174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815893"/>
            <a:ext cx="1371600" cy="139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739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400" b="1" dirty="0"/>
              <a:t>The 1828 Campaign</a:t>
            </a:r>
          </a:p>
        </p:txBody>
      </p:sp>
      <p:sp>
        <p:nvSpPr>
          <p:cNvPr id="3" name="Content Placeholder 2"/>
          <p:cNvSpPr>
            <a:spLocks noGrp="1"/>
          </p:cNvSpPr>
          <p:nvPr>
            <p:ph idx="1"/>
          </p:nvPr>
        </p:nvSpPr>
        <p:spPr>
          <a:xfrm>
            <a:off x="609600" y="1646237"/>
            <a:ext cx="5486400" cy="1858963"/>
          </a:xfrm>
        </p:spPr>
        <p:txBody>
          <a:bodyPr/>
          <a:lstStyle/>
          <a:p>
            <a:pPr>
              <a:spcAft>
                <a:spcPts val="1200"/>
              </a:spcAft>
              <a:buClr>
                <a:srgbClr val="FFFF00"/>
              </a:buClr>
            </a:pPr>
            <a:r>
              <a:rPr lang="en-US" b="1" dirty="0"/>
              <a:t>Candidate-centered</a:t>
            </a:r>
          </a:p>
          <a:p>
            <a:pPr>
              <a:spcAft>
                <a:spcPts val="1200"/>
              </a:spcAft>
              <a:buClr>
                <a:srgbClr val="FFFF00"/>
              </a:buClr>
            </a:pPr>
            <a:r>
              <a:rPr lang="en-US" b="1" dirty="0"/>
              <a:t>Negative Advertising</a:t>
            </a:r>
          </a:p>
        </p:txBody>
      </p:sp>
      <p:pic>
        <p:nvPicPr>
          <p:cNvPr id="4098" name="Picture 2" descr="http://loc.harpweek.com/LCPoliticalCartoons/Disk2/12w/3a44141v12w.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val="0"/>
              </a:ext>
            </a:extLst>
          </a:blip>
          <a:srcRect/>
          <a:stretch>
            <a:fillRect/>
          </a:stretch>
        </p:blipFill>
        <p:spPr bwMode="auto">
          <a:xfrm>
            <a:off x="6172200" y="1657428"/>
            <a:ext cx="2514600" cy="3500603"/>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100" name="Picture 4" descr="http://imgc.artprintimages.com/images/art-print/andrew-jackson-presidential-campaign-poster-1828_i-G-55-5597-RYYVG00Z.jp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60000" contrast="40000"/>
                    </a14:imgEffect>
                  </a14:imgLayer>
                </a14:imgProps>
              </a:ext>
              <a:ext uri="{28A0092B-C50C-407E-A947-70E740481C1C}">
                <a14:useLocalDpi xmlns:a14="http://schemas.microsoft.com/office/drawing/2010/main" val="0"/>
              </a:ext>
            </a:extLst>
          </a:blip>
          <a:srcRect/>
          <a:stretch>
            <a:fillRect/>
          </a:stretch>
        </p:blipFill>
        <p:spPr bwMode="auto">
          <a:xfrm>
            <a:off x="3124200" y="3124200"/>
            <a:ext cx="2819400" cy="2366389"/>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Rectangle 3">
            <a:hlinkClick r:id="rId7"/>
          </p:cNvPr>
          <p:cNvSpPr/>
          <p:nvPr/>
        </p:nvSpPr>
        <p:spPr>
          <a:xfrm>
            <a:off x="6400800" y="5410200"/>
            <a:ext cx="2057400" cy="1077218"/>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en-US" sz="3200" b="1" dirty="0">
                <a:solidFill>
                  <a:schemeClr val="tx2"/>
                </a:solidFill>
              </a:rPr>
              <a:t>Further Reading</a:t>
            </a:r>
          </a:p>
        </p:txBody>
      </p:sp>
      <p:pic>
        <p:nvPicPr>
          <p:cNvPr id="7" name="Picture 17" descr="http://graphics8.nytimes.com/images/2007/11/18/books/siegel-450.jp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60000" contrast="40000"/>
                    </a14:imgEffect>
                  </a14:imgLayer>
                </a14:imgProps>
              </a:ext>
              <a:ext uri="{28A0092B-C50C-407E-A947-70E740481C1C}">
                <a14:useLocalDpi xmlns:a14="http://schemas.microsoft.com/office/drawing/2010/main" val="0"/>
              </a:ext>
            </a:extLst>
          </a:blip>
          <a:srcRect/>
          <a:stretch>
            <a:fillRect/>
          </a:stretch>
        </p:blipFill>
        <p:spPr bwMode="auto">
          <a:xfrm>
            <a:off x="457200" y="3505200"/>
            <a:ext cx="2449263" cy="2946975"/>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TextBox 4">
            <a:hlinkClick r:id="rId11" action="ppaction://hlinksldjump"/>
          </p:cNvPr>
          <p:cNvSpPr txBox="1"/>
          <p:nvPr/>
        </p:nvSpPr>
        <p:spPr>
          <a:xfrm>
            <a:off x="6172200" y="2187476"/>
            <a:ext cx="2514600" cy="2308324"/>
          </a:xfrm>
          <a:prstGeom prst="rect">
            <a:avLst/>
          </a:prstGeom>
          <a:noFill/>
        </p:spPr>
        <p:txBody>
          <a:bodyPr wrap="square" rtlCol="0">
            <a:spAutoFit/>
          </a:bodyPr>
          <a:lstStyle/>
          <a:p>
            <a:pPr algn="ctr"/>
            <a:r>
              <a:rPr lang="en-US" sz="4800" dirty="0"/>
              <a:t>Just Plain Dirty</a:t>
            </a:r>
          </a:p>
        </p:txBody>
      </p:sp>
      <p:sp>
        <p:nvSpPr>
          <p:cNvPr id="9" name="TextBox 8">
            <a:hlinkClick r:id="rId4" action="ppaction://hlinksldjump"/>
          </p:cNvPr>
          <p:cNvSpPr txBox="1"/>
          <p:nvPr/>
        </p:nvSpPr>
        <p:spPr>
          <a:xfrm>
            <a:off x="3276600" y="3972580"/>
            <a:ext cx="2514600" cy="523220"/>
          </a:xfrm>
          <a:prstGeom prst="rect">
            <a:avLst/>
          </a:prstGeom>
          <a:noFill/>
        </p:spPr>
        <p:txBody>
          <a:bodyPr wrap="square" rtlCol="0">
            <a:spAutoFit/>
          </a:bodyPr>
          <a:lstStyle/>
          <a:p>
            <a:pPr algn="ctr"/>
            <a:r>
              <a:rPr lang="en-US" sz="2800" b="1" dirty="0"/>
              <a:t>Sectionalism</a:t>
            </a:r>
          </a:p>
        </p:txBody>
      </p:sp>
      <p:sp>
        <p:nvSpPr>
          <p:cNvPr id="10" name="TextBox 9">
            <a:hlinkClick r:id="rId8" action="ppaction://hlinksldjump"/>
          </p:cNvPr>
          <p:cNvSpPr txBox="1"/>
          <p:nvPr/>
        </p:nvSpPr>
        <p:spPr>
          <a:xfrm>
            <a:off x="424531" y="4267200"/>
            <a:ext cx="2514600" cy="1138773"/>
          </a:xfrm>
          <a:prstGeom prst="rect">
            <a:avLst/>
          </a:prstGeom>
          <a:noFill/>
        </p:spPr>
        <p:txBody>
          <a:bodyPr wrap="square" rtlCol="0">
            <a:spAutoFit/>
          </a:bodyPr>
          <a:lstStyle/>
          <a:p>
            <a:pPr algn="ctr"/>
            <a:r>
              <a:rPr lang="en-US" sz="2800" b="1" dirty="0"/>
              <a:t>Candidate</a:t>
            </a:r>
            <a:br>
              <a:rPr lang="en-US" sz="2800" b="1" dirty="0"/>
            </a:br>
            <a:r>
              <a:rPr lang="en-US" sz="1100" b="1" dirty="0"/>
              <a:t> </a:t>
            </a:r>
            <a:br>
              <a:rPr lang="en-US" sz="2800" b="1" dirty="0"/>
            </a:br>
            <a:r>
              <a:rPr lang="en-US" sz="2800" b="1" dirty="0"/>
              <a:t>Promotion</a:t>
            </a:r>
          </a:p>
        </p:txBody>
      </p:sp>
    </p:spTree>
    <p:extLst>
      <p:ext uri="{BB962C8B-B14F-4D97-AF65-F5344CB8AC3E}">
        <p14:creationId xmlns:p14="http://schemas.microsoft.com/office/powerpoint/2010/main" val="1112593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459527" cy="1477962"/>
          </a:xfrm>
        </p:spPr>
        <p:txBody>
          <a:bodyPr>
            <a:noAutofit/>
            <a:scene3d>
              <a:camera prst="orthographicFront"/>
              <a:lightRig rig="soft" dir="t">
                <a:rot lat="0" lon="0" rev="10800000"/>
              </a:lightRig>
            </a:scene3d>
            <a:sp3d>
              <a:bevelT w="27940" h="12700"/>
              <a:contourClr>
                <a:srgbClr val="DDDDDD"/>
              </a:contourClr>
            </a:sp3d>
          </a:bodyPr>
          <a:lstStyle/>
          <a:p>
            <a:pPr algn="ctr"/>
            <a:r>
              <a:rPr lang="en-US" sz="4400" b="1" spc="150" dirty="0">
                <a:ln w="11430"/>
                <a:solidFill>
                  <a:srgbClr val="F8F8F8"/>
                </a:solidFill>
                <a:effectLst>
                  <a:outerShdw blurRad="25400" algn="tl" rotWithShape="0">
                    <a:srgbClr val="000000">
                      <a:alpha val="43000"/>
                    </a:srgbClr>
                  </a:outerShdw>
                </a:effectLst>
              </a:rPr>
              <a:t>A Man of the People</a:t>
            </a:r>
          </a:p>
        </p:txBody>
      </p:sp>
      <p:sp>
        <p:nvSpPr>
          <p:cNvPr id="3" name="Content Placeholder 2"/>
          <p:cNvSpPr>
            <a:spLocks noGrp="1"/>
          </p:cNvSpPr>
          <p:nvPr>
            <p:ph idx="1"/>
          </p:nvPr>
        </p:nvSpPr>
        <p:spPr>
          <a:xfrm>
            <a:off x="294290" y="2133600"/>
            <a:ext cx="2895600" cy="1524316"/>
          </a:xfrm>
        </p:spPr>
        <p:txBody>
          <a:bodyPr>
            <a:normAutofit fontScale="85000" lnSpcReduction="10000"/>
          </a:bodyPr>
          <a:lstStyle/>
          <a:p>
            <a:pPr marL="0" indent="0">
              <a:buNone/>
            </a:pPr>
            <a:r>
              <a:rPr lang="en-US" sz="2400" b="1" i="1" dirty="0"/>
              <a:t>Jackson campaigned as a man of the people standing against “corrupt bargainers” like Adams.</a:t>
            </a:r>
          </a:p>
        </p:txBody>
      </p:sp>
      <p:pic>
        <p:nvPicPr>
          <p:cNvPr id="4" name="Picture 17" descr="http://graphics8.nytimes.com/images/2007/11/18/books/siegel-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527" y="18393"/>
            <a:ext cx="5684473" cy="6839607"/>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descr="C:\Users\Tom\AppData\Local\Microsoft\Windows\Temporary Internet Files\Content.IE5\55P82POS\MC90033131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017" y="3810000"/>
            <a:ext cx="2667000" cy="2836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5257800"/>
            <a:ext cx="2514600" cy="110799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OLD</a:t>
            </a:r>
          </a:p>
        </p:txBody>
      </p:sp>
    </p:spTree>
    <p:extLst>
      <p:ext uri="{BB962C8B-B14F-4D97-AF65-F5344CB8AC3E}">
        <p14:creationId xmlns:p14="http://schemas.microsoft.com/office/powerpoint/2010/main" val="414946968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4" name="Picture 4" descr="http://imgc.artprintimages.com/images/art-print/andrew-jackson-presidential-campaign-poster-1828_i-G-55-5597-RYYVG00Z.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55" t="12210" r="10087" b="11766"/>
          <a:stretch/>
        </p:blipFill>
        <p:spPr bwMode="auto">
          <a:xfrm>
            <a:off x="228600" y="0"/>
            <a:ext cx="8610600" cy="688014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04826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114800"/>
            <a:ext cx="5334000" cy="1143000"/>
          </a:xfrm>
        </p:spPr>
        <p:txBody>
          <a:bodyPr anchor="ctr">
            <a:normAutofit/>
            <a:scene3d>
              <a:camera prst="orthographicFront"/>
              <a:lightRig rig="soft" dir="t">
                <a:rot lat="0" lon="0" rev="10800000"/>
              </a:lightRig>
            </a:scene3d>
            <a:sp3d>
              <a:bevelT w="27940" h="12700"/>
              <a:contourClr>
                <a:srgbClr val="DDDDDD"/>
              </a:contourClr>
            </a:sp3d>
          </a:bodyPr>
          <a:lstStyle/>
          <a:p>
            <a:pPr algn="l"/>
            <a:r>
              <a:rPr lang="en-US" sz="4000" b="1" spc="150" dirty="0">
                <a:ln w="11430"/>
                <a:solidFill>
                  <a:srgbClr val="F8F8F8"/>
                </a:solidFill>
                <a:effectLst>
                  <a:outerShdw blurRad="25400" algn="tl" rotWithShape="0">
                    <a:srgbClr val="000000">
                      <a:alpha val="43000"/>
                    </a:srgbClr>
                  </a:outerShdw>
                </a:effectLst>
              </a:rPr>
              <a:t>“Coffin Handbills”</a:t>
            </a:r>
          </a:p>
        </p:txBody>
      </p:sp>
      <p:sp>
        <p:nvSpPr>
          <p:cNvPr id="3" name="Content Placeholder 2"/>
          <p:cNvSpPr>
            <a:spLocks noGrp="1"/>
          </p:cNvSpPr>
          <p:nvPr>
            <p:ph idx="1"/>
          </p:nvPr>
        </p:nvSpPr>
        <p:spPr>
          <a:xfrm>
            <a:off x="381000" y="5159320"/>
            <a:ext cx="4572000" cy="563563"/>
          </a:xfrm>
        </p:spPr>
        <p:txBody>
          <a:bodyPr>
            <a:normAutofit fontScale="92500"/>
          </a:bodyPr>
          <a:lstStyle/>
          <a:p>
            <a:pPr marL="0" indent="0" algn="ctr">
              <a:buNone/>
            </a:pPr>
            <a:r>
              <a:rPr lang="en-US" sz="2400" b="1" i="1" dirty="0">
                <a:solidFill>
                  <a:schemeClr val="bg1"/>
                </a:solidFill>
              </a:rPr>
              <a:t>Distributed by Adams supporters</a:t>
            </a:r>
          </a:p>
        </p:txBody>
      </p:sp>
      <p:pic>
        <p:nvPicPr>
          <p:cNvPr id="4" name="Picture 2" descr="http://loc.harpweek.com/LCPoliticalCartoons/Disk2/12w/3a44141v12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47" t="4972" r="8134" b="72154"/>
          <a:stretch/>
        </p:blipFill>
        <p:spPr bwMode="auto">
          <a:xfrm>
            <a:off x="31530" y="256597"/>
            <a:ext cx="9112469" cy="340100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2" descr="http://loc.harpweek.com/LCPoliticalCartoons/Disk2/12w/3a44141v12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984" t="54471" r="11163" b="31585"/>
          <a:stretch/>
        </p:blipFill>
        <p:spPr bwMode="auto">
          <a:xfrm>
            <a:off x="5446677" y="4038600"/>
            <a:ext cx="3584007" cy="25908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a:hlinkClick r:id="rId4"/>
          </p:cNvPr>
          <p:cNvSpPr/>
          <p:nvPr/>
        </p:nvSpPr>
        <p:spPr>
          <a:xfrm>
            <a:off x="990600" y="5791200"/>
            <a:ext cx="3352800" cy="523220"/>
          </a:xfrm>
          <a:prstGeom prst="rect">
            <a:avLst/>
          </a:prstGeom>
          <a:effectLst>
            <a:glow rad="101600">
              <a:schemeClr val="bg1">
                <a:alpha val="6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2800" b="1" dirty="0">
                <a:solidFill>
                  <a:schemeClr val="tx1"/>
                </a:solidFill>
              </a:rPr>
              <a:t>Further Reading</a:t>
            </a:r>
          </a:p>
        </p:txBody>
      </p:sp>
    </p:spTree>
    <p:extLst>
      <p:ext uri="{BB962C8B-B14F-4D97-AF65-F5344CB8AC3E}">
        <p14:creationId xmlns:p14="http://schemas.microsoft.com/office/powerpoint/2010/main" val="191950682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456" y="1141815"/>
            <a:ext cx="1804436" cy="175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hlinkClick r:id="rId4" action="ppaction://hlinksldjump"/>
          </p:cNvPr>
          <p:cNvSpPr txBox="1"/>
          <p:nvPr/>
        </p:nvSpPr>
        <p:spPr>
          <a:xfrm>
            <a:off x="1600200" y="5334000"/>
            <a:ext cx="762000" cy="40011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Calibri"/>
              </a:rPr>
              <a:t>1828</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6" name="TextBox 5">
            <a:hlinkClick r:id="rId5" action="ppaction://hlinksldjump"/>
          </p:cNvPr>
          <p:cNvSpPr txBox="1"/>
          <p:nvPr/>
        </p:nvSpPr>
        <p:spPr>
          <a:xfrm>
            <a:off x="838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1824</a:t>
            </a:r>
          </a:p>
        </p:txBody>
      </p:sp>
      <p:sp>
        <p:nvSpPr>
          <p:cNvPr id="7" name="TextBox 6">
            <a:hlinkClick r:id="rId6" action="ppaction://hlinksldjump"/>
          </p:cNvPr>
          <p:cNvSpPr txBox="1"/>
          <p:nvPr/>
        </p:nvSpPr>
        <p:spPr>
          <a:xfrm>
            <a:off x="76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1820</a:t>
            </a:r>
          </a:p>
        </p:txBody>
      </p:sp>
      <p:sp>
        <p:nvSpPr>
          <p:cNvPr id="9" name="TextBox 8">
            <a:hlinkClick r:id="rId7" action="ppaction://hlinksldjump"/>
          </p:cNvPr>
          <p:cNvSpPr txBox="1"/>
          <p:nvPr/>
        </p:nvSpPr>
        <p:spPr>
          <a:xfrm>
            <a:off x="76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1832</a:t>
            </a:r>
          </a:p>
        </p:txBody>
      </p:sp>
      <p:sp>
        <p:nvSpPr>
          <p:cNvPr id="10" name="TextBox 9">
            <a:hlinkClick r:id="rId8" action="ppaction://hlinksldjump"/>
          </p:cNvPr>
          <p:cNvSpPr txBox="1"/>
          <p:nvPr/>
        </p:nvSpPr>
        <p:spPr>
          <a:xfrm>
            <a:off x="838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1836</a:t>
            </a:r>
          </a:p>
        </p:txBody>
      </p:sp>
      <p:sp>
        <p:nvSpPr>
          <p:cNvPr id="11" name="TextBox 10">
            <a:hlinkClick r:id="rId9" action="ppaction://hlinksldjump"/>
          </p:cNvPr>
          <p:cNvSpPr txBox="1"/>
          <p:nvPr/>
        </p:nvSpPr>
        <p:spPr>
          <a:xfrm>
            <a:off x="1600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1840</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9474" y="0"/>
            <a:ext cx="6684526" cy="6858000"/>
          </a:xfrm>
          <a:prstGeom prst="rect">
            <a:avLst/>
          </a:prstGeom>
        </p:spPr>
      </p:pic>
      <p:sp>
        <p:nvSpPr>
          <p:cNvPr id="12" name="TextBox 11"/>
          <p:cNvSpPr txBox="1"/>
          <p:nvPr/>
        </p:nvSpPr>
        <p:spPr>
          <a:xfrm>
            <a:off x="0" y="0"/>
            <a:ext cx="2459474" cy="110799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6600" b="1" spc="150" dirty="0">
                <a:ln w="11430"/>
                <a:solidFill>
                  <a:srgbClr val="F8F8F8"/>
                </a:solidFill>
                <a:effectLst>
                  <a:outerShdw blurRad="25400" algn="tl" rotWithShape="0">
                    <a:srgbClr val="000000">
                      <a:alpha val="43000"/>
                    </a:srgbClr>
                  </a:outerShdw>
                </a:effectLst>
              </a:rPr>
              <a:t>1828</a:t>
            </a:r>
          </a:p>
        </p:txBody>
      </p:sp>
      <p:sp>
        <p:nvSpPr>
          <p:cNvPr id="14" name="TextBox 13"/>
          <p:cNvSpPr txBox="1"/>
          <p:nvPr/>
        </p:nvSpPr>
        <p:spPr>
          <a:xfrm>
            <a:off x="1143000" y="2067580"/>
            <a:ext cx="838200" cy="523220"/>
          </a:xfrm>
          <a:prstGeom prst="rect">
            <a:avLst/>
          </a:prstGeom>
          <a:noFill/>
        </p:spPr>
        <p:txBody>
          <a:bodyPr wrap="square" rtlCol="0">
            <a:spAutoFit/>
          </a:bodyPr>
          <a:lstStyle/>
          <a:p>
            <a:pPr algn="ctr"/>
            <a:r>
              <a:rPr lang="en-US" sz="2800" b="1" dirty="0">
                <a:solidFill>
                  <a:schemeClr val="tx2"/>
                </a:solidFill>
              </a:rPr>
              <a:t>178</a:t>
            </a:r>
          </a:p>
        </p:txBody>
      </p:sp>
      <p:sp>
        <p:nvSpPr>
          <p:cNvPr id="15" name="TextBox 14"/>
          <p:cNvSpPr txBox="1"/>
          <p:nvPr/>
        </p:nvSpPr>
        <p:spPr>
          <a:xfrm>
            <a:off x="358693" y="1524000"/>
            <a:ext cx="871045" cy="523220"/>
          </a:xfrm>
          <a:prstGeom prst="rect">
            <a:avLst/>
          </a:prstGeom>
          <a:noFill/>
        </p:spPr>
        <p:txBody>
          <a:bodyPr wrap="square" rtlCol="0">
            <a:spAutoFit/>
          </a:bodyPr>
          <a:lstStyle/>
          <a:p>
            <a:pPr algn="ctr"/>
            <a:r>
              <a:rPr lang="en-US" sz="2800" b="1" dirty="0">
                <a:solidFill>
                  <a:schemeClr val="bg1"/>
                </a:solidFill>
              </a:rPr>
              <a:t>83</a:t>
            </a:r>
          </a:p>
        </p:txBody>
      </p:sp>
      <p:sp>
        <p:nvSpPr>
          <p:cNvPr id="18" name="TextBox 17"/>
          <p:cNvSpPr txBox="1"/>
          <p:nvPr/>
        </p:nvSpPr>
        <p:spPr>
          <a:xfrm>
            <a:off x="1" y="2891135"/>
            <a:ext cx="2459474" cy="461665"/>
          </a:xfrm>
          <a:prstGeom prst="rect">
            <a:avLst/>
          </a:prstGeom>
          <a:noFill/>
        </p:spPr>
        <p:txBody>
          <a:bodyPr wrap="square" rtlCol="0">
            <a:spAutoFit/>
          </a:bodyPr>
          <a:lstStyle/>
          <a:p>
            <a:pPr algn="ctr"/>
            <a:r>
              <a:rPr lang="en-US" sz="2400" b="1" dirty="0">
                <a:solidFill>
                  <a:schemeClr val="tx2"/>
                </a:solidFill>
              </a:rPr>
              <a:t>Electoral Vote</a:t>
            </a:r>
          </a:p>
        </p:txBody>
      </p:sp>
      <p:sp>
        <p:nvSpPr>
          <p:cNvPr id="19" name="Rectangle 18"/>
          <p:cNvSpPr/>
          <p:nvPr/>
        </p:nvSpPr>
        <p:spPr>
          <a:xfrm>
            <a:off x="170037" y="3821668"/>
            <a:ext cx="2115963" cy="33855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1600" b="1" i="1" dirty="0">
                <a:solidFill>
                  <a:schemeClr val="bg1"/>
                </a:solidFill>
              </a:rPr>
              <a:t>View Popular Vote</a:t>
            </a:r>
            <a:endParaRPr lang="en-US" sz="1600" i="1" dirty="0"/>
          </a:p>
        </p:txBody>
      </p:sp>
      <p:sp>
        <p:nvSpPr>
          <p:cNvPr id="29" name="Rectangle 28"/>
          <p:cNvSpPr/>
          <p:nvPr/>
        </p:nvSpPr>
        <p:spPr>
          <a:xfrm>
            <a:off x="170037" y="3821668"/>
            <a:ext cx="2115963" cy="338554"/>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1600" b="1" i="1" dirty="0">
                <a:solidFill>
                  <a:schemeClr val="tx2"/>
                </a:solidFill>
              </a:rPr>
              <a:t>View Electoral Vote</a:t>
            </a:r>
            <a:endParaRPr lang="en-US" sz="1600" i="1" dirty="0">
              <a:solidFill>
                <a:schemeClr val="tx2"/>
              </a:solidFill>
            </a:endParaRPr>
          </a:p>
        </p:txBody>
      </p:sp>
      <p:grpSp>
        <p:nvGrpSpPr>
          <p:cNvPr id="23" name="Group 22"/>
          <p:cNvGrpSpPr/>
          <p:nvPr/>
        </p:nvGrpSpPr>
        <p:grpSpPr>
          <a:xfrm>
            <a:off x="0" y="990600"/>
            <a:ext cx="2459474" cy="2639199"/>
            <a:chOff x="0" y="990600"/>
            <a:chExt cx="2459474" cy="2639199"/>
          </a:xfrm>
        </p:grpSpPr>
        <p:sp useBgFill="1">
          <p:nvSpPr>
            <p:cNvPr id="24" name="Rectangle 23"/>
            <p:cNvSpPr/>
            <p:nvPr/>
          </p:nvSpPr>
          <p:spPr>
            <a:xfrm>
              <a:off x="1" y="990600"/>
              <a:ext cx="2438399" cy="236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0" y="1155257"/>
              <a:ext cx="2459474" cy="2474542"/>
              <a:chOff x="0" y="1155257"/>
              <a:chExt cx="2459474" cy="2474542"/>
            </a:xfrm>
          </p:grpSpPr>
          <p:sp>
            <p:nvSpPr>
              <p:cNvPr id="26" name="TextBox 25"/>
              <p:cNvSpPr txBox="1"/>
              <p:nvPr/>
            </p:nvSpPr>
            <p:spPr>
              <a:xfrm>
                <a:off x="0" y="2891135"/>
                <a:ext cx="2459474" cy="738664"/>
              </a:xfrm>
              <a:prstGeom prst="rect">
                <a:avLst/>
              </a:prstGeom>
              <a:noFill/>
            </p:spPr>
            <p:txBody>
              <a:bodyPr wrap="square" rtlCol="0">
                <a:spAutoFit/>
              </a:bodyPr>
              <a:lstStyle/>
              <a:p>
                <a:pPr algn="ctr"/>
                <a:r>
                  <a:rPr lang="en-US" sz="2400" b="1" dirty="0">
                    <a:solidFill>
                      <a:schemeClr val="tx2"/>
                    </a:solidFill>
                  </a:rPr>
                  <a:t>Popular Vote</a:t>
                </a:r>
              </a:p>
              <a:p>
                <a:pPr algn="ctr"/>
                <a:r>
                  <a:rPr lang="en-US" b="1" i="1" dirty="0">
                    <a:solidFill>
                      <a:schemeClr val="tx2"/>
                    </a:solidFill>
                  </a:rPr>
                  <a:t>(1,155,350 Votes)</a:t>
                </a:r>
              </a:p>
            </p:txBody>
          </p:sp>
          <p:pic>
            <p:nvPicPr>
              <p:cNvPr id="27" name="Picture 3"/>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583" y="1155257"/>
                <a:ext cx="1811017" cy="174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143000" y="2052935"/>
                <a:ext cx="895847" cy="461665"/>
              </a:xfrm>
              <a:prstGeom prst="rect">
                <a:avLst/>
              </a:prstGeom>
              <a:noFill/>
            </p:spPr>
            <p:txBody>
              <a:bodyPr wrap="square" rtlCol="0">
                <a:spAutoFit/>
              </a:bodyPr>
              <a:lstStyle/>
              <a:p>
                <a:pPr algn="ctr"/>
                <a:r>
                  <a:rPr lang="en-US" sz="2400" b="1" dirty="0">
                    <a:solidFill>
                      <a:schemeClr val="tx2"/>
                    </a:solidFill>
                  </a:rPr>
                  <a:t>56%</a:t>
                </a:r>
              </a:p>
            </p:txBody>
          </p:sp>
          <p:sp>
            <p:nvSpPr>
              <p:cNvPr id="30" name="TextBox 29"/>
              <p:cNvSpPr txBox="1"/>
              <p:nvPr/>
            </p:nvSpPr>
            <p:spPr>
              <a:xfrm>
                <a:off x="424355" y="1600200"/>
                <a:ext cx="871045" cy="461665"/>
              </a:xfrm>
              <a:prstGeom prst="rect">
                <a:avLst/>
              </a:prstGeom>
              <a:noFill/>
            </p:spPr>
            <p:txBody>
              <a:bodyPr wrap="square" rtlCol="0">
                <a:spAutoFit/>
              </a:bodyPr>
              <a:lstStyle/>
              <a:p>
                <a:pPr algn="ctr"/>
                <a:r>
                  <a:rPr lang="en-US" sz="2400" b="1" dirty="0">
                    <a:solidFill>
                      <a:schemeClr val="bg1"/>
                    </a:solidFill>
                  </a:rPr>
                  <a:t>44%</a:t>
                </a:r>
              </a:p>
            </p:txBody>
          </p:sp>
        </p:grpSp>
      </p:gr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9" grpId="0" animBg="1"/>
      <p:bldP spid="29"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ttp://www.whitehousehistory.org/whha_pictures/images/jackson-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36206"/>
            <a:ext cx="8380579" cy="68217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6400800"/>
            <a:ext cx="9144000" cy="491359"/>
          </a:xfrm>
          <a:effectLst>
            <a:softEdge rad="127000"/>
          </a:effectLst>
        </p:spPr>
        <p:style>
          <a:lnRef idx="2">
            <a:schemeClr val="dk1">
              <a:shade val="50000"/>
            </a:schemeClr>
          </a:lnRef>
          <a:fillRef idx="1">
            <a:schemeClr val="dk1"/>
          </a:fillRef>
          <a:effectRef idx="0">
            <a:schemeClr val="dk1"/>
          </a:effectRef>
          <a:fontRef idx="minor">
            <a:schemeClr val="lt1"/>
          </a:fontRef>
        </p:style>
        <p:txBody>
          <a:bodyPr anchor="ctr">
            <a:noAutofit/>
          </a:bodyPr>
          <a:lstStyle/>
          <a:p>
            <a:pPr marL="0" indent="0" algn="ctr">
              <a:buNone/>
            </a:pPr>
            <a:r>
              <a:rPr lang="en-US" sz="2000" b="1" dirty="0">
                <a:effectLst>
                  <a:glow rad="101600">
                    <a:schemeClr val="bg1">
                      <a:alpha val="60000"/>
                    </a:schemeClr>
                  </a:glow>
                </a:effectLst>
              </a:rPr>
              <a:t>Source:  </a:t>
            </a:r>
            <a:r>
              <a:rPr lang="en-US" sz="2000" b="1" dirty="0">
                <a:effectLst>
                  <a:glow rad="101600">
                    <a:schemeClr val="bg1">
                      <a:alpha val="60000"/>
                    </a:schemeClr>
                  </a:glow>
                </a:effectLst>
                <a:hlinkClick r:id="rId3"/>
              </a:rPr>
              <a:t>White House Historical Association</a:t>
            </a:r>
            <a:r>
              <a:rPr lang="en-US" sz="2000" b="1" dirty="0">
                <a:effectLst>
                  <a:glow rad="101600">
                    <a:schemeClr val="bg1">
                      <a:alpha val="60000"/>
                    </a:schemeClr>
                  </a:glow>
                </a:effectLst>
              </a:rPr>
              <a:t>   Artist:  </a:t>
            </a:r>
            <a:r>
              <a:rPr lang="en-US" sz="2000" b="1" dirty="0">
                <a:effectLst>
                  <a:glow rad="101600">
                    <a:schemeClr val="bg1">
                      <a:alpha val="60000"/>
                    </a:schemeClr>
                  </a:glow>
                </a:effectLst>
                <a:hlinkClick r:id="rId4"/>
              </a:rPr>
              <a:t>Louis S. </a:t>
            </a:r>
            <a:r>
              <a:rPr lang="en-US" sz="2000" b="1" dirty="0" err="1">
                <a:effectLst>
                  <a:glow rad="101600">
                    <a:schemeClr val="bg1">
                      <a:alpha val="60000"/>
                    </a:schemeClr>
                  </a:glow>
                </a:effectLst>
                <a:hlinkClick r:id="rId4"/>
              </a:rPr>
              <a:t>Glanzman</a:t>
            </a:r>
            <a:endParaRPr lang="en-US" sz="2000" b="1" dirty="0">
              <a:effectLst>
                <a:glow rad="101600">
                  <a:schemeClr val="bg1">
                    <a:alpha val="60000"/>
                  </a:schemeClr>
                </a:glow>
              </a:effectLst>
            </a:endParaRPr>
          </a:p>
        </p:txBody>
      </p:sp>
      <p:sp>
        <p:nvSpPr>
          <p:cNvPr id="2" name="Title 1"/>
          <p:cNvSpPr>
            <a:spLocks noGrp="1"/>
          </p:cNvSpPr>
          <p:nvPr>
            <p:ph type="title"/>
          </p:nvPr>
        </p:nvSpPr>
        <p:spPr>
          <a:xfrm>
            <a:off x="381000" y="0"/>
            <a:ext cx="5105400" cy="1143000"/>
          </a:xfrm>
        </p:spPr>
        <p:txBody>
          <a:bodyPr>
            <a:normAutofit fontScale="90000"/>
          </a:bodyPr>
          <a:lstStyle/>
          <a:p>
            <a:pPr algn="l"/>
            <a:r>
              <a:rPr lang="en-US" b="1" dirty="0">
                <a:solidFill>
                  <a:srgbClr val="FFFF00"/>
                </a:solidFill>
                <a:effectLst>
                  <a:glow rad="101600">
                    <a:schemeClr val="bg1">
                      <a:alpha val="60000"/>
                    </a:schemeClr>
                  </a:glow>
                  <a:outerShdw blurRad="38100" dist="25500" dir="5400000" algn="tl" rotWithShape="0">
                    <a:srgbClr val="000000">
                      <a:satMod val="180000"/>
                      <a:alpha val="75000"/>
                    </a:srgbClr>
                  </a:outerShdw>
                </a:effectLst>
              </a:rPr>
              <a:t>The Inauguration:</a:t>
            </a:r>
            <a:br>
              <a:rPr lang="en-US" b="1" dirty="0">
                <a:solidFill>
                  <a:srgbClr val="FFFF00"/>
                </a:solidFill>
                <a:effectLst>
                  <a:glow rad="101600">
                    <a:schemeClr val="bg1">
                      <a:alpha val="60000"/>
                    </a:schemeClr>
                  </a:glow>
                  <a:outerShdw blurRad="38100" dist="25500" dir="5400000" algn="tl" rotWithShape="0">
                    <a:srgbClr val="000000">
                      <a:satMod val="180000"/>
                      <a:alpha val="75000"/>
                    </a:srgbClr>
                  </a:outerShdw>
                </a:effectLst>
              </a:rPr>
            </a:br>
            <a:r>
              <a:rPr lang="en-US" sz="2400" b="1" dirty="0">
                <a:solidFill>
                  <a:srgbClr val="FFFF00"/>
                </a:solidFill>
                <a:effectLst>
                  <a:glow rad="101600">
                    <a:schemeClr val="bg1">
                      <a:alpha val="60000"/>
                    </a:schemeClr>
                  </a:glow>
                  <a:outerShdw blurRad="38100" dist="25500" dir="5400000" algn="tl" rotWithShape="0">
                    <a:srgbClr val="000000">
                      <a:satMod val="180000"/>
                      <a:alpha val="75000"/>
                    </a:srgbClr>
                  </a:outerShdw>
                </a:effectLst>
              </a:rPr>
              <a:t>Jacksonian Democracy in Action</a:t>
            </a:r>
            <a:endParaRPr lang="en-US" b="1" dirty="0">
              <a:solidFill>
                <a:srgbClr val="FFFF00"/>
              </a:solidFill>
              <a:effectLst>
                <a:glow rad="101600">
                  <a:schemeClr val="bg1">
                    <a:alpha val="60000"/>
                  </a:schemeClr>
                </a:glow>
                <a:outerShdw blurRad="38100" dist="25500" dir="5400000" algn="tl" rotWithShape="0">
                  <a:srgbClr val="000000">
                    <a:satMod val="180000"/>
                    <a:alpha val="75000"/>
                  </a:srgbClr>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28600"/>
            <a:ext cx="5784166" cy="2209800"/>
          </a:xfrm>
        </p:spPr>
        <p:txBody>
          <a:bodyPr anchor="ctr">
            <a:noAutofit/>
          </a:bodyPr>
          <a:lstStyle/>
          <a:p>
            <a:pPr algn="l"/>
            <a:r>
              <a:rPr lang="en-US" sz="6000" b="1" dirty="0"/>
              <a:t>Jacksonian</a:t>
            </a:r>
            <a:br>
              <a:rPr lang="en-US" sz="6000" b="1" dirty="0"/>
            </a:br>
            <a:r>
              <a:rPr lang="en-US" sz="6000" b="1" dirty="0"/>
              <a:t>Controversies</a:t>
            </a:r>
          </a:p>
        </p:txBody>
      </p:sp>
      <p:pic>
        <p:nvPicPr>
          <p:cNvPr id="6" name="Picture 2" descr="http://upload.wikimedia.org/wikipedia/commons/b/be/General_Jackson_Slaying_the_Many_Headed_Monster.jpg"/>
          <p:cNvPicPr>
            <a:picLocks noChangeAspect="1" noChangeArrowheads="1"/>
          </p:cNvPicPr>
          <p:nvPr/>
        </p:nvPicPr>
        <p:blipFill>
          <a:blip r:embed="rId3" cstate="print"/>
          <a:srcRect l="12889" t="8464" r="14578" b="4477"/>
          <a:stretch>
            <a:fillRect/>
          </a:stretch>
        </p:blipFill>
        <p:spPr bwMode="auto">
          <a:xfrm>
            <a:off x="228600" y="2883834"/>
            <a:ext cx="4589161" cy="3745565"/>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5791200" y="2895600"/>
            <a:ext cx="3048000" cy="2286000"/>
          </a:xfrm>
          <a:prstGeom prst="rect">
            <a:avLst/>
          </a:prstGeom>
          <a:noFill/>
          <a:ln w="9525">
            <a:noFill/>
            <a:miter lim="800000"/>
            <a:headEnd/>
            <a:tailEnd/>
          </a:ln>
          <a:effectLst/>
        </p:spPr>
      </p:pic>
      <p:pic>
        <p:nvPicPr>
          <p:cNvPr id="10" name="Picture 2"/>
          <p:cNvPicPr>
            <a:picLocks noChangeAspect="1" noChangeArrowheads="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6096000" y="300135"/>
            <a:ext cx="2726352" cy="2214465"/>
          </a:xfrm>
          <a:prstGeom prst="rect">
            <a:avLst/>
          </a:prstGeom>
          <a:noFill/>
          <a:ln w="9525">
            <a:noFill/>
            <a:miter lim="800000"/>
            <a:headEnd/>
            <a:tailEnd/>
          </a:ln>
        </p:spPr>
      </p:pic>
      <p:pic>
        <p:nvPicPr>
          <p:cNvPr id="12" name="Picture 2" descr="TomRichey.net">
            <a:hlinkClick r:id="rId6"/>
          </p:cNvPr>
          <p:cNvPicPr>
            <a:picLocks noChangeAspect="1" noChangeArrowheads="1"/>
          </p:cNvPicPr>
          <p:nvPr/>
        </p:nvPicPr>
        <p:blipFill>
          <a:blip r:embed="rId7" cstate="print">
            <a:duotone>
              <a:schemeClr val="accent1">
                <a:shade val="45000"/>
                <a:satMod val="135000"/>
              </a:schemeClr>
              <a:prstClr val="white"/>
            </a:duotone>
          </a:blip>
          <a:srcRect/>
          <a:stretch>
            <a:fillRect/>
          </a:stretch>
        </p:blipFill>
        <p:spPr bwMode="auto">
          <a:xfrm>
            <a:off x="5791200" y="5367488"/>
            <a:ext cx="3048000" cy="1261911"/>
          </a:xfrm>
          <a:prstGeom prst="rect">
            <a:avLst/>
          </a:prstGeom>
          <a:noFill/>
          <a:effectLst>
            <a:glow rad="101600">
              <a:schemeClr val="bg1">
                <a:alpha val="60000"/>
              </a:schemeClr>
            </a:glow>
          </a:effectLst>
        </p:spPr>
      </p:pic>
      <p:pic>
        <p:nvPicPr>
          <p:cNvPr id="9"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019800" y="457200"/>
            <a:ext cx="1690254" cy="1981200"/>
          </a:xfrm>
          <a:prstGeom prst="rect">
            <a:avLst/>
          </a:prstGeom>
          <a:noFill/>
          <a:ln w="9525">
            <a:noFill/>
            <a:miter lim="800000"/>
            <a:headEnd/>
            <a:tailEnd/>
          </a:ln>
        </p:spPr>
      </p:pic>
      <p:sp>
        <p:nvSpPr>
          <p:cNvPr id="13" name="Content Placeholder 2"/>
          <p:cNvSpPr txBox="1">
            <a:spLocks/>
          </p:cNvSpPr>
          <p:nvPr/>
        </p:nvSpPr>
        <p:spPr>
          <a:xfrm>
            <a:off x="152401" y="2825909"/>
            <a:ext cx="4750856" cy="3879691"/>
          </a:xfrm>
          <a:prstGeom prst="rect">
            <a:avLst/>
          </a:prstGeom>
          <a:solidFill>
            <a:schemeClr val="bg1">
              <a:alpha val="67000"/>
            </a:schemeClr>
          </a:solidFill>
          <a:ln>
            <a:noFill/>
          </a:ln>
          <a:effectLst>
            <a:softEdge rad="31750"/>
          </a:effectLst>
        </p:spPr>
        <p:txBody>
          <a:bodyPr vert="horz" lIns="100584" tIns="45720" anchor="t">
            <a:normAutofit/>
          </a:bodyPr>
          <a:lstStyle>
            <a:lvl1pPr marL="0" indent="0" algn="l" rtl="0" eaLnBrk="1" latinLnBrk="0" hangingPunct="1">
              <a:spcBef>
                <a:spcPts val="0"/>
              </a:spcBef>
              <a:buClr>
                <a:schemeClr val="accent2">
                  <a:lumMod val="75000"/>
                </a:schemeClr>
              </a:buClr>
              <a:buSzPct val="85000"/>
              <a:buFont typeface="Wingdings 2" pitchFamily="18" charset="2"/>
              <a:buNone/>
              <a:defRPr kumimoji="1" sz="2000" kern="1200">
                <a:solidFill>
                  <a:schemeClr val="tx1"/>
                </a:solidFill>
                <a:latin typeface="+mn-lt"/>
                <a:ea typeface="+mn-ea"/>
                <a:cs typeface="+mn-cs"/>
              </a:defRPr>
            </a:lvl1pPr>
            <a:lvl2pPr marL="457200" indent="0" algn="ctr" rtl="0" eaLnBrk="1" latinLnBrk="0" hangingPunct="1">
              <a:spcBef>
                <a:spcPct val="20000"/>
              </a:spcBef>
              <a:buClr>
                <a:schemeClr val="accent2">
                  <a:lumMod val="60000"/>
                  <a:lumOff val="40000"/>
                </a:schemeClr>
              </a:buClr>
              <a:buSzPct val="80000"/>
              <a:buFont typeface="Wingdings" pitchFamily="2" charset="2"/>
              <a:buNone/>
              <a:defRPr kumimoji="1" sz="2600" kern="1200">
                <a:solidFill>
                  <a:schemeClr val="tx1"/>
                </a:solidFill>
                <a:latin typeface="+mn-lt"/>
                <a:ea typeface="+mn-ea"/>
                <a:cs typeface="+mn-cs"/>
              </a:defRPr>
            </a:lvl2pPr>
            <a:lvl3pPr marL="914400" indent="0" algn="ctr" rtl="0" eaLnBrk="1" latinLnBrk="0" hangingPunct="1">
              <a:spcBef>
                <a:spcPct val="20000"/>
              </a:spcBef>
              <a:buClr>
                <a:schemeClr val="accent2">
                  <a:lumMod val="40000"/>
                  <a:lumOff val="60000"/>
                </a:schemeClr>
              </a:buClr>
              <a:buSzPct val="65000"/>
              <a:buFont typeface="Wingdings 2" pitchFamily="18" charset="2"/>
              <a:buNone/>
              <a:defRPr kumimoji="1" sz="2400" kern="1200">
                <a:solidFill>
                  <a:schemeClr val="tx1"/>
                </a:solidFill>
                <a:latin typeface="+mn-lt"/>
                <a:ea typeface="+mn-ea"/>
                <a:cs typeface="+mn-cs"/>
              </a:defRPr>
            </a:lvl3pPr>
            <a:lvl4pPr marL="1371600" indent="0" algn="ctr" rtl="0" eaLnBrk="1" latinLnBrk="0" hangingPunct="1">
              <a:spcBef>
                <a:spcPct val="20000"/>
              </a:spcBef>
              <a:buClr>
                <a:schemeClr val="accent2">
                  <a:lumMod val="20000"/>
                  <a:lumOff val="80000"/>
                </a:schemeClr>
              </a:buClr>
              <a:buSzPct val="100000"/>
              <a:buFont typeface="Arial" pitchFamily="34" charset="0"/>
              <a:buNone/>
              <a:defRPr kumimoji="1" sz="2200" kern="1200">
                <a:solidFill>
                  <a:schemeClr val="tx1"/>
                </a:solidFill>
                <a:latin typeface="+mn-lt"/>
                <a:ea typeface="+mn-ea"/>
                <a:cs typeface="+mn-cs"/>
              </a:defRPr>
            </a:lvl4pPr>
            <a:lvl5pPr marL="1828800" indent="0" algn="ctr" rtl="0" eaLnBrk="1" latinLnBrk="0" hangingPunct="1">
              <a:spcBef>
                <a:spcPct val="20000"/>
              </a:spcBef>
              <a:buClr>
                <a:schemeClr val="accent2">
                  <a:lumMod val="75000"/>
                </a:schemeClr>
              </a:buClr>
              <a:buSzPct val="50000"/>
              <a:buFont typeface="Wingdings" pitchFamily="2" charset="2"/>
              <a:buNone/>
              <a:defRPr kumimoji="1" sz="2000" kern="1200">
                <a:solidFill>
                  <a:schemeClr val="tx1"/>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1"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9pPr>
            <a:extLst/>
          </a:lstStyle>
          <a:p>
            <a:pPr marL="411163" indent="-411163" algn="just"/>
            <a:endParaRPr lang="en-US" sz="1100" b="1" dirty="0">
              <a:latin typeface="Calibri" pitchFamily="34" charset="0"/>
            </a:endParaRPr>
          </a:p>
          <a:p>
            <a:pPr marL="411163" indent="-411163" algn="just"/>
            <a:r>
              <a:rPr lang="en-US" sz="4200" b="1" dirty="0"/>
              <a:t>USHC 2.1</a:t>
            </a:r>
          </a:p>
          <a:p>
            <a:pPr marL="411163" indent="-411163" algn="just"/>
            <a:endParaRPr lang="en-US" sz="1500" b="1" dirty="0">
              <a:latin typeface="Calibri" pitchFamily="34" charset="0"/>
            </a:endParaRPr>
          </a:p>
          <a:p>
            <a:pPr algn="just"/>
            <a:r>
              <a:rPr lang="en-US" sz="1700" b="1" dirty="0"/>
              <a:t>Summarize the impact of the westward movement on nationalism and democracy, including the expansion of the franchise, the displacement of Native Americans from the southeast and conflicts over states’ rights and federal power during the era of Jacksonian democracy as the result of major land acquisitions such as the Louisiana Purchase, the Oregon Treaty, and the Mexican Cession. </a:t>
            </a:r>
          </a:p>
        </p:txBody>
      </p:sp>
      <p:pic>
        <p:nvPicPr>
          <p:cNvPr id="14" name="Picture 4" descr="http://reading-calendars.pbworks.com/f/1295639331/SCDE_logo_BW-300dpi.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3200" y="3110137"/>
            <a:ext cx="2057400" cy="547463"/>
          </a:xfrm>
          <a:prstGeom prst="roundRect">
            <a:avLst>
              <a:gd name="adj" fmla="val 44977"/>
            </a:avLst>
          </a:prstGeom>
          <a:ln>
            <a:noFill/>
          </a:ln>
          <a:effectLst>
            <a:outerShdw blurRad="76200" dist="38100" dir="7800000" algn="tl" rotWithShape="0">
              <a:srgbClr val="000000">
                <a:alpha val="40000"/>
              </a:srgbClr>
            </a:outerShdw>
            <a:softEdge rad="635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ctr">
            <a:normAutofit/>
          </a:bodyPr>
          <a:lstStyle/>
          <a:p>
            <a:pPr algn="ctr"/>
            <a:r>
              <a:rPr lang="en-US" sz="6600" b="1" dirty="0"/>
              <a:t>Table of Contents</a:t>
            </a:r>
          </a:p>
        </p:txBody>
      </p:sp>
      <p:grpSp>
        <p:nvGrpSpPr>
          <p:cNvPr id="14" name="Group 13"/>
          <p:cNvGrpSpPr/>
          <p:nvPr/>
        </p:nvGrpSpPr>
        <p:grpSpPr>
          <a:xfrm>
            <a:off x="4800601" y="1600200"/>
            <a:ext cx="3809999" cy="4209490"/>
            <a:chOff x="3019855" y="1219199"/>
            <a:chExt cx="3809999" cy="4209490"/>
          </a:xfrm>
        </p:grpSpPr>
        <p:sp>
          <p:nvSpPr>
            <p:cNvPr id="12" name="Rectangle 11"/>
            <p:cNvSpPr/>
            <p:nvPr/>
          </p:nvSpPr>
          <p:spPr>
            <a:xfrm>
              <a:off x="3019855" y="1219199"/>
              <a:ext cx="3809999" cy="1138773"/>
            </a:xfrm>
            <a:prstGeom prst="rect">
              <a:avLst/>
            </a:prstGeom>
          </p:spPr>
          <p:txBody>
            <a:bodyPr wrap="square">
              <a:spAutoFit/>
            </a:bodyPr>
            <a:lstStyle/>
            <a:p>
              <a:pPr algn="ctr"/>
              <a:r>
                <a:rPr lang="en-US" sz="3200" b="1" dirty="0"/>
                <a:t>Jacksonian </a:t>
              </a:r>
              <a:r>
                <a:rPr lang="en-US" sz="3600" b="1" dirty="0"/>
                <a:t>C</a:t>
              </a:r>
              <a:r>
                <a:rPr lang="en-US" sz="3200" b="1" dirty="0"/>
                <a:t>ontroversies</a:t>
              </a:r>
            </a:p>
          </p:txBody>
        </p:sp>
        <p:pic>
          <p:nvPicPr>
            <p:cNvPr id="13" name="Picture 2" descr="http://upload.wikimedia.org/wikipedia/commons/b/be/General_Jackson_Slaying_the_Many_Headed_Monster.jpg">
              <a:hlinkClick r:id="rId3" action="ppaction://hlinksldjump"/>
            </p:cNvPr>
            <p:cNvPicPr>
              <a:picLocks noChangeAspect="1" noChangeArrowheads="1"/>
            </p:cNvPicPr>
            <p:nvPr/>
          </p:nvPicPr>
          <p:blipFill>
            <a:blip r:embed="rId4" cstate="print"/>
            <a:srcRect l="12889" t="8464" r="14578" b="4477"/>
            <a:stretch>
              <a:fillRect/>
            </a:stretch>
          </p:blipFill>
          <p:spPr bwMode="auto">
            <a:xfrm>
              <a:off x="3104521" y="2388160"/>
              <a:ext cx="3725333" cy="3040529"/>
            </a:xfrm>
            <a:prstGeom prst="rect">
              <a:avLst/>
            </a:prstGeom>
            <a:noFill/>
            <a:effectLst>
              <a:glow rad="101600">
                <a:schemeClr val="accent1">
                  <a:lumMod val="40000"/>
                  <a:lumOff val="60000"/>
                  <a:alpha val="60000"/>
                </a:schemeClr>
              </a:glow>
            </a:effectLst>
          </p:spPr>
        </p:pic>
      </p:grpSp>
      <p:grpSp>
        <p:nvGrpSpPr>
          <p:cNvPr id="16" name="Group 15"/>
          <p:cNvGrpSpPr/>
          <p:nvPr/>
        </p:nvGrpSpPr>
        <p:grpSpPr>
          <a:xfrm>
            <a:off x="519268" y="1600200"/>
            <a:ext cx="3747932" cy="4209490"/>
            <a:chOff x="465667" y="1447800"/>
            <a:chExt cx="3747932" cy="4209490"/>
          </a:xfrm>
        </p:grpSpPr>
        <p:sp>
          <p:nvSpPr>
            <p:cNvPr id="11" name="Rectangle 10"/>
            <p:cNvSpPr/>
            <p:nvPr/>
          </p:nvSpPr>
          <p:spPr>
            <a:xfrm>
              <a:off x="465667" y="1447800"/>
              <a:ext cx="3747932" cy="1077218"/>
            </a:xfrm>
            <a:prstGeom prst="rect">
              <a:avLst/>
            </a:prstGeom>
          </p:spPr>
          <p:txBody>
            <a:bodyPr wrap="square">
              <a:spAutoFit/>
            </a:bodyPr>
            <a:lstStyle/>
            <a:p>
              <a:pPr algn="ctr"/>
              <a:r>
                <a:rPr lang="en-US" sz="3200" b="1" dirty="0"/>
                <a:t>Jacksonian Democracy</a:t>
              </a:r>
            </a:p>
          </p:txBody>
        </p:sp>
        <p:pic>
          <p:nvPicPr>
            <p:cNvPr id="15" name="Picture 2">
              <a:hlinkClick r:id="rId5" action="ppaction://hlinksldjump"/>
            </p:cNvPr>
            <p:cNvPicPr>
              <a:picLocks noChangeAspect="1" noChangeArrowheads="1"/>
            </p:cNvPicPr>
            <p:nvPr/>
          </p:nvPicPr>
          <p:blipFill>
            <a:blip r:embed="rId6" cstate="print"/>
            <a:srcRect/>
            <a:stretch>
              <a:fillRect/>
            </a:stretch>
          </p:blipFill>
          <p:spPr bwMode="auto">
            <a:xfrm>
              <a:off x="465667" y="2590800"/>
              <a:ext cx="3747932" cy="3066490"/>
            </a:xfrm>
            <a:prstGeom prst="rect">
              <a:avLst/>
            </a:prstGeom>
            <a:noFill/>
            <a:ln w="9525">
              <a:noFill/>
              <a:miter lim="800000"/>
              <a:headEnd/>
              <a:tailEnd/>
            </a:ln>
            <a:effectLst>
              <a:glow rad="101600">
                <a:schemeClr val="accent1">
                  <a:lumMod val="40000"/>
                  <a:lumOff val="60000"/>
                  <a:alpha val="60000"/>
                </a:schemeClr>
              </a:glow>
              <a:softEdge rad="12700"/>
            </a:effec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http://michaelthomasbarry.com/wp-content/uploads/2012/05/duel.jpg"/>
          <p:cNvPicPr>
            <a:picLocks noChangeAspect="1" noChangeArrowheads="1"/>
          </p:cNvPicPr>
          <p:nvPr/>
        </p:nvPicPr>
        <p:blipFill rotWithShape="1">
          <a:blip r:embed="rId3">
            <a:extLst>
              <a:ext uri="{28A0092B-C50C-407E-A947-70E740481C1C}">
                <a14:useLocalDpi xmlns:a14="http://schemas.microsoft.com/office/drawing/2010/main" val="0"/>
              </a:ext>
            </a:extLst>
          </a:blip>
          <a:srcRect l="2884" r="124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152400"/>
            <a:ext cx="8229600" cy="813264"/>
          </a:xfrm>
        </p:spPr>
        <p:txBody>
          <a:bodyPr>
            <a:normAutofit fontScale="90000"/>
          </a:bodyPr>
          <a:lstStyle/>
          <a:p>
            <a:pPr algn="l"/>
            <a:r>
              <a:rPr lang="en-US" b="1" dirty="0">
                <a:effectLst>
                  <a:glow rad="101600">
                    <a:schemeClr val="bg2">
                      <a:alpha val="60000"/>
                    </a:schemeClr>
                  </a:glow>
                  <a:outerShdw blurRad="38100" dist="25500" dir="5400000" algn="tl" rotWithShape="0">
                    <a:srgbClr val="000000">
                      <a:satMod val="180000"/>
                      <a:alpha val="75000"/>
                    </a:srgbClr>
                  </a:outerShdw>
                </a:effectLst>
              </a:rPr>
              <a:t>Jackson-Dickinson Duel (1806)</a:t>
            </a:r>
          </a:p>
        </p:txBody>
      </p:sp>
    </p:spTree>
    <p:extLst>
      <p:ext uri="{BB962C8B-B14F-4D97-AF65-F5344CB8AC3E}">
        <p14:creationId xmlns:p14="http://schemas.microsoft.com/office/powerpoint/2010/main" val="2631269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t="4545"/>
          <a:stretch>
            <a:fillRect/>
          </a:stretch>
        </p:blipFill>
        <p:spPr bwMode="auto">
          <a:xfrm>
            <a:off x="0" y="0"/>
            <a:ext cx="9144000" cy="6858001"/>
          </a:xfrm>
          <a:prstGeom prst="rect">
            <a:avLst/>
          </a:prstGeom>
          <a:noFill/>
          <a:ln w="9525">
            <a:noFill/>
            <a:miter lim="800000"/>
            <a:headEnd/>
            <a:tailEnd/>
          </a:ln>
          <a:effectLst/>
        </p:spPr>
      </p:pic>
      <p:sp>
        <p:nvSpPr>
          <p:cNvPr id="2" name="Title 1"/>
          <p:cNvSpPr>
            <a:spLocks noGrp="1"/>
          </p:cNvSpPr>
          <p:nvPr>
            <p:ph type="title"/>
          </p:nvPr>
        </p:nvSpPr>
        <p:spPr>
          <a:xfrm>
            <a:off x="76200" y="76200"/>
            <a:ext cx="8229600" cy="1143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lgn="l"/>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Assassination Attempt</a:t>
            </a:r>
          </a:p>
        </p:txBody>
      </p:sp>
      <p:sp>
        <p:nvSpPr>
          <p:cNvPr id="6" name="Rectangle 5"/>
          <p:cNvSpPr/>
          <p:nvPr/>
        </p:nvSpPr>
        <p:spPr>
          <a:xfrm>
            <a:off x="0" y="6400800"/>
            <a:ext cx="9144000" cy="338554"/>
          </a:xfrm>
          <a:prstGeom prst="rect">
            <a:avLst/>
          </a:prstGeom>
          <a:solidFill>
            <a:schemeClr val="dk1">
              <a:alpha val="65000"/>
            </a:schemeClr>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1600" b="1" dirty="0"/>
              <a:t>The Story:  </a:t>
            </a:r>
            <a:r>
              <a:rPr lang="en-US" sz="1600" b="1" dirty="0">
                <a:hlinkClick r:id="rId4"/>
              </a:rPr>
              <a:t>http://www.americanheritage.com/people/articles/web</a:t>
            </a:r>
            <a:endParaRPr lang="en-US" sz="16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2209800"/>
            <a:ext cx="4267200" cy="4343400"/>
          </a:xfrm>
        </p:spPr>
        <p:txBody>
          <a:bodyPr>
            <a:normAutofit/>
          </a:bodyPr>
          <a:lstStyle/>
          <a:p>
            <a:pPr>
              <a:buNone/>
            </a:pPr>
            <a:r>
              <a:rPr lang="en-US" i="1" dirty="0"/>
              <a:t>“To the victor belong the spoils…”</a:t>
            </a:r>
          </a:p>
          <a:p>
            <a:pPr>
              <a:buNone/>
            </a:pPr>
            <a:endParaRPr lang="en-US" sz="1800" dirty="0"/>
          </a:p>
          <a:p>
            <a:pPr>
              <a:buNone/>
            </a:pPr>
            <a:endParaRPr lang="en-US" sz="1800" dirty="0"/>
          </a:p>
          <a:p>
            <a:pPr>
              <a:buNone/>
            </a:pPr>
            <a:endParaRPr lang="en-US" sz="1800" dirty="0"/>
          </a:p>
          <a:p>
            <a:pPr algn="ctr">
              <a:buNone/>
            </a:pPr>
            <a:r>
              <a:rPr lang="en-US" b="1" dirty="0">
                <a:solidFill>
                  <a:schemeClr val="tx2"/>
                </a:solidFill>
              </a:rPr>
              <a:t>Political Patronage</a:t>
            </a:r>
          </a:p>
          <a:p>
            <a:pPr>
              <a:buNone/>
            </a:pPr>
            <a:endParaRPr lang="en-US" sz="1800" dirty="0"/>
          </a:p>
          <a:p>
            <a:pPr marL="0" indent="0" algn="ctr">
              <a:buNone/>
            </a:pPr>
            <a:r>
              <a:rPr lang="en-US" sz="2400" i="1" dirty="0"/>
              <a:t>Government offices given </a:t>
            </a:r>
            <a:br>
              <a:rPr lang="en-US" sz="2400" i="1" dirty="0"/>
            </a:br>
            <a:r>
              <a:rPr lang="en-US" sz="2400" i="1" dirty="0"/>
              <a:t>to political supporters</a:t>
            </a:r>
          </a:p>
        </p:txBody>
      </p:sp>
      <p:sp>
        <p:nvSpPr>
          <p:cNvPr id="2" name="Title 1"/>
          <p:cNvSpPr>
            <a:spLocks noGrp="1"/>
          </p:cNvSpPr>
          <p:nvPr>
            <p:ph type="title" idx="4294967295"/>
          </p:nvPr>
        </p:nvSpPr>
        <p:spPr>
          <a:xfrm>
            <a:off x="152400" y="330200"/>
            <a:ext cx="4419600" cy="1498600"/>
          </a:xfrm>
        </p:spPr>
        <p:txBody>
          <a:bodyPr>
            <a:normAutofit fontScale="90000"/>
          </a:bodyPr>
          <a:lstStyle/>
          <a:p>
            <a:pPr algn="l"/>
            <a:r>
              <a:rPr lang="en-US" sz="3600" b="1" dirty="0"/>
              <a:t>The</a:t>
            </a:r>
            <a:r>
              <a:rPr lang="en-US" b="1" dirty="0"/>
              <a:t> </a:t>
            </a:r>
            <a:br>
              <a:rPr lang="en-US" b="1" dirty="0"/>
            </a:br>
            <a:r>
              <a:rPr lang="en-US" sz="5300" b="1" dirty="0"/>
              <a:t>Spoils System</a:t>
            </a:r>
            <a:endParaRPr lang="en-US" b="1" dirty="0"/>
          </a:p>
        </p:txBody>
      </p:sp>
      <p:pic>
        <p:nvPicPr>
          <p:cNvPr id="86018" name="Picture 2" descr="File:In memorium--our civil service as it was.JPG"/>
          <p:cNvPicPr>
            <a:picLocks noChangeAspect="1" noChangeArrowheads="1"/>
          </p:cNvPicPr>
          <p:nvPr/>
        </p:nvPicPr>
        <p:blipFill>
          <a:blip r:embed="rId3" cstate="print"/>
          <a:srcRect/>
          <a:stretch>
            <a:fillRect/>
          </a:stretch>
        </p:blipFill>
        <p:spPr bwMode="auto">
          <a:xfrm>
            <a:off x="4621613" y="0"/>
            <a:ext cx="4522387" cy="6858000"/>
          </a:xfrm>
          <a:prstGeom prst="rect">
            <a:avLst/>
          </a:prstGeom>
          <a:noFill/>
        </p:spPr>
      </p:pic>
      <p:sp>
        <p:nvSpPr>
          <p:cNvPr id="5" name="Rectangle 4"/>
          <p:cNvSpPr/>
          <p:nvPr/>
        </p:nvSpPr>
        <p:spPr>
          <a:xfrm>
            <a:off x="4621612" y="5688449"/>
            <a:ext cx="4522387" cy="1169551"/>
          </a:xfrm>
          <a:prstGeom prst="rect">
            <a:avLst/>
          </a:prstGeom>
          <a:solidFill>
            <a:schemeClr val="dk1">
              <a:alpha val="65000"/>
            </a:schemeClr>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1400" b="1" dirty="0"/>
              <a:t>In memoriam--our civil service as it was</a:t>
            </a:r>
            <a:r>
              <a:rPr lang="en-US" sz="1400" dirty="0"/>
              <a:t>, A </a:t>
            </a:r>
            <a:r>
              <a:rPr lang="en-US" sz="1400" dirty="0">
                <a:hlinkClick r:id="rId4" action="ppaction://hlinkfile" tooltip="Political cartoon"/>
              </a:rPr>
              <a:t>Political cartoon</a:t>
            </a:r>
            <a:r>
              <a:rPr lang="en-US" sz="1400" dirty="0"/>
              <a:t> by </a:t>
            </a:r>
            <a:r>
              <a:rPr lang="en-US" sz="1400" dirty="0">
                <a:hlinkClick r:id="rId5" action="ppaction://hlinkfile" tooltip="Thomas Nast"/>
              </a:rPr>
              <a:t>Thomas Nast</a:t>
            </a:r>
            <a:r>
              <a:rPr lang="en-US" sz="1400" dirty="0"/>
              <a:t> showing statue of </a:t>
            </a:r>
            <a:r>
              <a:rPr lang="en-US" sz="1400" dirty="0">
                <a:hlinkClick r:id="rId6" action="ppaction://hlinkfile" tooltip="Andrew Jackson"/>
              </a:rPr>
              <a:t>Andrew Jackson</a:t>
            </a:r>
            <a:r>
              <a:rPr lang="en-US" sz="1400" dirty="0"/>
              <a:t> on pig, which is over "fraud," "bribery," and "spoils," eating "plunder." in </a:t>
            </a:r>
            <a:r>
              <a:rPr lang="en-US" sz="1400" dirty="0">
                <a:hlinkClick r:id="rId7" action="ppaction://hlinkfile" tooltip="Harper's Weekly"/>
              </a:rPr>
              <a:t>Harper's Weekly</a:t>
            </a:r>
            <a:r>
              <a:rPr lang="en-US" sz="1400" dirty="0"/>
              <a:t>, 1877 April 28, p. 325.</a:t>
            </a:r>
          </a:p>
        </p:txBody>
      </p:sp>
      <p:sp>
        <p:nvSpPr>
          <p:cNvPr id="6" name="Rectangle 5"/>
          <p:cNvSpPr/>
          <p:nvPr/>
        </p:nvSpPr>
        <p:spPr>
          <a:xfrm>
            <a:off x="838200" y="6400800"/>
            <a:ext cx="2819400" cy="338554"/>
          </a:xfrm>
          <a:prstGeom prst="rect">
            <a:avLst/>
          </a:prstGeom>
        </p:spPr>
        <p:txBody>
          <a:bodyPr wrap="square">
            <a:spAutoFit/>
          </a:bodyPr>
          <a:lstStyle/>
          <a:p>
            <a:pPr algn="ctr"/>
            <a:r>
              <a:rPr lang="en-US" sz="1600" dirty="0">
                <a:hlinkClick r:id="rId8"/>
              </a:rPr>
              <a:t>Modern Day Spoils System</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152400"/>
            <a:ext cx="8763000" cy="1143000"/>
          </a:xfrm>
        </p:spPr>
        <p:txBody>
          <a:bodyPr>
            <a:noAutofit/>
          </a:bodyPr>
          <a:lstStyle/>
          <a:p>
            <a:pPr algn="ctr"/>
            <a:r>
              <a:rPr lang="en-US" sz="4400" b="1" dirty="0"/>
              <a:t>The Second Two Party System</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494761777"/>
              </p:ext>
            </p:extLst>
          </p:nvPr>
        </p:nvGraphicFramePr>
        <p:xfrm>
          <a:off x="1033866" y="1676401"/>
          <a:ext cx="7729134" cy="4175047"/>
        </p:xfrm>
        <a:graphic>
          <a:graphicData uri="http://schemas.openxmlformats.org/drawingml/2006/table">
            <a:tbl>
              <a:tblPr firstRow="1" bandRow="1">
                <a:tableStyleId>{5C22544A-7EE6-4342-B048-85BDC9FD1C3A}</a:tableStyleId>
              </a:tblPr>
              <a:tblGrid>
                <a:gridCol w="2010394">
                  <a:extLst>
                    <a:ext uri="{9D8B030D-6E8A-4147-A177-3AD203B41FA5}">
                      <a16:colId xmlns:a16="http://schemas.microsoft.com/office/drawing/2014/main" val="20000"/>
                    </a:ext>
                  </a:extLst>
                </a:gridCol>
                <a:gridCol w="282314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761999">
                <a:tc>
                  <a:txBody>
                    <a:bodyPr/>
                    <a:lstStyle/>
                    <a:p>
                      <a:r>
                        <a:rPr lang="en-US" sz="2800" b="1" dirty="0">
                          <a:solidFill>
                            <a:schemeClr val="bg1"/>
                          </a:solidFill>
                        </a:rPr>
                        <a:t>1790-1816</a:t>
                      </a:r>
                      <a:endParaRPr lang="en-US" sz="3600" b="1" dirty="0">
                        <a:solidFill>
                          <a:schemeClr val="bg1"/>
                        </a:solidFill>
                      </a:endParaRPr>
                    </a:p>
                  </a:txBody>
                  <a:tcPr anchor="ctr">
                    <a:solidFill>
                      <a:srgbClr val="EFF5FF"/>
                    </a:solidFill>
                  </a:tcPr>
                </a:tc>
                <a:tc>
                  <a:txBody>
                    <a:bodyPr/>
                    <a:lstStyle/>
                    <a:p>
                      <a:pPr algn="ctr"/>
                      <a:r>
                        <a:rPr lang="en-US" sz="3200" b="1" dirty="0">
                          <a:solidFill>
                            <a:schemeClr val="bg1"/>
                          </a:solidFill>
                        </a:rPr>
                        <a:t>Federalists</a:t>
                      </a:r>
                    </a:p>
                  </a:txBody>
                  <a:tcPr>
                    <a:solidFill>
                      <a:srgbClr val="EFF5FF"/>
                    </a:solidFill>
                  </a:tcPr>
                </a:tc>
                <a:tc>
                  <a:txBody>
                    <a:bodyPr/>
                    <a:lstStyle/>
                    <a:p>
                      <a:pPr algn="ctr"/>
                      <a:r>
                        <a:rPr lang="en-US" sz="3200" b="1" dirty="0">
                          <a:solidFill>
                            <a:schemeClr val="bg1"/>
                          </a:solidFill>
                        </a:rPr>
                        <a:t>Republicans</a:t>
                      </a:r>
                    </a:p>
                    <a:p>
                      <a:pPr algn="ctr"/>
                      <a:r>
                        <a:rPr lang="en-US" sz="1500" b="0" dirty="0">
                          <a:solidFill>
                            <a:schemeClr val="bg1"/>
                          </a:solidFill>
                        </a:rPr>
                        <a:t>[Jeffersonian or Democratic]</a:t>
                      </a:r>
                    </a:p>
                  </a:txBody>
                  <a:tcPr anchor="ctr">
                    <a:solidFill>
                      <a:srgbClr val="EFF5FF"/>
                    </a:solidFill>
                  </a:tcPr>
                </a:tc>
                <a:extLst>
                  <a:ext uri="{0D108BD9-81ED-4DB2-BD59-A6C34878D82A}">
                    <a16:rowId xmlns:a16="http://schemas.microsoft.com/office/drawing/2014/main" val="10000"/>
                  </a:ext>
                </a:extLst>
              </a:tr>
              <a:tr h="802875">
                <a:tc>
                  <a:txBody>
                    <a:bodyPr/>
                    <a:lstStyle/>
                    <a:p>
                      <a:r>
                        <a:rPr lang="en-US" sz="2800" b="1" kern="1200" dirty="0">
                          <a:solidFill>
                            <a:schemeClr val="tx1"/>
                          </a:solidFill>
                          <a:latin typeface="+mn-lt"/>
                          <a:ea typeface="+mn-ea"/>
                          <a:cs typeface="+mn-cs"/>
                        </a:rPr>
                        <a:t>1816-1824</a:t>
                      </a:r>
                    </a:p>
                  </a:txBody>
                  <a:tcPr anchor="ctr">
                    <a:solidFill>
                      <a:schemeClr val="bg1"/>
                    </a:solidFill>
                  </a:tcPr>
                </a:tc>
                <a:tc gridSpan="2">
                  <a:txBody>
                    <a:bodyPr/>
                    <a:lstStyle/>
                    <a:p>
                      <a:pPr algn="ctr"/>
                      <a:r>
                        <a:rPr lang="en-US" sz="3200" b="1" dirty="0">
                          <a:solidFill>
                            <a:schemeClr val="tx1"/>
                          </a:solidFill>
                        </a:rPr>
                        <a:t>“Republicans”</a:t>
                      </a:r>
                    </a:p>
                  </a:txBody>
                  <a:tcPr anchor="ctr">
                    <a:solidFill>
                      <a:schemeClr val="bg1"/>
                    </a:solidFill>
                  </a:tcPr>
                </a:tc>
                <a:tc hMerge="1">
                  <a:txBody>
                    <a:bodyPr/>
                    <a:lstStyle/>
                    <a:p>
                      <a:endParaRPr lang="en-US"/>
                    </a:p>
                  </a:txBody>
                  <a:tcPr/>
                </a:tc>
                <a:extLst>
                  <a:ext uri="{0D108BD9-81ED-4DB2-BD59-A6C34878D82A}">
                    <a16:rowId xmlns:a16="http://schemas.microsoft.com/office/drawing/2014/main" val="10001"/>
                  </a:ext>
                </a:extLst>
              </a:tr>
              <a:tr h="13347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latin typeface="+mn-lt"/>
                          <a:ea typeface="+mn-ea"/>
                          <a:cs typeface="+mn-cs"/>
                        </a:rPr>
                        <a:t>1828-1833</a:t>
                      </a:r>
                    </a:p>
                  </a:txBody>
                  <a:tcPr anchor="ctr">
                    <a:solidFill>
                      <a:schemeClr val="accent2">
                        <a:lumMod val="40000"/>
                        <a:lumOff val="60000"/>
                      </a:schemeClr>
                    </a:solidFill>
                  </a:tcPr>
                </a:tc>
                <a:tc>
                  <a:txBody>
                    <a:bodyPr/>
                    <a:lstStyle/>
                    <a:p>
                      <a:pPr algn="ctr"/>
                      <a:endParaRPr lang="en-US" sz="3200" b="1" dirty="0"/>
                    </a:p>
                  </a:txBody>
                  <a:tcPr anchor="ctr">
                    <a:solidFill>
                      <a:schemeClr val="accent2">
                        <a:lumMod val="40000"/>
                        <a:lumOff val="60000"/>
                      </a:schemeClr>
                    </a:solidFill>
                  </a:tcPr>
                </a:tc>
                <a:tc>
                  <a:txBody>
                    <a:bodyPr/>
                    <a:lstStyle/>
                    <a:p>
                      <a:pPr algn="ctr"/>
                      <a:endParaRPr lang="en-US" sz="3200" b="1" dirty="0"/>
                    </a:p>
                  </a:txBody>
                  <a:tcPr anchor="ctr">
                    <a:solidFill>
                      <a:schemeClr val="accent2">
                        <a:lumMod val="40000"/>
                        <a:lumOff val="60000"/>
                      </a:schemeClr>
                    </a:solidFill>
                  </a:tcPr>
                </a:tc>
                <a:extLst>
                  <a:ext uri="{0D108BD9-81ED-4DB2-BD59-A6C34878D82A}">
                    <a16:rowId xmlns:a16="http://schemas.microsoft.com/office/drawing/2014/main" val="10002"/>
                  </a:ext>
                </a:extLst>
              </a:tr>
              <a:tr h="1229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latin typeface="+mn-lt"/>
                          <a:ea typeface="+mn-ea"/>
                          <a:cs typeface="+mn-cs"/>
                        </a:rPr>
                        <a:t>1833-1854</a:t>
                      </a:r>
                    </a:p>
                  </a:txBody>
                  <a:tcPr anchor="ctr">
                    <a:solidFill>
                      <a:schemeClr val="accent2">
                        <a:lumMod val="40000"/>
                        <a:lumOff val="60000"/>
                      </a:schemeClr>
                    </a:solidFill>
                  </a:tcPr>
                </a:tc>
                <a:tc>
                  <a:txBody>
                    <a:bodyPr/>
                    <a:lstStyle/>
                    <a:p>
                      <a:pPr algn="ctr"/>
                      <a:endParaRPr lang="en-US" sz="3200" b="1" dirty="0"/>
                    </a:p>
                  </a:txBody>
                  <a:tcPr anchor="ctr">
                    <a:solidFill>
                      <a:schemeClr val="accent2">
                        <a:lumMod val="40000"/>
                        <a:lumOff val="60000"/>
                      </a:schemeClr>
                    </a:solidFill>
                  </a:tcPr>
                </a:tc>
                <a:tc>
                  <a:txBody>
                    <a:bodyPr/>
                    <a:lstStyle/>
                    <a:p>
                      <a:pPr algn="ctr"/>
                      <a:endParaRPr lang="en-US" sz="3200" b="1" dirty="0"/>
                    </a:p>
                  </a:txBody>
                  <a:tcPr anchor="ctr">
                    <a:solidFill>
                      <a:schemeClr val="accent2">
                        <a:lumMod val="40000"/>
                        <a:lumOff val="60000"/>
                      </a:schemeClr>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0" y="1600200"/>
            <a:ext cx="1033866" cy="1015663"/>
          </a:xfrm>
          <a:prstGeom prst="rect">
            <a:avLst/>
          </a:prstGeom>
          <a:solidFill>
            <a:srgbClr val="002060"/>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6" name="TextBox 5"/>
          <p:cNvSpPr txBox="1"/>
          <p:nvPr/>
        </p:nvSpPr>
        <p:spPr>
          <a:xfrm>
            <a:off x="1" y="4623137"/>
            <a:ext cx="1028126" cy="1015663"/>
          </a:xfrm>
          <a:prstGeom prst="rect">
            <a:avLst/>
          </a:prstGeom>
          <a:solidFill>
            <a:srgbClr val="002060"/>
          </a:solidFill>
          <a:effectLst>
            <a:softEdge rad="317500"/>
          </a:effectLst>
        </p:spPr>
        <p:style>
          <a:lnRef idx="2">
            <a:schemeClr val="dk1">
              <a:shade val="50000"/>
            </a:schemeClr>
          </a:lnRef>
          <a:fillRef idx="1">
            <a:schemeClr val="dk1"/>
          </a:fillRef>
          <a:effectRef idx="0">
            <a:schemeClr val="dk1"/>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sp>
        <p:nvSpPr>
          <p:cNvPr id="3" name="Rectangle 2"/>
          <p:cNvSpPr/>
          <p:nvPr/>
        </p:nvSpPr>
        <p:spPr>
          <a:xfrm>
            <a:off x="3048000" y="3352800"/>
            <a:ext cx="2819400" cy="1077218"/>
          </a:xfrm>
          <a:prstGeom prst="rect">
            <a:avLst/>
          </a:prstGeom>
        </p:spPr>
        <p:txBody>
          <a:bodyPr wrap="square">
            <a:spAutoFit/>
          </a:bodyPr>
          <a:lstStyle/>
          <a:p>
            <a:pPr lvl="0" algn="ctr"/>
            <a:r>
              <a:rPr lang="en-US" sz="3200" b="1" i="1" dirty="0">
                <a:solidFill>
                  <a:srgbClr val="030102"/>
                </a:solidFill>
              </a:rPr>
              <a:t>National</a:t>
            </a:r>
            <a:r>
              <a:rPr lang="en-US" sz="3200" b="1" dirty="0">
                <a:solidFill>
                  <a:srgbClr val="030102"/>
                </a:solidFill>
              </a:rPr>
              <a:t> Republicans</a:t>
            </a:r>
          </a:p>
        </p:txBody>
      </p:sp>
      <p:sp>
        <p:nvSpPr>
          <p:cNvPr id="9" name="Rectangle 8"/>
          <p:cNvSpPr/>
          <p:nvPr/>
        </p:nvSpPr>
        <p:spPr>
          <a:xfrm>
            <a:off x="5867400" y="3352800"/>
            <a:ext cx="2895600" cy="1077218"/>
          </a:xfrm>
          <a:prstGeom prst="rect">
            <a:avLst/>
          </a:prstGeom>
        </p:spPr>
        <p:txBody>
          <a:bodyPr wrap="square">
            <a:spAutoFit/>
          </a:bodyPr>
          <a:lstStyle/>
          <a:p>
            <a:pPr lvl="0" algn="ctr"/>
            <a:r>
              <a:rPr lang="en-US" sz="3200" b="1" i="1" dirty="0">
                <a:solidFill>
                  <a:srgbClr val="030102"/>
                </a:solidFill>
              </a:rPr>
              <a:t>Democratic</a:t>
            </a:r>
            <a:r>
              <a:rPr lang="en-US" sz="3200" b="1" dirty="0">
                <a:solidFill>
                  <a:srgbClr val="030102"/>
                </a:solidFill>
              </a:rPr>
              <a:t> Republicans</a:t>
            </a:r>
          </a:p>
        </p:txBody>
      </p:sp>
      <p:sp>
        <p:nvSpPr>
          <p:cNvPr id="8" name="Rectangle 7"/>
          <p:cNvSpPr/>
          <p:nvPr/>
        </p:nvSpPr>
        <p:spPr>
          <a:xfrm>
            <a:off x="3048000" y="4901624"/>
            <a:ext cx="2819399" cy="584775"/>
          </a:xfrm>
          <a:prstGeom prst="rect">
            <a:avLst/>
          </a:prstGeom>
        </p:spPr>
        <p:txBody>
          <a:bodyPr wrap="square">
            <a:spAutoFit/>
          </a:bodyPr>
          <a:lstStyle/>
          <a:p>
            <a:pPr lvl="0" algn="ctr"/>
            <a:r>
              <a:rPr lang="en-US" sz="3200" b="1" dirty="0">
                <a:solidFill>
                  <a:srgbClr val="030102"/>
                </a:solidFill>
              </a:rPr>
              <a:t>“Whigs”</a:t>
            </a:r>
          </a:p>
        </p:txBody>
      </p:sp>
      <p:sp>
        <p:nvSpPr>
          <p:cNvPr id="11" name="Rectangle 10"/>
          <p:cNvSpPr/>
          <p:nvPr/>
        </p:nvSpPr>
        <p:spPr>
          <a:xfrm>
            <a:off x="5873138" y="4901625"/>
            <a:ext cx="2884123" cy="584775"/>
          </a:xfrm>
          <a:prstGeom prst="rect">
            <a:avLst/>
          </a:prstGeom>
        </p:spPr>
        <p:txBody>
          <a:bodyPr wrap="none">
            <a:spAutoFit/>
          </a:bodyPr>
          <a:lstStyle/>
          <a:p>
            <a:pPr lvl="0" algn="ctr"/>
            <a:r>
              <a:rPr lang="en-US" sz="3200" b="1" dirty="0">
                <a:solidFill>
                  <a:srgbClr val="030102"/>
                </a:solidFill>
              </a:rPr>
              <a:t>“Democrats”</a:t>
            </a:r>
          </a:p>
        </p:txBody>
      </p:sp>
      <p:sp>
        <p:nvSpPr>
          <p:cNvPr id="7" name="Arrow: Down 6"/>
          <p:cNvSpPr/>
          <p:nvPr/>
        </p:nvSpPr>
        <p:spPr>
          <a:xfrm>
            <a:off x="4114800" y="4453464"/>
            <a:ext cx="609600" cy="471606"/>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Arrow: Down 11"/>
          <p:cNvSpPr/>
          <p:nvPr/>
        </p:nvSpPr>
        <p:spPr>
          <a:xfrm>
            <a:off x="7027984" y="4453464"/>
            <a:ext cx="609600" cy="471606"/>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1267720216"/>
              </p:ext>
            </p:extLst>
          </p:nvPr>
        </p:nvGraphicFramePr>
        <p:xfrm>
          <a:off x="0" y="5"/>
          <a:ext cx="9144000" cy="6849722"/>
        </p:xfrm>
        <a:graphic>
          <a:graphicData uri="http://schemas.openxmlformats.org/drawingml/2006/table">
            <a:tbl>
              <a:tblPr>
                <a:tableStyleId>{2D5ABB26-0587-4C30-8999-92F81FD0307C}</a:tableStyleId>
              </a:tblPr>
              <a:tblGrid>
                <a:gridCol w="31242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466674">
                <a:tc>
                  <a:txBody>
                    <a:bodyPr/>
                    <a:lstStyle/>
                    <a:p>
                      <a:pPr marL="0" marR="0" algn="r">
                        <a:spcBef>
                          <a:spcPts val="0"/>
                        </a:spcBef>
                        <a:spcAft>
                          <a:spcPts val="0"/>
                        </a:spcAft>
                      </a:pPr>
                      <a:r>
                        <a:rPr lang="en-US" sz="2800" dirty="0"/>
                        <a:t>      </a:t>
                      </a:r>
                      <a:r>
                        <a:rPr lang="en-US" sz="2600" b="1" dirty="0"/>
                        <a:t>WHIGS</a:t>
                      </a:r>
                      <a:endParaRPr lang="en-US" sz="2600" b="1" dirty="0">
                        <a:latin typeface="Calibri"/>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t>The 2</a:t>
                      </a:r>
                      <a:r>
                        <a:rPr lang="en-US" sz="2000" b="1" baseline="30000" dirty="0"/>
                        <a:t>nd</a:t>
                      </a:r>
                      <a:r>
                        <a:rPr lang="en-US" sz="2000" b="1" dirty="0"/>
                        <a:t> Part</a:t>
                      </a:r>
                      <a:r>
                        <a:rPr lang="en-US" sz="2000" b="1" baseline="0" dirty="0"/>
                        <a:t>y System</a:t>
                      </a:r>
                      <a:endParaRPr lang="en-US" sz="2000" b="1" dirty="0">
                        <a:latin typeface="Calibri"/>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2600" b="1" dirty="0"/>
                        <a:t>DEMOCRATS</a:t>
                      </a:r>
                      <a:endParaRPr lang="en-US" sz="2600" b="1" dirty="0">
                        <a:latin typeface="Calibri"/>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23921">
                <a:tc>
                  <a:txBody>
                    <a:bodyPr/>
                    <a:lstStyle/>
                    <a:p>
                      <a:pPr marL="977900" marR="0" indent="0" algn="ctr">
                        <a:spcBef>
                          <a:spcPts val="0"/>
                        </a:spcBef>
                        <a:spcAft>
                          <a:spcPts val="0"/>
                        </a:spcAft>
                      </a:pPr>
                      <a:endParaRPr lang="en-US" sz="2000" b="1" dirty="0"/>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t>Leaders</a:t>
                      </a:r>
                      <a:endParaRPr lang="en-US" sz="1400" b="1" dirty="0">
                        <a:latin typeface="Calibri"/>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2000" b="1" dirty="0">
                          <a:latin typeface="+mn-lt"/>
                          <a:ea typeface="Calibri"/>
                          <a:cs typeface="Times New Roman"/>
                        </a:rPr>
                        <a:t>  </a:t>
                      </a: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37800">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b="1" kern="1200" dirty="0">
                          <a:solidFill>
                            <a:schemeClr val="tx1"/>
                          </a:solidFill>
                          <a:latin typeface="+mn-lt"/>
                          <a:ea typeface="+mn-ea"/>
                          <a:cs typeface="+mn-cs"/>
                        </a:rPr>
                        <a:t>Federalism</a:t>
                      </a: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3673">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t>Attitude toward</a:t>
                      </a:r>
                      <a:r>
                        <a:rPr lang="en-US" sz="2000" b="1" baseline="0" dirty="0"/>
                        <a:t> the </a:t>
                      </a:r>
                      <a:r>
                        <a:rPr lang="en-US" sz="2400" b="1" baseline="0" dirty="0"/>
                        <a:t>“Common Man”</a:t>
                      </a:r>
                      <a:endParaRPr lang="en-US" sz="1400" b="1" dirty="0">
                        <a:latin typeface="Calibri"/>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22201">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2400" b="1" kern="1200" dirty="0">
                          <a:solidFill>
                            <a:schemeClr val="tx1"/>
                          </a:solidFill>
                          <a:latin typeface="+mn-lt"/>
                          <a:ea typeface="+mn-ea"/>
                          <a:cs typeface="+mn-cs"/>
                        </a:rPr>
                        <a:t>Moral Reform?</a:t>
                      </a: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37800">
                <a:tc>
                  <a:txBody>
                    <a:bodyPr/>
                    <a:lstStyle/>
                    <a:p>
                      <a:pPr marL="0" marR="0" algn="ctr">
                        <a:spcBef>
                          <a:spcPts val="0"/>
                        </a:spcBef>
                        <a:spcAft>
                          <a:spcPts val="0"/>
                        </a:spcAft>
                      </a:pPr>
                      <a:endParaRPr kumimoji="0" lang="en-US" sz="2800" b="0" kern="1200" dirty="0">
                        <a:solidFill>
                          <a:schemeClr val="tx1"/>
                        </a:solidFill>
                        <a:latin typeface="Harlow Solid Italic" pitchFamily="82" charset="0"/>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t>Constitution</a:t>
                      </a:r>
                      <a:endParaRPr lang="en-US" sz="1400" b="1" dirty="0">
                        <a:latin typeface="Calibri"/>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kumimoji="0" lang="en-US" sz="2800" b="1" kern="1200" dirty="0">
                        <a:solidFill>
                          <a:schemeClr val="tx1"/>
                        </a:solidFill>
                        <a:latin typeface="Engravers MT" pitchFamily="18" charset="0"/>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37800">
                <a:tc>
                  <a:txBody>
                    <a:bodyPr/>
                    <a:lstStyle/>
                    <a:p>
                      <a:pPr marL="0" marR="0" algn="ctr">
                        <a:spcBef>
                          <a:spcPts val="0"/>
                        </a:spcBef>
                        <a:spcAft>
                          <a:spcPts val="0"/>
                        </a:spcAft>
                      </a:pPr>
                      <a:endParaRPr lang="en-US" sz="2000" b="1" dirty="0">
                        <a:latin typeface="+mn-lt"/>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t>Economy</a:t>
                      </a:r>
                      <a:endParaRPr lang="en-US" sz="1400" b="1" dirty="0">
                        <a:latin typeface="Calibri"/>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b="1" i="1" dirty="0">
                        <a:latin typeface="+mn-lt"/>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37800">
                <a:tc>
                  <a:txBody>
                    <a:bodyPr/>
                    <a:lstStyle/>
                    <a:p>
                      <a:pPr marL="0" marR="0" algn="ctr">
                        <a:spcBef>
                          <a:spcPts val="0"/>
                        </a:spcBef>
                        <a:spcAft>
                          <a:spcPts val="0"/>
                        </a:spcAft>
                      </a:pPr>
                      <a:endParaRPr lang="en-US" sz="2000" b="1" dirty="0">
                        <a:latin typeface="+mn-lt"/>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n-lt"/>
                          <a:ea typeface="+mn-ea"/>
                          <a:cs typeface="+mn-cs"/>
                        </a:rPr>
                        <a:t>Sectional Support</a:t>
                      </a:r>
                      <a:endParaRPr lang="en-US" sz="2400" b="1" dirty="0"/>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kumimoji="0" lang="en-US" sz="2000" b="1" kern="1200" dirty="0">
                        <a:solidFill>
                          <a:schemeClr val="tx1"/>
                        </a:solidFill>
                        <a:latin typeface="+mn-lt"/>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71722">
                <a:tc>
                  <a:txBody>
                    <a:bodyPr/>
                    <a:lstStyle/>
                    <a:p>
                      <a:pPr algn="ctr"/>
                      <a:endParaRPr lang="en-US" sz="2800" b="1" dirty="0">
                        <a:latin typeface="+mn-lt"/>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chemeClr val="accent1"/>
                          </a:solidFill>
                        </a:rPr>
                        <a:t>N</a:t>
                      </a:r>
                      <a:r>
                        <a:rPr lang="en-US" sz="2400" b="1" dirty="0">
                          <a:solidFill>
                            <a:schemeClr val="bg1">
                              <a:lumMod val="25000"/>
                              <a:lumOff val="75000"/>
                            </a:schemeClr>
                          </a:solidFill>
                        </a:rPr>
                        <a:t>ational Bank</a:t>
                      </a:r>
                      <a:endParaRPr lang="en-US" sz="1400" b="1" dirty="0">
                        <a:solidFill>
                          <a:schemeClr val="bg1">
                            <a:lumMod val="25000"/>
                            <a:lumOff val="75000"/>
                          </a:schemeClr>
                        </a:solidFill>
                        <a:latin typeface="Calibri"/>
                        <a:ea typeface="Calibri"/>
                        <a:cs typeface="Times New Roman"/>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71722">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kern="1200" noProof="0" dirty="0">
                          <a:solidFill>
                            <a:schemeClr val="accent1"/>
                          </a:solidFill>
                          <a:latin typeface="+mn-lt"/>
                          <a:ea typeface="+mn-ea"/>
                          <a:cs typeface="+mn-cs"/>
                        </a:rPr>
                        <a:t>I</a:t>
                      </a:r>
                      <a:r>
                        <a:rPr kumimoji="0" lang="en-US" sz="2200" b="1" kern="1200" noProof="0" dirty="0">
                          <a:solidFill>
                            <a:schemeClr val="bg1">
                              <a:lumMod val="25000"/>
                              <a:lumOff val="75000"/>
                            </a:schemeClr>
                          </a:solidFill>
                          <a:latin typeface="+mn-lt"/>
                          <a:ea typeface="+mn-ea"/>
                          <a:cs typeface="+mn-cs"/>
                        </a:rPr>
                        <a:t>nternal Improvements</a:t>
                      </a: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671722">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kumimoji="0" lang="en-US" sz="2400" b="1" kern="1200" dirty="0">
                          <a:solidFill>
                            <a:schemeClr val="accent1"/>
                          </a:solidFill>
                          <a:latin typeface="+mn-lt"/>
                          <a:ea typeface="+mn-ea"/>
                          <a:cs typeface="+mn-cs"/>
                        </a:rPr>
                        <a:t>P</a:t>
                      </a:r>
                      <a:r>
                        <a:rPr kumimoji="0" lang="en-US" sz="2400" b="1" kern="1200" dirty="0">
                          <a:solidFill>
                            <a:schemeClr val="bg1">
                              <a:lumMod val="25000"/>
                              <a:lumOff val="75000"/>
                            </a:schemeClr>
                          </a:solidFill>
                          <a:latin typeface="+mn-lt"/>
                          <a:ea typeface="+mn-ea"/>
                          <a:cs typeface="+mn-cs"/>
                        </a:rPr>
                        <a:t>rotective Tariff</a:t>
                      </a: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kumimoji="0" lang="en-US" sz="2800" b="1" kern="1200" dirty="0">
                        <a:solidFill>
                          <a:schemeClr val="tx1"/>
                        </a:solidFill>
                        <a:latin typeface="+mn-lt"/>
                        <a:ea typeface="+mn-ea"/>
                        <a:cs typeface="+mn-cs"/>
                      </a:endParaRPr>
                    </a:p>
                  </a:txBody>
                  <a:tcPr marL="67456" marR="674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pic>
        <p:nvPicPr>
          <p:cNvPr id="8" name="Picture 4" descr="http://upload.wikimedia.org/wikipedia/commons/thumb/9/92/Henry_Clay.JPG/250px-Henry_Clay.JPG"/>
          <p:cNvPicPr>
            <a:picLocks noChangeAspect="1" noChangeArrowheads="1"/>
          </p:cNvPicPr>
          <p:nvPr/>
        </p:nvPicPr>
        <p:blipFill>
          <a:blip r:embed="rId3" cstate="print"/>
          <a:srcRect l="28154" t="15385" r="15538" b="38461"/>
          <a:stretch>
            <a:fillRect/>
          </a:stretch>
        </p:blipFill>
        <p:spPr bwMode="auto">
          <a:xfrm>
            <a:off x="0" y="0"/>
            <a:ext cx="990600" cy="990600"/>
          </a:xfrm>
          <a:prstGeom prst="rect">
            <a:avLst/>
          </a:prstGeom>
          <a:noFill/>
          <a:effectLst>
            <a:softEdge rad="12700"/>
          </a:effectLst>
        </p:spPr>
      </p:pic>
      <p:pic>
        <p:nvPicPr>
          <p:cNvPr id="88066" name="Picture 2" descr="File:Andrew Jackson.jpg"/>
          <p:cNvPicPr>
            <a:picLocks noChangeAspect="1" noChangeArrowheads="1"/>
          </p:cNvPicPr>
          <p:nvPr/>
        </p:nvPicPr>
        <p:blipFill>
          <a:blip r:embed="rId4" cstate="print"/>
          <a:srcRect l="24892" t="10268" r="27489" b="40625"/>
          <a:stretch>
            <a:fillRect/>
          </a:stretch>
        </p:blipFill>
        <p:spPr bwMode="auto">
          <a:xfrm>
            <a:off x="8351520" y="0"/>
            <a:ext cx="792480" cy="990600"/>
          </a:xfrm>
          <a:prstGeom prst="rect">
            <a:avLst/>
          </a:prstGeom>
          <a:noFill/>
          <a:effectLst>
            <a:softEdge rad="12700"/>
          </a:effectLst>
        </p:spPr>
      </p:pic>
      <p:sp>
        <p:nvSpPr>
          <p:cNvPr id="7" name="TextBox 6"/>
          <p:cNvSpPr txBox="1"/>
          <p:nvPr/>
        </p:nvSpPr>
        <p:spPr>
          <a:xfrm>
            <a:off x="2743200" y="4724400"/>
            <a:ext cx="430631" cy="2209800"/>
          </a:xfrm>
          <a:prstGeom prst="rect">
            <a:avLst/>
          </a:prstGeom>
          <a:solidFill>
            <a:schemeClr val="bg1"/>
          </a:solidFill>
          <a:effectLst>
            <a:softEdge rad="127000"/>
          </a:effectLst>
        </p:spPr>
        <p:txBody>
          <a:bodyPr vert="wordArtVert" wrap="square" rtlCol="0">
            <a:spAutoFit/>
          </a:bodyPr>
          <a:lstStyle/>
          <a:p>
            <a:pPr algn="ctr"/>
            <a:r>
              <a:rPr lang="en-US" sz="1400" b="1" dirty="0">
                <a:solidFill>
                  <a:srgbClr val="F29A82"/>
                </a:solidFill>
              </a:rPr>
              <a:t>AMERICAN</a:t>
            </a:r>
          </a:p>
        </p:txBody>
      </p:sp>
      <p:sp>
        <p:nvSpPr>
          <p:cNvPr id="9" name="TextBox 8"/>
          <p:cNvSpPr txBox="1"/>
          <p:nvPr/>
        </p:nvSpPr>
        <p:spPr>
          <a:xfrm>
            <a:off x="5943600" y="4724400"/>
            <a:ext cx="500906" cy="2209800"/>
          </a:xfrm>
          <a:prstGeom prst="rect">
            <a:avLst/>
          </a:prstGeom>
          <a:solidFill>
            <a:schemeClr val="bg1"/>
          </a:solidFill>
          <a:effectLst>
            <a:softEdge rad="127000"/>
          </a:effectLst>
        </p:spPr>
        <p:txBody>
          <a:bodyPr vert="wordArtVert" wrap="square" rtlCol="0">
            <a:spAutoFit/>
          </a:bodyPr>
          <a:lstStyle/>
          <a:p>
            <a:pPr algn="ctr"/>
            <a:r>
              <a:rPr lang="en-US" b="1" dirty="0">
                <a:solidFill>
                  <a:schemeClr val="accent2">
                    <a:lumMod val="60000"/>
                    <a:lumOff val="40000"/>
                  </a:schemeClr>
                </a:solidFill>
              </a:rPr>
              <a:t>SYSTEM</a:t>
            </a:r>
          </a:p>
        </p:txBody>
      </p:sp>
      <p:sp>
        <p:nvSpPr>
          <p:cNvPr id="14" name="Rectangle 13"/>
          <p:cNvSpPr/>
          <p:nvPr/>
        </p:nvSpPr>
        <p:spPr>
          <a:xfrm>
            <a:off x="518679" y="523975"/>
            <a:ext cx="2605521" cy="400110"/>
          </a:xfrm>
          <a:prstGeom prst="rect">
            <a:avLst/>
          </a:prstGeom>
        </p:spPr>
        <p:txBody>
          <a:bodyPr wrap="none">
            <a:spAutoFit/>
          </a:bodyPr>
          <a:lstStyle/>
          <a:p>
            <a:pPr marL="977900" lvl="0" algn="ctr"/>
            <a:r>
              <a:rPr lang="en-US" sz="2000" b="1" dirty="0">
                <a:solidFill>
                  <a:srgbClr val="D7E7FF"/>
                </a:solidFill>
              </a:rPr>
              <a:t>Henry Clay</a:t>
            </a:r>
          </a:p>
        </p:txBody>
      </p:sp>
      <p:sp>
        <p:nvSpPr>
          <p:cNvPr id="15" name="Rectangle 14"/>
          <p:cNvSpPr/>
          <p:nvPr/>
        </p:nvSpPr>
        <p:spPr>
          <a:xfrm>
            <a:off x="6043405" y="524175"/>
            <a:ext cx="2206630" cy="400110"/>
          </a:xfrm>
          <a:prstGeom prst="rect">
            <a:avLst/>
          </a:prstGeom>
        </p:spPr>
        <p:txBody>
          <a:bodyPr wrap="none">
            <a:spAutoFit/>
          </a:bodyPr>
          <a:lstStyle/>
          <a:p>
            <a:pPr lvl="0"/>
            <a:r>
              <a:rPr lang="en-US" sz="2000" b="1" dirty="0">
                <a:solidFill>
                  <a:srgbClr val="D7E7FF"/>
                </a:solidFill>
                <a:ea typeface="Calibri"/>
                <a:cs typeface="Times New Roman"/>
              </a:rPr>
              <a:t>Andrew Jackson</a:t>
            </a:r>
          </a:p>
        </p:txBody>
      </p:sp>
      <p:sp>
        <p:nvSpPr>
          <p:cNvPr id="16" name="Rectangle 15"/>
          <p:cNvSpPr/>
          <p:nvPr/>
        </p:nvSpPr>
        <p:spPr>
          <a:xfrm>
            <a:off x="0" y="1048105"/>
            <a:ext cx="3124199" cy="523220"/>
          </a:xfrm>
          <a:prstGeom prst="rect">
            <a:avLst/>
          </a:prstGeom>
        </p:spPr>
        <p:txBody>
          <a:bodyPr wrap="square">
            <a:spAutoFit/>
          </a:bodyPr>
          <a:lstStyle/>
          <a:p>
            <a:pPr algn="ctr"/>
            <a:r>
              <a:rPr lang="en-US" sz="2800" b="1" dirty="0">
                <a:solidFill>
                  <a:srgbClr val="D7E7FF"/>
                </a:solidFill>
              </a:rPr>
              <a:t>Nationalistic</a:t>
            </a:r>
            <a:endParaRPr lang="en-US" dirty="0"/>
          </a:p>
        </p:txBody>
      </p:sp>
      <p:sp>
        <p:nvSpPr>
          <p:cNvPr id="21" name="Rectangle 20"/>
          <p:cNvSpPr/>
          <p:nvPr/>
        </p:nvSpPr>
        <p:spPr>
          <a:xfrm>
            <a:off x="6043405" y="1043516"/>
            <a:ext cx="3100595" cy="523220"/>
          </a:xfrm>
          <a:prstGeom prst="rect">
            <a:avLst/>
          </a:prstGeom>
        </p:spPr>
        <p:txBody>
          <a:bodyPr wrap="square">
            <a:spAutoFit/>
          </a:bodyPr>
          <a:lstStyle/>
          <a:p>
            <a:pPr lvl="0" algn="ctr"/>
            <a:r>
              <a:rPr lang="en-US" sz="2800" b="1" dirty="0">
                <a:solidFill>
                  <a:srgbClr val="D7E7FF"/>
                </a:solidFill>
              </a:rPr>
              <a:t>States’ Rights</a:t>
            </a:r>
          </a:p>
        </p:txBody>
      </p:sp>
      <p:sp>
        <p:nvSpPr>
          <p:cNvPr id="22" name="Rectangle 21"/>
          <p:cNvSpPr/>
          <p:nvPr/>
        </p:nvSpPr>
        <p:spPr>
          <a:xfrm>
            <a:off x="-1" y="1691038"/>
            <a:ext cx="3124199" cy="523220"/>
          </a:xfrm>
          <a:prstGeom prst="rect">
            <a:avLst/>
          </a:prstGeom>
        </p:spPr>
        <p:txBody>
          <a:bodyPr wrap="square">
            <a:spAutoFit/>
          </a:bodyPr>
          <a:lstStyle/>
          <a:p>
            <a:pPr algn="ctr"/>
            <a:r>
              <a:rPr lang="en-US" sz="2800" b="1" dirty="0">
                <a:solidFill>
                  <a:srgbClr val="D7E7FF"/>
                </a:solidFill>
              </a:rPr>
              <a:t>Elitist</a:t>
            </a:r>
            <a:endParaRPr lang="en-US" dirty="0"/>
          </a:p>
        </p:txBody>
      </p:sp>
      <p:sp>
        <p:nvSpPr>
          <p:cNvPr id="23" name="Rectangle 22"/>
          <p:cNvSpPr/>
          <p:nvPr/>
        </p:nvSpPr>
        <p:spPr>
          <a:xfrm>
            <a:off x="6043406" y="1696984"/>
            <a:ext cx="3100594" cy="523220"/>
          </a:xfrm>
          <a:prstGeom prst="rect">
            <a:avLst/>
          </a:prstGeom>
        </p:spPr>
        <p:txBody>
          <a:bodyPr wrap="square">
            <a:spAutoFit/>
          </a:bodyPr>
          <a:lstStyle/>
          <a:p>
            <a:pPr algn="ctr"/>
            <a:r>
              <a:rPr lang="en-US" sz="2800" b="1" dirty="0">
                <a:solidFill>
                  <a:srgbClr val="D7E7FF"/>
                </a:solidFill>
              </a:rPr>
              <a:t>Egalitarian</a:t>
            </a:r>
            <a:endParaRPr lang="en-US" dirty="0"/>
          </a:p>
        </p:txBody>
      </p:sp>
      <p:sp>
        <p:nvSpPr>
          <p:cNvPr id="24" name="Rectangle 23"/>
          <p:cNvSpPr/>
          <p:nvPr/>
        </p:nvSpPr>
        <p:spPr>
          <a:xfrm>
            <a:off x="-1" y="2343114"/>
            <a:ext cx="3124199" cy="523220"/>
          </a:xfrm>
          <a:prstGeom prst="rect">
            <a:avLst/>
          </a:prstGeom>
        </p:spPr>
        <p:txBody>
          <a:bodyPr wrap="square">
            <a:spAutoFit/>
          </a:bodyPr>
          <a:lstStyle/>
          <a:p>
            <a:pPr algn="ctr"/>
            <a:r>
              <a:rPr lang="en-US" sz="2800" b="1" dirty="0">
                <a:solidFill>
                  <a:srgbClr val="D7E7FF"/>
                </a:solidFill>
              </a:rPr>
              <a:t>YES</a:t>
            </a:r>
            <a:endParaRPr lang="en-US" dirty="0"/>
          </a:p>
        </p:txBody>
      </p:sp>
      <p:sp>
        <p:nvSpPr>
          <p:cNvPr id="25" name="Rectangle 24"/>
          <p:cNvSpPr/>
          <p:nvPr/>
        </p:nvSpPr>
        <p:spPr>
          <a:xfrm>
            <a:off x="6043405" y="2329478"/>
            <a:ext cx="3100595" cy="523220"/>
          </a:xfrm>
          <a:prstGeom prst="rect">
            <a:avLst/>
          </a:prstGeom>
        </p:spPr>
        <p:txBody>
          <a:bodyPr wrap="square">
            <a:spAutoFit/>
          </a:bodyPr>
          <a:lstStyle/>
          <a:p>
            <a:pPr algn="ctr"/>
            <a:r>
              <a:rPr lang="en-US" sz="2800" b="1" dirty="0">
                <a:solidFill>
                  <a:srgbClr val="D7E7FF"/>
                </a:solidFill>
              </a:rPr>
              <a:t>NO</a:t>
            </a:r>
            <a:endParaRPr lang="en-US" dirty="0"/>
          </a:p>
        </p:txBody>
      </p:sp>
      <p:sp>
        <p:nvSpPr>
          <p:cNvPr id="26" name="Rectangle 25"/>
          <p:cNvSpPr/>
          <p:nvPr/>
        </p:nvSpPr>
        <p:spPr>
          <a:xfrm>
            <a:off x="10424" y="2825261"/>
            <a:ext cx="3113773" cy="707886"/>
          </a:xfrm>
          <a:prstGeom prst="rect">
            <a:avLst/>
          </a:prstGeom>
        </p:spPr>
        <p:txBody>
          <a:bodyPr wrap="square">
            <a:spAutoFit/>
          </a:bodyPr>
          <a:lstStyle/>
          <a:p>
            <a:pPr algn="ctr"/>
            <a:r>
              <a:rPr lang="en-US" sz="3200" dirty="0">
                <a:solidFill>
                  <a:srgbClr val="D7E7FF"/>
                </a:solidFill>
                <a:latin typeface="Harlow Solid Italic" pitchFamily="82" charset="0"/>
              </a:rPr>
              <a:t>L</a:t>
            </a:r>
            <a:r>
              <a:rPr lang="en-US" sz="4000" dirty="0">
                <a:solidFill>
                  <a:srgbClr val="D7E7FF"/>
                </a:solidFill>
                <a:latin typeface="Harlow Solid Italic" pitchFamily="82" charset="0"/>
              </a:rPr>
              <a:t>oose</a:t>
            </a:r>
            <a:endParaRPr lang="en-US" dirty="0"/>
          </a:p>
        </p:txBody>
      </p:sp>
      <p:sp>
        <p:nvSpPr>
          <p:cNvPr id="27" name="Rectangle 26"/>
          <p:cNvSpPr/>
          <p:nvPr/>
        </p:nvSpPr>
        <p:spPr>
          <a:xfrm>
            <a:off x="6019800" y="2927516"/>
            <a:ext cx="3113776" cy="584775"/>
          </a:xfrm>
          <a:prstGeom prst="rect">
            <a:avLst/>
          </a:prstGeom>
        </p:spPr>
        <p:txBody>
          <a:bodyPr wrap="square">
            <a:spAutoFit/>
          </a:bodyPr>
          <a:lstStyle/>
          <a:p>
            <a:pPr lvl="0" algn="ctr"/>
            <a:r>
              <a:rPr lang="en-US" sz="3200" b="1" dirty="0">
                <a:solidFill>
                  <a:srgbClr val="D7E7FF"/>
                </a:solidFill>
                <a:latin typeface="Engravers MT" pitchFamily="18" charset="0"/>
              </a:rPr>
              <a:t>STRICT</a:t>
            </a:r>
            <a:endParaRPr lang="en-US" sz="2800" b="1" dirty="0">
              <a:solidFill>
                <a:srgbClr val="D7E7FF"/>
              </a:solidFill>
              <a:latin typeface="Engravers MT" pitchFamily="18" charset="0"/>
            </a:endParaRPr>
          </a:p>
        </p:txBody>
      </p:sp>
      <p:sp>
        <p:nvSpPr>
          <p:cNvPr id="28" name="Rectangle 27"/>
          <p:cNvSpPr/>
          <p:nvPr/>
        </p:nvSpPr>
        <p:spPr>
          <a:xfrm>
            <a:off x="-1" y="3668653"/>
            <a:ext cx="3124198" cy="400110"/>
          </a:xfrm>
          <a:prstGeom prst="rect">
            <a:avLst/>
          </a:prstGeom>
        </p:spPr>
        <p:txBody>
          <a:bodyPr wrap="square">
            <a:spAutoFit/>
          </a:bodyPr>
          <a:lstStyle/>
          <a:p>
            <a:pPr lvl="0" algn="ctr"/>
            <a:r>
              <a:rPr lang="en-US" sz="2000" b="1" dirty="0">
                <a:solidFill>
                  <a:srgbClr val="D7E7FF"/>
                </a:solidFill>
                <a:ea typeface="Calibri"/>
                <a:cs typeface="Times New Roman"/>
              </a:rPr>
              <a:t>Gov. Involvement OK</a:t>
            </a:r>
          </a:p>
        </p:txBody>
      </p:sp>
      <p:sp>
        <p:nvSpPr>
          <p:cNvPr id="29" name="Rectangle 28"/>
          <p:cNvSpPr/>
          <p:nvPr/>
        </p:nvSpPr>
        <p:spPr>
          <a:xfrm>
            <a:off x="6019800" y="3653135"/>
            <a:ext cx="3100595" cy="461665"/>
          </a:xfrm>
          <a:prstGeom prst="rect">
            <a:avLst/>
          </a:prstGeom>
        </p:spPr>
        <p:txBody>
          <a:bodyPr wrap="square">
            <a:spAutoFit/>
          </a:bodyPr>
          <a:lstStyle/>
          <a:p>
            <a:pPr lvl="0" algn="ctr"/>
            <a:r>
              <a:rPr lang="en-US" sz="2400" b="1" i="1" dirty="0">
                <a:solidFill>
                  <a:srgbClr val="D7E7FF"/>
                </a:solidFill>
                <a:ea typeface="Calibri"/>
                <a:cs typeface="Times New Roman"/>
              </a:rPr>
              <a:t>Laissez-faire</a:t>
            </a:r>
          </a:p>
        </p:txBody>
      </p:sp>
      <p:sp>
        <p:nvSpPr>
          <p:cNvPr id="88064" name="Rectangle 88063"/>
          <p:cNvSpPr/>
          <p:nvPr/>
        </p:nvSpPr>
        <p:spPr>
          <a:xfrm>
            <a:off x="23605" y="4262735"/>
            <a:ext cx="3100592" cy="461665"/>
          </a:xfrm>
          <a:prstGeom prst="rect">
            <a:avLst/>
          </a:prstGeom>
        </p:spPr>
        <p:txBody>
          <a:bodyPr wrap="square">
            <a:spAutoFit/>
          </a:bodyPr>
          <a:lstStyle/>
          <a:p>
            <a:pPr algn="ctr"/>
            <a:r>
              <a:rPr lang="en-US" sz="2400" b="1" dirty="0">
                <a:solidFill>
                  <a:srgbClr val="D7E7FF"/>
                </a:solidFill>
                <a:ea typeface="Calibri"/>
                <a:cs typeface="Times New Roman"/>
              </a:rPr>
              <a:t>Northeast </a:t>
            </a:r>
            <a:r>
              <a:rPr lang="en-US" sz="2000" b="1" dirty="0">
                <a:solidFill>
                  <a:srgbClr val="D7E7FF"/>
                </a:solidFill>
                <a:ea typeface="Calibri"/>
                <a:cs typeface="Times New Roman"/>
              </a:rPr>
              <a:t>(&amp; West)</a:t>
            </a:r>
            <a:endParaRPr lang="en-US" dirty="0"/>
          </a:p>
        </p:txBody>
      </p:sp>
      <p:sp>
        <p:nvSpPr>
          <p:cNvPr id="88065" name="Rectangle 88064"/>
          <p:cNvSpPr/>
          <p:nvPr/>
        </p:nvSpPr>
        <p:spPr>
          <a:xfrm>
            <a:off x="6019801" y="4283045"/>
            <a:ext cx="3124200" cy="461665"/>
          </a:xfrm>
          <a:prstGeom prst="rect">
            <a:avLst/>
          </a:prstGeom>
        </p:spPr>
        <p:txBody>
          <a:bodyPr wrap="square">
            <a:spAutoFit/>
          </a:bodyPr>
          <a:lstStyle/>
          <a:p>
            <a:pPr lvl="0" algn="ctr"/>
            <a:r>
              <a:rPr lang="en-US" sz="2400" b="1" dirty="0">
                <a:solidFill>
                  <a:srgbClr val="D7E7FF"/>
                </a:solidFill>
                <a:ea typeface="Calibri"/>
                <a:cs typeface="Times New Roman"/>
              </a:rPr>
              <a:t>South / West</a:t>
            </a:r>
            <a:endParaRPr lang="en-US" sz="2000" b="1" dirty="0">
              <a:solidFill>
                <a:srgbClr val="D7E7FF"/>
              </a:solidFill>
              <a:ea typeface="Calibri"/>
              <a:cs typeface="Times New Roman"/>
            </a:endParaRPr>
          </a:p>
        </p:txBody>
      </p:sp>
      <p:sp>
        <p:nvSpPr>
          <p:cNvPr id="88067" name="Rectangle 88066"/>
          <p:cNvSpPr/>
          <p:nvPr/>
        </p:nvSpPr>
        <p:spPr>
          <a:xfrm>
            <a:off x="1132738" y="4915300"/>
            <a:ext cx="864339" cy="523221"/>
          </a:xfrm>
          <a:prstGeom prst="rect">
            <a:avLst/>
          </a:prstGeom>
        </p:spPr>
        <p:txBody>
          <a:bodyPr wrap="none">
            <a:spAutoFit/>
          </a:bodyPr>
          <a:lstStyle/>
          <a:p>
            <a:r>
              <a:rPr lang="en-US" sz="2800" b="1" dirty="0">
                <a:solidFill>
                  <a:srgbClr val="D7E7FF"/>
                </a:solidFill>
              </a:rPr>
              <a:t>YES</a:t>
            </a:r>
            <a:endParaRPr lang="en-US" dirty="0"/>
          </a:p>
        </p:txBody>
      </p:sp>
      <p:sp>
        <p:nvSpPr>
          <p:cNvPr id="88068" name="Rectangle 88067"/>
          <p:cNvSpPr/>
          <p:nvPr/>
        </p:nvSpPr>
        <p:spPr>
          <a:xfrm>
            <a:off x="1129928" y="5577002"/>
            <a:ext cx="864339" cy="523220"/>
          </a:xfrm>
          <a:prstGeom prst="rect">
            <a:avLst/>
          </a:prstGeom>
        </p:spPr>
        <p:txBody>
          <a:bodyPr wrap="none">
            <a:spAutoFit/>
          </a:bodyPr>
          <a:lstStyle/>
          <a:p>
            <a:r>
              <a:rPr lang="en-US" sz="2800" b="1" dirty="0">
                <a:solidFill>
                  <a:srgbClr val="D7E7FF"/>
                </a:solidFill>
              </a:rPr>
              <a:t>YES</a:t>
            </a:r>
            <a:endParaRPr lang="en-US" dirty="0"/>
          </a:p>
        </p:txBody>
      </p:sp>
      <p:sp>
        <p:nvSpPr>
          <p:cNvPr id="88069" name="Rectangle 88068"/>
          <p:cNvSpPr/>
          <p:nvPr/>
        </p:nvSpPr>
        <p:spPr>
          <a:xfrm>
            <a:off x="1141731" y="6255818"/>
            <a:ext cx="864339" cy="523220"/>
          </a:xfrm>
          <a:prstGeom prst="rect">
            <a:avLst/>
          </a:prstGeom>
        </p:spPr>
        <p:txBody>
          <a:bodyPr wrap="none">
            <a:spAutoFit/>
          </a:bodyPr>
          <a:lstStyle/>
          <a:p>
            <a:r>
              <a:rPr lang="en-US" sz="2800" b="1" dirty="0">
                <a:solidFill>
                  <a:srgbClr val="D7E7FF"/>
                </a:solidFill>
              </a:rPr>
              <a:t>YES</a:t>
            </a:r>
            <a:endParaRPr lang="en-US" dirty="0"/>
          </a:p>
        </p:txBody>
      </p:sp>
      <p:sp>
        <p:nvSpPr>
          <p:cNvPr id="88070" name="Rectangle 88069"/>
          <p:cNvSpPr/>
          <p:nvPr/>
        </p:nvSpPr>
        <p:spPr>
          <a:xfrm>
            <a:off x="7178367" y="4899319"/>
            <a:ext cx="774571" cy="523220"/>
          </a:xfrm>
          <a:prstGeom prst="rect">
            <a:avLst/>
          </a:prstGeom>
        </p:spPr>
        <p:txBody>
          <a:bodyPr wrap="none">
            <a:spAutoFit/>
          </a:bodyPr>
          <a:lstStyle/>
          <a:p>
            <a:r>
              <a:rPr lang="en-US" sz="2800" b="1" dirty="0">
                <a:solidFill>
                  <a:srgbClr val="D7E7FF"/>
                </a:solidFill>
              </a:rPr>
              <a:t>NO</a:t>
            </a:r>
            <a:endParaRPr lang="en-US" dirty="0"/>
          </a:p>
        </p:txBody>
      </p:sp>
      <p:sp>
        <p:nvSpPr>
          <p:cNvPr id="88071" name="Rectangle 88070"/>
          <p:cNvSpPr/>
          <p:nvPr/>
        </p:nvSpPr>
        <p:spPr>
          <a:xfrm>
            <a:off x="7201205" y="5577002"/>
            <a:ext cx="774571" cy="523220"/>
          </a:xfrm>
          <a:prstGeom prst="rect">
            <a:avLst/>
          </a:prstGeom>
        </p:spPr>
        <p:txBody>
          <a:bodyPr wrap="none">
            <a:spAutoFit/>
          </a:bodyPr>
          <a:lstStyle/>
          <a:p>
            <a:r>
              <a:rPr lang="en-US" sz="2800" b="1" dirty="0">
                <a:solidFill>
                  <a:srgbClr val="D7E7FF"/>
                </a:solidFill>
              </a:rPr>
              <a:t>NO</a:t>
            </a:r>
            <a:endParaRPr lang="en-US" dirty="0"/>
          </a:p>
        </p:txBody>
      </p:sp>
      <p:sp>
        <p:nvSpPr>
          <p:cNvPr id="88072" name="Rectangle 88071"/>
          <p:cNvSpPr/>
          <p:nvPr/>
        </p:nvSpPr>
        <p:spPr>
          <a:xfrm>
            <a:off x="6472172" y="6255818"/>
            <a:ext cx="2232636" cy="523220"/>
          </a:xfrm>
          <a:prstGeom prst="rect">
            <a:avLst/>
          </a:prstGeom>
        </p:spPr>
        <p:txBody>
          <a:bodyPr wrap="square">
            <a:spAutoFit/>
          </a:bodyPr>
          <a:lstStyle/>
          <a:p>
            <a:pPr lvl="0" algn="ctr"/>
            <a:r>
              <a:rPr lang="en-US" sz="2800" b="1" dirty="0">
                <a:solidFill>
                  <a:srgbClr val="D7E7FF"/>
                </a:solidFill>
              </a:rPr>
              <a:t>Yes &amp; No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8064"/>
                                        </p:tgtEl>
                                        <p:attrNameLst>
                                          <p:attrName>style.visibility</p:attrName>
                                        </p:attrNameLst>
                                      </p:cBhvr>
                                      <p:to>
                                        <p:strVal val="visible"/>
                                      </p:to>
                                    </p:set>
                                    <p:animEffect transition="in" filter="fade">
                                      <p:cBhvr>
                                        <p:cTn id="67" dur="500"/>
                                        <p:tgtEl>
                                          <p:spTgt spid="8806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8065"/>
                                        </p:tgtEl>
                                        <p:attrNameLst>
                                          <p:attrName>style.visibility</p:attrName>
                                        </p:attrNameLst>
                                      </p:cBhvr>
                                      <p:to>
                                        <p:strVal val="visible"/>
                                      </p:to>
                                    </p:set>
                                    <p:animEffect transition="in" filter="fade">
                                      <p:cBhvr>
                                        <p:cTn id="72" dur="500"/>
                                        <p:tgtEl>
                                          <p:spTgt spid="880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8067"/>
                                        </p:tgtEl>
                                        <p:attrNameLst>
                                          <p:attrName>style.visibility</p:attrName>
                                        </p:attrNameLst>
                                      </p:cBhvr>
                                      <p:to>
                                        <p:strVal val="visible"/>
                                      </p:to>
                                    </p:set>
                                    <p:animEffect transition="in" filter="fade">
                                      <p:cBhvr>
                                        <p:cTn id="77" dur="500"/>
                                        <p:tgtEl>
                                          <p:spTgt spid="880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8068"/>
                                        </p:tgtEl>
                                        <p:attrNameLst>
                                          <p:attrName>style.visibility</p:attrName>
                                        </p:attrNameLst>
                                      </p:cBhvr>
                                      <p:to>
                                        <p:strVal val="visible"/>
                                      </p:to>
                                    </p:set>
                                    <p:animEffect transition="in" filter="fade">
                                      <p:cBhvr>
                                        <p:cTn id="82" dur="500"/>
                                        <p:tgtEl>
                                          <p:spTgt spid="8806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8069"/>
                                        </p:tgtEl>
                                        <p:attrNameLst>
                                          <p:attrName>style.visibility</p:attrName>
                                        </p:attrNameLst>
                                      </p:cBhvr>
                                      <p:to>
                                        <p:strVal val="visible"/>
                                      </p:to>
                                    </p:set>
                                    <p:animEffect transition="in" filter="fade">
                                      <p:cBhvr>
                                        <p:cTn id="87" dur="500"/>
                                        <p:tgtEl>
                                          <p:spTgt spid="8806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8070"/>
                                        </p:tgtEl>
                                        <p:attrNameLst>
                                          <p:attrName>style.visibility</p:attrName>
                                        </p:attrNameLst>
                                      </p:cBhvr>
                                      <p:to>
                                        <p:strVal val="visible"/>
                                      </p:to>
                                    </p:set>
                                    <p:animEffect transition="in" filter="fade">
                                      <p:cBhvr>
                                        <p:cTn id="92" dur="500"/>
                                        <p:tgtEl>
                                          <p:spTgt spid="8807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8071"/>
                                        </p:tgtEl>
                                        <p:attrNameLst>
                                          <p:attrName>style.visibility</p:attrName>
                                        </p:attrNameLst>
                                      </p:cBhvr>
                                      <p:to>
                                        <p:strVal val="visible"/>
                                      </p:to>
                                    </p:set>
                                    <p:animEffect transition="in" filter="fade">
                                      <p:cBhvr>
                                        <p:cTn id="97" dur="500"/>
                                        <p:tgtEl>
                                          <p:spTgt spid="8807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8072"/>
                                        </p:tgtEl>
                                        <p:attrNameLst>
                                          <p:attrName>style.visibility</p:attrName>
                                        </p:attrNameLst>
                                      </p:cBhvr>
                                      <p:to>
                                        <p:strVal val="visible"/>
                                      </p:to>
                                    </p:set>
                                    <p:animEffect transition="in" filter="fade">
                                      <p:cBhvr>
                                        <p:cTn id="102" dur="500"/>
                                        <p:tgtEl>
                                          <p:spTgt spid="88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1" grpId="0"/>
      <p:bldP spid="22" grpId="0"/>
      <p:bldP spid="23" grpId="0"/>
      <p:bldP spid="24" grpId="0"/>
      <p:bldP spid="25" grpId="0"/>
      <p:bldP spid="26" grpId="0"/>
      <p:bldP spid="27" grpId="0"/>
      <p:bldP spid="28" grpId="0"/>
      <p:bldP spid="29" grpId="0"/>
      <p:bldP spid="88064" grpId="0"/>
      <p:bldP spid="88065" grpId="0"/>
      <p:bldP spid="88067" grpId="0"/>
      <p:bldP spid="88068" grpId="0"/>
      <p:bldP spid="88069" grpId="0"/>
      <p:bldP spid="88070" grpId="0"/>
      <p:bldP spid="88071" grpId="0"/>
      <p:bldP spid="8807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152400"/>
            <a:ext cx="3657600" cy="1981200"/>
          </a:xfrm>
        </p:spPr>
        <p:txBody>
          <a:bodyPr anchor="ctr">
            <a:noAutofit/>
          </a:bodyPr>
          <a:lstStyle/>
          <a:p>
            <a:pPr algn="l"/>
            <a:r>
              <a:rPr lang="en-US" sz="5400" b="1" dirty="0"/>
              <a:t>Indian Removal</a:t>
            </a:r>
          </a:p>
        </p:txBody>
      </p:sp>
      <p:pic>
        <p:nvPicPr>
          <p:cNvPr id="34820" name="Picture 4" descr="http://upload.wikimedia.org/wikipedia/commons/d/d4/Trail_of_tears_map_NPS.jpg"/>
          <p:cNvPicPr>
            <a:picLocks noChangeAspect="1" noChangeArrowheads="1"/>
          </p:cNvPicPr>
          <p:nvPr/>
        </p:nvPicPr>
        <p:blipFill>
          <a:blip r:embed="rId3" cstate="print"/>
          <a:srcRect/>
          <a:stretch>
            <a:fillRect/>
          </a:stretch>
        </p:blipFill>
        <p:spPr bwMode="auto">
          <a:xfrm>
            <a:off x="-9977" y="2133600"/>
            <a:ext cx="9153977" cy="4495800"/>
          </a:xfrm>
          <a:prstGeom prst="rect">
            <a:avLst/>
          </a:prstGeom>
          <a:noFill/>
        </p:spPr>
      </p:pic>
      <p:pic>
        <p:nvPicPr>
          <p:cNvPr id="6" name="Picture 2">
            <a:hlinkClick r:id="rId4" action="ppaction://hlinksldjump"/>
          </p:cNvPr>
          <p:cNvPicPr>
            <a:picLocks noChangeAspect="1" noChangeArrowheads="1"/>
          </p:cNvPicPr>
          <p:nvPr/>
        </p:nvPicPr>
        <p:blipFill>
          <a:blip r:embed="rId5" cstate="print"/>
          <a:srcRect/>
          <a:stretch>
            <a:fillRect/>
          </a:stretch>
        </p:blipFill>
        <p:spPr bwMode="auto">
          <a:xfrm>
            <a:off x="5664200" y="457200"/>
            <a:ext cx="3098800" cy="2324100"/>
          </a:xfrm>
          <a:prstGeom prst="rect">
            <a:avLst/>
          </a:prstGeom>
          <a:noFill/>
          <a:ln w="38100">
            <a:noFill/>
            <a:miter lim="800000"/>
            <a:headEnd/>
            <a:tailEnd/>
          </a:ln>
          <a:effectLst>
            <a:glow rad="139700">
              <a:schemeClr val="accent3">
                <a:satMod val="175000"/>
                <a:alpha val="40000"/>
              </a:schemeClr>
            </a:glow>
          </a:effectLst>
        </p:spPr>
      </p:pic>
      <p:sp>
        <p:nvSpPr>
          <p:cNvPr id="8" name="Rectangle 7"/>
          <p:cNvSpPr/>
          <p:nvPr/>
        </p:nvSpPr>
        <p:spPr>
          <a:xfrm>
            <a:off x="609600" y="2362200"/>
            <a:ext cx="3322513" cy="1077218"/>
          </a:xfrm>
          <a:prstGeom prst="rect">
            <a:avLst/>
          </a:prstGeom>
          <a:solidFill>
            <a:schemeClr val="bg2">
              <a:lumMod val="75000"/>
            </a:schemeClr>
          </a:solidFill>
          <a:ln>
            <a:solidFill>
              <a:schemeClr val="bg2">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sz="3200" b="1" dirty="0"/>
              <a:t>Trail of Tears</a:t>
            </a:r>
          </a:p>
          <a:p>
            <a:r>
              <a:rPr lang="en-US" sz="3200" b="1" dirty="0"/>
              <a:t>Cherokee Tribe</a:t>
            </a:r>
            <a:endParaRPr 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44136"/>
          </a:xfrm>
        </p:spPr>
        <p:txBody>
          <a:bodyPr anchor="ctr">
            <a:normAutofit/>
          </a:bodyPr>
          <a:lstStyle/>
          <a:p>
            <a:pPr algn="l"/>
            <a:r>
              <a:rPr lang="en-US" sz="5400" b="1" dirty="0"/>
              <a:t>Jackson vs. the Bank</a:t>
            </a:r>
          </a:p>
        </p:txBody>
      </p:sp>
      <p:sp>
        <p:nvSpPr>
          <p:cNvPr id="3" name="Content Placeholder 2"/>
          <p:cNvSpPr>
            <a:spLocks noGrp="1"/>
          </p:cNvSpPr>
          <p:nvPr>
            <p:ph idx="1"/>
          </p:nvPr>
        </p:nvSpPr>
        <p:spPr>
          <a:xfrm>
            <a:off x="533400" y="1600200"/>
            <a:ext cx="6629400" cy="1219200"/>
          </a:xfrm>
        </p:spPr>
        <p:txBody>
          <a:bodyPr/>
          <a:lstStyle/>
          <a:p>
            <a:pPr marL="0" indent="0">
              <a:buNone/>
            </a:pPr>
            <a:r>
              <a:rPr lang="en-US" b="1" dirty="0"/>
              <a:t>Second Bank of the United States</a:t>
            </a:r>
          </a:p>
          <a:p>
            <a:pPr marL="341313" lvl="1"/>
            <a:r>
              <a:rPr lang="en-US" b="1" dirty="0"/>
              <a:t>Chartered 1816-1836</a:t>
            </a:r>
          </a:p>
        </p:txBody>
      </p:sp>
      <p:grpSp>
        <p:nvGrpSpPr>
          <p:cNvPr id="9" name="Group 8"/>
          <p:cNvGrpSpPr/>
          <p:nvPr/>
        </p:nvGrpSpPr>
        <p:grpSpPr>
          <a:xfrm>
            <a:off x="5334000" y="2438400"/>
            <a:ext cx="3220994" cy="3048000"/>
            <a:chOff x="5237206" y="2514600"/>
            <a:chExt cx="3220994" cy="3048000"/>
          </a:xfrm>
        </p:grpSpPr>
        <p:pic>
          <p:nvPicPr>
            <p:cNvPr id="7" name="Picture 2" descr="http://upload.wikimedia.org/wikipedia/commons/b/be/General_Jackson_Slaying_the_Many_Headed_Monster.jpg">
              <a:hlinkClick r:id="rId3" action="ppaction://hlinksldjump"/>
            </p:cNvPr>
            <p:cNvPicPr>
              <a:picLocks noChangeAspect="1" noChangeArrowheads="1"/>
            </p:cNvPicPr>
            <p:nvPr/>
          </p:nvPicPr>
          <p:blipFill>
            <a:blip r:embed="rId4" cstate="print"/>
            <a:srcRect l="12889" t="8464" r="14578" b="4477"/>
            <a:stretch>
              <a:fillRect/>
            </a:stretch>
          </p:blipFill>
          <p:spPr bwMode="auto">
            <a:xfrm>
              <a:off x="5237206" y="2514600"/>
              <a:ext cx="3144794" cy="2566706"/>
            </a:xfrm>
            <a:prstGeom prst="rect">
              <a:avLst/>
            </a:prstGeom>
            <a:noFill/>
            <a:effectLst>
              <a:glow rad="139700">
                <a:schemeClr val="accent3">
                  <a:satMod val="175000"/>
                  <a:alpha val="40000"/>
                </a:schemeClr>
              </a:glow>
              <a:softEdge rad="12700"/>
            </a:effectLst>
          </p:spPr>
        </p:pic>
        <p:sp>
          <p:nvSpPr>
            <p:cNvPr id="5" name="TextBox 4"/>
            <p:cNvSpPr txBox="1"/>
            <p:nvPr/>
          </p:nvSpPr>
          <p:spPr>
            <a:xfrm>
              <a:off x="5237206" y="5193268"/>
              <a:ext cx="3220994" cy="369332"/>
            </a:xfrm>
            <a:prstGeom prst="rect">
              <a:avLst/>
            </a:prstGeom>
            <a:noFill/>
          </p:spPr>
          <p:txBody>
            <a:bodyPr wrap="square" rtlCol="0">
              <a:spAutoFit/>
            </a:bodyPr>
            <a:lstStyle/>
            <a:p>
              <a:pPr algn="ctr"/>
              <a:r>
                <a:rPr lang="en-US" b="1" dirty="0"/>
                <a:t>A “Hydra of Corruption”</a:t>
              </a:r>
            </a:p>
          </p:txBody>
        </p:sp>
      </p:grpSp>
      <p:grpSp>
        <p:nvGrpSpPr>
          <p:cNvPr id="12" name="Group 11"/>
          <p:cNvGrpSpPr/>
          <p:nvPr/>
        </p:nvGrpSpPr>
        <p:grpSpPr>
          <a:xfrm>
            <a:off x="1181312" y="3212068"/>
            <a:ext cx="2933488" cy="2350532"/>
            <a:chOff x="685800" y="3276600"/>
            <a:chExt cx="2933488" cy="2350532"/>
          </a:xfrm>
        </p:grpSpPr>
        <p:pic>
          <p:nvPicPr>
            <p:cNvPr id="75778" name="Picture 2" descr="http://www.schillerinstitute.org/graphics/Art_Work/cartoons/Andrew_Jackson_jackass.jpg">
              <a:hlinkClick r:id="rId5" action="ppaction://hlinksldjump"/>
            </p:cNvPr>
            <p:cNvPicPr>
              <a:picLocks noChangeAspect="1" noChangeArrowheads="1"/>
            </p:cNvPicPr>
            <p:nvPr/>
          </p:nvPicPr>
          <p:blipFill>
            <a:blip r:embed="rId6" cstate="print"/>
            <a:srcRect/>
            <a:stretch>
              <a:fillRect/>
            </a:stretch>
          </p:blipFill>
          <p:spPr bwMode="auto">
            <a:xfrm>
              <a:off x="685800" y="3276600"/>
              <a:ext cx="2933488" cy="1905000"/>
            </a:xfrm>
            <a:prstGeom prst="rect">
              <a:avLst/>
            </a:prstGeom>
            <a:noFill/>
            <a:effectLst>
              <a:glow rad="139700">
                <a:schemeClr val="accent3">
                  <a:satMod val="175000"/>
                  <a:alpha val="40000"/>
                </a:schemeClr>
              </a:glow>
              <a:softEdge rad="12700"/>
            </a:effectLst>
          </p:spPr>
        </p:pic>
        <p:sp>
          <p:nvSpPr>
            <p:cNvPr id="11" name="Rectangle 10"/>
            <p:cNvSpPr/>
            <p:nvPr/>
          </p:nvSpPr>
          <p:spPr>
            <a:xfrm>
              <a:off x="1376698" y="5257800"/>
              <a:ext cx="1575111" cy="369332"/>
            </a:xfrm>
            <a:prstGeom prst="rect">
              <a:avLst/>
            </a:prstGeom>
          </p:spPr>
          <p:txBody>
            <a:bodyPr wrap="none">
              <a:spAutoFit/>
            </a:bodyPr>
            <a:lstStyle/>
            <a:p>
              <a:pPr algn="ctr"/>
              <a:r>
                <a:rPr lang="en-US" b="1" dirty="0"/>
                <a:t>“Pet Banks”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hercules.mp3">
            <a:hlinkClick r:id="" action="ppaction://media"/>
          </p:cNvPr>
          <p:cNvPicPr>
            <a:picLocks noGrp="1" noChangeAspect="1"/>
          </p:cNvPicPr>
          <p:nvPr>
            <p:ph idx="1"/>
            <a:audioFile r:link="rId3"/>
            <p:extLst>
              <p:ext uri="{DAA4B4D4-6D71-4841-9C94-3DE7FCFB9230}">
                <p14:media xmlns:p14="http://schemas.microsoft.com/office/powerpoint/2010/main" r:link="rId2"/>
              </p:ext>
            </p:extLst>
          </p:nvPr>
        </p:nvPicPr>
        <p:blipFill>
          <a:blip r:embed="rId6" cstate="print"/>
          <a:stretch>
            <a:fillRect/>
          </a:stretch>
        </p:blipFill>
        <p:spPr>
          <a:xfrm>
            <a:off x="4267200" y="3605213"/>
            <a:ext cx="609600" cy="609600"/>
          </a:xfrm>
          <a:prstGeom prst="rect">
            <a:avLst/>
          </a:prstGeom>
        </p:spPr>
      </p:pic>
      <p:pic>
        <p:nvPicPr>
          <p:cNvPr id="1026" name="Picture 2" descr="http://upload.wikimedia.org/wikipedia/commons/b/be/General_Jackson_Slaying_the_Many_Headed_Monster.jpg"/>
          <p:cNvPicPr>
            <a:picLocks noChangeAspect="1" noChangeArrowheads="1"/>
          </p:cNvPicPr>
          <p:nvPr/>
        </p:nvPicPr>
        <p:blipFill>
          <a:blip r:embed="rId7" cstate="print"/>
          <a:srcRect l="12889" t="8464" r="14578" b="4477"/>
          <a:stretch>
            <a:fillRect/>
          </a:stretch>
        </p:blipFill>
        <p:spPr bwMode="auto">
          <a:xfrm>
            <a:off x="381000" y="0"/>
            <a:ext cx="8402595" cy="6858000"/>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2050" name="Picture 2" descr="http://www.schillerinstitute.org/graphics/Art_Work/cartoons/Andrew_Jackson_jackass.jpg"/>
          <p:cNvPicPr>
            <a:picLocks noChangeAspect="1" noChangeArrowheads="1"/>
          </p:cNvPicPr>
          <p:nvPr/>
        </p:nvPicPr>
        <p:blipFill>
          <a:blip r:embed="rId4" cstate="print"/>
          <a:srcRect/>
          <a:stretch>
            <a:fillRect/>
          </a:stretch>
        </p:blipFill>
        <p:spPr bwMode="auto">
          <a:xfrm>
            <a:off x="0" y="304800"/>
            <a:ext cx="9144000" cy="5938091"/>
          </a:xfrm>
          <a:prstGeom prst="rect">
            <a:avLst/>
          </a:prstGeom>
          <a:noFill/>
        </p:spPr>
      </p:pic>
      <p:grpSp>
        <p:nvGrpSpPr>
          <p:cNvPr id="2" name="Group 1"/>
          <p:cNvGrpSpPr/>
          <p:nvPr/>
        </p:nvGrpSpPr>
        <p:grpSpPr>
          <a:xfrm>
            <a:off x="5671335" y="1409700"/>
            <a:ext cx="3167865" cy="2819400"/>
            <a:chOff x="5274067" y="1409700"/>
            <a:chExt cx="3167865" cy="2819400"/>
          </a:xfrm>
        </p:grpSpPr>
        <p:sp>
          <p:nvSpPr>
            <p:cNvPr id="8" name="Rectangle 7"/>
            <p:cNvSpPr/>
            <p:nvPr/>
          </p:nvSpPr>
          <p:spPr>
            <a:xfrm>
              <a:off x="6188467" y="2400300"/>
              <a:ext cx="1905000" cy="533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ttp://www.louisville.com/files/u4027/donkey-democrat-logo%20uco.edu_.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74067" y="1409700"/>
              <a:ext cx="3167865" cy="2819400"/>
            </a:xfrm>
            <a:prstGeom prst="rect">
              <a:avLst/>
            </a:prstGeom>
            <a:noFill/>
          </p:spPr>
        </p:pic>
      </p:grpSp>
    </p:spTree>
  </p:cSld>
  <p:clrMapOvr>
    <a:overrideClrMapping bg1="dk1" tx1="lt1" bg2="dk2" tx2="lt2" accent1="accent1" accent2="accent2" accent3="accent3" accent4="accent4" accent5="accent5" accent6="accent6" hlink="hlink" folHlink="folHlink"/>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152400"/>
            <a:ext cx="5562600" cy="2514600"/>
          </a:xfrm>
        </p:spPr>
        <p:txBody>
          <a:bodyPr anchor="ctr">
            <a:noAutofit/>
          </a:bodyPr>
          <a:lstStyle/>
          <a:p>
            <a:pPr algn="l"/>
            <a:r>
              <a:rPr lang="en-US" sz="6600" b="1" dirty="0"/>
              <a:t>Jacksonian Democracy</a:t>
            </a:r>
          </a:p>
        </p:txBody>
      </p:sp>
      <p:pic>
        <p:nvPicPr>
          <p:cNvPr id="11" name="Picture 2"/>
          <p:cNvPicPr>
            <a:picLocks noChangeAspect="1" noChangeArrowheads="1"/>
          </p:cNvPicPr>
          <p:nvPr/>
        </p:nvPicPr>
        <p:blipFill>
          <a:blip r:embed="rId2" cstate="print"/>
          <a:srcRect/>
          <a:stretch>
            <a:fillRect/>
          </a:stretch>
        </p:blipFill>
        <p:spPr bwMode="auto">
          <a:xfrm>
            <a:off x="152400" y="2819401"/>
            <a:ext cx="4750856" cy="3886200"/>
          </a:xfrm>
          <a:prstGeom prst="rect">
            <a:avLst/>
          </a:prstGeom>
          <a:noFill/>
          <a:ln w="9525">
            <a:noFill/>
            <a:miter lim="800000"/>
            <a:headEnd/>
            <a:tailEnd/>
          </a:ln>
          <a:effectLst>
            <a:softEdge rad="63500"/>
          </a:effectLst>
        </p:spPr>
      </p:pic>
      <p:pic>
        <p:nvPicPr>
          <p:cNvPr id="13" name="Picture 2" descr="http://upload.wikimedia.org/wikipedia/commons/8/8d/Election_in_House1824-Large.PNG"/>
          <p:cNvPicPr>
            <a:picLocks noChangeAspect="1" noChangeArrowheads="1"/>
          </p:cNvPicPr>
          <p:nvPr/>
        </p:nvPicPr>
        <p:blipFill>
          <a:blip r:embed="rId3" cstate="print"/>
          <a:srcRect r="3907"/>
          <a:stretch>
            <a:fillRect/>
          </a:stretch>
        </p:blipFill>
        <p:spPr bwMode="auto">
          <a:xfrm>
            <a:off x="6172201" y="2915034"/>
            <a:ext cx="2499706" cy="1833118"/>
          </a:xfrm>
          <a:prstGeom prst="rect">
            <a:avLst/>
          </a:prstGeom>
          <a:noFill/>
          <a:effectLst>
            <a:softEdge rad="63500"/>
          </a:effectLst>
        </p:spPr>
      </p:pic>
      <p:pic>
        <p:nvPicPr>
          <p:cNvPr id="14" name="Picture 2" descr="File:Henry Clay.JPG"/>
          <p:cNvPicPr>
            <a:picLocks noChangeAspect="1" noChangeArrowheads="1"/>
          </p:cNvPicPr>
          <p:nvPr/>
        </p:nvPicPr>
        <p:blipFill>
          <a:blip r:embed="rId4" cstate="print"/>
          <a:srcRect/>
          <a:stretch>
            <a:fillRect/>
          </a:stretch>
        </p:blipFill>
        <p:spPr bwMode="auto">
          <a:xfrm>
            <a:off x="6019800" y="2820575"/>
            <a:ext cx="811470" cy="989425"/>
          </a:xfrm>
          <a:prstGeom prst="rect">
            <a:avLst/>
          </a:prstGeom>
          <a:noFill/>
          <a:effectLst>
            <a:softEdge rad="63500"/>
          </a:effectLst>
        </p:spPr>
      </p:pic>
      <p:pic>
        <p:nvPicPr>
          <p:cNvPr id="15" name="Picture 4" descr="File:John Quincy Adams.jpeg"/>
          <p:cNvPicPr>
            <a:picLocks noChangeAspect="1" noChangeArrowheads="1"/>
          </p:cNvPicPr>
          <p:nvPr/>
        </p:nvPicPr>
        <p:blipFill>
          <a:blip r:embed="rId5" cstate="print"/>
          <a:srcRect/>
          <a:stretch>
            <a:fillRect/>
          </a:stretch>
        </p:blipFill>
        <p:spPr bwMode="auto">
          <a:xfrm>
            <a:off x="8001000" y="3691466"/>
            <a:ext cx="914400" cy="1185334"/>
          </a:xfrm>
          <a:prstGeom prst="rect">
            <a:avLst/>
          </a:prstGeom>
          <a:noFill/>
          <a:effectLst>
            <a:softEdge rad="63500"/>
          </a:effectLst>
        </p:spPr>
      </p:pic>
      <p:sp>
        <p:nvSpPr>
          <p:cNvPr id="17" name="Content Placeholder 2"/>
          <p:cNvSpPr txBox="1">
            <a:spLocks/>
          </p:cNvSpPr>
          <p:nvPr/>
        </p:nvSpPr>
        <p:spPr>
          <a:xfrm>
            <a:off x="152401" y="2825909"/>
            <a:ext cx="4750856" cy="3879691"/>
          </a:xfrm>
          <a:prstGeom prst="rect">
            <a:avLst/>
          </a:prstGeom>
          <a:solidFill>
            <a:schemeClr val="bg1">
              <a:alpha val="67000"/>
            </a:schemeClr>
          </a:solidFill>
          <a:ln>
            <a:noFill/>
          </a:ln>
          <a:effectLst>
            <a:softEdge rad="31750"/>
          </a:effectLst>
        </p:spPr>
        <p:txBody>
          <a:bodyPr vert="horz" lIns="100584" tIns="45720" anchor="t">
            <a:normAutofit/>
          </a:bodyPr>
          <a:lstStyle>
            <a:lvl1pPr marL="0" indent="0" algn="l" rtl="0" eaLnBrk="1" latinLnBrk="0" hangingPunct="1">
              <a:spcBef>
                <a:spcPts val="0"/>
              </a:spcBef>
              <a:buClr>
                <a:schemeClr val="accent2">
                  <a:lumMod val="75000"/>
                </a:schemeClr>
              </a:buClr>
              <a:buSzPct val="85000"/>
              <a:buFont typeface="Wingdings 2" pitchFamily="18" charset="2"/>
              <a:buNone/>
              <a:defRPr kumimoji="1" sz="2000" kern="1200">
                <a:solidFill>
                  <a:schemeClr val="tx1"/>
                </a:solidFill>
                <a:latin typeface="+mn-lt"/>
                <a:ea typeface="+mn-ea"/>
                <a:cs typeface="+mn-cs"/>
              </a:defRPr>
            </a:lvl1pPr>
            <a:lvl2pPr marL="457200" indent="0" algn="ctr" rtl="0" eaLnBrk="1" latinLnBrk="0" hangingPunct="1">
              <a:spcBef>
                <a:spcPct val="20000"/>
              </a:spcBef>
              <a:buClr>
                <a:schemeClr val="accent2">
                  <a:lumMod val="60000"/>
                  <a:lumOff val="40000"/>
                </a:schemeClr>
              </a:buClr>
              <a:buSzPct val="80000"/>
              <a:buFont typeface="Wingdings" pitchFamily="2" charset="2"/>
              <a:buNone/>
              <a:defRPr kumimoji="1" sz="2600" kern="1200">
                <a:solidFill>
                  <a:schemeClr val="tx1"/>
                </a:solidFill>
                <a:latin typeface="+mn-lt"/>
                <a:ea typeface="+mn-ea"/>
                <a:cs typeface="+mn-cs"/>
              </a:defRPr>
            </a:lvl2pPr>
            <a:lvl3pPr marL="914400" indent="0" algn="ctr" rtl="0" eaLnBrk="1" latinLnBrk="0" hangingPunct="1">
              <a:spcBef>
                <a:spcPct val="20000"/>
              </a:spcBef>
              <a:buClr>
                <a:schemeClr val="accent2">
                  <a:lumMod val="40000"/>
                  <a:lumOff val="60000"/>
                </a:schemeClr>
              </a:buClr>
              <a:buSzPct val="65000"/>
              <a:buFont typeface="Wingdings 2" pitchFamily="18" charset="2"/>
              <a:buNone/>
              <a:defRPr kumimoji="1" sz="2400" kern="1200">
                <a:solidFill>
                  <a:schemeClr val="tx1"/>
                </a:solidFill>
                <a:latin typeface="+mn-lt"/>
                <a:ea typeface="+mn-ea"/>
                <a:cs typeface="+mn-cs"/>
              </a:defRPr>
            </a:lvl3pPr>
            <a:lvl4pPr marL="1371600" indent="0" algn="ctr" rtl="0" eaLnBrk="1" latinLnBrk="0" hangingPunct="1">
              <a:spcBef>
                <a:spcPct val="20000"/>
              </a:spcBef>
              <a:buClr>
                <a:schemeClr val="accent2">
                  <a:lumMod val="20000"/>
                  <a:lumOff val="80000"/>
                </a:schemeClr>
              </a:buClr>
              <a:buSzPct val="100000"/>
              <a:buFont typeface="Arial" pitchFamily="34" charset="0"/>
              <a:buNone/>
              <a:defRPr kumimoji="1" sz="2200" kern="1200">
                <a:solidFill>
                  <a:schemeClr val="tx1"/>
                </a:solidFill>
                <a:latin typeface="+mn-lt"/>
                <a:ea typeface="+mn-ea"/>
                <a:cs typeface="+mn-cs"/>
              </a:defRPr>
            </a:lvl4pPr>
            <a:lvl5pPr marL="1828800" indent="0" algn="ctr" rtl="0" eaLnBrk="1" latinLnBrk="0" hangingPunct="1">
              <a:spcBef>
                <a:spcPct val="20000"/>
              </a:spcBef>
              <a:buClr>
                <a:schemeClr val="accent2">
                  <a:lumMod val="75000"/>
                </a:schemeClr>
              </a:buClr>
              <a:buSzPct val="50000"/>
              <a:buFont typeface="Wingdings" pitchFamily="2" charset="2"/>
              <a:buNone/>
              <a:defRPr kumimoji="1" sz="2000" kern="1200">
                <a:solidFill>
                  <a:schemeClr val="tx1"/>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1"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9pPr>
            <a:extLst/>
          </a:lstStyle>
          <a:p>
            <a:pPr marL="411163" indent="-411163" algn="just"/>
            <a:endParaRPr lang="en-US" sz="1100" b="1" dirty="0">
              <a:latin typeface="Calibri" pitchFamily="34" charset="0"/>
            </a:endParaRPr>
          </a:p>
          <a:p>
            <a:pPr marL="411163" indent="-411163" algn="just"/>
            <a:r>
              <a:rPr lang="en-US" sz="4200" b="1" dirty="0"/>
              <a:t>USHC 2.1</a:t>
            </a:r>
          </a:p>
          <a:p>
            <a:pPr marL="411163" indent="-411163" algn="just"/>
            <a:endParaRPr lang="en-US" sz="1500" b="1" dirty="0">
              <a:latin typeface="Calibri" pitchFamily="34" charset="0"/>
            </a:endParaRPr>
          </a:p>
          <a:p>
            <a:pPr algn="just"/>
            <a:r>
              <a:rPr lang="en-US" sz="1700" b="1" dirty="0"/>
              <a:t>Summarize the impact of the westward movement on nationalism and democracy, including the expansion of the franchise, the displacement of Native Americans from the southeast and conflicts over states’ rights and federal power during the era of Jacksonian democracy as the result of major land acquisitions such as the Louisiana Purchase, the Oregon Treaty, and the Mexican Cession. </a:t>
            </a:r>
          </a:p>
        </p:txBody>
      </p:sp>
      <p:pic>
        <p:nvPicPr>
          <p:cNvPr id="18" name="Picture 4" descr="http://reading-calendars.pbworks.com/f/1295639331/SCDE_logo_BW-300dpi.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3200" y="3110137"/>
            <a:ext cx="2057400" cy="547463"/>
          </a:xfrm>
          <a:prstGeom prst="roundRect">
            <a:avLst>
              <a:gd name="adj" fmla="val 44977"/>
            </a:avLst>
          </a:prstGeom>
          <a:ln>
            <a:noFill/>
          </a:ln>
          <a:effectLst>
            <a:outerShdw blurRad="76200" dist="38100" dir="7800000" algn="tl" rotWithShape="0">
              <a:srgbClr val="000000">
                <a:alpha val="40000"/>
              </a:srgbClr>
            </a:outerShdw>
            <a:softEdge rad="635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2" cstate="print"/>
          <a:srcRect/>
          <a:stretch>
            <a:fillRect/>
          </a:stretch>
        </p:blipFill>
        <p:spPr bwMode="auto">
          <a:xfrm>
            <a:off x="6096000" y="270205"/>
            <a:ext cx="2743200" cy="2243937"/>
          </a:xfrm>
          <a:prstGeom prst="roundRect">
            <a:avLst>
              <a:gd name="adj" fmla="val 13889"/>
            </a:avLst>
          </a:prstGeom>
          <a:noFill/>
          <a:ln w="9525">
            <a:noFill/>
            <a:miter lim="800000"/>
            <a:headEnd/>
            <a:tailEnd/>
          </a:ln>
          <a:effectLst/>
        </p:spPr>
      </p:pic>
      <p:pic>
        <p:nvPicPr>
          <p:cNvPr id="12" name="Picture 11"/>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257800" y="4949459"/>
            <a:ext cx="3505200" cy="1603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7158" r="6139"/>
          <a:stretch/>
        </p:blipFill>
        <p:spPr>
          <a:xfrm>
            <a:off x="-101600" y="0"/>
            <a:ext cx="9321800" cy="6934200"/>
          </a:xfrm>
          <a:prstGeom prst="rect">
            <a:avLst/>
          </a:prstGeom>
        </p:spPr>
      </p:pic>
      <p:sp>
        <p:nvSpPr>
          <p:cNvPr id="5" name="Content Placeholder 4"/>
          <p:cNvSpPr>
            <a:spLocks noGrp="1"/>
          </p:cNvSpPr>
          <p:nvPr>
            <p:ph sz="half" idx="4294967295"/>
          </p:nvPr>
        </p:nvSpPr>
        <p:spPr>
          <a:xfrm>
            <a:off x="-76200" y="457200"/>
            <a:ext cx="4800600" cy="3078162"/>
          </a:xfrm>
        </p:spPr>
        <p:txBody>
          <a:bodyPr>
            <a:normAutofit/>
          </a:bodyPr>
          <a:lstStyle/>
          <a:p>
            <a:pPr>
              <a:buNone/>
            </a:pPr>
            <a:r>
              <a:rPr lang="en-US" sz="5400" b="1" dirty="0">
                <a:solidFill>
                  <a:schemeClr val="bg1"/>
                </a:solidFill>
                <a:effectLst>
                  <a:glow rad="101600">
                    <a:srgbClr val="CAD3E1">
                      <a:alpha val="60000"/>
                    </a:srgbClr>
                  </a:glow>
                </a:effectLst>
              </a:rPr>
              <a:t>“The bank… </a:t>
            </a:r>
            <a:br>
              <a:rPr lang="en-US" sz="5400" b="1" dirty="0">
                <a:solidFill>
                  <a:schemeClr val="bg1"/>
                </a:solidFill>
                <a:effectLst>
                  <a:glow rad="101600">
                    <a:srgbClr val="CAD3E1">
                      <a:alpha val="60000"/>
                    </a:srgbClr>
                  </a:glow>
                </a:effectLst>
              </a:rPr>
            </a:br>
            <a:r>
              <a:rPr lang="en-US" sz="5400" b="1" dirty="0">
                <a:solidFill>
                  <a:schemeClr val="bg1"/>
                </a:solidFill>
                <a:effectLst>
                  <a:glow rad="101600">
                    <a:srgbClr val="CAD3E1">
                      <a:alpha val="60000"/>
                    </a:srgbClr>
                  </a:glow>
                </a:effectLst>
              </a:rPr>
              <a:t>is trying to kill me…</a:t>
            </a:r>
          </a:p>
        </p:txBody>
      </p:sp>
      <p:sp>
        <p:nvSpPr>
          <p:cNvPr id="3" name="Rectangle 2"/>
          <p:cNvSpPr/>
          <p:nvPr/>
        </p:nvSpPr>
        <p:spPr>
          <a:xfrm>
            <a:off x="0" y="6518139"/>
            <a:ext cx="1960024" cy="307777"/>
          </a:xfrm>
          <a:prstGeom prst="rect">
            <a:avLst/>
          </a:prstGeom>
        </p:spPr>
        <p:txBody>
          <a:bodyPr wrap="none">
            <a:spAutoFit/>
          </a:bodyPr>
          <a:lstStyle/>
          <a:p>
            <a:r>
              <a:rPr lang="en-US" sz="1400" dirty="0"/>
              <a:t>Photo by Nate Steiner</a:t>
            </a:r>
          </a:p>
        </p:txBody>
      </p:sp>
      <p:sp>
        <p:nvSpPr>
          <p:cNvPr id="4" name="TextBox 3"/>
          <p:cNvSpPr txBox="1"/>
          <p:nvPr/>
        </p:nvSpPr>
        <p:spPr>
          <a:xfrm>
            <a:off x="0" y="4724400"/>
            <a:ext cx="9220200" cy="1569660"/>
          </a:xfrm>
          <a:prstGeom prst="rect">
            <a:avLst/>
          </a:prstGeom>
          <a:noFill/>
        </p:spPr>
        <p:txBody>
          <a:bodyPr wrap="square" rtlCol="0">
            <a:spAutoFit/>
          </a:bodyPr>
          <a:lstStyle/>
          <a:p>
            <a:pPr algn="ctr"/>
            <a:r>
              <a:rPr lang="en-US" sz="9600" dirty="0">
                <a:ln>
                  <a:solidFill>
                    <a:schemeClr val="bg1">
                      <a:lumMod val="90000"/>
                      <a:lumOff val="10000"/>
                    </a:schemeClr>
                  </a:solidFill>
                </a:ln>
                <a:solidFill>
                  <a:srgbClr val="FFFFFF"/>
                </a:solidFill>
                <a:effectLst>
                  <a:glow rad="101600">
                    <a:schemeClr val="bg1">
                      <a:lumMod val="90000"/>
                      <a:lumOff val="10000"/>
                      <a:alpha val="60000"/>
                    </a:schemeClr>
                  </a:glow>
                </a:effectLst>
                <a:latin typeface="Impact" panose="020B0806030902050204" pitchFamily="34" charset="0"/>
              </a:rPr>
              <a:t>BUT I WILL KILL IT.”</a:t>
            </a:r>
          </a:p>
        </p:txBody>
      </p:sp>
      <p:sp>
        <p:nvSpPr>
          <p:cNvPr id="6" name="Rectangle 5"/>
          <p:cNvSpPr/>
          <p:nvPr/>
        </p:nvSpPr>
        <p:spPr>
          <a:xfrm>
            <a:off x="4267200" y="6096000"/>
            <a:ext cx="4254242" cy="646331"/>
          </a:xfrm>
          <a:prstGeom prst="rect">
            <a:avLst/>
          </a:prstGeom>
        </p:spPr>
        <p:txBody>
          <a:bodyPr wrap="none">
            <a:spAutoFit/>
          </a:bodyPr>
          <a:lstStyle/>
          <a:p>
            <a:r>
              <a:rPr lang="en-US" sz="3600" b="1" dirty="0">
                <a:ln w="3175">
                  <a:solidFill>
                    <a:schemeClr val="bg1">
                      <a:lumMod val="90000"/>
                      <a:lumOff val="10000"/>
                    </a:schemeClr>
                  </a:solidFill>
                </a:ln>
                <a:effectLst>
                  <a:glow rad="101600">
                    <a:schemeClr val="bg1">
                      <a:lumMod val="90000"/>
                      <a:lumOff val="10000"/>
                      <a:alpha val="60000"/>
                    </a:schemeClr>
                  </a:glow>
                </a:effectLst>
              </a:rPr>
              <a:t>-- Andrew Jackson</a:t>
            </a:r>
          </a:p>
        </p:txBody>
      </p:sp>
    </p:spTree>
    <p:extLst>
      <p:ext uri="{BB962C8B-B14F-4D97-AF65-F5344CB8AC3E}">
        <p14:creationId xmlns:p14="http://schemas.microsoft.com/office/powerpoint/2010/main" val="3225148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4" cstate="print"/>
          <a:srcRect/>
          <a:stretch>
            <a:fillRect/>
          </a:stretch>
        </p:blipFill>
        <p:spPr bwMode="auto">
          <a:xfrm>
            <a:off x="0" y="0"/>
            <a:ext cx="2057400" cy="2493819"/>
          </a:xfrm>
          <a:prstGeom prst="roundRect">
            <a:avLst/>
          </a:prstGeom>
          <a:noFill/>
          <a:ln w="9525">
            <a:noFill/>
            <a:miter lim="800000"/>
            <a:headEnd/>
            <a:tailEnd/>
          </a:ln>
          <a:effectLst>
            <a:softEdge rad="127000"/>
          </a:effectLst>
        </p:spPr>
      </p:pic>
      <p:pic>
        <p:nvPicPr>
          <p:cNvPr id="140290" name="Picture 2"/>
          <p:cNvPicPr>
            <a:picLocks noChangeAspect="1" noChangeArrowheads="1"/>
          </p:cNvPicPr>
          <p:nvPr/>
        </p:nvPicPr>
        <p:blipFill>
          <a:blip r:embed="rId5" cstate="print">
            <a:clrChange>
              <a:clrFrom>
                <a:srgbClr val="000000"/>
              </a:clrFrom>
              <a:clrTo>
                <a:srgbClr val="000000">
                  <a:alpha val="0"/>
                </a:srgbClr>
              </a:clrTo>
            </a:clrChange>
          </a:blip>
          <a:srcRect l="833"/>
          <a:stretch>
            <a:fillRect/>
          </a:stretch>
        </p:blipFill>
        <p:spPr bwMode="auto">
          <a:xfrm>
            <a:off x="76200" y="1435387"/>
            <a:ext cx="9067800" cy="4756520"/>
          </a:xfrm>
          <a:prstGeom prst="rect">
            <a:avLst/>
          </a:prstGeom>
          <a:noFill/>
          <a:ln w="9525">
            <a:noFill/>
            <a:miter lim="800000"/>
            <a:headEnd/>
            <a:tailEnd/>
          </a:ln>
        </p:spPr>
      </p:pic>
      <p:sp>
        <p:nvSpPr>
          <p:cNvPr id="8" name="TextBox 7"/>
          <p:cNvSpPr txBox="1"/>
          <p:nvPr/>
        </p:nvSpPr>
        <p:spPr>
          <a:xfrm>
            <a:off x="2043112" y="265836"/>
            <a:ext cx="7239000" cy="1754326"/>
          </a:xfrm>
          <a:prstGeom prst="rect">
            <a:avLst/>
          </a:prstGeom>
          <a:noFill/>
        </p:spPr>
        <p:txBody>
          <a:bodyPr wrap="square" rtlCol="0">
            <a:spAutoFit/>
          </a:bodyPr>
          <a:lstStyle/>
          <a:p>
            <a:pPr algn="ctr"/>
            <a:r>
              <a:rPr lang="en-US" sz="5400" b="1" dirty="0"/>
              <a:t>Jackson’s Veto Message</a:t>
            </a:r>
          </a:p>
        </p:txBody>
      </p:sp>
      <p:sp>
        <p:nvSpPr>
          <p:cNvPr id="9" name="Rectangle 8"/>
          <p:cNvSpPr/>
          <p:nvPr/>
        </p:nvSpPr>
        <p:spPr>
          <a:xfrm>
            <a:off x="6035842" y="5899519"/>
            <a:ext cx="3048000" cy="584775"/>
          </a:xfrm>
          <a:prstGeom prst="rect">
            <a:avLst/>
          </a:prstGeom>
        </p:spPr>
        <p:txBody>
          <a:bodyPr wrap="square">
            <a:spAutoFit/>
          </a:bodyPr>
          <a:lstStyle/>
          <a:p>
            <a:pPr algn="ctr"/>
            <a:r>
              <a:rPr lang="en-US" sz="3200" b="1" dirty="0">
                <a:hlinkClick r:id="rId6" tooltip="Written by Attorney General Roger B. Taney"/>
              </a:rPr>
              <a:t>FULL TEXT</a:t>
            </a:r>
            <a:endParaRPr lang="en-US" sz="3200" b="1" dirty="0"/>
          </a:p>
        </p:txBody>
      </p:sp>
    </p:spTree>
  </p:cSld>
  <p:clrMapOvr>
    <a:overrideClrMapping bg1="dk1" tx1="lt1" bg2="dk2" tx2="lt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7/79/US_%2420_Series_2006_Obverse.jpg/1024px-US_%2420_Series_2006_Obverse.jpg"/>
          <p:cNvPicPr>
            <a:picLocks noChangeAspect="1" noChangeArrowheads="1"/>
          </p:cNvPicPr>
          <p:nvPr/>
        </p:nvPicPr>
        <p:blipFill rotWithShape="1">
          <a:blip r:embed="rId2">
            <a:extLst>
              <a:ext uri="{28A0092B-C50C-407E-A947-70E740481C1C}">
                <a14:useLocalDpi xmlns:a14="http://schemas.microsoft.com/office/drawing/2010/main" val="0"/>
              </a:ext>
            </a:extLst>
          </a:blip>
          <a:srcRect l="2794" r="39831"/>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3733800"/>
            <a:ext cx="8229600" cy="1615123"/>
          </a:xfrm>
        </p:spPr>
        <p:txBody>
          <a:bodyPr>
            <a:noAutofit/>
          </a:bodyPr>
          <a:lstStyle/>
          <a:p>
            <a:pPr algn="l"/>
            <a:r>
              <a:rPr lang="en-US" sz="9600" b="1" dirty="0">
                <a:solidFill>
                  <a:schemeClr val="bg1">
                    <a:lumMod val="90000"/>
                    <a:lumOff val="10000"/>
                  </a:schemeClr>
                </a:solidFill>
                <a:effectLst>
                  <a:glow rad="101600">
                    <a:srgbClr val="DEDDBD">
                      <a:alpha val="60000"/>
                    </a:srgbClr>
                  </a:glow>
                </a:effectLst>
              </a:rPr>
              <a:t>IRONY</a:t>
            </a:r>
          </a:p>
        </p:txBody>
      </p:sp>
    </p:spTree>
    <p:extLst>
      <p:ext uri="{BB962C8B-B14F-4D97-AF65-F5344CB8AC3E}">
        <p14:creationId xmlns:p14="http://schemas.microsoft.com/office/powerpoint/2010/main" val="1826550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381000"/>
            <a:ext cx="3581400" cy="1524000"/>
          </a:xfrm>
        </p:spPr>
        <p:txBody>
          <a:bodyPr anchor="ctr">
            <a:noAutofit/>
          </a:bodyPr>
          <a:lstStyle/>
          <a:p>
            <a:pPr algn="l"/>
            <a:r>
              <a:rPr lang="en-US" sz="5400" b="1" dirty="0"/>
              <a:t>Political Cartoon</a:t>
            </a:r>
          </a:p>
        </p:txBody>
      </p:sp>
      <p:sp>
        <p:nvSpPr>
          <p:cNvPr id="3" name="Content Placeholder 2"/>
          <p:cNvSpPr>
            <a:spLocks noGrp="1"/>
          </p:cNvSpPr>
          <p:nvPr>
            <p:ph idx="4294967295"/>
          </p:nvPr>
        </p:nvSpPr>
        <p:spPr>
          <a:xfrm>
            <a:off x="381000" y="2438400"/>
            <a:ext cx="3733800" cy="3962400"/>
          </a:xfrm>
        </p:spPr>
        <p:txBody>
          <a:bodyPr>
            <a:normAutofit/>
          </a:bodyPr>
          <a:lstStyle/>
          <a:p>
            <a:pPr marL="0" indent="0">
              <a:buNone/>
            </a:pPr>
            <a:r>
              <a:rPr lang="en-US" b="1" dirty="0"/>
              <a:t>What does this cartoon say about contemporary opinions of Andrew Jackson?</a:t>
            </a:r>
          </a:p>
        </p:txBody>
      </p:sp>
      <p:pic>
        <p:nvPicPr>
          <p:cNvPr id="4" name="Picture 2">
            <a:extLst>
              <a:ext uri="{FF2B5EF4-FFF2-40B4-BE49-F238E27FC236}">
                <a16:creationId xmlns:a16="http://schemas.microsoft.com/office/drawing/2014/main" id="{9ADAD843-72D8-4E6E-ADC8-5683A9AA8E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09550"/>
            <a:ext cx="4534059" cy="6438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0/07/Second_Bank_of_the_United_States_front.jpg/1280px-Second_Bank_of_the_United_States_front.jpg"/>
          <p:cNvPicPr>
            <a:picLocks noChangeAspect="1" noChangeArrowheads="1"/>
          </p:cNvPicPr>
          <p:nvPr/>
        </p:nvPicPr>
        <p:blipFill rotWithShape="1">
          <a:blip r:embed="rId2">
            <a:extLst>
              <a:ext uri="{28A0092B-C50C-407E-A947-70E740481C1C}">
                <a14:useLocalDpi xmlns:a14="http://schemas.microsoft.com/office/drawing/2010/main" val="0"/>
              </a:ext>
            </a:extLst>
          </a:blip>
          <a:srcRect l="8067" r="7457" b="1090"/>
          <a:stretch/>
        </p:blipFill>
        <p:spPr bwMode="auto">
          <a:xfrm>
            <a:off x="0" y="-53576"/>
            <a:ext cx="9147544" cy="69115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6396335"/>
            <a:ext cx="1274644" cy="461665"/>
          </a:xfrm>
          <a:prstGeom prst="rect">
            <a:avLst/>
          </a:prstGeom>
        </p:spPr>
        <p:txBody>
          <a:bodyPr wrap="none">
            <a:spAutoFit/>
          </a:bodyPr>
          <a:lstStyle/>
          <a:p>
            <a:r>
              <a:rPr lang="en-US" sz="1200" dirty="0">
                <a:solidFill>
                  <a:schemeClr val="bg1"/>
                </a:solidFill>
              </a:rPr>
              <a:t>Photo by</a:t>
            </a:r>
          </a:p>
          <a:p>
            <a:r>
              <a:rPr lang="en-US" sz="1200" dirty="0">
                <a:solidFill>
                  <a:schemeClr val="bg1"/>
                </a:solidFill>
              </a:rPr>
              <a:t>Beyond My Ken</a:t>
            </a:r>
          </a:p>
        </p:txBody>
      </p:sp>
      <p:sp>
        <p:nvSpPr>
          <p:cNvPr id="3" name="Rectangle 2"/>
          <p:cNvSpPr/>
          <p:nvPr/>
        </p:nvSpPr>
        <p:spPr>
          <a:xfrm>
            <a:off x="5943600" y="6172200"/>
            <a:ext cx="3200400" cy="646331"/>
          </a:xfrm>
          <a:prstGeom prst="rect">
            <a:avLst/>
          </a:prstGeom>
        </p:spPr>
        <p:txBody>
          <a:bodyPr wrap="square">
            <a:spAutoFit/>
          </a:bodyPr>
          <a:lstStyle/>
          <a:p>
            <a:pPr algn="r"/>
            <a:r>
              <a:rPr lang="en-US" sz="1200" dirty="0">
                <a:effectLst>
                  <a:outerShdw blurRad="38100" dist="38100" dir="2700000" algn="tl">
                    <a:srgbClr val="000000">
                      <a:alpha val="43137"/>
                    </a:srgbClr>
                  </a:outerShdw>
                </a:effectLst>
              </a:rPr>
              <a:t>The Second Bank of the United States </a:t>
            </a:r>
            <a:br>
              <a:rPr lang="en-US" sz="1200" dirty="0">
                <a:effectLst>
                  <a:outerShdw blurRad="38100" dist="38100" dir="2700000" algn="tl">
                    <a:srgbClr val="000000">
                      <a:alpha val="43137"/>
                    </a:srgbClr>
                  </a:outerShdw>
                </a:effectLst>
              </a:rPr>
            </a:br>
            <a:r>
              <a:rPr lang="en-US" sz="1200" dirty="0">
                <a:effectLst>
                  <a:outerShdw blurRad="38100" dist="38100" dir="2700000" algn="tl">
                    <a:srgbClr val="000000">
                      <a:alpha val="43137"/>
                    </a:srgbClr>
                  </a:outerShdw>
                </a:effectLst>
              </a:rPr>
              <a:t>420 Chestnut Street</a:t>
            </a:r>
          </a:p>
          <a:p>
            <a:pPr algn="r"/>
            <a:r>
              <a:rPr lang="en-US" sz="1200" dirty="0">
                <a:effectLst>
                  <a:outerShdw blurRad="38100" dist="38100" dir="2700000" algn="tl">
                    <a:srgbClr val="000000">
                      <a:alpha val="43137"/>
                    </a:srgbClr>
                  </a:outerShdw>
                </a:effectLst>
              </a:rPr>
              <a:t>Philadelphia, PA</a:t>
            </a:r>
          </a:p>
        </p:txBody>
      </p:sp>
      <p:sp>
        <p:nvSpPr>
          <p:cNvPr id="4" name="Title 3"/>
          <p:cNvSpPr>
            <a:spLocks noGrp="1"/>
          </p:cNvSpPr>
          <p:nvPr>
            <p:ph type="title"/>
          </p:nvPr>
        </p:nvSpPr>
        <p:spPr>
          <a:xfrm>
            <a:off x="0" y="3421705"/>
            <a:ext cx="9133367" cy="1143000"/>
          </a:xfrm>
          <a:gradFill flip="none" rotWithShape="1">
            <a:gsLst>
              <a:gs pos="13000">
                <a:schemeClr val="accent6">
                  <a:shade val="58000"/>
                  <a:satMod val="150000"/>
                </a:schemeClr>
              </a:gs>
              <a:gs pos="70000">
                <a:schemeClr val="accent6">
                  <a:tint val="90000"/>
                  <a:satMod val="135000"/>
                  <a:lumMod val="80000"/>
                </a:schemeClr>
              </a:gs>
              <a:gs pos="100000">
                <a:schemeClr val="accent6">
                  <a:tint val="80000"/>
                  <a:satMod val="155000"/>
                  <a:lumMod val="50000"/>
                </a:schemeClr>
              </a:gs>
            </a:gsLst>
            <a:lin ang="2700000" scaled="1"/>
            <a:tileRect/>
          </a:gradFill>
        </p:spPr>
        <p:style>
          <a:lnRef idx="1">
            <a:schemeClr val="accent6"/>
          </a:lnRef>
          <a:fillRef idx="3">
            <a:schemeClr val="accent6"/>
          </a:fillRef>
          <a:effectRef idx="2">
            <a:schemeClr val="accent6"/>
          </a:effectRef>
          <a:fontRef idx="minor">
            <a:schemeClr val="lt1"/>
          </a:fontRef>
        </p:style>
        <p:txBody>
          <a:bodyPr rIns="457200" bIns="182880">
            <a:normAutofit/>
          </a:bodyPr>
          <a:lstStyle/>
          <a:p>
            <a:r>
              <a:rPr lang="en-US" sz="6000" dirty="0"/>
              <a:t>Jackson vs the Bank</a:t>
            </a:r>
          </a:p>
        </p:txBody>
      </p:sp>
    </p:spTree>
    <p:extLst>
      <p:ext uri="{BB962C8B-B14F-4D97-AF65-F5344CB8AC3E}">
        <p14:creationId xmlns:p14="http://schemas.microsoft.com/office/powerpoint/2010/main" val="2406252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244136"/>
          </a:xfrm>
        </p:spPr>
        <p:txBody>
          <a:bodyPr anchor="ctr">
            <a:noAutofit/>
          </a:bodyPr>
          <a:lstStyle/>
          <a:p>
            <a:pPr algn="l"/>
            <a:r>
              <a:rPr lang="en-US" sz="5000" b="1" dirty="0"/>
              <a:t>1832 Presidential Election</a:t>
            </a:r>
          </a:p>
        </p:txBody>
      </p:sp>
      <p:pic>
        <p:nvPicPr>
          <p:cNvPr id="4" name="Picture 1">
            <a:hlinkClick r:id="rId3" action="ppaction://hlinksldjump"/>
          </p:cNvPr>
          <p:cNvPicPr>
            <a:picLocks noChangeAspect="1" noChangeArrowheads="1"/>
          </p:cNvPicPr>
          <p:nvPr/>
        </p:nvPicPr>
        <p:blipFill>
          <a:blip r:embed="rId4" cstate="print"/>
          <a:srcRect/>
          <a:stretch>
            <a:fillRect/>
          </a:stretch>
        </p:blipFill>
        <p:spPr bwMode="auto">
          <a:xfrm>
            <a:off x="6269270" y="4648200"/>
            <a:ext cx="2569930" cy="1885418"/>
          </a:xfrm>
          <a:prstGeom prst="roundRect">
            <a:avLst>
              <a:gd name="adj" fmla="val 34643"/>
            </a:avLst>
          </a:prstGeom>
          <a:noFill/>
          <a:ln w="9525">
            <a:noFill/>
            <a:miter lim="800000"/>
            <a:headEnd/>
            <a:tailEnd/>
          </a:ln>
          <a:effectLst>
            <a:glow rad="139700">
              <a:schemeClr val="accent3">
                <a:satMod val="175000"/>
                <a:alpha val="40000"/>
              </a:schemeClr>
            </a:glow>
          </a:effectLst>
        </p:spPr>
      </p:pic>
      <p:pic>
        <p:nvPicPr>
          <p:cNvPr id="72705" name="Picture 1" descr="C:\Users\Tom\AppData\Local\Microsoft\Windows\Temporary Internet Files\Content.IE5\CKT9UPW3\MC900440380[2].png"/>
          <p:cNvPicPr>
            <a:picLocks noChangeAspect="1" noChangeArrowheads="1"/>
          </p:cNvPicPr>
          <p:nvPr/>
        </p:nvPicPr>
        <p:blipFill>
          <a:blip r:embed="rId5" cstate="print"/>
          <a:srcRect/>
          <a:stretch>
            <a:fillRect/>
          </a:stretch>
        </p:blipFill>
        <p:spPr bwMode="auto">
          <a:xfrm>
            <a:off x="3276600" y="1447800"/>
            <a:ext cx="2743200" cy="2743200"/>
          </a:xfrm>
          <a:prstGeom prst="rect">
            <a:avLst/>
          </a:prstGeom>
          <a:noFill/>
        </p:spPr>
      </p:pic>
      <p:pic>
        <p:nvPicPr>
          <p:cNvPr id="6" name="Picture 4"/>
          <p:cNvPicPr>
            <a:picLocks noChangeAspect="1" noChangeArrowheads="1"/>
          </p:cNvPicPr>
          <p:nvPr/>
        </p:nvPicPr>
        <p:blipFill>
          <a:blip r:embed="rId6" cstate="print"/>
          <a:stretch>
            <a:fillRect/>
          </a:stretch>
        </p:blipFill>
        <p:spPr bwMode="auto">
          <a:xfrm>
            <a:off x="340995" y="1524000"/>
            <a:ext cx="2326005" cy="2819400"/>
          </a:xfrm>
          <a:prstGeom prst="rect">
            <a:avLst/>
          </a:prstGeom>
          <a:noFill/>
          <a:ln>
            <a:noFill/>
          </a:ln>
        </p:spPr>
      </p:pic>
      <p:pic>
        <p:nvPicPr>
          <p:cNvPr id="7" name="Picture 2" descr="File:Henry Clay.JPG"/>
          <p:cNvPicPr>
            <a:picLocks noChangeAspect="1" noChangeArrowheads="1"/>
          </p:cNvPicPr>
          <p:nvPr/>
        </p:nvPicPr>
        <p:blipFill>
          <a:blip r:embed="rId7" cstate="print"/>
          <a:srcRect l="9900" t="8897"/>
          <a:stretch>
            <a:fillRect/>
          </a:stretch>
        </p:blipFill>
        <p:spPr bwMode="auto">
          <a:xfrm>
            <a:off x="6477000" y="1524000"/>
            <a:ext cx="2286000" cy="2819400"/>
          </a:xfrm>
          <a:prstGeom prst="rect">
            <a:avLst/>
          </a:prstGeom>
          <a:noFill/>
        </p:spPr>
      </p:pic>
      <p:sp>
        <p:nvSpPr>
          <p:cNvPr id="8" name="Rectangle 7"/>
          <p:cNvSpPr/>
          <p:nvPr/>
        </p:nvSpPr>
        <p:spPr>
          <a:xfrm>
            <a:off x="914400" y="3733800"/>
            <a:ext cx="1769202" cy="584775"/>
          </a:xfrm>
          <a:prstGeom prst="rect">
            <a:avLst/>
          </a:prstGeom>
        </p:spPr>
        <p:txBody>
          <a:bodyPr wrap="none">
            <a:spAutoFit/>
          </a:bodyPr>
          <a:lstStyle/>
          <a:p>
            <a:r>
              <a:rPr lang="en-US" sz="3200" b="1" dirty="0"/>
              <a:t>Jackson</a:t>
            </a:r>
          </a:p>
        </p:txBody>
      </p:sp>
      <p:sp>
        <p:nvSpPr>
          <p:cNvPr id="9" name="Rectangle 8"/>
          <p:cNvSpPr/>
          <p:nvPr/>
        </p:nvSpPr>
        <p:spPr>
          <a:xfrm>
            <a:off x="7645771" y="3733800"/>
            <a:ext cx="1117229" cy="584775"/>
          </a:xfrm>
          <a:prstGeom prst="rect">
            <a:avLst/>
          </a:prstGeom>
        </p:spPr>
        <p:txBody>
          <a:bodyPr wrap="none">
            <a:spAutoFit/>
          </a:bodyPr>
          <a:lstStyle/>
          <a:p>
            <a:r>
              <a:rPr lang="en-US" sz="3200" b="1" dirty="0"/>
              <a:t>Clay</a:t>
            </a:r>
          </a:p>
        </p:txBody>
      </p:sp>
      <p:pic>
        <p:nvPicPr>
          <p:cNvPr id="72706" name="Picture 2" descr="C:\Users\Tom\AppData\Local\Microsoft\Windows\Temporary Internet Files\Content.IE5\9XNSTJWW\MC900439584[1].png"/>
          <p:cNvPicPr>
            <a:picLocks noChangeAspect="1" noChangeArrowheads="1"/>
          </p:cNvPicPr>
          <p:nvPr/>
        </p:nvPicPr>
        <p:blipFill>
          <a:blip r:embed="rId8" cstate="print"/>
          <a:srcRect/>
          <a:stretch>
            <a:fillRect/>
          </a:stretch>
        </p:blipFill>
        <p:spPr bwMode="auto">
          <a:xfrm>
            <a:off x="2019936" y="2286000"/>
            <a:ext cx="1942464" cy="1644388"/>
          </a:xfrm>
          <a:prstGeom prst="rect">
            <a:avLst/>
          </a:prstGeom>
          <a:noFill/>
        </p:spPr>
      </p:pic>
      <p:pic>
        <p:nvPicPr>
          <p:cNvPr id="72707" name="Picture 3" descr="C:\Users\Tom\AppData\Local\Microsoft\Windows\Temporary Internet Files\Content.IE5\S3LQFRLB\MC900441310[1].png"/>
          <p:cNvPicPr>
            <a:picLocks noChangeAspect="1" noChangeArrowheads="1"/>
          </p:cNvPicPr>
          <p:nvPr/>
        </p:nvPicPr>
        <p:blipFill>
          <a:blip r:embed="rId9" cstate="print"/>
          <a:srcRect/>
          <a:stretch>
            <a:fillRect/>
          </a:stretch>
        </p:blipFill>
        <p:spPr bwMode="auto">
          <a:xfrm>
            <a:off x="5334000" y="2133600"/>
            <a:ext cx="1752600" cy="1752600"/>
          </a:xfrm>
          <a:prstGeom prst="rect">
            <a:avLst/>
          </a:prstGeom>
          <a:noFill/>
        </p:spPr>
      </p:pic>
      <p:sp>
        <p:nvSpPr>
          <p:cNvPr id="12" name="Rectangle 11"/>
          <p:cNvSpPr/>
          <p:nvPr/>
        </p:nvSpPr>
        <p:spPr>
          <a:xfrm>
            <a:off x="381000" y="4646474"/>
            <a:ext cx="5562600" cy="1754326"/>
          </a:xfrm>
          <a:prstGeom prst="rect">
            <a:avLst/>
          </a:prstGeom>
        </p:spPr>
        <p:txBody>
          <a:bodyPr wrap="square">
            <a:spAutoFit/>
          </a:bodyPr>
          <a:lstStyle/>
          <a:p>
            <a:r>
              <a:rPr lang="en-US" sz="3600" b="1" dirty="0"/>
              <a:t>The </a:t>
            </a:r>
            <a:r>
              <a:rPr lang="en-US" sz="3600" b="1" dirty="0">
                <a:solidFill>
                  <a:schemeClr val="tx2">
                    <a:lumMod val="75000"/>
                  </a:schemeClr>
                </a:solidFill>
              </a:rPr>
              <a:t>National Bank </a:t>
            </a:r>
            <a:r>
              <a:rPr lang="en-US" sz="3600" b="1" dirty="0"/>
              <a:t>was the central issue of the 1832 election.</a:t>
            </a:r>
          </a:p>
        </p:txBody>
      </p:sp>
      <p:sp>
        <p:nvSpPr>
          <p:cNvPr id="3" name="TextBox 2"/>
          <p:cNvSpPr txBox="1"/>
          <p:nvPr/>
        </p:nvSpPr>
        <p:spPr>
          <a:xfrm>
            <a:off x="381000" y="1524000"/>
            <a:ext cx="2286000" cy="584775"/>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WINNER</a:t>
            </a:r>
          </a:p>
        </p:txBody>
      </p:sp>
      <p:sp>
        <p:nvSpPr>
          <p:cNvPr id="13" name="TextBox 12"/>
          <p:cNvSpPr txBox="1"/>
          <p:nvPr/>
        </p:nvSpPr>
        <p:spPr>
          <a:xfrm>
            <a:off x="6477000" y="1524000"/>
            <a:ext cx="22860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LOSER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2707"/>
                                        </p:tgtEl>
                                        <p:attrNameLst>
                                          <p:attrName>style.visibility</p:attrName>
                                        </p:attrNameLst>
                                      </p:cBhvr>
                                      <p:to>
                                        <p:strVal val="visible"/>
                                      </p:to>
                                    </p:set>
                                    <p:anim calcmode="lin" valueType="num">
                                      <p:cBhvr>
                                        <p:cTn id="7" dur="500" fill="hold"/>
                                        <p:tgtEl>
                                          <p:spTgt spid="72707"/>
                                        </p:tgtEl>
                                        <p:attrNameLst>
                                          <p:attrName>ppt_w</p:attrName>
                                        </p:attrNameLst>
                                      </p:cBhvr>
                                      <p:tavLst>
                                        <p:tav tm="0">
                                          <p:val>
                                            <p:fltVal val="0"/>
                                          </p:val>
                                        </p:tav>
                                        <p:tav tm="100000">
                                          <p:val>
                                            <p:strVal val="#ppt_w"/>
                                          </p:val>
                                        </p:tav>
                                      </p:tavLst>
                                    </p:anim>
                                    <p:anim calcmode="lin" valueType="num">
                                      <p:cBhvr>
                                        <p:cTn id="8" dur="500" fill="hold"/>
                                        <p:tgtEl>
                                          <p:spTgt spid="72707"/>
                                        </p:tgtEl>
                                        <p:attrNameLst>
                                          <p:attrName>ppt_h</p:attrName>
                                        </p:attrNameLst>
                                      </p:cBhvr>
                                      <p:tavLst>
                                        <p:tav tm="0">
                                          <p:val>
                                            <p:fltVal val="0"/>
                                          </p:val>
                                        </p:tav>
                                        <p:tav tm="100000">
                                          <p:val>
                                            <p:strVal val="#ppt_h"/>
                                          </p:val>
                                        </p:tav>
                                      </p:tavLst>
                                    </p:anim>
                                    <p:anim calcmode="lin" valueType="num">
                                      <p:cBhvr>
                                        <p:cTn id="9" dur="500" fill="hold"/>
                                        <p:tgtEl>
                                          <p:spTgt spid="72707"/>
                                        </p:tgtEl>
                                        <p:attrNameLst>
                                          <p:attrName>style.rotation</p:attrName>
                                        </p:attrNameLst>
                                      </p:cBhvr>
                                      <p:tavLst>
                                        <p:tav tm="0">
                                          <p:val>
                                            <p:fltVal val="90"/>
                                          </p:val>
                                        </p:tav>
                                        <p:tav tm="100000">
                                          <p:val>
                                            <p:fltVal val="0"/>
                                          </p:val>
                                        </p:tav>
                                      </p:tavLst>
                                    </p:anim>
                                    <p:animEffect transition="in" filter="fade">
                                      <p:cBhvr>
                                        <p:cTn id="10" dur="500"/>
                                        <p:tgtEl>
                                          <p:spTgt spid="72707"/>
                                        </p:tgtEl>
                                      </p:cBhvr>
                                    </p:animEffect>
                                  </p:childTnLst>
                                </p:cTn>
                              </p:par>
                            </p:childTnLst>
                          </p:cTn>
                        </p:par>
                        <p:par>
                          <p:cTn id="11" fill="hold">
                            <p:stCondLst>
                              <p:cond delay="5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72706"/>
                                        </p:tgtEl>
                                        <p:attrNameLst>
                                          <p:attrName>style.visibility</p:attrName>
                                        </p:attrNameLst>
                                      </p:cBhvr>
                                      <p:to>
                                        <p:strVal val="visible"/>
                                      </p:to>
                                    </p:set>
                                    <p:anim calcmode="lin" valueType="num">
                                      <p:cBhvr>
                                        <p:cTn id="14" dur="500" fill="hold"/>
                                        <p:tgtEl>
                                          <p:spTgt spid="72706"/>
                                        </p:tgtEl>
                                        <p:attrNameLst>
                                          <p:attrName>ppt_w</p:attrName>
                                        </p:attrNameLst>
                                      </p:cBhvr>
                                      <p:tavLst>
                                        <p:tav tm="0">
                                          <p:val>
                                            <p:fltVal val="0"/>
                                          </p:val>
                                        </p:tav>
                                        <p:tav tm="100000">
                                          <p:val>
                                            <p:strVal val="#ppt_w"/>
                                          </p:val>
                                        </p:tav>
                                      </p:tavLst>
                                    </p:anim>
                                    <p:anim calcmode="lin" valueType="num">
                                      <p:cBhvr>
                                        <p:cTn id="15" dur="500" fill="hold"/>
                                        <p:tgtEl>
                                          <p:spTgt spid="72706"/>
                                        </p:tgtEl>
                                        <p:attrNameLst>
                                          <p:attrName>ppt_h</p:attrName>
                                        </p:attrNameLst>
                                      </p:cBhvr>
                                      <p:tavLst>
                                        <p:tav tm="0">
                                          <p:val>
                                            <p:fltVal val="0"/>
                                          </p:val>
                                        </p:tav>
                                        <p:tav tm="100000">
                                          <p:val>
                                            <p:strVal val="#ppt_h"/>
                                          </p:val>
                                        </p:tav>
                                      </p:tavLst>
                                    </p:anim>
                                    <p:anim calcmode="lin" valueType="num">
                                      <p:cBhvr>
                                        <p:cTn id="16" dur="500" fill="hold"/>
                                        <p:tgtEl>
                                          <p:spTgt spid="72706"/>
                                        </p:tgtEl>
                                        <p:attrNameLst>
                                          <p:attrName>style.rotation</p:attrName>
                                        </p:attrNameLst>
                                      </p:cBhvr>
                                      <p:tavLst>
                                        <p:tav tm="0">
                                          <p:val>
                                            <p:fltVal val="90"/>
                                          </p:val>
                                        </p:tav>
                                        <p:tav tm="100000">
                                          <p:val>
                                            <p:fltVal val="0"/>
                                          </p:val>
                                        </p:tav>
                                      </p:tavLst>
                                    </p:anim>
                                    <p:animEffect transition="in" filter="fade">
                                      <p:cBhvr>
                                        <p:cTn id="17" dur="500"/>
                                        <p:tgtEl>
                                          <p:spTgt spid="7270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
                                            <p:txEl>
                                              <p:pRg st="0" end="0"/>
                                            </p:txEl>
                                          </p:spTgt>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p:cTn id="2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456" y="1143000"/>
            <a:ext cx="1787669" cy="174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9474" y="0"/>
            <a:ext cx="6684526" cy="6858000"/>
          </a:xfrm>
          <a:prstGeom prst="rect">
            <a:avLst/>
          </a:prstGeom>
        </p:spPr>
      </p:pic>
      <p:sp>
        <p:nvSpPr>
          <p:cNvPr id="13" name="TextBox 12">
            <a:hlinkClick r:id="rId6" action="ppaction://hlinksldjump"/>
          </p:cNvPr>
          <p:cNvSpPr txBox="1"/>
          <p:nvPr/>
        </p:nvSpPr>
        <p:spPr>
          <a:xfrm>
            <a:off x="1600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Calibri"/>
              </a:rPr>
              <a:t>1828</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4" name="TextBox 13">
            <a:hlinkClick r:id="rId7" action="ppaction://hlinksldjump"/>
          </p:cNvPr>
          <p:cNvSpPr txBox="1"/>
          <p:nvPr/>
        </p:nvSpPr>
        <p:spPr>
          <a:xfrm>
            <a:off x="838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1824</a:t>
            </a:r>
          </a:p>
        </p:txBody>
      </p:sp>
      <p:sp>
        <p:nvSpPr>
          <p:cNvPr id="15" name="TextBox 14">
            <a:hlinkClick r:id="rId8" action="ppaction://hlinksldjump"/>
          </p:cNvPr>
          <p:cNvSpPr txBox="1"/>
          <p:nvPr/>
        </p:nvSpPr>
        <p:spPr>
          <a:xfrm>
            <a:off x="76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1820</a:t>
            </a:r>
          </a:p>
        </p:txBody>
      </p:sp>
      <p:sp>
        <p:nvSpPr>
          <p:cNvPr id="16" name="TextBox 15">
            <a:hlinkClick r:id="rId9" action="ppaction://hlinksldjump"/>
          </p:cNvPr>
          <p:cNvSpPr txBox="1"/>
          <p:nvPr/>
        </p:nvSpPr>
        <p:spPr>
          <a:xfrm>
            <a:off x="76200" y="5715000"/>
            <a:ext cx="762000" cy="40011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1832</a:t>
            </a:r>
          </a:p>
        </p:txBody>
      </p:sp>
      <p:sp>
        <p:nvSpPr>
          <p:cNvPr id="17" name="TextBox 16">
            <a:hlinkClick r:id="rId10" action="ppaction://hlinksldjump"/>
          </p:cNvPr>
          <p:cNvSpPr txBox="1"/>
          <p:nvPr/>
        </p:nvSpPr>
        <p:spPr>
          <a:xfrm>
            <a:off x="838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1836</a:t>
            </a:r>
          </a:p>
        </p:txBody>
      </p:sp>
      <p:sp>
        <p:nvSpPr>
          <p:cNvPr id="18" name="TextBox 17">
            <a:hlinkClick r:id="rId11" action="ppaction://hlinksldjump"/>
          </p:cNvPr>
          <p:cNvSpPr txBox="1"/>
          <p:nvPr/>
        </p:nvSpPr>
        <p:spPr>
          <a:xfrm>
            <a:off x="1600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1840</a:t>
            </a:r>
          </a:p>
        </p:txBody>
      </p:sp>
      <p:sp>
        <p:nvSpPr>
          <p:cNvPr id="20" name="TextBox 19"/>
          <p:cNvSpPr txBox="1"/>
          <p:nvPr/>
        </p:nvSpPr>
        <p:spPr>
          <a:xfrm>
            <a:off x="0" y="0"/>
            <a:ext cx="2459474" cy="110799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6600" b="1" spc="150" dirty="0">
                <a:ln w="11430"/>
                <a:solidFill>
                  <a:srgbClr val="F8F8F8"/>
                </a:solidFill>
                <a:effectLst>
                  <a:outerShdw blurRad="25400" algn="tl" rotWithShape="0">
                    <a:srgbClr val="000000">
                      <a:alpha val="43000"/>
                    </a:srgbClr>
                  </a:outerShdw>
                </a:effectLst>
              </a:rPr>
              <a:t>1832</a:t>
            </a:r>
          </a:p>
        </p:txBody>
      </p:sp>
      <p:sp>
        <p:nvSpPr>
          <p:cNvPr id="21" name="TextBox 20"/>
          <p:cNvSpPr txBox="1"/>
          <p:nvPr/>
        </p:nvSpPr>
        <p:spPr>
          <a:xfrm>
            <a:off x="1066800" y="2067580"/>
            <a:ext cx="988125" cy="523220"/>
          </a:xfrm>
          <a:prstGeom prst="rect">
            <a:avLst/>
          </a:prstGeom>
          <a:noFill/>
        </p:spPr>
        <p:txBody>
          <a:bodyPr wrap="square" rtlCol="0">
            <a:spAutoFit/>
          </a:bodyPr>
          <a:lstStyle/>
          <a:p>
            <a:pPr algn="ctr"/>
            <a:r>
              <a:rPr lang="en-US" sz="2800" b="1" dirty="0">
                <a:solidFill>
                  <a:schemeClr val="tx2"/>
                </a:solidFill>
              </a:rPr>
              <a:t>219</a:t>
            </a:r>
          </a:p>
        </p:txBody>
      </p:sp>
      <p:sp>
        <p:nvSpPr>
          <p:cNvPr id="22" name="TextBox 21"/>
          <p:cNvSpPr txBox="1"/>
          <p:nvPr/>
        </p:nvSpPr>
        <p:spPr>
          <a:xfrm>
            <a:off x="358693" y="1447800"/>
            <a:ext cx="871045" cy="523220"/>
          </a:xfrm>
          <a:prstGeom prst="rect">
            <a:avLst/>
          </a:prstGeom>
          <a:noFill/>
        </p:spPr>
        <p:txBody>
          <a:bodyPr wrap="square" rtlCol="0">
            <a:spAutoFit/>
          </a:bodyPr>
          <a:lstStyle/>
          <a:p>
            <a:pPr algn="ctr"/>
            <a:r>
              <a:rPr lang="en-US" sz="2800" b="1" dirty="0">
                <a:solidFill>
                  <a:schemeClr val="bg1"/>
                </a:solidFill>
              </a:rPr>
              <a:t>49</a:t>
            </a:r>
          </a:p>
        </p:txBody>
      </p:sp>
      <p:sp>
        <p:nvSpPr>
          <p:cNvPr id="23" name="TextBox 22"/>
          <p:cNvSpPr txBox="1"/>
          <p:nvPr/>
        </p:nvSpPr>
        <p:spPr>
          <a:xfrm>
            <a:off x="1" y="2891135"/>
            <a:ext cx="2459474" cy="461665"/>
          </a:xfrm>
          <a:prstGeom prst="rect">
            <a:avLst/>
          </a:prstGeom>
          <a:noFill/>
        </p:spPr>
        <p:txBody>
          <a:bodyPr wrap="square" rtlCol="0">
            <a:spAutoFit/>
          </a:bodyPr>
          <a:lstStyle/>
          <a:p>
            <a:pPr algn="ctr"/>
            <a:r>
              <a:rPr lang="en-US" sz="2400" b="1" dirty="0">
                <a:solidFill>
                  <a:schemeClr val="tx2"/>
                </a:solidFill>
              </a:rPr>
              <a:t>Electoral Vote</a:t>
            </a:r>
          </a:p>
        </p:txBody>
      </p:sp>
      <p:sp>
        <p:nvSpPr>
          <p:cNvPr id="24" name="Rectangle 23"/>
          <p:cNvSpPr/>
          <p:nvPr/>
        </p:nvSpPr>
        <p:spPr>
          <a:xfrm>
            <a:off x="170037" y="3821668"/>
            <a:ext cx="2115963" cy="33855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1600" b="1" i="1" dirty="0">
                <a:solidFill>
                  <a:schemeClr val="bg1"/>
                </a:solidFill>
              </a:rPr>
              <a:t>View Popular Vote</a:t>
            </a:r>
            <a:endParaRPr lang="en-US" sz="1600" i="1" dirty="0"/>
          </a:p>
        </p:txBody>
      </p:sp>
      <p:sp>
        <p:nvSpPr>
          <p:cNvPr id="25" name="Rectangle 24"/>
          <p:cNvSpPr/>
          <p:nvPr/>
        </p:nvSpPr>
        <p:spPr>
          <a:xfrm>
            <a:off x="170037" y="3810000"/>
            <a:ext cx="2115963" cy="338554"/>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1600" b="1" i="1" dirty="0">
                <a:solidFill>
                  <a:schemeClr val="tx2"/>
                </a:solidFill>
              </a:rPr>
              <a:t>View Electoral Vote</a:t>
            </a:r>
            <a:endParaRPr lang="en-US" sz="1600" i="1" dirty="0">
              <a:solidFill>
                <a:schemeClr val="tx2"/>
              </a:solidFill>
            </a:endParaRPr>
          </a:p>
        </p:txBody>
      </p:sp>
      <p:grpSp>
        <p:nvGrpSpPr>
          <p:cNvPr id="3" name="Group 2"/>
          <p:cNvGrpSpPr/>
          <p:nvPr/>
        </p:nvGrpSpPr>
        <p:grpSpPr>
          <a:xfrm>
            <a:off x="-21074" y="990600"/>
            <a:ext cx="2459474" cy="2639199"/>
            <a:chOff x="0" y="990600"/>
            <a:chExt cx="2459474" cy="2639199"/>
          </a:xfrm>
        </p:grpSpPr>
        <p:sp useBgFill="1">
          <p:nvSpPr>
            <p:cNvPr id="35" name="Rectangle 34"/>
            <p:cNvSpPr/>
            <p:nvPr/>
          </p:nvSpPr>
          <p:spPr>
            <a:xfrm>
              <a:off x="1" y="990600"/>
              <a:ext cx="2438399" cy="236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TextBox 36"/>
            <p:cNvSpPr txBox="1"/>
            <p:nvPr/>
          </p:nvSpPr>
          <p:spPr>
            <a:xfrm>
              <a:off x="0" y="2891135"/>
              <a:ext cx="2459474" cy="738664"/>
            </a:xfrm>
            <a:prstGeom prst="rect">
              <a:avLst/>
            </a:prstGeom>
          </p:spPr>
          <p:txBody>
            <a:bodyPr wrap="square" rtlCol="0">
              <a:spAutoFit/>
            </a:bodyPr>
            <a:lstStyle/>
            <a:p>
              <a:pPr algn="ctr"/>
              <a:r>
                <a:rPr lang="en-US" sz="2400" b="1" dirty="0">
                  <a:solidFill>
                    <a:schemeClr val="tx2"/>
                  </a:solidFill>
                </a:rPr>
                <a:t>Popular Vote</a:t>
              </a:r>
            </a:p>
            <a:p>
              <a:pPr algn="ctr"/>
              <a:r>
                <a:rPr lang="en-US" b="1" i="1" dirty="0">
                  <a:solidFill>
                    <a:schemeClr val="tx2"/>
                  </a:solidFill>
                </a:rPr>
                <a:t>(1,291,000 Votes)</a:t>
              </a:r>
            </a:p>
          </p:txBody>
        </p:sp>
        <p:pic>
          <p:nvPicPr>
            <p:cNvPr id="12291" name="Picture 3"/>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129" y="1143000"/>
              <a:ext cx="1773471" cy="174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1227161" y="1709411"/>
              <a:ext cx="906439" cy="461665"/>
            </a:xfrm>
            <a:prstGeom prst="rect">
              <a:avLst/>
            </a:prstGeom>
            <a:noFill/>
          </p:spPr>
          <p:txBody>
            <a:bodyPr wrap="square" rtlCol="0">
              <a:spAutoFit/>
            </a:bodyPr>
            <a:lstStyle/>
            <a:p>
              <a:pPr algn="ctr"/>
              <a:r>
                <a:rPr lang="en-US" sz="2400" b="1" dirty="0">
                  <a:solidFill>
                    <a:schemeClr val="tx2"/>
                  </a:solidFill>
                </a:rPr>
                <a:t>55%</a:t>
              </a:r>
            </a:p>
          </p:txBody>
        </p:sp>
        <p:sp>
          <p:nvSpPr>
            <p:cNvPr id="40" name="TextBox 39"/>
            <p:cNvSpPr txBox="1"/>
            <p:nvPr/>
          </p:nvSpPr>
          <p:spPr>
            <a:xfrm>
              <a:off x="381000" y="1940867"/>
              <a:ext cx="871045" cy="461665"/>
            </a:xfrm>
            <a:prstGeom prst="rect">
              <a:avLst/>
            </a:prstGeom>
            <a:noFill/>
          </p:spPr>
          <p:txBody>
            <a:bodyPr wrap="square" rtlCol="0">
              <a:spAutoFit/>
            </a:bodyPr>
            <a:lstStyle/>
            <a:p>
              <a:pPr algn="ctr"/>
              <a:r>
                <a:rPr lang="en-US" sz="2400" b="1" dirty="0">
                  <a:solidFill>
                    <a:schemeClr val="bg1"/>
                  </a:solidFill>
                </a:rPr>
                <a:t>25%</a:t>
              </a:r>
            </a:p>
          </p:txBody>
        </p:sp>
        <p:sp>
          <p:nvSpPr>
            <p:cNvPr id="41" name="TextBox 40"/>
            <p:cNvSpPr txBox="1"/>
            <p:nvPr/>
          </p:nvSpPr>
          <p:spPr>
            <a:xfrm>
              <a:off x="500555" y="1367135"/>
              <a:ext cx="871045" cy="461665"/>
            </a:xfrm>
            <a:prstGeom prst="rect">
              <a:avLst/>
            </a:prstGeom>
            <a:noFill/>
          </p:spPr>
          <p:txBody>
            <a:bodyPr wrap="square" rtlCol="0">
              <a:spAutoFit/>
            </a:bodyPr>
            <a:lstStyle/>
            <a:p>
              <a:pPr algn="ctr"/>
              <a:r>
                <a:rPr lang="en-US" sz="2400" b="1" dirty="0">
                  <a:solidFill>
                    <a:schemeClr val="bg1"/>
                  </a:solidFill>
                </a:rPr>
                <a:t>20%</a:t>
              </a:r>
            </a:p>
          </p:txBody>
        </p:sp>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4"/>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P spid="25"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791200" cy="1143000"/>
          </a:xfrm>
        </p:spPr>
        <p:txBody>
          <a:bodyPr anchor="ctr">
            <a:normAutofit/>
          </a:bodyPr>
          <a:lstStyle/>
          <a:p>
            <a:pPr algn="l"/>
            <a:r>
              <a:rPr lang="en-US" sz="5100" b="1" dirty="0"/>
              <a:t>NULLIFICATION</a:t>
            </a:r>
          </a:p>
        </p:txBody>
      </p:sp>
      <p:sp>
        <p:nvSpPr>
          <p:cNvPr id="4" name="Text Placeholder 3"/>
          <p:cNvSpPr>
            <a:spLocks noGrp="1"/>
          </p:cNvSpPr>
          <p:nvPr>
            <p:ph type="body" sz="half" idx="3"/>
          </p:nvPr>
        </p:nvSpPr>
        <p:spPr>
          <a:xfrm>
            <a:off x="530225" y="990600"/>
            <a:ext cx="4041775" cy="639762"/>
          </a:xfrm>
        </p:spPr>
        <p:txBody>
          <a:bodyPr anchor="ctr"/>
          <a:lstStyle/>
          <a:p>
            <a:pPr marL="4763"/>
            <a:r>
              <a:rPr lang="en-US" sz="2800" b="1" dirty="0"/>
              <a:t>1828-1833</a:t>
            </a:r>
          </a:p>
        </p:txBody>
      </p:sp>
      <p:pic>
        <p:nvPicPr>
          <p:cNvPr id="1029" name="Picture 5"/>
          <p:cNvPicPr>
            <a:picLocks noChangeAspect="1" noChangeArrowheads="1"/>
          </p:cNvPicPr>
          <p:nvPr/>
        </p:nvPicPr>
        <p:blipFill>
          <a:blip r:embed="rId3" cstate="print"/>
          <a:srcRect/>
          <a:stretch>
            <a:fillRect/>
          </a:stretch>
        </p:blipFill>
        <p:spPr bwMode="auto">
          <a:xfrm>
            <a:off x="6198548" y="4062649"/>
            <a:ext cx="2716852" cy="2566751"/>
          </a:xfrm>
          <a:prstGeom prst="roundRect">
            <a:avLst>
              <a:gd name="adj" fmla="val 25092"/>
            </a:avLst>
          </a:prstGeom>
          <a:noFill/>
          <a:ln w="9525">
            <a:noFill/>
            <a:miter lim="800000"/>
            <a:headEnd/>
            <a:tailEnd/>
          </a:ln>
          <a:effectLst>
            <a:softEdge rad="63500"/>
          </a:effectLst>
        </p:spPr>
      </p:pic>
      <p:pic>
        <p:nvPicPr>
          <p:cNvPr id="1028" name="Picture 4"/>
          <p:cNvPicPr>
            <a:picLocks noChangeAspect="1" noChangeArrowheads="1"/>
          </p:cNvPicPr>
          <p:nvPr/>
        </p:nvPicPr>
        <p:blipFill>
          <a:blip r:embed="rId4" cstate="print"/>
          <a:srcRect/>
          <a:stretch>
            <a:fillRect/>
          </a:stretch>
        </p:blipFill>
        <p:spPr bwMode="auto">
          <a:xfrm>
            <a:off x="6095999" y="-14177"/>
            <a:ext cx="3048001" cy="3694547"/>
          </a:xfrm>
          <a:prstGeom prst="rect">
            <a:avLst/>
          </a:prstGeom>
          <a:noFill/>
          <a:ln w="9525">
            <a:noFill/>
            <a:miter lim="800000"/>
            <a:headEnd/>
            <a:tailEnd/>
          </a:ln>
          <a:effectLst>
            <a:softEdge rad="317500"/>
          </a:effectLst>
        </p:spPr>
      </p:pic>
      <p:pic>
        <p:nvPicPr>
          <p:cNvPr id="1026" name="Picture 2"/>
          <p:cNvPicPr>
            <a:picLocks noChangeAspect="1" noChangeArrowheads="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2270565" y="1822172"/>
            <a:ext cx="4511235" cy="3664228"/>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09600" y="2614612"/>
            <a:ext cx="3360194" cy="3938588"/>
          </a:xfrm>
          <a:prstGeom prst="rect">
            <a:avLst/>
          </a:prstGeom>
          <a:noFill/>
          <a:ln w="9525">
            <a:noFill/>
            <a:miter lim="800000"/>
            <a:headEnd/>
            <a:tailEnd/>
          </a:ln>
          <a:effectLst>
            <a:softEdge rad="3175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458200" cy="1143000"/>
          </a:xfrm>
        </p:spPr>
        <p:txBody>
          <a:bodyPr anchor="ctr">
            <a:normAutofit/>
          </a:bodyPr>
          <a:lstStyle/>
          <a:p>
            <a:pPr algn="l"/>
            <a:r>
              <a:rPr lang="en-US" sz="5400" b="1" dirty="0"/>
              <a:t>The American System</a:t>
            </a:r>
          </a:p>
        </p:txBody>
      </p:sp>
      <p:pic>
        <p:nvPicPr>
          <p:cNvPr id="1026" name="Picture 2" descr="Image:United States 1824-1828.png"/>
          <p:cNvPicPr>
            <a:picLocks noChangeAspect="1" noChangeArrowheads="1"/>
          </p:cNvPicPr>
          <p:nvPr/>
        </p:nvPicPr>
        <p:blipFill>
          <a:blip r:embed="rId3" cstate="print"/>
          <a:srcRect l="51782" t="1476" b="8487"/>
          <a:stretch>
            <a:fillRect/>
          </a:stretch>
        </p:blipFill>
        <p:spPr bwMode="auto">
          <a:xfrm>
            <a:off x="4876801" y="1540435"/>
            <a:ext cx="3962400" cy="5012765"/>
          </a:xfrm>
          <a:prstGeom prst="roundRect">
            <a:avLst>
              <a:gd name="adj" fmla="val 17594"/>
            </a:avLst>
          </a:prstGeom>
          <a:noFill/>
        </p:spPr>
      </p:pic>
      <p:grpSp>
        <p:nvGrpSpPr>
          <p:cNvPr id="7" name="Group 6"/>
          <p:cNvGrpSpPr/>
          <p:nvPr/>
        </p:nvGrpSpPr>
        <p:grpSpPr>
          <a:xfrm>
            <a:off x="609600" y="1543176"/>
            <a:ext cx="1936230" cy="2419224"/>
            <a:chOff x="438150" y="1543176"/>
            <a:chExt cx="1936230" cy="2419224"/>
          </a:xfrm>
        </p:grpSpPr>
        <p:pic>
          <p:nvPicPr>
            <p:cNvPr id="1028" name="Picture 4" descr="http://upload.wikimedia.org/wikipedia/commons/thumb/9/92/Henry_Clay.JPG/250px-Henry_Clay.JPG">
              <a:hlinkClick r:id="rId4" tooltip="Henry Clay"/>
            </p:cNvPr>
            <p:cNvPicPr>
              <a:picLocks noChangeAspect="1" noChangeArrowheads="1"/>
            </p:cNvPicPr>
            <p:nvPr/>
          </p:nvPicPr>
          <p:blipFill>
            <a:blip r:embed="rId5" cstate="print"/>
            <a:srcRect l="11806" t="9677"/>
            <a:stretch>
              <a:fillRect/>
            </a:stretch>
          </p:blipFill>
          <p:spPr bwMode="auto">
            <a:xfrm>
              <a:off x="438150" y="1543176"/>
              <a:ext cx="1936230" cy="2419224"/>
            </a:xfrm>
            <a:prstGeom prst="rect">
              <a:avLst/>
            </a:prstGeom>
            <a:noFill/>
          </p:spPr>
        </p:pic>
        <p:sp>
          <p:nvSpPr>
            <p:cNvPr id="6" name="Rectangle 5"/>
            <p:cNvSpPr/>
            <p:nvPr/>
          </p:nvSpPr>
          <p:spPr>
            <a:xfrm>
              <a:off x="1459062" y="3500735"/>
              <a:ext cx="884088" cy="461665"/>
            </a:xfrm>
            <a:prstGeom prst="rect">
              <a:avLst/>
            </a:prstGeom>
          </p:spPr>
          <p:txBody>
            <a:bodyPr wrap="none">
              <a:spAutoFit/>
            </a:bodyPr>
            <a:lstStyle/>
            <a:p>
              <a:pPr>
                <a:buNone/>
              </a:pPr>
              <a:r>
                <a:rPr lang="en-US" sz="2400" b="1" dirty="0"/>
                <a:t>Clay</a:t>
              </a:r>
            </a:p>
          </p:txBody>
        </p:sp>
      </p:grpSp>
      <p:sp>
        <p:nvSpPr>
          <p:cNvPr id="3" name="Content Placeholder 2"/>
          <p:cNvSpPr>
            <a:spLocks noGrp="1"/>
          </p:cNvSpPr>
          <p:nvPr>
            <p:ph idx="1"/>
          </p:nvPr>
        </p:nvSpPr>
        <p:spPr>
          <a:xfrm>
            <a:off x="228600" y="4114800"/>
            <a:ext cx="4876800" cy="2362200"/>
          </a:xfrm>
          <a:noFill/>
          <a:ln>
            <a:noFill/>
          </a:ln>
        </p:spPr>
        <p:style>
          <a:lnRef idx="3">
            <a:schemeClr val="lt1"/>
          </a:lnRef>
          <a:fillRef idx="1">
            <a:schemeClr val="accent2"/>
          </a:fillRef>
          <a:effectRef idx="1">
            <a:schemeClr val="accent2"/>
          </a:effectRef>
          <a:fontRef idx="minor">
            <a:schemeClr val="lt1"/>
          </a:fontRef>
        </p:style>
        <p:txBody>
          <a:bodyPr tIns="91440" bIns="91440">
            <a:normAutofit fontScale="92500" lnSpcReduction="10000"/>
          </a:bodyPr>
          <a:lstStyle/>
          <a:p>
            <a:pPr marL="514350" indent="-514350">
              <a:spcAft>
                <a:spcPts val="1800"/>
              </a:spcAft>
              <a:buClr>
                <a:srgbClr val="FFFF00"/>
              </a:buClr>
              <a:buSzPct val="100000"/>
              <a:buNone/>
            </a:pPr>
            <a:r>
              <a:rPr lang="en-US" sz="2800" b="1" dirty="0"/>
              <a:t>THREE PARTS:</a:t>
            </a:r>
          </a:p>
          <a:p>
            <a:pPr marL="514350" indent="-514350">
              <a:spcAft>
                <a:spcPts val="1800"/>
              </a:spcAft>
              <a:buClr>
                <a:srgbClr val="FFFF00"/>
              </a:buClr>
              <a:buSzPct val="100000"/>
              <a:buFont typeface="+mj-lt"/>
              <a:buAutoNum type="arabicPeriod"/>
            </a:pPr>
            <a:r>
              <a:rPr lang="en-US" sz="2800" b="1" dirty="0">
                <a:solidFill>
                  <a:schemeClr val="tx2"/>
                </a:solidFill>
              </a:rPr>
              <a:t>N</a:t>
            </a:r>
            <a:r>
              <a:rPr lang="en-US" sz="2800" b="1" dirty="0"/>
              <a:t>ational Bank</a:t>
            </a:r>
          </a:p>
          <a:p>
            <a:pPr marL="514350" indent="-514350">
              <a:spcAft>
                <a:spcPts val="1800"/>
              </a:spcAft>
              <a:buClr>
                <a:srgbClr val="FFFF00"/>
              </a:buClr>
              <a:buSzPct val="100000"/>
              <a:buFont typeface="+mj-lt"/>
              <a:buAutoNum type="arabicPeriod"/>
            </a:pPr>
            <a:r>
              <a:rPr lang="en-US" sz="2800" b="1" dirty="0">
                <a:solidFill>
                  <a:schemeClr val="tx2"/>
                </a:solidFill>
              </a:rPr>
              <a:t>I</a:t>
            </a:r>
            <a:r>
              <a:rPr lang="en-US" sz="2800" b="1" dirty="0"/>
              <a:t>nternal Improvements</a:t>
            </a:r>
          </a:p>
          <a:p>
            <a:pPr marL="514350" indent="-514350">
              <a:spcAft>
                <a:spcPts val="1800"/>
              </a:spcAft>
              <a:buClr>
                <a:srgbClr val="FFFF00"/>
              </a:buClr>
              <a:buSzPct val="100000"/>
              <a:buFont typeface="+mj-lt"/>
              <a:buAutoNum type="arabicPeriod"/>
            </a:pPr>
            <a:r>
              <a:rPr lang="en-US" sz="2800" b="1" dirty="0">
                <a:solidFill>
                  <a:schemeClr val="tx2"/>
                </a:solidFill>
              </a:rPr>
              <a:t>P</a:t>
            </a:r>
            <a:r>
              <a:rPr lang="en-US" sz="2800" b="1" dirty="0"/>
              <a:t>rotective Tariff</a:t>
            </a:r>
          </a:p>
        </p:txBody>
      </p:sp>
      <p:sp>
        <p:nvSpPr>
          <p:cNvPr id="8" name="TextBox 7"/>
          <p:cNvSpPr txBox="1"/>
          <p:nvPr/>
        </p:nvSpPr>
        <p:spPr>
          <a:xfrm>
            <a:off x="2667000" y="1524000"/>
            <a:ext cx="2057400" cy="2062103"/>
          </a:xfrm>
          <a:prstGeom prst="rect">
            <a:avLst/>
          </a:prstGeom>
          <a:noFill/>
        </p:spPr>
        <p:txBody>
          <a:bodyPr wrap="square" rtlCol="0">
            <a:spAutoFit/>
          </a:bodyPr>
          <a:lstStyle/>
          <a:p>
            <a:r>
              <a:rPr lang="en-US" sz="2800" b="1" dirty="0"/>
              <a:t>GOAL:</a:t>
            </a:r>
          </a:p>
          <a:p>
            <a:endParaRPr lang="en-US" sz="2800" dirty="0"/>
          </a:p>
          <a:p>
            <a:r>
              <a:rPr lang="en-US" sz="2400" b="1" dirty="0"/>
              <a:t>Economic Self-Sufficiency</a:t>
            </a:r>
          </a:p>
        </p:txBody>
      </p:sp>
      <p:pic>
        <p:nvPicPr>
          <p:cNvPr id="4" name="Picture 2" descr="C:\Users\Tom\AppData\Local\Microsoft\Windows\Temporary Internet Files\Content.IE5\S3LQFRLB\MM900300544[1].gif"/>
          <p:cNvPicPr>
            <a:picLocks noChangeAspect="1" noChangeArrowheads="1" noCrop="1"/>
          </p:cNvPicPr>
          <p:nvPr/>
        </p:nvPicPr>
        <p:blipFill>
          <a:blip r:embed="rId6" cstate="print"/>
          <a:srcRect/>
          <a:stretch>
            <a:fillRect/>
          </a:stretch>
        </p:blipFill>
        <p:spPr bwMode="auto">
          <a:xfrm>
            <a:off x="4038600" y="1600200"/>
            <a:ext cx="685800" cy="68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Image:Henry Clay - Project Gutenberg eText 16960.png"/>
          <p:cNvPicPr>
            <a:picLocks noChangeAspect="1" noChangeArrowheads="1"/>
          </p:cNvPicPr>
          <p:nvPr/>
        </p:nvPicPr>
        <p:blipFill>
          <a:blip r:embed="rId4" cstate="print"/>
          <a:srcRect/>
          <a:stretch>
            <a:fillRect/>
          </a:stretch>
        </p:blipFill>
        <p:spPr bwMode="auto">
          <a:xfrm>
            <a:off x="0" y="0"/>
            <a:ext cx="9159264" cy="6858000"/>
          </a:xfrm>
          <a:prstGeom prst="rect">
            <a:avLst/>
          </a:prstGeom>
          <a:noFill/>
        </p:spPr>
      </p:pic>
      <p:pic>
        <p:nvPicPr>
          <p:cNvPr id="5" name="monkeys1.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cstate="print"/>
          <a:stretch>
            <a:fillRect/>
          </a:stretch>
        </p:blipFill>
        <p:spPr>
          <a:xfrm>
            <a:off x="88392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474" y="0"/>
            <a:ext cx="6684526" cy="6858000"/>
          </a:xfrm>
          <a:prstGeom prst="rect">
            <a:avLst/>
          </a:prstGeom>
        </p:spPr>
      </p:pic>
      <p:sp>
        <p:nvSpPr>
          <p:cNvPr id="8" name="TextBox 7">
            <a:hlinkClick r:id="rId4" action="ppaction://hlinksldjump"/>
          </p:cNvPr>
          <p:cNvSpPr txBox="1"/>
          <p:nvPr/>
        </p:nvSpPr>
        <p:spPr>
          <a:xfrm>
            <a:off x="1600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Calibri"/>
              </a:rPr>
              <a:t>1828</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9" name="TextBox 8">
            <a:hlinkClick r:id="rId5" action="ppaction://hlinksldjump"/>
          </p:cNvPr>
          <p:cNvSpPr txBox="1"/>
          <p:nvPr/>
        </p:nvSpPr>
        <p:spPr>
          <a:xfrm>
            <a:off x="838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1824</a:t>
            </a:r>
          </a:p>
        </p:txBody>
      </p:sp>
      <p:sp>
        <p:nvSpPr>
          <p:cNvPr id="10" name="TextBox 9">
            <a:hlinkClick r:id="rId6" action="ppaction://hlinksldjump"/>
          </p:cNvPr>
          <p:cNvSpPr txBox="1"/>
          <p:nvPr/>
        </p:nvSpPr>
        <p:spPr>
          <a:xfrm>
            <a:off x="76200" y="5334000"/>
            <a:ext cx="762000" cy="40011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1820</a:t>
            </a:r>
          </a:p>
        </p:txBody>
      </p:sp>
      <p:sp>
        <p:nvSpPr>
          <p:cNvPr id="11" name="TextBox 10">
            <a:hlinkClick r:id="rId7" action="ppaction://hlinksldjump"/>
          </p:cNvPr>
          <p:cNvSpPr txBox="1"/>
          <p:nvPr/>
        </p:nvSpPr>
        <p:spPr>
          <a:xfrm>
            <a:off x="76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1832</a:t>
            </a:r>
          </a:p>
        </p:txBody>
      </p:sp>
      <p:sp>
        <p:nvSpPr>
          <p:cNvPr id="6" name="TextBox 5">
            <a:hlinkClick r:id="rId8" action="ppaction://hlinksldjump"/>
          </p:cNvPr>
          <p:cNvSpPr txBox="1"/>
          <p:nvPr/>
        </p:nvSpPr>
        <p:spPr>
          <a:xfrm>
            <a:off x="838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1836</a:t>
            </a:r>
          </a:p>
        </p:txBody>
      </p:sp>
      <p:sp>
        <p:nvSpPr>
          <p:cNvPr id="5" name="TextBox 4">
            <a:hlinkClick r:id="rId9" action="ppaction://hlinksldjump"/>
          </p:cNvPr>
          <p:cNvSpPr txBox="1"/>
          <p:nvPr/>
        </p:nvSpPr>
        <p:spPr>
          <a:xfrm>
            <a:off x="1600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1840</a:t>
            </a:r>
          </a:p>
        </p:txBody>
      </p:sp>
      <p:sp>
        <p:nvSpPr>
          <p:cNvPr id="3" name="TextBox 2"/>
          <p:cNvSpPr txBox="1"/>
          <p:nvPr/>
        </p:nvSpPr>
        <p:spPr>
          <a:xfrm>
            <a:off x="0" y="0"/>
            <a:ext cx="2459474" cy="110799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6600" b="1" spc="150" dirty="0">
                <a:ln w="11430"/>
                <a:solidFill>
                  <a:srgbClr val="F8F8F8"/>
                </a:solidFill>
                <a:effectLst>
                  <a:outerShdw blurRad="25400" algn="tl" rotWithShape="0">
                    <a:srgbClr val="000000">
                      <a:alpha val="43000"/>
                    </a:srgbClr>
                  </a:outerShdw>
                </a:effectLst>
              </a:rPr>
              <a:t>1820</a:t>
            </a:r>
          </a:p>
        </p:txBody>
      </p:sp>
      <p:pic>
        <p:nvPicPr>
          <p:cNvPr id="10242"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582" y="1107996"/>
            <a:ext cx="1811017" cy="181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0" y="2891135"/>
            <a:ext cx="2459474" cy="461665"/>
          </a:xfrm>
          <a:prstGeom prst="rect">
            <a:avLst/>
          </a:prstGeom>
          <a:noFill/>
        </p:spPr>
        <p:txBody>
          <a:bodyPr wrap="square" rtlCol="0">
            <a:spAutoFit/>
          </a:bodyPr>
          <a:lstStyle/>
          <a:p>
            <a:pPr algn="ctr"/>
            <a:r>
              <a:rPr lang="en-US" sz="2400" b="1" dirty="0">
                <a:solidFill>
                  <a:schemeClr val="tx2"/>
                </a:solidFill>
              </a:rPr>
              <a:t>Electoral Vote</a:t>
            </a:r>
          </a:p>
        </p:txBody>
      </p:sp>
      <p:sp>
        <p:nvSpPr>
          <p:cNvPr id="14" name="TextBox 13"/>
          <p:cNvSpPr txBox="1"/>
          <p:nvPr/>
        </p:nvSpPr>
        <p:spPr>
          <a:xfrm>
            <a:off x="1056291" y="1828800"/>
            <a:ext cx="1153509" cy="461665"/>
          </a:xfrm>
          <a:prstGeom prst="rect">
            <a:avLst/>
          </a:prstGeom>
          <a:noFill/>
        </p:spPr>
        <p:txBody>
          <a:bodyPr wrap="square" rtlCol="0">
            <a:spAutoFit/>
          </a:bodyPr>
          <a:lstStyle/>
          <a:p>
            <a:pPr algn="ctr"/>
            <a:r>
              <a:rPr lang="en-US" sz="2400" b="1" dirty="0">
                <a:solidFill>
                  <a:schemeClr val="tx2"/>
                </a:solidFill>
              </a:rPr>
              <a:t>99.5%</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28600"/>
            <a:ext cx="8519955" cy="1143000"/>
          </a:xfrm>
        </p:spPr>
        <p:txBody>
          <a:bodyPr anchor="ctr">
            <a:noAutofit/>
          </a:bodyPr>
          <a:lstStyle/>
          <a:p>
            <a:pPr algn="l"/>
            <a:r>
              <a:rPr lang="en-US" sz="7600" b="1" dirty="0"/>
              <a:t>The Tariff of 1828</a:t>
            </a:r>
          </a:p>
        </p:txBody>
      </p:sp>
      <p:sp>
        <p:nvSpPr>
          <p:cNvPr id="4" name="Content Placeholder 3"/>
          <p:cNvSpPr>
            <a:spLocks noGrp="1"/>
          </p:cNvSpPr>
          <p:nvPr>
            <p:ph sz="half" idx="2"/>
          </p:nvPr>
        </p:nvSpPr>
        <p:spPr>
          <a:xfrm>
            <a:off x="533400" y="2529245"/>
            <a:ext cx="5562600" cy="3276600"/>
          </a:xfrm>
        </p:spPr>
        <p:txBody>
          <a:bodyPr>
            <a:noAutofit/>
          </a:bodyPr>
          <a:lstStyle/>
          <a:p>
            <a:pPr>
              <a:buNone/>
            </a:pPr>
            <a:r>
              <a:rPr lang="en-US" sz="3600" b="1" dirty="0"/>
              <a:t>Highest tariff rates </a:t>
            </a:r>
            <a:br>
              <a:rPr lang="en-US" sz="3600" b="1" dirty="0"/>
            </a:br>
            <a:r>
              <a:rPr lang="en-US" sz="3200" b="1" dirty="0">
                <a:solidFill>
                  <a:schemeClr val="tx2">
                    <a:lumMod val="75000"/>
                  </a:schemeClr>
                </a:solidFill>
              </a:rPr>
              <a:t>ever</a:t>
            </a:r>
            <a:r>
              <a:rPr lang="en-US" sz="3200" dirty="0"/>
              <a:t> </a:t>
            </a:r>
            <a:r>
              <a:rPr lang="en-US" sz="3200" b="1" dirty="0"/>
              <a:t>passed by Congress</a:t>
            </a:r>
          </a:p>
          <a:p>
            <a:pPr>
              <a:buNone/>
            </a:pPr>
            <a:endParaRPr lang="en-US" sz="1600" b="1" dirty="0"/>
          </a:p>
          <a:p>
            <a:endParaRPr lang="en-US" sz="2000" b="1" dirty="0"/>
          </a:p>
          <a:p>
            <a:pPr>
              <a:buNone/>
            </a:pP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PROTECTIVE</a:t>
            </a:r>
          </a:p>
          <a:p>
            <a:pPr marL="411480" lvl="1" indent="0">
              <a:buNone/>
            </a:pPr>
            <a:r>
              <a:rPr lang="en-US" sz="2800" b="1" dirty="0"/>
              <a:t>In excess of $$$ necessary to finance the government</a:t>
            </a:r>
          </a:p>
        </p:txBody>
      </p:sp>
      <p:sp>
        <p:nvSpPr>
          <p:cNvPr id="5" name="Rectangle 4"/>
          <p:cNvSpPr/>
          <p:nvPr/>
        </p:nvSpPr>
        <p:spPr>
          <a:xfrm>
            <a:off x="2133600" y="1374457"/>
            <a:ext cx="6507710" cy="584775"/>
          </a:xfrm>
          <a:prstGeom prst="rect">
            <a:avLst/>
          </a:prstGeom>
        </p:spPr>
        <p:txBody>
          <a:bodyPr wrap="square">
            <a:spAutoFit/>
          </a:bodyPr>
          <a:lstStyle/>
          <a:p>
            <a:pPr algn="r"/>
            <a:r>
              <a:rPr lang="en-US" sz="3200" b="1" dirty="0"/>
              <a:t>The “Tariff of Abominations”</a:t>
            </a:r>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2514600"/>
            <a:ext cx="2347755" cy="3291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143000"/>
          </a:xfrm>
        </p:spPr>
        <p:txBody>
          <a:bodyPr>
            <a:noAutofit/>
          </a:bodyPr>
          <a:lstStyle/>
          <a:p>
            <a:pPr algn="l"/>
            <a:r>
              <a:rPr lang="en-US" sz="5400" b="1" dirty="0"/>
              <a:t>Three Major Industries:</a:t>
            </a:r>
          </a:p>
        </p:txBody>
      </p:sp>
      <p:grpSp>
        <p:nvGrpSpPr>
          <p:cNvPr id="12" name="Group 11"/>
          <p:cNvGrpSpPr/>
          <p:nvPr/>
        </p:nvGrpSpPr>
        <p:grpSpPr>
          <a:xfrm>
            <a:off x="380462" y="1524000"/>
            <a:ext cx="2515138" cy="2590800"/>
            <a:chOff x="380462" y="1524000"/>
            <a:chExt cx="2515138" cy="2590800"/>
          </a:xfrm>
        </p:grpSpPr>
        <p:pic>
          <p:nvPicPr>
            <p:cNvPr id="5" name="Picture 1" descr="C:\Users\Tom\AppData\Local\Microsoft\Windows\Temporary Internet Files\Content.IE5\CKT9UPW3\MC900295588[2].wmf"/>
            <p:cNvPicPr>
              <a:picLocks noChangeAspect="1" noChangeArrowheads="1"/>
            </p:cNvPicPr>
            <p:nvPr/>
          </p:nvPicPr>
          <p:blipFill>
            <a:blip r:embed="rId2" cstate="print"/>
            <a:srcRect/>
            <a:stretch>
              <a:fillRect/>
            </a:stretch>
          </p:blipFill>
          <p:spPr bwMode="auto">
            <a:xfrm>
              <a:off x="380462" y="1524000"/>
              <a:ext cx="2515138" cy="2590800"/>
            </a:xfrm>
            <a:prstGeom prst="rect">
              <a:avLst/>
            </a:prstGeom>
            <a:noFill/>
          </p:spPr>
        </p:pic>
        <p:sp>
          <p:nvSpPr>
            <p:cNvPr id="9" name="TextBox 8"/>
            <p:cNvSpPr txBox="1"/>
            <p:nvPr/>
          </p:nvSpPr>
          <p:spPr>
            <a:xfrm>
              <a:off x="457200" y="3581400"/>
              <a:ext cx="2286000" cy="523220"/>
            </a:xfrm>
            <a:prstGeom prst="rect">
              <a:avLst/>
            </a:prstGeom>
            <a:solidFill>
              <a:schemeClr val="bg2">
                <a:lumMod val="75000"/>
              </a:schemeClr>
            </a:solidFill>
            <a:effectLst>
              <a:softEdge rad="63500"/>
            </a:effectLst>
          </p:spPr>
          <p:txBody>
            <a:bodyPr wrap="square" rtlCol="0">
              <a:spAutoFit/>
            </a:bodyPr>
            <a:lstStyle/>
            <a:p>
              <a:pPr algn="ctr"/>
              <a:r>
                <a:rPr lang="en-US" sz="2800" b="1" dirty="0"/>
                <a:t>Commerce</a:t>
              </a:r>
            </a:p>
          </p:txBody>
        </p:sp>
      </p:grpSp>
      <p:grpSp>
        <p:nvGrpSpPr>
          <p:cNvPr id="13" name="Group 12"/>
          <p:cNvGrpSpPr/>
          <p:nvPr/>
        </p:nvGrpSpPr>
        <p:grpSpPr>
          <a:xfrm>
            <a:off x="3124200" y="2551794"/>
            <a:ext cx="2895600" cy="2782206"/>
            <a:chOff x="3124200" y="2551794"/>
            <a:chExt cx="2895600" cy="2782206"/>
          </a:xfrm>
        </p:grpSpPr>
        <p:pic>
          <p:nvPicPr>
            <p:cNvPr id="6" name="Picture 3" descr="C:\Users\Tom\AppData\Local\Microsoft\Windows\Temporary Internet Files\Content.IE5\CKT9UPW3\MC900295777[1].wmf"/>
            <p:cNvPicPr>
              <a:picLocks noChangeAspect="1" noChangeArrowheads="1"/>
            </p:cNvPicPr>
            <p:nvPr/>
          </p:nvPicPr>
          <p:blipFill>
            <a:blip r:embed="rId3" cstate="print"/>
            <a:srcRect/>
            <a:stretch>
              <a:fillRect/>
            </a:stretch>
          </p:blipFill>
          <p:spPr bwMode="auto">
            <a:xfrm>
              <a:off x="3124200" y="2551794"/>
              <a:ext cx="2895600" cy="2718929"/>
            </a:xfrm>
            <a:prstGeom prst="roundRect">
              <a:avLst>
                <a:gd name="adj" fmla="val 34543"/>
              </a:avLst>
            </a:prstGeom>
            <a:noFill/>
          </p:spPr>
        </p:pic>
        <p:sp>
          <p:nvSpPr>
            <p:cNvPr id="10" name="TextBox 9"/>
            <p:cNvSpPr txBox="1"/>
            <p:nvPr/>
          </p:nvSpPr>
          <p:spPr>
            <a:xfrm>
              <a:off x="3505200" y="4810780"/>
              <a:ext cx="2286000" cy="523220"/>
            </a:xfrm>
            <a:prstGeom prst="rect">
              <a:avLst/>
            </a:prstGeom>
            <a:solidFill>
              <a:schemeClr val="bg2">
                <a:lumMod val="75000"/>
              </a:schemeClr>
            </a:solidFill>
            <a:effectLst>
              <a:softEdge rad="63500"/>
            </a:effectLst>
          </p:spPr>
          <p:txBody>
            <a:bodyPr wrap="square" rtlCol="0">
              <a:spAutoFit/>
            </a:bodyPr>
            <a:lstStyle/>
            <a:p>
              <a:pPr algn="ctr"/>
              <a:r>
                <a:rPr lang="en-US" sz="2800" b="1" dirty="0"/>
                <a:t>Agriculture</a:t>
              </a:r>
            </a:p>
          </p:txBody>
        </p:sp>
      </p:grpSp>
      <p:grpSp>
        <p:nvGrpSpPr>
          <p:cNvPr id="14" name="Group 13"/>
          <p:cNvGrpSpPr/>
          <p:nvPr/>
        </p:nvGrpSpPr>
        <p:grpSpPr>
          <a:xfrm>
            <a:off x="5486400" y="2581024"/>
            <a:ext cx="3429000" cy="4124576"/>
            <a:chOff x="5486400" y="2581024"/>
            <a:chExt cx="3429000" cy="4124576"/>
          </a:xfrm>
        </p:grpSpPr>
        <p:pic>
          <p:nvPicPr>
            <p:cNvPr id="7" name="Picture 5" descr="C:\Users\Tom\AppData\Local\Microsoft\Windows\Temporary Internet Files\Content.IE5\S3LQFRLB\MC900412770[1].wmf"/>
            <p:cNvPicPr>
              <a:picLocks noChangeAspect="1" noChangeArrowheads="1"/>
            </p:cNvPicPr>
            <p:nvPr/>
          </p:nvPicPr>
          <p:blipFill>
            <a:blip r:embed="rId4" cstate="print"/>
            <a:srcRect/>
            <a:stretch>
              <a:fillRect/>
            </a:stretch>
          </p:blipFill>
          <p:spPr bwMode="auto">
            <a:xfrm>
              <a:off x="5943600" y="2581024"/>
              <a:ext cx="2971800" cy="4089496"/>
            </a:xfrm>
            <a:prstGeom prst="roundRect">
              <a:avLst>
                <a:gd name="adj" fmla="val 28293"/>
              </a:avLst>
            </a:prstGeom>
            <a:noFill/>
          </p:spPr>
        </p:pic>
        <p:sp>
          <p:nvSpPr>
            <p:cNvPr id="11" name="TextBox 10"/>
            <p:cNvSpPr txBox="1"/>
            <p:nvPr/>
          </p:nvSpPr>
          <p:spPr>
            <a:xfrm>
              <a:off x="5486400" y="6182380"/>
              <a:ext cx="3048000" cy="523220"/>
            </a:xfrm>
            <a:prstGeom prst="rect">
              <a:avLst/>
            </a:prstGeom>
            <a:solidFill>
              <a:schemeClr val="bg2">
                <a:lumMod val="75000"/>
              </a:schemeClr>
            </a:solidFill>
            <a:effectLst>
              <a:softEdge rad="63500"/>
            </a:effectLst>
          </p:spPr>
          <p:txBody>
            <a:bodyPr wrap="square" rtlCol="0">
              <a:spAutoFit/>
            </a:bodyPr>
            <a:lstStyle/>
            <a:p>
              <a:pPr algn="ctr"/>
              <a:r>
                <a:rPr lang="en-US" sz="2800" b="1" dirty="0"/>
                <a:t>Manufacturing</a:t>
              </a:r>
            </a:p>
          </p:txBody>
        </p:sp>
      </p:grpSp>
      <p:sp>
        <p:nvSpPr>
          <p:cNvPr id="15" name="TextBox 14"/>
          <p:cNvSpPr txBox="1"/>
          <p:nvPr/>
        </p:nvSpPr>
        <p:spPr>
          <a:xfrm>
            <a:off x="381000" y="5168205"/>
            <a:ext cx="3505200" cy="1384995"/>
          </a:xfrm>
          <a:prstGeom prst="rect">
            <a:avLst/>
          </a:prstGeom>
          <a:noFill/>
        </p:spPr>
        <p:txBody>
          <a:bodyPr wrap="square" rtlCol="0">
            <a:spAutoFit/>
          </a:bodyPr>
          <a:lstStyle/>
          <a:p>
            <a:r>
              <a:rPr lang="en-US" sz="2800" b="1" dirty="0"/>
              <a:t>Which industry benefits from a protective tariff?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5"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6172200" cy="1143000"/>
          </a:xfrm>
        </p:spPr>
        <p:txBody>
          <a:bodyPr anchor="ctr">
            <a:normAutofit/>
          </a:bodyPr>
          <a:lstStyle/>
          <a:p>
            <a:pPr algn="l"/>
            <a:r>
              <a:rPr lang="en-US" sz="5400" b="1" dirty="0"/>
              <a:t>The Tariff of 1828</a:t>
            </a:r>
            <a:endParaRPr lang="en-US" sz="4800" b="1" dirty="0"/>
          </a:p>
        </p:txBody>
      </p:sp>
      <p:sp>
        <p:nvSpPr>
          <p:cNvPr id="5" name="Rectangle 4"/>
          <p:cNvSpPr/>
          <p:nvPr/>
        </p:nvSpPr>
        <p:spPr>
          <a:xfrm>
            <a:off x="530724" y="986135"/>
            <a:ext cx="5717676" cy="523220"/>
          </a:xfrm>
          <a:prstGeom prst="rect">
            <a:avLst/>
          </a:prstGeom>
        </p:spPr>
        <p:txBody>
          <a:bodyPr wrap="square">
            <a:spAutoFit/>
          </a:bodyPr>
          <a:lstStyle/>
          <a:p>
            <a:r>
              <a:rPr lang="en-US" sz="2800" b="1" dirty="0"/>
              <a:t>The “Tariff of Abominations”</a:t>
            </a:r>
            <a:endParaRPr lang="en-US" sz="2800" dirty="0"/>
          </a:p>
        </p:txBody>
      </p:sp>
      <p:pic>
        <p:nvPicPr>
          <p:cNvPr id="11" name="Picture 2" descr="Image:United States 1824-1828.png"/>
          <p:cNvPicPr>
            <a:picLocks noChangeAspect="1" noChangeArrowheads="1"/>
          </p:cNvPicPr>
          <p:nvPr/>
        </p:nvPicPr>
        <p:blipFill>
          <a:blip r:embed="rId2" cstate="print"/>
          <a:srcRect l="51782" t="1476" b="8487"/>
          <a:stretch>
            <a:fillRect/>
          </a:stretch>
        </p:blipFill>
        <p:spPr bwMode="auto">
          <a:xfrm>
            <a:off x="4876801" y="1540435"/>
            <a:ext cx="3962400" cy="5012765"/>
          </a:xfrm>
          <a:prstGeom prst="roundRect">
            <a:avLst>
              <a:gd name="adj" fmla="val 17594"/>
            </a:avLst>
          </a:prstGeom>
          <a:noFill/>
        </p:spPr>
      </p:pic>
      <p:graphicFrame>
        <p:nvGraphicFramePr>
          <p:cNvPr id="12" name="Content Placeholder 5"/>
          <p:cNvGraphicFramePr>
            <a:graphicFrameLocks noGrp="1"/>
          </p:cNvGraphicFramePr>
          <p:nvPr>
            <p:ph sz="half" idx="1"/>
            <p:extLst>
              <p:ext uri="{D42A27DB-BD31-4B8C-83A1-F6EECF244321}">
                <p14:modId xmlns:p14="http://schemas.microsoft.com/office/powerpoint/2010/main" val="4002979205"/>
              </p:ext>
            </p:extLst>
          </p:nvPr>
        </p:nvGraphicFramePr>
        <p:xfrm>
          <a:off x="457200" y="1861668"/>
          <a:ext cx="4114800" cy="3548532"/>
        </p:xfrm>
        <a:graphic>
          <a:graphicData uri="http://schemas.openxmlformats.org/drawingml/2006/table">
            <a:tbl>
              <a:tblPr>
                <a:tableStyleId>{8A107856-5554-42FB-B03E-39F5DBC370BA}</a:tableStyleId>
              </a:tblPr>
              <a:tblGrid>
                <a:gridCol w="2415209">
                  <a:extLst>
                    <a:ext uri="{9D8B030D-6E8A-4147-A177-3AD203B41FA5}">
                      <a16:colId xmlns:a16="http://schemas.microsoft.com/office/drawing/2014/main" val="20000"/>
                    </a:ext>
                  </a:extLst>
                </a:gridCol>
                <a:gridCol w="805070">
                  <a:extLst>
                    <a:ext uri="{9D8B030D-6E8A-4147-A177-3AD203B41FA5}">
                      <a16:colId xmlns:a16="http://schemas.microsoft.com/office/drawing/2014/main" val="20001"/>
                    </a:ext>
                  </a:extLst>
                </a:gridCol>
                <a:gridCol w="894521">
                  <a:extLst>
                    <a:ext uri="{9D8B030D-6E8A-4147-A177-3AD203B41FA5}">
                      <a16:colId xmlns:a16="http://schemas.microsoft.com/office/drawing/2014/main" val="20002"/>
                    </a:ext>
                  </a:extLst>
                </a:gridCol>
              </a:tblGrid>
              <a:tr h="609603">
                <a:tc>
                  <a:txBody>
                    <a:bodyPr/>
                    <a:lstStyle/>
                    <a:p>
                      <a:r>
                        <a:rPr lang="en-US" sz="2400" b="1" dirty="0"/>
                        <a:t>House Vote on Tariff of 1828</a:t>
                      </a:r>
                    </a:p>
                  </a:txBody>
                  <a:tcPr marL="60579" marR="60579" marT="30290" marB="30290" anchor="ctr">
                    <a:solidFill>
                      <a:schemeClr val="tx1"/>
                    </a:solidFill>
                  </a:tcPr>
                </a:tc>
                <a:tc>
                  <a:txBody>
                    <a:bodyPr/>
                    <a:lstStyle/>
                    <a:p>
                      <a:pPr algn="ctr"/>
                      <a:r>
                        <a:rPr lang="en-US" sz="4000" b="1" dirty="0"/>
                        <a:t>+</a:t>
                      </a:r>
                    </a:p>
                  </a:txBody>
                  <a:tcPr marL="60579" marR="60579" marT="30290" marB="30290" anchor="ctr">
                    <a:solidFill>
                      <a:schemeClr val="tx1"/>
                    </a:solidFill>
                  </a:tcPr>
                </a:tc>
                <a:tc>
                  <a:txBody>
                    <a:bodyPr/>
                    <a:lstStyle/>
                    <a:p>
                      <a:pPr algn="ctr"/>
                      <a:r>
                        <a:rPr lang="en-US" sz="4000" b="1" dirty="0"/>
                        <a:t>-</a:t>
                      </a:r>
                    </a:p>
                  </a:txBody>
                  <a:tcPr marL="60579" marR="60579" marT="30290" marB="30290" anchor="ctr">
                    <a:solidFill>
                      <a:schemeClr val="tx1"/>
                    </a:solidFill>
                  </a:tcPr>
                </a:tc>
                <a:extLst>
                  <a:ext uri="{0D108BD9-81ED-4DB2-BD59-A6C34878D82A}">
                    <a16:rowId xmlns:a16="http://schemas.microsoft.com/office/drawing/2014/main" val="10000"/>
                  </a:ext>
                </a:extLst>
              </a:tr>
              <a:tr h="425071">
                <a:tc>
                  <a:txBody>
                    <a:bodyPr/>
                    <a:lstStyle/>
                    <a:p>
                      <a:r>
                        <a:rPr lang="en-US" sz="2400" b="1"/>
                        <a:t>New England</a:t>
                      </a:r>
                    </a:p>
                  </a:txBody>
                  <a:tcPr marL="60579" marR="60579" marT="30290" marB="30290" anchor="ctr"/>
                </a:tc>
                <a:tc>
                  <a:txBody>
                    <a:bodyPr/>
                    <a:lstStyle/>
                    <a:p>
                      <a:pPr algn="r"/>
                      <a:r>
                        <a:rPr lang="en-US" sz="2400" b="1" dirty="0"/>
                        <a:t>16</a:t>
                      </a:r>
                    </a:p>
                  </a:txBody>
                  <a:tcPr marL="60579" marR="60579" marT="30290" marB="30290" anchor="ctr"/>
                </a:tc>
                <a:tc>
                  <a:txBody>
                    <a:bodyPr/>
                    <a:lstStyle/>
                    <a:p>
                      <a:pPr algn="r"/>
                      <a:r>
                        <a:rPr kumimoji="0" lang="en-US" sz="2400" b="1" kern="1200" dirty="0">
                          <a:solidFill>
                            <a:schemeClr val="dk1"/>
                          </a:solidFill>
                          <a:latin typeface="+mn-lt"/>
                          <a:ea typeface="+mn-ea"/>
                          <a:cs typeface="+mn-cs"/>
                        </a:rPr>
                        <a:t>23</a:t>
                      </a:r>
                    </a:p>
                  </a:txBody>
                  <a:tcPr marL="60579" marR="60579" marT="30290" marB="30290" anchor="ctr"/>
                </a:tc>
                <a:extLst>
                  <a:ext uri="{0D108BD9-81ED-4DB2-BD59-A6C34878D82A}">
                    <a16:rowId xmlns:a16="http://schemas.microsoft.com/office/drawing/2014/main" val="10001"/>
                  </a:ext>
                </a:extLst>
              </a:tr>
              <a:tr h="744372">
                <a:tc>
                  <a:txBody>
                    <a:bodyPr/>
                    <a:lstStyle/>
                    <a:p>
                      <a:r>
                        <a:rPr lang="en-US" sz="2400" b="1" dirty="0"/>
                        <a:t>Middle States </a:t>
                      </a:r>
                      <a:r>
                        <a:rPr lang="en-US" sz="2000" b="1" dirty="0"/>
                        <a:t>(Mid-Atlantic)</a:t>
                      </a:r>
                      <a:endParaRPr lang="en-US" sz="2400" b="1" dirty="0"/>
                    </a:p>
                  </a:txBody>
                  <a:tcPr marL="60579" marR="60579" marT="30290" marB="30290" anchor="ctr"/>
                </a:tc>
                <a:tc>
                  <a:txBody>
                    <a:bodyPr/>
                    <a:lstStyle/>
                    <a:p>
                      <a:pPr algn="r"/>
                      <a:r>
                        <a:rPr lang="en-US" sz="2400" b="1" dirty="0"/>
                        <a:t>57</a:t>
                      </a:r>
                    </a:p>
                  </a:txBody>
                  <a:tcPr marL="60579" marR="60579" marT="30290" marB="30290" anchor="ctr"/>
                </a:tc>
                <a:tc>
                  <a:txBody>
                    <a:bodyPr/>
                    <a:lstStyle/>
                    <a:p>
                      <a:pPr algn="r"/>
                      <a:r>
                        <a:rPr kumimoji="0" lang="en-US" sz="2400" b="1" kern="1200" dirty="0">
                          <a:solidFill>
                            <a:schemeClr val="dk1"/>
                          </a:solidFill>
                          <a:latin typeface="+mn-lt"/>
                          <a:ea typeface="+mn-ea"/>
                          <a:cs typeface="+mn-cs"/>
                        </a:rPr>
                        <a:t>11</a:t>
                      </a:r>
                    </a:p>
                  </a:txBody>
                  <a:tcPr marL="60579" marR="60579" marT="30290" marB="30290" anchor="ctr"/>
                </a:tc>
                <a:extLst>
                  <a:ext uri="{0D108BD9-81ED-4DB2-BD59-A6C34878D82A}">
                    <a16:rowId xmlns:a16="http://schemas.microsoft.com/office/drawing/2014/main" val="10002"/>
                  </a:ext>
                </a:extLst>
              </a:tr>
              <a:tr h="625980">
                <a:tc>
                  <a:txBody>
                    <a:bodyPr/>
                    <a:lstStyle/>
                    <a:p>
                      <a:r>
                        <a:rPr lang="en-US" sz="2400" b="1" dirty="0"/>
                        <a:t>West </a:t>
                      </a:r>
                    </a:p>
                  </a:txBody>
                  <a:tcPr marL="60579" marR="60579" marT="30290" marB="30290" anchor="ctr"/>
                </a:tc>
                <a:tc>
                  <a:txBody>
                    <a:bodyPr/>
                    <a:lstStyle/>
                    <a:p>
                      <a:pPr algn="r"/>
                      <a:r>
                        <a:rPr lang="en-US" sz="2400" b="1" dirty="0"/>
                        <a:t>29</a:t>
                      </a:r>
                    </a:p>
                  </a:txBody>
                  <a:tcPr marL="60579" marR="60579" marT="30290" marB="30290" anchor="ctr"/>
                </a:tc>
                <a:tc>
                  <a:txBody>
                    <a:bodyPr/>
                    <a:lstStyle/>
                    <a:p>
                      <a:pPr algn="r"/>
                      <a:r>
                        <a:rPr kumimoji="0" lang="en-US" sz="2400" b="1" kern="1200" dirty="0">
                          <a:solidFill>
                            <a:schemeClr val="dk1"/>
                          </a:solidFill>
                          <a:latin typeface="+mn-lt"/>
                          <a:ea typeface="+mn-ea"/>
                          <a:cs typeface="+mn-cs"/>
                        </a:rPr>
                        <a:t>10</a:t>
                      </a:r>
                    </a:p>
                  </a:txBody>
                  <a:tcPr marL="60579" marR="60579" marT="30290" marB="30290" anchor="ctr"/>
                </a:tc>
                <a:extLst>
                  <a:ext uri="{0D108BD9-81ED-4DB2-BD59-A6C34878D82A}">
                    <a16:rowId xmlns:a16="http://schemas.microsoft.com/office/drawing/2014/main" val="10003"/>
                  </a:ext>
                </a:extLst>
              </a:tr>
              <a:tr h="533400">
                <a:tc>
                  <a:txBody>
                    <a:bodyPr/>
                    <a:lstStyle/>
                    <a:p>
                      <a:r>
                        <a:rPr lang="en-US" sz="2400" b="1" dirty="0"/>
                        <a:t>South</a:t>
                      </a:r>
                      <a:endParaRPr lang="en-US" sz="2400" b="0" dirty="0"/>
                    </a:p>
                  </a:txBody>
                  <a:tcPr marL="60579" marR="60579" marT="30290" marB="30290" anchor="ctr">
                    <a:solidFill>
                      <a:schemeClr val="accent2">
                        <a:lumMod val="60000"/>
                        <a:lumOff val="40000"/>
                      </a:schemeClr>
                    </a:solidFill>
                  </a:tcPr>
                </a:tc>
                <a:tc>
                  <a:txBody>
                    <a:bodyPr/>
                    <a:lstStyle/>
                    <a:p>
                      <a:pPr algn="r"/>
                      <a:r>
                        <a:rPr lang="en-US" sz="2400" b="1" dirty="0"/>
                        <a:t>3</a:t>
                      </a:r>
                    </a:p>
                  </a:txBody>
                  <a:tcPr marL="60579" marR="60579" marT="30290" marB="30290" anchor="ctr">
                    <a:solidFill>
                      <a:schemeClr val="accent2">
                        <a:lumMod val="60000"/>
                        <a:lumOff val="40000"/>
                      </a:schemeClr>
                    </a:solidFill>
                  </a:tcPr>
                </a:tc>
                <a:tc>
                  <a:txBody>
                    <a:bodyPr/>
                    <a:lstStyle/>
                    <a:p>
                      <a:pPr algn="r"/>
                      <a:r>
                        <a:rPr kumimoji="0" lang="en-US" sz="2400" b="1" kern="1200" dirty="0">
                          <a:solidFill>
                            <a:schemeClr val="dk1"/>
                          </a:solidFill>
                          <a:latin typeface="+mn-lt"/>
                          <a:ea typeface="+mn-ea"/>
                          <a:cs typeface="+mn-cs"/>
                        </a:rPr>
                        <a:t>50</a:t>
                      </a:r>
                    </a:p>
                  </a:txBody>
                  <a:tcPr marL="60579" marR="60579" marT="30290" marB="30290" anchor="ctr">
                    <a:solidFill>
                      <a:schemeClr val="accent2">
                        <a:lumMod val="60000"/>
                        <a:lumOff val="40000"/>
                      </a:schemeClr>
                    </a:solidFill>
                  </a:tcPr>
                </a:tc>
                <a:extLst>
                  <a:ext uri="{0D108BD9-81ED-4DB2-BD59-A6C34878D82A}">
                    <a16:rowId xmlns:a16="http://schemas.microsoft.com/office/drawing/2014/main" val="10004"/>
                  </a:ext>
                </a:extLst>
              </a:tr>
              <a:tr h="425071">
                <a:tc>
                  <a:txBody>
                    <a:bodyPr/>
                    <a:lstStyle/>
                    <a:p>
                      <a:r>
                        <a:rPr lang="en-US" sz="2400" b="1" dirty="0">
                          <a:solidFill>
                            <a:srgbClr val="FFFFFF"/>
                          </a:solidFill>
                        </a:rPr>
                        <a:t>Total</a:t>
                      </a:r>
                    </a:p>
                  </a:txBody>
                  <a:tcPr marL="60579" marR="60579" marT="30290" marB="30290" anchor="ctr">
                    <a:solidFill>
                      <a:schemeClr val="accent2">
                        <a:lumMod val="50000"/>
                      </a:schemeClr>
                    </a:solidFill>
                  </a:tcPr>
                </a:tc>
                <a:tc>
                  <a:txBody>
                    <a:bodyPr/>
                    <a:lstStyle/>
                    <a:p>
                      <a:pPr algn="r"/>
                      <a:r>
                        <a:rPr lang="en-US" sz="2400" b="1" dirty="0">
                          <a:solidFill>
                            <a:srgbClr val="FFFFFF"/>
                          </a:solidFill>
                        </a:rPr>
                        <a:t>105</a:t>
                      </a:r>
                    </a:p>
                  </a:txBody>
                  <a:tcPr marL="60579" marR="60579" marT="30290" marB="30290" anchor="ctr">
                    <a:solidFill>
                      <a:schemeClr val="accent2">
                        <a:lumMod val="50000"/>
                      </a:schemeClr>
                    </a:solidFill>
                  </a:tcPr>
                </a:tc>
                <a:tc>
                  <a:txBody>
                    <a:bodyPr/>
                    <a:lstStyle/>
                    <a:p>
                      <a:pPr algn="r"/>
                      <a:r>
                        <a:rPr kumimoji="0" lang="en-US" sz="2400" b="1" kern="1200" dirty="0">
                          <a:solidFill>
                            <a:srgbClr val="FFFFFF"/>
                          </a:solidFill>
                          <a:latin typeface="+mn-lt"/>
                          <a:ea typeface="+mn-ea"/>
                          <a:cs typeface="+mn-cs"/>
                        </a:rPr>
                        <a:t>94</a:t>
                      </a:r>
                    </a:p>
                  </a:txBody>
                  <a:tcPr marL="60579" marR="60579" marT="30290" marB="30290" anchor="ctr">
                    <a:solidFill>
                      <a:schemeClr val="accent2">
                        <a:lumMod val="50000"/>
                      </a:schemeClr>
                    </a:solidFill>
                  </a:tcPr>
                </a:tc>
                <a:extLst>
                  <a:ext uri="{0D108BD9-81ED-4DB2-BD59-A6C34878D82A}">
                    <a16:rowId xmlns:a16="http://schemas.microsoft.com/office/drawing/2014/main" val="10005"/>
                  </a:ext>
                </a:extLst>
              </a:tr>
            </a:tbl>
          </a:graphicData>
        </a:graphic>
      </p:graphicFrame>
      <p:sp>
        <p:nvSpPr>
          <p:cNvPr id="13" name="TextBox 12"/>
          <p:cNvSpPr txBox="1"/>
          <p:nvPr/>
        </p:nvSpPr>
        <p:spPr>
          <a:xfrm>
            <a:off x="381000" y="5646003"/>
            <a:ext cx="4495800" cy="830997"/>
          </a:xfrm>
          <a:prstGeom prst="rect">
            <a:avLst/>
          </a:prstGeom>
          <a:noFill/>
        </p:spPr>
        <p:txBody>
          <a:bodyPr wrap="square" rtlCol="0">
            <a:spAutoFit/>
          </a:bodyPr>
          <a:lstStyle/>
          <a:p>
            <a:r>
              <a:rPr lang="en-US" sz="2400" b="1" i="1" dirty="0"/>
              <a:t>Did the Tariff of 1828  provide for the </a:t>
            </a:r>
            <a:r>
              <a:rPr lang="en-US" sz="2400" b="1" i="1" dirty="0">
                <a:solidFill>
                  <a:schemeClr val="tx2"/>
                </a:solidFill>
              </a:rPr>
              <a:t>general welfare</a:t>
            </a:r>
            <a:r>
              <a:rPr lang="en-US" sz="2400" b="1" i="1" dirty="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228600"/>
            <a:ext cx="8229600" cy="1167936"/>
          </a:xfrm>
        </p:spPr>
        <p:txBody>
          <a:bodyPr anchor="ctr">
            <a:noAutofit/>
          </a:bodyPr>
          <a:lstStyle/>
          <a:p>
            <a:pPr algn="l"/>
            <a:r>
              <a:rPr lang="en-US" sz="5200" b="1" dirty="0"/>
              <a:t>From Article I, Section 8</a:t>
            </a:r>
          </a:p>
        </p:txBody>
      </p:sp>
      <p:sp>
        <p:nvSpPr>
          <p:cNvPr id="8" name="Content Placeholder 7"/>
          <p:cNvSpPr>
            <a:spLocks noGrp="1"/>
          </p:cNvSpPr>
          <p:nvPr>
            <p:ph sz="half" idx="1"/>
          </p:nvPr>
        </p:nvSpPr>
        <p:spPr>
          <a:xfrm>
            <a:off x="4572000" y="1447800"/>
            <a:ext cx="4343400" cy="4038600"/>
          </a:xfrm>
        </p:spPr>
        <p:txBody>
          <a:bodyPr>
            <a:normAutofit/>
          </a:bodyPr>
          <a:lstStyle/>
          <a:p>
            <a:pPr marL="0" indent="0">
              <a:buNone/>
            </a:pPr>
            <a:r>
              <a:rPr lang="en-US" b="1" dirty="0"/>
              <a:t>“The Congress shall have Power To lay and collect Taxes, Duties [tariffs], Imposts and Excises, to pay the Debts and provide for the common </a:t>
            </a:r>
            <a:r>
              <a:rPr lang="en-US" b="1" dirty="0" err="1"/>
              <a:t>Defence</a:t>
            </a:r>
            <a:r>
              <a:rPr lang="en-US" b="1" dirty="0"/>
              <a:t> and general Welfare of the United States…”</a:t>
            </a:r>
          </a:p>
        </p:txBody>
      </p:sp>
      <p:pic>
        <p:nvPicPr>
          <p:cNvPr id="10" name="Picture 5"/>
          <p:cNvPicPr>
            <a:picLocks noGrp="1" noChangeAspect="1" noChangeArrowheads="1"/>
          </p:cNvPicPr>
          <p:nvPr>
            <p:ph sz="half" idx="2"/>
          </p:nvPr>
        </p:nvPicPr>
        <p:blipFill>
          <a:blip r:embed="rId2" cstate="print"/>
          <a:srcRect/>
          <a:stretch>
            <a:fillRect/>
          </a:stretch>
        </p:blipFill>
        <p:spPr bwMode="auto">
          <a:xfrm>
            <a:off x="381000" y="1524000"/>
            <a:ext cx="4032806" cy="3810000"/>
          </a:xfrm>
          <a:prstGeom prst="rect">
            <a:avLst/>
          </a:prstGeom>
          <a:noFill/>
          <a:ln w="9525">
            <a:noFill/>
            <a:miter lim="800000"/>
            <a:headEnd/>
            <a:tailEnd/>
          </a:ln>
          <a:effectLst>
            <a:softEdge rad="63500"/>
          </a:effectLst>
        </p:spPr>
      </p:pic>
      <p:sp>
        <p:nvSpPr>
          <p:cNvPr id="6" name="TextBox 5"/>
          <p:cNvSpPr txBox="1"/>
          <p:nvPr/>
        </p:nvSpPr>
        <p:spPr>
          <a:xfrm>
            <a:off x="457200" y="5486400"/>
            <a:ext cx="5943600" cy="1077218"/>
          </a:xfrm>
          <a:prstGeom prst="rect">
            <a:avLst/>
          </a:prstGeom>
          <a:solidFill>
            <a:schemeClr val="tx1">
              <a:lumMod val="1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a:t>By this standard, was the </a:t>
            </a:r>
            <a:br>
              <a:rPr lang="en-US" sz="3200" b="1" dirty="0"/>
            </a:br>
            <a:r>
              <a:rPr lang="en-US" sz="3200" b="1" i="1" dirty="0">
                <a:solidFill>
                  <a:schemeClr val="tx2"/>
                </a:solidFill>
              </a:rPr>
              <a:t>Tariff of 1828 </a:t>
            </a:r>
            <a:r>
              <a:rPr lang="en-US" sz="3200" b="1" dirty="0"/>
              <a:t>constitutional?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Tom\AppData\Local\Microsoft\Windows\Temporary Internet Files\Content.IE5\VXBNUF10\MC900149511[1].wmf"/>
          <p:cNvPicPr>
            <a:picLocks noChangeAspect="1" noChangeArrowheads="1"/>
          </p:cNvPicPr>
          <p:nvPr/>
        </p:nvPicPr>
        <p:blipFill>
          <a:blip r:embed="rId2" cstate="print"/>
          <a:srcRect/>
          <a:stretch>
            <a:fillRect/>
          </a:stretch>
        </p:blipFill>
        <p:spPr bwMode="auto">
          <a:xfrm>
            <a:off x="6366105" y="4419600"/>
            <a:ext cx="2701695" cy="1828800"/>
          </a:xfrm>
          <a:prstGeom prst="rect">
            <a:avLst/>
          </a:prstGeom>
          <a:noFill/>
        </p:spPr>
      </p:pic>
      <p:sp>
        <p:nvSpPr>
          <p:cNvPr id="2" name="Title 1"/>
          <p:cNvSpPr>
            <a:spLocks noGrp="1"/>
          </p:cNvSpPr>
          <p:nvPr>
            <p:ph type="title"/>
          </p:nvPr>
        </p:nvSpPr>
        <p:spPr/>
        <p:txBody>
          <a:bodyPr>
            <a:noAutofit/>
          </a:bodyPr>
          <a:lstStyle/>
          <a:p>
            <a:pPr algn="l"/>
            <a:r>
              <a:rPr lang="en-US" sz="6000" b="1" dirty="0"/>
              <a:t>Nullification</a:t>
            </a:r>
          </a:p>
        </p:txBody>
      </p:sp>
      <p:sp>
        <p:nvSpPr>
          <p:cNvPr id="9" name="Text Placeholder 8"/>
          <p:cNvSpPr>
            <a:spLocks noGrp="1"/>
          </p:cNvSpPr>
          <p:nvPr>
            <p:ph type="body" sz="half" idx="4294967295"/>
          </p:nvPr>
        </p:nvSpPr>
        <p:spPr>
          <a:xfrm>
            <a:off x="609600" y="5464175"/>
            <a:ext cx="3124200" cy="803275"/>
          </a:xfrm>
        </p:spPr>
        <p:txBody>
          <a:bodyPr/>
          <a:lstStyle/>
          <a:p>
            <a:pPr marL="4763" indent="-4763" algn="ctr">
              <a:buNone/>
            </a:pPr>
            <a:r>
              <a:rPr lang="en-US" sz="2800" b="1" dirty="0"/>
              <a:t>John C. Calhoun</a:t>
            </a:r>
          </a:p>
          <a:p>
            <a:pPr marL="4763" indent="-4763" algn="ctr">
              <a:buNone/>
            </a:pPr>
            <a:r>
              <a:rPr lang="en-US" sz="1800" b="1" i="1" dirty="0"/>
              <a:t>Vice President</a:t>
            </a:r>
          </a:p>
        </p:txBody>
      </p:sp>
      <p:sp>
        <p:nvSpPr>
          <p:cNvPr id="8" name="Content Placeholder 7"/>
          <p:cNvSpPr>
            <a:spLocks noGrp="1"/>
          </p:cNvSpPr>
          <p:nvPr>
            <p:ph sz="quarter" idx="4294967295"/>
          </p:nvPr>
        </p:nvSpPr>
        <p:spPr>
          <a:xfrm>
            <a:off x="3962400" y="2133600"/>
            <a:ext cx="5181600" cy="4170363"/>
          </a:xfrm>
        </p:spPr>
        <p:txBody>
          <a:bodyPr>
            <a:normAutofit/>
          </a:bodyPr>
          <a:lstStyle/>
          <a:p>
            <a:r>
              <a:rPr lang="en-US" sz="2400" b="1" dirty="0"/>
              <a:t>South Carolina threatened to </a:t>
            </a:r>
            <a:r>
              <a:rPr lang="en-US" sz="2400" b="1" i="1" dirty="0"/>
              <a:t>nullify </a:t>
            </a:r>
            <a:r>
              <a:rPr lang="en-US" sz="2400" b="1" dirty="0"/>
              <a:t>the Tariff of 1828 </a:t>
            </a:r>
          </a:p>
          <a:p>
            <a:pPr lvl="1"/>
            <a:r>
              <a:rPr lang="en-US" sz="2400" dirty="0"/>
              <a:t>Refused to collect the tariff within the state’s borders</a:t>
            </a:r>
          </a:p>
          <a:p>
            <a:pPr lvl="1">
              <a:buNone/>
            </a:pPr>
            <a:endParaRPr lang="en-US" sz="1400" dirty="0"/>
          </a:p>
          <a:p>
            <a:r>
              <a:rPr lang="en-US" sz="2400" b="1" i="1" dirty="0"/>
              <a:t>The South Carolina Exposition [</a:t>
            </a:r>
            <a:r>
              <a:rPr lang="en-US" sz="2400" b="1" dirty="0"/>
              <a:t>and</a:t>
            </a:r>
            <a:r>
              <a:rPr lang="en-US" sz="2400" b="1" i="1" dirty="0"/>
              <a:t> Protest]</a:t>
            </a:r>
          </a:p>
        </p:txBody>
      </p:sp>
      <p:pic>
        <p:nvPicPr>
          <p:cNvPr id="11" name="Picture 3"/>
          <p:cNvPicPr>
            <a:picLocks noGrp="1" noChangeAspect="1" noChangeArrowheads="1"/>
          </p:cNvPicPr>
          <p:nvPr>
            <p:ph sz="quarter" idx="4294967295"/>
          </p:nvPr>
        </p:nvPicPr>
        <p:blipFill>
          <a:blip r:embed="rId3" cstate="print">
            <a:clrChange>
              <a:clrFrom>
                <a:srgbClr val="FFFFFF"/>
              </a:clrFrom>
              <a:clrTo>
                <a:srgbClr val="FFFFFF">
                  <a:alpha val="0"/>
                </a:srgbClr>
              </a:clrTo>
            </a:clrChange>
          </a:blip>
          <a:srcRect/>
          <a:stretch>
            <a:fillRect/>
          </a:stretch>
        </p:blipFill>
        <p:spPr bwMode="auto">
          <a:xfrm>
            <a:off x="530225" y="1828800"/>
            <a:ext cx="3167063" cy="3713163"/>
          </a:xfrm>
          <a:prstGeom prst="rect">
            <a:avLst/>
          </a:prstGeom>
          <a:noFill/>
          <a:ln w="9525">
            <a:noFill/>
            <a:miter lim="800000"/>
            <a:headEnd/>
            <a:tailEnd/>
          </a:ln>
          <a:effectLst>
            <a:softEdge rad="31750"/>
          </a:effectLst>
        </p:spPr>
      </p:pic>
      <p:pic>
        <p:nvPicPr>
          <p:cNvPr id="6" name="Picture 2"/>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6477000" y="230372"/>
            <a:ext cx="2362200" cy="191868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04800"/>
            <a:ext cx="8229600" cy="1143000"/>
          </a:xfrm>
        </p:spPr>
        <p:txBody>
          <a:bodyPr>
            <a:normAutofit fontScale="90000"/>
          </a:bodyPr>
          <a:lstStyle/>
          <a:p>
            <a:pPr algn="l"/>
            <a:r>
              <a:rPr lang="en-US" b="1" dirty="0"/>
              <a:t>From the Kentucky Resolution</a:t>
            </a:r>
            <a:br>
              <a:rPr lang="en-US" b="1" dirty="0"/>
            </a:br>
            <a:r>
              <a:rPr lang="en-US" sz="3600" b="1" dirty="0"/>
              <a:t>of 1798</a:t>
            </a:r>
          </a:p>
        </p:txBody>
      </p:sp>
      <p:sp>
        <p:nvSpPr>
          <p:cNvPr id="8" name="Content Placeholder 7"/>
          <p:cNvSpPr>
            <a:spLocks noGrp="1"/>
          </p:cNvSpPr>
          <p:nvPr>
            <p:ph sz="half" idx="1"/>
          </p:nvPr>
        </p:nvSpPr>
        <p:spPr>
          <a:xfrm>
            <a:off x="457200" y="1676400"/>
            <a:ext cx="5715000" cy="4953000"/>
          </a:xfrm>
        </p:spPr>
        <p:txBody>
          <a:bodyPr>
            <a:noAutofit/>
          </a:bodyPr>
          <a:lstStyle/>
          <a:p>
            <a:pPr marL="0" indent="0">
              <a:buNone/>
            </a:pPr>
            <a:r>
              <a:rPr lang="en-US" b="1" i="1" dirty="0"/>
              <a:t>“Resolved</a:t>
            </a:r>
            <a:r>
              <a:rPr lang="en-US" b="1" dirty="0"/>
              <a:t>, That </a:t>
            </a:r>
            <a:r>
              <a:rPr lang="en-US" b="1" dirty="0">
                <a:solidFill>
                  <a:schemeClr val="tx2"/>
                </a:solidFill>
              </a:rPr>
              <a:t>the several States </a:t>
            </a:r>
            <a:r>
              <a:rPr lang="en-US" b="1" dirty="0"/>
              <a:t>composing, the United States of America, </a:t>
            </a:r>
            <a:r>
              <a:rPr lang="en-US" b="1" dirty="0">
                <a:solidFill>
                  <a:schemeClr val="tx2"/>
                </a:solidFill>
              </a:rPr>
              <a:t>are not united on the principle of unlimited submission to their general government</a:t>
            </a:r>
            <a:r>
              <a:rPr lang="en-US" b="1" dirty="0"/>
              <a:t>… and that </a:t>
            </a:r>
            <a:r>
              <a:rPr lang="en-US" b="1" dirty="0" err="1"/>
              <a:t>whensoever</a:t>
            </a:r>
            <a:r>
              <a:rPr lang="en-US" b="1" dirty="0"/>
              <a:t> the general government assumes </a:t>
            </a:r>
            <a:r>
              <a:rPr lang="en-US" b="1" dirty="0" err="1"/>
              <a:t>undelegated</a:t>
            </a:r>
            <a:r>
              <a:rPr lang="en-US" b="1" dirty="0"/>
              <a:t> powers, its acts are </a:t>
            </a:r>
            <a:r>
              <a:rPr lang="en-US" b="1" dirty="0" err="1">
                <a:solidFill>
                  <a:schemeClr val="tx2"/>
                </a:solidFill>
              </a:rPr>
              <a:t>unauthoritative</a:t>
            </a:r>
            <a:r>
              <a:rPr lang="en-US" b="1" dirty="0">
                <a:solidFill>
                  <a:schemeClr val="tx2"/>
                </a:solidFill>
              </a:rPr>
              <a:t>, void, and of no force…</a:t>
            </a:r>
            <a:r>
              <a:rPr lang="en-US" b="1" dirty="0"/>
              <a:t>”</a:t>
            </a:r>
          </a:p>
        </p:txBody>
      </p:sp>
      <p:pic>
        <p:nvPicPr>
          <p:cNvPr id="97282" name="Picture 2" descr="http://www.examiner.com/images/blog/wysiwyg/image/jefferson(9).jpg"/>
          <p:cNvPicPr>
            <a:picLocks noGrp="1" noChangeAspect="1" noChangeArrowheads="1"/>
          </p:cNvPicPr>
          <p:nvPr>
            <p:ph sz="half" idx="2"/>
          </p:nvPr>
        </p:nvPicPr>
        <p:blipFill>
          <a:blip r:embed="rId2" cstate="print"/>
          <a:srcRect/>
          <a:stretch>
            <a:fillRect/>
          </a:stretch>
        </p:blipFill>
        <p:spPr bwMode="auto">
          <a:xfrm>
            <a:off x="6553200" y="1600200"/>
            <a:ext cx="2175164" cy="2819400"/>
          </a:xfrm>
          <a:prstGeom prst="rect">
            <a:avLst/>
          </a:prstGeom>
          <a:noFill/>
        </p:spPr>
      </p:pic>
      <p:sp>
        <p:nvSpPr>
          <p:cNvPr id="9" name="Rectangle 8"/>
          <p:cNvSpPr/>
          <p:nvPr/>
        </p:nvSpPr>
        <p:spPr>
          <a:xfrm>
            <a:off x="7086600" y="3957935"/>
            <a:ext cx="1676400" cy="461665"/>
          </a:xfrm>
          <a:prstGeom prst="rect">
            <a:avLst/>
          </a:prstGeom>
        </p:spPr>
        <p:txBody>
          <a:bodyPr wrap="square">
            <a:spAutoFit/>
          </a:bodyPr>
          <a:lstStyle/>
          <a:p>
            <a:pPr algn="r"/>
            <a:r>
              <a:rPr lang="en-US" sz="2400" b="1" dirty="0"/>
              <a:t>Jefferson</a:t>
            </a:r>
            <a:endParaRPr lang="en-US"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52413"/>
            <a:ext cx="4495800" cy="1728787"/>
          </a:xfrm>
        </p:spPr>
        <p:txBody>
          <a:bodyPr anchor="ctr">
            <a:noAutofit/>
          </a:bodyPr>
          <a:lstStyle/>
          <a:p>
            <a:pPr algn="l"/>
            <a:r>
              <a:rPr lang="en-US" sz="5400" b="1" dirty="0"/>
              <a:t>Jackson’s Dilemma</a:t>
            </a:r>
          </a:p>
        </p:txBody>
      </p:sp>
      <p:pic>
        <p:nvPicPr>
          <p:cNvPr id="7" name="Picture 4"/>
          <p:cNvPicPr>
            <a:picLocks noChangeAspect="1" noChangeArrowheads="1"/>
          </p:cNvPicPr>
          <p:nvPr/>
        </p:nvPicPr>
        <p:blipFill>
          <a:blip r:embed="rId2" cstate="print"/>
          <a:srcRect/>
          <a:stretch>
            <a:fillRect/>
          </a:stretch>
        </p:blipFill>
        <p:spPr bwMode="auto">
          <a:xfrm>
            <a:off x="6172200" y="152401"/>
            <a:ext cx="2819400" cy="3417454"/>
          </a:xfrm>
          <a:prstGeom prst="rect">
            <a:avLst/>
          </a:prstGeom>
          <a:noFill/>
          <a:ln w="9525">
            <a:noFill/>
            <a:miter lim="800000"/>
            <a:headEnd/>
            <a:tailEnd/>
          </a:ln>
          <a:effectLst>
            <a:softEdge rad="127000"/>
          </a:effectLst>
        </p:spPr>
      </p:pic>
      <p:pic>
        <p:nvPicPr>
          <p:cNvPr id="53251" name="Picture 3" descr="C:\Documents and Settings\trichey\Local Settings\Temporary Internet Files\Content.IE5\0191C0AL\MC900018704[1].wmf"/>
          <p:cNvPicPr>
            <a:picLocks noChangeAspect="1" noChangeArrowheads="1"/>
          </p:cNvPicPr>
          <p:nvPr/>
        </p:nvPicPr>
        <p:blipFill>
          <a:blip r:embed="rId3" cstate="print"/>
          <a:srcRect/>
          <a:stretch>
            <a:fillRect/>
          </a:stretch>
        </p:blipFill>
        <p:spPr bwMode="auto">
          <a:xfrm>
            <a:off x="990600" y="2106310"/>
            <a:ext cx="4343400" cy="4370690"/>
          </a:xfrm>
          <a:prstGeom prst="rect">
            <a:avLst/>
          </a:prstGeom>
          <a:noFill/>
        </p:spPr>
      </p:pic>
      <p:sp>
        <p:nvSpPr>
          <p:cNvPr id="3" name="Text Placeholder 2"/>
          <p:cNvSpPr>
            <a:spLocks noGrp="1"/>
          </p:cNvSpPr>
          <p:nvPr>
            <p:ph type="body" idx="4294967295"/>
          </p:nvPr>
        </p:nvSpPr>
        <p:spPr>
          <a:xfrm>
            <a:off x="609600" y="3401710"/>
            <a:ext cx="2133600" cy="1447800"/>
          </a:xfrm>
        </p:spPr>
        <p:txBody>
          <a:bodyPr vert="horz">
            <a:normAutofit/>
          </a:bodyPr>
          <a:lstStyle/>
          <a:p>
            <a:pPr marL="0" indent="0" algn="ctr">
              <a:buNone/>
            </a:pPr>
            <a:r>
              <a:rPr lang="en-US" sz="4000" b="1" dirty="0"/>
              <a:t>States’ </a:t>
            </a:r>
            <a:br>
              <a:rPr lang="en-US" sz="4000" b="1" dirty="0"/>
            </a:br>
            <a:r>
              <a:rPr lang="en-US" sz="4000" b="1" dirty="0"/>
              <a:t>Rights</a:t>
            </a:r>
          </a:p>
        </p:txBody>
      </p:sp>
      <p:sp>
        <p:nvSpPr>
          <p:cNvPr id="9" name="Text Placeholder 2"/>
          <p:cNvSpPr txBox="1">
            <a:spLocks/>
          </p:cNvSpPr>
          <p:nvPr/>
        </p:nvSpPr>
        <p:spPr>
          <a:xfrm>
            <a:off x="3429000" y="3401710"/>
            <a:ext cx="2743200" cy="1447800"/>
          </a:xfrm>
          <a:prstGeom prst="rect">
            <a:avLst/>
          </a:prstGeom>
        </p:spPr>
        <p:txBody>
          <a:bodyPr vert="horz">
            <a:normAutofit/>
          </a:bodyPr>
          <a:lstStyle/>
          <a:p>
            <a:pPr marL="0" marR="0" lvl="0" indent="0" algn="ctr" defTabSz="914400" rtl="0" eaLnBrk="1" fontAlgn="auto" latinLnBrk="0" hangingPunct="1">
              <a:lnSpc>
                <a:spcPct val="100000"/>
              </a:lnSpc>
              <a:spcBef>
                <a:spcPts val="0"/>
              </a:spcBef>
              <a:spcAft>
                <a:spcPts val="0"/>
              </a:spcAft>
              <a:buClr>
                <a:schemeClr val="accent1"/>
              </a:buClr>
              <a:buSzPct val="70000"/>
              <a:buFont typeface="Wingdings 2"/>
              <a:buNone/>
              <a:tabLst/>
              <a:defRPr/>
            </a:pPr>
            <a:r>
              <a:rPr kumimoji="0" lang="en-US" sz="4000" b="1" i="0" u="none" strike="noStrike" kern="1200" cap="none" spc="0" normalizeH="0" baseline="0" noProof="0" dirty="0">
                <a:ln>
                  <a:noFill/>
                </a:ln>
                <a:solidFill>
                  <a:schemeClr val="tx1"/>
                </a:solidFill>
                <a:effectLst/>
                <a:uLnTx/>
                <a:uFillTx/>
                <a:latin typeface="+mn-lt"/>
                <a:ea typeface="+mn-ea"/>
                <a:cs typeface="+mn-cs"/>
              </a:rPr>
              <a:t>Federal Authority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A Toast</a:t>
            </a:r>
          </a:p>
        </p:txBody>
      </p:sp>
      <p:sp>
        <p:nvSpPr>
          <p:cNvPr id="5" name="Content Placeholder 4"/>
          <p:cNvSpPr>
            <a:spLocks noGrp="1"/>
          </p:cNvSpPr>
          <p:nvPr>
            <p:ph sz="quarter" idx="2"/>
          </p:nvPr>
        </p:nvSpPr>
        <p:spPr>
          <a:xfrm>
            <a:off x="381000" y="3581401"/>
            <a:ext cx="3352800" cy="2286000"/>
          </a:xfrm>
        </p:spPr>
        <p:txBody>
          <a:bodyPr>
            <a:normAutofit/>
          </a:bodyPr>
          <a:lstStyle/>
          <a:p>
            <a:pPr marL="0" indent="0">
              <a:buNone/>
            </a:pPr>
            <a:r>
              <a:rPr lang="en-US" sz="3200" b="1" dirty="0"/>
              <a:t>“Our Federal Union: It must be preserved.”</a:t>
            </a:r>
          </a:p>
        </p:txBody>
      </p:sp>
      <p:sp>
        <p:nvSpPr>
          <p:cNvPr id="6" name="Content Placeholder 5"/>
          <p:cNvSpPr>
            <a:spLocks noGrp="1"/>
          </p:cNvSpPr>
          <p:nvPr>
            <p:ph sz="quarter" idx="4"/>
          </p:nvPr>
        </p:nvSpPr>
        <p:spPr>
          <a:xfrm>
            <a:off x="5715000" y="2133600"/>
            <a:ext cx="3200400" cy="4170363"/>
          </a:xfrm>
        </p:spPr>
        <p:txBody>
          <a:bodyPr>
            <a:normAutofit/>
          </a:bodyPr>
          <a:lstStyle/>
          <a:p>
            <a:pPr>
              <a:buNone/>
            </a:pPr>
            <a:r>
              <a:rPr lang="en-US" sz="3200" b="1" dirty="0"/>
              <a:t>“The Union. Next to our liberty, the most dear.”</a:t>
            </a:r>
          </a:p>
        </p:txBody>
      </p:sp>
      <p:pic>
        <p:nvPicPr>
          <p:cNvPr id="1029" name="Picture 5" descr="C:\Users\Richey\AppData\Local\Microsoft\Windows\Temporary Internet Files\Content.IE5\683ZTW03\MC900305473[1].wmf"/>
          <p:cNvPicPr>
            <a:picLocks noChangeAspect="1" noChangeArrowheads="1"/>
          </p:cNvPicPr>
          <p:nvPr/>
        </p:nvPicPr>
        <p:blipFill>
          <a:blip r:embed="rId3" cstate="print"/>
          <a:srcRect/>
          <a:stretch>
            <a:fillRect/>
          </a:stretch>
        </p:blipFill>
        <p:spPr bwMode="auto">
          <a:xfrm>
            <a:off x="3505200" y="1524000"/>
            <a:ext cx="2283212" cy="4719917"/>
          </a:xfrm>
          <a:prstGeom prst="rect">
            <a:avLst/>
          </a:prstGeom>
          <a:noFill/>
          <a:effectLst>
            <a:glow rad="101600">
              <a:schemeClr val="accent3">
                <a:satMod val="175000"/>
                <a:alpha val="40000"/>
              </a:schemeClr>
            </a:glow>
            <a:softEdge rad="63500"/>
          </a:effectLst>
        </p:spPr>
      </p:pic>
      <p:pic>
        <p:nvPicPr>
          <p:cNvPr id="12"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781800" y="4114800"/>
            <a:ext cx="2185755" cy="2561991"/>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0" y="0"/>
            <a:ext cx="2667000" cy="3232727"/>
          </a:xfrm>
          <a:prstGeom prst="rect">
            <a:avLst/>
          </a:prstGeom>
          <a:noFill/>
          <a:ln w="9525">
            <a:noFill/>
            <a:miter lim="800000"/>
            <a:headEnd/>
            <a:tailEnd/>
          </a:ln>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029"/>
                                        </p:tgtEl>
                                        <p:attrNameLst>
                                          <p:attrName>style.visibility</p:attrName>
                                        </p:attrNameLst>
                                      </p:cBhvr>
                                      <p:to>
                                        <p:strVal val="visible"/>
                                      </p:to>
                                    </p:set>
                                    <p:anim calcmode="lin" valueType="num">
                                      <p:cBhvr>
                                        <p:cTn id="7" dur="1000" fill="hold"/>
                                        <p:tgtEl>
                                          <p:spTgt spid="1029"/>
                                        </p:tgtEl>
                                        <p:attrNameLst>
                                          <p:attrName>ppt_w</p:attrName>
                                        </p:attrNameLst>
                                      </p:cBhvr>
                                      <p:tavLst>
                                        <p:tav tm="0">
                                          <p:val>
                                            <p:fltVal val="0"/>
                                          </p:val>
                                        </p:tav>
                                        <p:tav tm="100000">
                                          <p:val>
                                            <p:strVal val="#ppt_w"/>
                                          </p:val>
                                        </p:tav>
                                      </p:tavLst>
                                    </p:anim>
                                    <p:anim calcmode="lin" valueType="num">
                                      <p:cBhvr>
                                        <p:cTn id="8" dur="1000" fill="hold"/>
                                        <p:tgtEl>
                                          <p:spTgt spid="1029"/>
                                        </p:tgtEl>
                                        <p:attrNameLst>
                                          <p:attrName>ppt_h</p:attrName>
                                        </p:attrNameLst>
                                      </p:cBhvr>
                                      <p:tavLst>
                                        <p:tav tm="0">
                                          <p:val>
                                            <p:fltVal val="0"/>
                                          </p:val>
                                        </p:tav>
                                        <p:tav tm="100000">
                                          <p:val>
                                            <p:strVal val="#ppt_h"/>
                                          </p:val>
                                        </p:tav>
                                      </p:tavLst>
                                    </p:anim>
                                    <p:anim calcmode="lin" valueType="num">
                                      <p:cBhvr>
                                        <p:cTn id="9" dur="1000" fill="hold"/>
                                        <p:tgtEl>
                                          <p:spTgt spid="1029"/>
                                        </p:tgtEl>
                                        <p:attrNameLst>
                                          <p:attrName>style.rotation</p:attrName>
                                        </p:attrNameLst>
                                      </p:cBhvr>
                                      <p:tavLst>
                                        <p:tav tm="0">
                                          <p:val>
                                            <p:fltVal val="90"/>
                                          </p:val>
                                        </p:tav>
                                        <p:tav tm="100000">
                                          <p:val>
                                            <p:fltVal val="0"/>
                                          </p:val>
                                        </p:tav>
                                      </p:tavLst>
                                    </p:anim>
                                    <p:animEffect transition="in" filter="fade">
                                      <p:cBhvr>
                                        <p:cTn id="10"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29"/>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9"/>
                  </p:tgtEl>
                </p:cond>
              </p:nextCondLst>
            </p:seq>
          </p:childTnLst>
        </p:cTn>
      </p:par>
    </p:tnLst>
    <p:bldLst>
      <p:bldP spid="5" grpId="0" build="p"/>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52413"/>
            <a:ext cx="8610600" cy="1143000"/>
          </a:xfrm>
        </p:spPr>
        <p:txBody>
          <a:bodyPr anchor="ctr">
            <a:normAutofit/>
          </a:bodyPr>
          <a:lstStyle/>
          <a:p>
            <a:pPr algn="l"/>
            <a:r>
              <a:rPr lang="en-US" sz="5400" b="1" dirty="0"/>
              <a:t>Hayne-Webster Debate</a:t>
            </a:r>
          </a:p>
        </p:txBody>
      </p:sp>
      <p:sp>
        <p:nvSpPr>
          <p:cNvPr id="5" name="Content Placeholder 4"/>
          <p:cNvSpPr>
            <a:spLocks noGrp="1"/>
          </p:cNvSpPr>
          <p:nvPr>
            <p:ph sz="quarter" idx="4294967295"/>
          </p:nvPr>
        </p:nvSpPr>
        <p:spPr>
          <a:xfrm>
            <a:off x="457200" y="1600199"/>
            <a:ext cx="3819525" cy="4195465"/>
          </a:xfrm>
        </p:spPr>
        <p:txBody>
          <a:bodyPr>
            <a:normAutofit/>
          </a:bodyPr>
          <a:lstStyle/>
          <a:p>
            <a:pPr>
              <a:buNone/>
            </a:pPr>
            <a:r>
              <a:rPr lang="en-US" sz="2400" b="1" dirty="0"/>
              <a:t>Debate in U.S. Senate concerning the constitutionality of Nullification</a:t>
            </a:r>
          </a:p>
          <a:p>
            <a:pPr>
              <a:buNone/>
            </a:pPr>
            <a:endParaRPr lang="en-US" sz="2400" b="1" dirty="0"/>
          </a:p>
          <a:p>
            <a:pPr marL="0" indent="0" algn="ctr">
              <a:buNone/>
            </a:pPr>
            <a:r>
              <a:rPr lang="en-US" sz="2400" b="1" dirty="0">
                <a:solidFill>
                  <a:schemeClr val="tx2">
                    <a:lumMod val="90000"/>
                  </a:schemeClr>
                </a:solidFill>
              </a:rPr>
              <a:t>Daniel Webster </a:t>
            </a:r>
            <a:r>
              <a:rPr lang="en-US" sz="2400" b="1" dirty="0"/>
              <a:t>(MA)</a:t>
            </a:r>
          </a:p>
          <a:p>
            <a:pPr marL="0" lvl="1" indent="0" algn="ctr">
              <a:spcBef>
                <a:spcPts val="0"/>
              </a:spcBef>
              <a:buClr>
                <a:schemeClr val="accent1"/>
              </a:buClr>
              <a:buSzPct val="70000"/>
              <a:buNone/>
            </a:pPr>
            <a:r>
              <a:rPr lang="en-US" sz="2000" i="1" dirty="0"/>
              <a:t>(Anti-Nullification)</a:t>
            </a:r>
          </a:p>
          <a:p>
            <a:pPr marL="0" indent="0" algn="ctr">
              <a:buNone/>
            </a:pPr>
            <a:endParaRPr lang="en-US" sz="2400" b="1" dirty="0"/>
          </a:p>
          <a:p>
            <a:pPr marL="411480" lvl="1" indent="0">
              <a:buNone/>
            </a:pPr>
            <a:r>
              <a:rPr lang="en-US" sz="2400" b="1" i="1" dirty="0"/>
              <a:t>“liberty and Union, now and forever, one and inseparable!”</a:t>
            </a:r>
          </a:p>
        </p:txBody>
      </p:sp>
      <p:pic>
        <p:nvPicPr>
          <p:cNvPr id="2050" name="Picture 2" descr="File:06-18-2006 10;50;42PM (2).JPG"/>
          <p:cNvPicPr>
            <a:picLocks noGrp="1" noChangeAspect="1" noChangeArrowheads="1"/>
          </p:cNvPicPr>
          <p:nvPr>
            <p:ph sz="quarter" idx="4294967295"/>
          </p:nvPr>
        </p:nvPicPr>
        <p:blipFill>
          <a:blip r:embed="rId2" cstate="print"/>
          <a:srcRect/>
          <a:stretch>
            <a:fillRect/>
          </a:stretch>
        </p:blipFill>
        <p:spPr bwMode="auto">
          <a:xfrm>
            <a:off x="4495800" y="1752600"/>
            <a:ext cx="4352925" cy="3625850"/>
          </a:xfrm>
          <a:prstGeom prst="rect">
            <a:avLst/>
          </a:prstGeom>
          <a:noFill/>
        </p:spPr>
      </p:pic>
      <p:sp>
        <p:nvSpPr>
          <p:cNvPr id="9" name="TextBox 8"/>
          <p:cNvSpPr txBox="1"/>
          <p:nvPr/>
        </p:nvSpPr>
        <p:spPr>
          <a:xfrm>
            <a:off x="4419600" y="5378450"/>
            <a:ext cx="4572000" cy="461665"/>
          </a:xfrm>
          <a:prstGeom prst="rect">
            <a:avLst/>
          </a:prstGeom>
          <a:noFill/>
        </p:spPr>
        <p:txBody>
          <a:bodyPr wrap="square" rtlCol="0">
            <a:spAutoFit/>
          </a:bodyPr>
          <a:lstStyle/>
          <a:p>
            <a:pPr algn="ctr"/>
            <a:r>
              <a:rPr lang="en-US" sz="2400" b="1" i="1" dirty="0"/>
              <a:t>Rhetorical victory for Webster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81200"/>
            <a:ext cx="5334000" cy="2819401"/>
          </a:xfrm>
        </p:spPr>
        <p:txBody>
          <a:bodyPr>
            <a:noAutofit/>
          </a:bodyPr>
          <a:lstStyle/>
          <a:p>
            <a:pPr marL="0" indent="0">
              <a:buNone/>
            </a:pPr>
            <a:r>
              <a:rPr lang="en-US" sz="3600" b="1" dirty="0"/>
              <a:t>Congress authorizes Jackson to use force to collect the tariff in SC.</a:t>
            </a:r>
          </a:p>
          <a:p>
            <a:pPr>
              <a:buNone/>
            </a:pPr>
            <a:endParaRPr lang="en-US" sz="3600" b="1" dirty="0"/>
          </a:p>
          <a:p>
            <a:pPr>
              <a:buNone/>
            </a:pPr>
            <a:r>
              <a:rPr lang="en-US" sz="3600" b="1" dirty="0"/>
              <a:t>SC calls out militia</a:t>
            </a:r>
          </a:p>
        </p:txBody>
      </p:sp>
      <p:pic>
        <p:nvPicPr>
          <p:cNvPr id="6" name="cartman_0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839200" y="6553200"/>
            <a:ext cx="304800" cy="304800"/>
          </a:xfrm>
          <a:prstGeom prst="rect">
            <a:avLst/>
          </a:prstGeom>
        </p:spPr>
      </p:pic>
      <p:sp>
        <p:nvSpPr>
          <p:cNvPr id="10" name="Title 1"/>
          <p:cNvSpPr>
            <a:spLocks noGrp="1"/>
          </p:cNvSpPr>
          <p:nvPr>
            <p:ph type="title"/>
          </p:nvPr>
        </p:nvSpPr>
        <p:spPr>
          <a:xfrm>
            <a:off x="228600" y="304800"/>
            <a:ext cx="6172200" cy="1143000"/>
          </a:xfrm>
        </p:spPr>
        <p:txBody>
          <a:bodyPr anchor="ctr">
            <a:normAutofit/>
          </a:bodyPr>
          <a:lstStyle/>
          <a:p>
            <a:pPr algn="l"/>
            <a:r>
              <a:rPr lang="en-US" sz="6600" b="1" dirty="0"/>
              <a:t>The Force Bill</a:t>
            </a:r>
            <a:endParaRPr lang="en-US" sz="6000" b="1" dirty="0"/>
          </a:p>
        </p:txBody>
      </p:sp>
      <p:sp>
        <p:nvSpPr>
          <p:cNvPr id="11" name="Rectangle 10"/>
          <p:cNvSpPr/>
          <p:nvPr/>
        </p:nvSpPr>
        <p:spPr>
          <a:xfrm>
            <a:off x="7239000" y="587514"/>
            <a:ext cx="1600200" cy="707886"/>
          </a:xfrm>
          <a:prstGeom prst="rect">
            <a:avLst/>
          </a:prstGeom>
        </p:spPr>
        <p:txBody>
          <a:bodyPr wrap="square">
            <a:spAutoFit/>
          </a:bodyPr>
          <a:lstStyle/>
          <a:p>
            <a:pPr algn="r"/>
            <a:r>
              <a:rPr lang="en-US" sz="4000" b="1" dirty="0"/>
              <a:t>1832</a:t>
            </a:r>
            <a:endParaRPr lang="en-US" sz="4000" dirty="0"/>
          </a:p>
        </p:txBody>
      </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885" b="99764" l="0" r="95583">
                        <a14:foregroundMark x1="56714" y1="32509" x2="65018" y2="44405"/>
                      </a14:backgroundRemoval>
                    </a14:imgEffect>
                  </a14:imgLayer>
                </a14:imgProps>
              </a:ext>
              <a:ext uri="{28A0092B-C50C-407E-A947-70E740481C1C}">
                <a14:useLocalDpi xmlns:a14="http://schemas.microsoft.com/office/drawing/2010/main" val="0"/>
              </a:ext>
            </a:extLst>
          </a:blip>
          <a:srcRect l="14142" r="13131"/>
          <a:stretch/>
        </p:blipFill>
        <p:spPr>
          <a:xfrm>
            <a:off x="5715000" y="1236839"/>
            <a:ext cx="2743200" cy="5657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534400" cy="965664"/>
          </a:xfrm>
        </p:spPr>
        <p:txBody>
          <a:bodyPr>
            <a:noAutofit/>
          </a:bodyPr>
          <a:lstStyle/>
          <a:p>
            <a:pPr algn="l"/>
            <a:r>
              <a:rPr lang="en-US" sz="4400" b="1" dirty="0"/>
              <a:t>Direct Balloting for President</a:t>
            </a:r>
          </a:p>
        </p:txBody>
      </p:sp>
      <p:sp>
        <p:nvSpPr>
          <p:cNvPr id="6" name="Rounded Rectangle 5"/>
          <p:cNvSpPr/>
          <p:nvPr/>
        </p:nvSpPr>
        <p:spPr>
          <a:xfrm>
            <a:off x="914400" y="4114800"/>
            <a:ext cx="2971800" cy="12192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t>State Legislature</a:t>
            </a:r>
          </a:p>
        </p:txBody>
      </p:sp>
      <p:sp>
        <p:nvSpPr>
          <p:cNvPr id="13" name="Rounded Rectangle 12"/>
          <p:cNvSpPr/>
          <p:nvPr/>
        </p:nvSpPr>
        <p:spPr>
          <a:xfrm>
            <a:off x="914400" y="5638800"/>
            <a:ext cx="2971800" cy="838200"/>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Voters</a:t>
            </a:r>
          </a:p>
        </p:txBody>
      </p:sp>
      <p:sp>
        <p:nvSpPr>
          <p:cNvPr id="14" name="Rounded Rectangle 13"/>
          <p:cNvSpPr/>
          <p:nvPr/>
        </p:nvSpPr>
        <p:spPr>
          <a:xfrm>
            <a:off x="914400" y="2590800"/>
            <a:ext cx="2971800" cy="1219200"/>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Presidential Electors</a:t>
            </a:r>
          </a:p>
        </p:txBody>
      </p:sp>
      <p:sp>
        <p:nvSpPr>
          <p:cNvPr id="15" name="Rounded Rectangle 14"/>
          <p:cNvSpPr/>
          <p:nvPr/>
        </p:nvSpPr>
        <p:spPr>
          <a:xfrm>
            <a:off x="914400" y="1600200"/>
            <a:ext cx="2971800" cy="685800"/>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President</a:t>
            </a:r>
          </a:p>
        </p:txBody>
      </p:sp>
      <p:sp>
        <p:nvSpPr>
          <p:cNvPr id="7" name="Up Arrow 6"/>
          <p:cNvSpPr/>
          <p:nvPr/>
        </p:nvSpPr>
        <p:spPr>
          <a:xfrm>
            <a:off x="1981200" y="5257800"/>
            <a:ext cx="762000" cy="4572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Up Arrow 15"/>
          <p:cNvSpPr/>
          <p:nvPr/>
        </p:nvSpPr>
        <p:spPr>
          <a:xfrm>
            <a:off x="1981200" y="2209800"/>
            <a:ext cx="762000" cy="4572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Up Arrow 16"/>
          <p:cNvSpPr/>
          <p:nvPr/>
        </p:nvSpPr>
        <p:spPr>
          <a:xfrm>
            <a:off x="1981200" y="3733800"/>
            <a:ext cx="762000" cy="4572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a:off x="3886200" y="1600200"/>
            <a:ext cx="5029200" cy="1600438"/>
          </a:xfrm>
          <a:prstGeom prst="rect">
            <a:avLst/>
          </a:prstGeom>
          <a:noFill/>
        </p:spPr>
        <p:txBody>
          <a:bodyPr wrap="square" rtlCol="0">
            <a:spAutoFit/>
          </a:bodyPr>
          <a:lstStyle/>
          <a:p>
            <a:pPr algn="ctr"/>
            <a:r>
              <a:rPr lang="en-US" sz="3200" b="1" dirty="0"/>
              <a:t>The Old System</a:t>
            </a:r>
          </a:p>
          <a:p>
            <a:pPr algn="ctr"/>
            <a:r>
              <a:rPr lang="en-US" sz="1050" i="1" dirty="0"/>
              <a:t> </a:t>
            </a:r>
            <a:br>
              <a:rPr lang="en-US" sz="2800" i="1" dirty="0"/>
            </a:br>
            <a:r>
              <a:rPr lang="en-US" sz="28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Indirect </a:t>
            </a:r>
            <a:r>
              <a:rPr lang="en-US" sz="2800" b="1" dirty="0"/>
              <a:t>Election</a:t>
            </a:r>
          </a:p>
          <a:p>
            <a:pPr algn="ctr"/>
            <a:r>
              <a:rPr lang="en-US" sz="2400" dirty="0"/>
              <a:t>(Aristocracy)</a:t>
            </a:r>
          </a:p>
        </p:txBody>
      </p:sp>
      <p:sp>
        <p:nvSpPr>
          <p:cNvPr id="19" name="TextBox 18"/>
          <p:cNvSpPr txBox="1"/>
          <p:nvPr/>
        </p:nvSpPr>
        <p:spPr>
          <a:xfrm>
            <a:off x="3810000" y="1600200"/>
            <a:ext cx="5029200" cy="1600438"/>
          </a:xfrm>
          <a:prstGeom prst="rect">
            <a:avLst/>
          </a:prstGeom>
          <a:noFill/>
        </p:spPr>
        <p:txBody>
          <a:bodyPr wrap="square" rtlCol="0">
            <a:spAutoFit/>
          </a:bodyPr>
          <a:lstStyle/>
          <a:p>
            <a:pPr algn="ctr"/>
            <a:r>
              <a:rPr lang="en-US" sz="3200" b="1" dirty="0"/>
              <a:t>The New System</a:t>
            </a:r>
          </a:p>
          <a:p>
            <a:pPr algn="ctr"/>
            <a:r>
              <a:rPr lang="en-US" sz="1050" i="1" dirty="0"/>
              <a:t> </a:t>
            </a:r>
            <a:br>
              <a:rPr lang="en-US" sz="2800" i="1" dirty="0"/>
            </a:br>
            <a:r>
              <a:rPr lang="en-US" sz="28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Direct </a:t>
            </a:r>
            <a:r>
              <a:rPr lang="en-US" sz="2800" b="1" dirty="0"/>
              <a:t>Election</a:t>
            </a:r>
          </a:p>
          <a:p>
            <a:pPr algn="ctr"/>
            <a:r>
              <a:rPr lang="en-US" sz="2400" dirty="0"/>
              <a:t>(Democracy)</a:t>
            </a:r>
          </a:p>
        </p:txBody>
      </p:sp>
      <p:pic>
        <p:nvPicPr>
          <p:cNvPr id="1026" name="Picture 2" descr="C:\Users\Tom\AppData\Local\Microsoft\Windows\Temporary Internet Files\Content.IE5\ZJOEIU64\MC9003013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4802" y="3737913"/>
            <a:ext cx="3339998" cy="2815287"/>
          </a:xfrm>
          <a:prstGeom prst="rect">
            <a:avLst/>
          </a:prstGeom>
          <a:noFill/>
          <a:extLst>
            <a:ext uri="{909E8E84-426E-40DD-AFC4-6F175D3DCCD1}">
              <a14:hiddenFill xmlns:a14="http://schemas.microsoft.com/office/drawing/2010/main">
                <a:solidFill>
                  <a:srgbClr val="FFFFFF"/>
                </a:solidFill>
              </a14:hiddenFill>
            </a:ext>
          </a:extLst>
        </p:spPr>
      </p:pic>
      <p:sp>
        <p:nvSpPr>
          <p:cNvPr id="22" name="Up Arrow 21"/>
          <p:cNvSpPr/>
          <p:nvPr/>
        </p:nvSpPr>
        <p:spPr>
          <a:xfrm>
            <a:off x="1981200" y="3657600"/>
            <a:ext cx="762000" cy="21336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23" name="Group 22"/>
          <p:cNvGrpSpPr/>
          <p:nvPr/>
        </p:nvGrpSpPr>
        <p:grpSpPr>
          <a:xfrm>
            <a:off x="4114800" y="3487847"/>
            <a:ext cx="5029200" cy="3370153"/>
            <a:chOff x="4114800" y="3534013"/>
            <a:chExt cx="5029200" cy="3370153"/>
          </a:xfrm>
        </p:grpSpPr>
        <p:sp>
          <p:nvSpPr>
            <p:cNvPr id="21" name="TextBox 20"/>
            <p:cNvSpPr txBox="1"/>
            <p:nvPr/>
          </p:nvSpPr>
          <p:spPr>
            <a:xfrm>
              <a:off x="4114800" y="3534013"/>
              <a:ext cx="5029200" cy="3370153"/>
            </a:xfrm>
            <a:prstGeom prst="rect">
              <a:avLst/>
            </a:prstGeom>
            <a:solidFill>
              <a:schemeClr val="bg2">
                <a:lumMod val="75000"/>
                <a:alpha val="85000"/>
              </a:schemeClr>
            </a:solidFill>
            <a:scene3d>
              <a:camera prst="orthographicFront"/>
              <a:lightRig rig="threePt" dir="t"/>
            </a:scene3d>
            <a:sp3d>
              <a:bevelT/>
            </a:sp3d>
          </p:spPr>
          <p:txBody>
            <a:bodyPr wrap="square" lIns="182880" tIns="182880" rIns="182880" bIns="228600" rtlCol="0">
              <a:spAutoFit/>
            </a:bodyPr>
            <a:lstStyle/>
            <a:p>
              <a:pPr marL="850900"/>
              <a:r>
                <a:rPr lang="en-US" sz="2600" i="1" dirty="0"/>
                <a:t>By 1836, voters in all states except for South</a:t>
              </a:r>
            </a:p>
            <a:p>
              <a:r>
                <a:rPr lang="en-US" sz="2600" i="1" dirty="0"/>
                <a:t>Carolina were casting</a:t>
              </a:r>
            </a:p>
            <a:p>
              <a:r>
                <a:rPr lang="en-US" sz="2600" i="1" dirty="0"/>
                <a:t>direct ballots for presidential electors.</a:t>
              </a:r>
            </a:p>
            <a:p>
              <a:endParaRPr lang="en-US" i="1" dirty="0"/>
            </a:p>
            <a:p>
              <a:r>
                <a:rPr lang="en-US" sz="2200" i="1" dirty="0"/>
                <a:t>South Carolina continued to select electors indirectly until 1860.</a:t>
              </a:r>
            </a:p>
          </p:txBody>
        </p:sp>
        <p:pic>
          <p:nvPicPr>
            <p:cNvPr id="1027" name="Picture 3" descr="C:\Users\Tom\AppData\Local\Microsoft\Windows\Temporary Internet Files\Content.IE5\1IYVTH2R\MC9000274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0773" y="3733799"/>
              <a:ext cx="874627" cy="83051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42" presetClass="exit" presetSubtype="0" fill="hold" grpId="1" nodeType="withEffect">
                                  <p:stCondLst>
                                    <p:cond delay="0"/>
                                  </p:stCondLst>
                                  <p:childTnLst>
                                    <p:animEffect transition="out" filter="fade">
                                      <p:cBhvr>
                                        <p:cTn id="56" dur="1000"/>
                                        <p:tgtEl>
                                          <p:spTgt spid="6"/>
                                        </p:tgtEl>
                                      </p:cBhvr>
                                    </p:animEffect>
                                    <p:anim calcmode="lin" valueType="num">
                                      <p:cBhvr>
                                        <p:cTn id="57" dur="1000"/>
                                        <p:tgtEl>
                                          <p:spTgt spid="6"/>
                                        </p:tgtEl>
                                        <p:attrNameLst>
                                          <p:attrName>ppt_x</p:attrName>
                                        </p:attrNameLst>
                                      </p:cBhvr>
                                      <p:tavLst>
                                        <p:tav tm="0">
                                          <p:val>
                                            <p:strVal val="ppt_x"/>
                                          </p:val>
                                        </p:tav>
                                        <p:tav tm="100000">
                                          <p:val>
                                            <p:strVal val="ppt_x"/>
                                          </p:val>
                                        </p:tav>
                                      </p:tavLst>
                                    </p:anim>
                                    <p:anim calcmode="lin" valueType="num">
                                      <p:cBhvr>
                                        <p:cTn id="58" dur="1000"/>
                                        <p:tgtEl>
                                          <p:spTgt spid="6"/>
                                        </p:tgtEl>
                                        <p:attrNameLst>
                                          <p:attrName>ppt_y</p:attrName>
                                        </p:attrNameLst>
                                      </p:cBhvr>
                                      <p:tavLst>
                                        <p:tav tm="0">
                                          <p:val>
                                            <p:strVal val="ppt_y"/>
                                          </p:val>
                                        </p:tav>
                                        <p:tav tm="100000">
                                          <p:val>
                                            <p:strVal val="ppt_y+.1"/>
                                          </p:val>
                                        </p:tav>
                                      </p:tavLst>
                                    </p:anim>
                                    <p:set>
                                      <p:cBhvr>
                                        <p:cTn id="59" dur="1" fill="hold">
                                          <p:stCondLst>
                                            <p:cond delay="9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childTnLst>
                          </p:cTn>
                        </p:par>
                        <p:par>
                          <p:cTn id="66" fill="hold">
                            <p:stCondLst>
                              <p:cond delay="1500"/>
                            </p:stCondLst>
                            <p:childTnLst>
                              <p:par>
                                <p:cTn id="67" presetID="22" presetClass="entr" presetSubtype="4"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heel(1)">
                                      <p:cBhvr>
                                        <p:cTn id="7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3" grpId="0" animBg="1"/>
      <p:bldP spid="14" grpId="0" animBg="1"/>
      <p:bldP spid="15" grpId="0" animBg="1"/>
      <p:bldP spid="7" grpId="0" animBg="1"/>
      <p:bldP spid="7" grpId="1" animBg="1"/>
      <p:bldP spid="16" grpId="0" animBg="1"/>
      <p:bldP spid="17" grpId="0" animBg="1"/>
      <p:bldP spid="17" grpId="1" animBg="1"/>
      <p:bldP spid="8" grpId="0"/>
      <p:bldP spid="19" grpId="0"/>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69634" name="Picture 2" descr="File:Henry Clay.JPG"/>
          <p:cNvPicPr>
            <a:picLocks noChangeAspect="1" noChangeArrowheads="1"/>
          </p:cNvPicPr>
          <p:nvPr/>
        </p:nvPicPr>
        <p:blipFill>
          <a:blip r:embed="rId3" cstate="print"/>
          <a:srcRect/>
          <a:stretch>
            <a:fillRect/>
          </a:stretch>
        </p:blipFill>
        <p:spPr bwMode="auto">
          <a:xfrm>
            <a:off x="1710690" y="0"/>
            <a:ext cx="5680710" cy="6858000"/>
          </a:xfrm>
          <a:prstGeom prst="rect">
            <a:avLst/>
          </a:prstGeom>
          <a:noFill/>
          <a:effectLst>
            <a:softEdge rad="127000"/>
          </a:effectLst>
        </p:spPr>
      </p:pic>
    </p:spTree>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609600" y="1828800"/>
            <a:ext cx="4648200" cy="3941763"/>
          </a:xfrm>
        </p:spPr>
        <p:txBody>
          <a:bodyPr>
            <a:normAutofit fontScale="92500" lnSpcReduction="10000"/>
          </a:bodyPr>
          <a:lstStyle/>
          <a:p>
            <a:r>
              <a:rPr lang="en-US" sz="3200" dirty="0"/>
              <a:t>Lowered protective rates</a:t>
            </a:r>
          </a:p>
          <a:p>
            <a:endParaRPr lang="en-US" sz="3200" dirty="0"/>
          </a:p>
          <a:p>
            <a:r>
              <a:rPr lang="en-US" sz="3200" dirty="0"/>
              <a:t>South Carolina accepts</a:t>
            </a:r>
          </a:p>
          <a:p>
            <a:pPr lvl="1"/>
            <a:r>
              <a:rPr lang="en-US" sz="3000" dirty="0"/>
              <a:t>Then nullified the Force Bill</a:t>
            </a:r>
          </a:p>
          <a:p>
            <a:endParaRPr lang="en-US" sz="3200" dirty="0"/>
          </a:p>
          <a:p>
            <a:r>
              <a:rPr lang="en-US" sz="3200" b="1" dirty="0"/>
              <a:t>CRISIS AVERTED</a:t>
            </a:r>
          </a:p>
          <a:p>
            <a:pPr lvl="1"/>
            <a:r>
              <a:rPr lang="en-US" sz="3000" i="1" dirty="0"/>
              <a:t>For now…</a:t>
            </a:r>
          </a:p>
        </p:txBody>
      </p:sp>
      <p:sp>
        <p:nvSpPr>
          <p:cNvPr id="12" name="Title 1"/>
          <p:cNvSpPr>
            <a:spLocks noGrp="1"/>
          </p:cNvSpPr>
          <p:nvPr>
            <p:ph type="title"/>
          </p:nvPr>
        </p:nvSpPr>
        <p:spPr>
          <a:xfrm>
            <a:off x="381000" y="76200"/>
            <a:ext cx="7543800" cy="1143000"/>
          </a:xfrm>
        </p:spPr>
        <p:txBody>
          <a:bodyPr anchor="ctr">
            <a:normAutofit fontScale="90000"/>
          </a:bodyPr>
          <a:lstStyle/>
          <a:p>
            <a:pPr algn="l"/>
            <a:r>
              <a:rPr lang="en-US" sz="5400" b="1" dirty="0"/>
              <a:t>The Compromise Tariff</a:t>
            </a:r>
            <a:endParaRPr lang="en-US" sz="4800" b="1" dirty="0"/>
          </a:p>
        </p:txBody>
      </p:sp>
      <p:sp>
        <p:nvSpPr>
          <p:cNvPr id="13" name="Rectangle 12"/>
          <p:cNvSpPr/>
          <p:nvPr/>
        </p:nvSpPr>
        <p:spPr>
          <a:xfrm>
            <a:off x="530724" y="986135"/>
            <a:ext cx="5717676" cy="523220"/>
          </a:xfrm>
          <a:prstGeom prst="rect">
            <a:avLst/>
          </a:prstGeom>
        </p:spPr>
        <p:txBody>
          <a:bodyPr wrap="square">
            <a:spAutoFit/>
          </a:bodyPr>
          <a:lstStyle/>
          <a:p>
            <a:r>
              <a:rPr lang="en-US" sz="2800" b="1" dirty="0"/>
              <a:t>of 1833</a:t>
            </a:r>
            <a:endParaRPr lang="en-US" sz="2800" dirty="0"/>
          </a:p>
        </p:txBody>
      </p:sp>
      <p:grpSp>
        <p:nvGrpSpPr>
          <p:cNvPr id="18" name="Group 17"/>
          <p:cNvGrpSpPr/>
          <p:nvPr/>
        </p:nvGrpSpPr>
        <p:grpSpPr>
          <a:xfrm>
            <a:off x="5334000" y="1600200"/>
            <a:ext cx="3505200" cy="4343400"/>
            <a:chOff x="5334000" y="1600200"/>
            <a:chExt cx="3505200" cy="4343400"/>
          </a:xfrm>
        </p:grpSpPr>
        <p:grpSp>
          <p:nvGrpSpPr>
            <p:cNvPr id="16" name="Group 15"/>
            <p:cNvGrpSpPr/>
            <p:nvPr/>
          </p:nvGrpSpPr>
          <p:grpSpPr>
            <a:xfrm>
              <a:off x="5334000" y="1600200"/>
              <a:ext cx="3505200" cy="4343400"/>
              <a:chOff x="5638800" y="1600200"/>
              <a:chExt cx="3505200" cy="4343400"/>
            </a:xfrm>
          </p:grpSpPr>
          <p:pic>
            <p:nvPicPr>
              <p:cNvPr id="14" name="Picture 4" descr="http://upload.wikimedia.org/wikipedia/commons/thumb/9/92/Henry_Clay.JPG/250px-Henry_Clay.JPG">
                <a:hlinkClick r:id="rId2" tooltip="Henry Clay"/>
              </p:cNvPr>
              <p:cNvPicPr>
                <a:picLocks noChangeAspect="1" noChangeArrowheads="1"/>
              </p:cNvPicPr>
              <p:nvPr/>
            </p:nvPicPr>
            <p:blipFill>
              <a:blip r:embed="rId3" cstate="print"/>
              <a:srcRect/>
              <a:stretch>
                <a:fillRect/>
              </a:stretch>
            </p:blipFill>
            <p:spPr bwMode="auto">
              <a:xfrm>
                <a:off x="5867400" y="1600200"/>
                <a:ext cx="3124200" cy="3811588"/>
              </a:xfrm>
              <a:prstGeom prst="rect">
                <a:avLst/>
              </a:prstGeom>
              <a:noFill/>
            </p:spPr>
          </p:pic>
          <p:sp>
            <p:nvSpPr>
              <p:cNvPr id="15" name="Text Placeholder 6"/>
              <p:cNvSpPr txBox="1">
                <a:spLocks/>
              </p:cNvSpPr>
              <p:nvPr/>
            </p:nvSpPr>
            <p:spPr>
              <a:xfrm>
                <a:off x="5638800" y="5445125"/>
                <a:ext cx="3505200" cy="498475"/>
              </a:xfrm>
              <a:prstGeom prst="rect">
                <a:avLst/>
              </a:prstGeom>
            </p:spPr>
            <p:txBody>
              <a:bodyPr>
                <a:normAutofit/>
              </a:bodyPr>
              <a:lstStyle/>
              <a:p>
                <a:pPr marL="0" marR="0" lvl="0" indent="0" algn="ctr" defTabSz="914400" rtl="0" eaLnBrk="1" fontAlgn="auto" latinLnBrk="0" hangingPunct="1">
                  <a:lnSpc>
                    <a:spcPct val="100000"/>
                  </a:lnSpc>
                  <a:spcBef>
                    <a:spcPts val="0"/>
                  </a:spcBef>
                  <a:spcAft>
                    <a:spcPts val="0"/>
                  </a:spcAft>
                  <a:buClr>
                    <a:schemeClr val="accent1"/>
                  </a:buClr>
                  <a:buSzPct val="70000"/>
                  <a:buFont typeface="Wingdings 2"/>
                  <a:buNone/>
                  <a:tabLst/>
                  <a:defRPr/>
                </a:pPr>
                <a:r>
                  <a:rPr kumimoji="0" lang="en-US" sz="1800" b="1" i="0" u="none" strike="noStrike" kern="1200" cap="none" spc="0" normalizeH="0" baseline="0" noProof="0" dirty="0">
                    <a:ln>
                      <a:noFill/>
                    </a:ln>
                    <a:solidFill>
                      <a:schemeClr val="tx1"/>
                    </a:solidFill>
                    <a:effectLst/>
                    <a:uLnTx/>
                    <a:uFillTx/>
                    <a:latin typeface="+mn-lt"/>
                    <a:ea typeface="+mn-ea"/>
                    <a:cs typeface="+mn-cs"/>
                  </a:rPr>
                  <a:t>“The Great Compromiser”</a:t>
                </a:r>
              </a:p>
            </p:txBody>
          </p:sp>
        </p:grpSp>
        <p:sp>
          <p:nvSpPr>
            <p:cNvPr id="17" name="Rectangle 16"/>
            <p:cNvSpPr/>
            <p:nvPr/>
          </p:nvSpPr>
          <p:spPr>
            <a:xfrm>
              <a:off x="6781800" y="4876800"/>
              <a:ext cx="1902829" cy="461665"/>
            </a:xfrm>
            <a:prstGeom prst="rect">
              <a:avLst/>
            </a:prstGeom>
          </p:spPr>
          <p:txBody>
            <a:bodyPr wrap="none">
              <a:spAutoFit/>
            </a:bodyPr>
            <a:lstStyle/>
            <a:p>
              <a:r>
                <a:rPr lang="en-US" sz="2400" b="1" dirty="0"/>
                <a:t>Henry Clay</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anim calcmode="lin" valueType="num">
                                      <p:cBhvr>
                                        <p:cTn id="2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1000"/>
                                        <p:tgtEl>
                                          <p:spTgt spid="6">
                                            <p:txEl>
                                              <p:pRg st="6" end="6"/>
                                            </p:txEl>
                                          </p:spTgt>
                                        </p:tgtEl>
                                      </p:cBhvr>
                                    </p:animEffect>
                                    <p:anim calcmode="lin" valueType="num">
                                      <p:cBhvr>
                                        <p:cTn id="3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399" y="1143001"/>
            <a:ext cx="1825296" cy="174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hlinkClick r:id="rId4" action="ppaction://hlinksldjump"/>
          </p:cNvPr>
          <p:cNvSpPr txBox="1"/>
          <p:nvPr/>
        </p:nvSpPr>
        <p:spPr>
          <a:xfrm>
            <a:off x="1600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Calibri"/>
              </a:rPr>
              <a:t>1828</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4" name="TextBox 13">
            <a:hlinkClick r:id="rId5" action="ppaction://hlinksldjump"/>
          </p:cNvPr>
          <p:cNvSpPr txBox="1"/>
          <p:nvPr/>
        </p:nvSpPr>
        <p:spPr>
          <a:xfrm>
            <a:off x="838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1824</a:t>
            </a:r>
          </a:p>
        </p:txBody>
      </p:sp>
      <p:sp>
        <p:nvSpPr>
          <p:cNvPr id="15" name="TextBox 14">
            <a:hlinkClick r:id="rId6" action="ppaction://hlinksldjump"/>
          </p:cNvPr>
          <p:cNvSpPr txBox="1"/>
          <p:nvPr/>
        </p:nvSpPr>
        <p:spPr>
          <a:xfrm>
            <a:off x="76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1820</a:t>
            </a:r>
          </a:p>
        </p:txBody>
      </p:sp>
      <p:sp>
        <p:nvSpPr>
          <p:cNvPr id="16" name="TextBox 15">
            <a:hlinkClick r:id="rId7" action="ppaction://hlinksldjump"/>
          </p:cNvPr>
          <p:cNvSpPr txBox="1"/>
          <p:nvPr/>
        </p:nvSpPr>
        <p:spPr>
          <a:xfrm>
            <a:off x="76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1832</a:t>
            </a:r>
          </a:p>
        </p:txBody>
      </p:sp>
      <p:sp>
        <p:nvSpPr>
          <p:cNvPr id="17" name="TextBox 16">
            <a:hlinkClick r:id="rId8" action="ppaction://hlinksldjump"/>
          </p:cNvPr>
          <p:cNvSpPr txBox="1"/>
          <p:nvPr/>
        </p:nvSpPr>
        <p:spPr>
          <a:xfrm>
            <a:off x="838200" y="5715000"/>
            <a:ext cx="762000" cy="40011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1836</a:t>
            </a:r>
          </a:p>
        </p:txBody>
      </p:sp>
      <p:sp>
        <p:nvSpPr>
          <p:cNvPr id="18" name="TextBox 17">
            <a:hlinkClick r:id="rId9" action="ppaction://hlinksldjump"/>
          </p:cNvPr>
          <p:cNvSpPr txBox="1"/>
          <p:nvPr/>
        </p:nvSpPr>
        <p:spPr>
          <a:xfrm>
            <a:off x="1600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1840</a:t>
            </a:r>
          </a:p>
        </p:txBody>
      </p:sp>
      <p:sp>
        <p:nvSpPr>
          <p:cNvPr id="19" name="TextBox 18"/>
          <p:cNvSpPr txBox="1"/>
          <p:nvPr/>
        </p:nvSpPr>
        <p:spPr>
          <a:xfrm>
            <a:off x="0" y="0"/>
            <a:ext cx="2459474" cy="110799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6600" b="1" spc="150" dirty="0">
                <a:ln w="11430"/>
                <a:solidFill>
                  <a:srgbClr val="F8F8F8"/>
                </a:solidFill>
                <a:effectLst>
                  <a:outerShdw blurRad="25400" algn="tl" rotWithShape="0">
                    <a:srgbClr val="000000">
                      <a:alpha val="43000"/>
                    </a:srgbClr>
                  </a:outerShdw>
                </a:effectLst>
              </a:rPr>
              <a:t>1836</a:t>
            </a:r>
          </a:p>
        </p:txBody>
      </p:sp>
      <p:sp>
        <p:nvSpPr>
          <p:cNvPr id="20" name="TextBox 19"/>
          <p:cNvSpPr txBox="1"/>
          <p:nvPr/>
        </p:nvSpPr>
        <p:spPr>
          <a:xfrm>
            <a:off x="1066800" y="1981200"/>
            <a:ext cx="1022695" cy="523220"/>
          </a:xfrm>
          <a:prstGeom prst="rect">
            <a:avLst/>
          </a:prstGeom>
          <a:noFill/>
        </p:spPr>
        <p:txBody>
          <a:bodyPr wrap="square" rtlCol="0">
            <a:spAutoFit/>
          </a:bodyPr>
          <a:lstStyle/>
          <a:p>
            <a:pPr algn="ctr"/>
            <a:r>
              <a:rPr lang="en-US" sz="2800" b="1" dirty="0">
                <a:solidFill>
                  <a:schemeClr val="tx2"/>
                </a:solidFill>
              </a:rPr>
              <a:t>170</a:t>
            </a:r>
          </a:p>
        </p:txBody>
      </p:sp>
      <p:sp>
        <p:nvSpPr>
          <p:cNvPr id="21" name="TextBox 20"/>
          <p:cNvSpPr txBox="1"/>
          <p:nvPr/>
        </p:nvSpPr>
        <p:spPr>
          <a:xfrm>
            <a:off x="304800" y="1866321"/>
            <a:ext cx="871045" cy="523220"/>
          </a:xfrm>
          <a:prstGeom prst="rect">
            <a:avLst/>
          </a:prstGeom>
          <a:noFill/>
        </p:spPr>
        <p:txBody>
          <a:bodyPr wrap="square" rtlCol="0">
            <a:spAutoFit/>
          </a:bodyPr>
          <a:lstStyle/>
          <a:p>
            <a:pPr algn="ctr"/>
            <a:r>
              <a:rPr lang="en-US" sz="2800" b="1" dirty="0">
                <a:solidFill>
                  <a:schemeClr val="bg1"/>
                </a:solidFill>
              </a:rPr>
              <a:t>73</a:t>
            </a:r>
          </a:p>
        </p:txBody>
      </p:sp>
      <p:sp>
        <p:nvSpPr>
          <p:cNvPr id="22" name="TextBox 21"/>
          <p:cNvSpPr txBox="1"/>
          <p:nvPr/>
        </p:nvSpPr>
        <p:spPr>
          <a:xfrm>
            <a:off x="1" y="2891135"/>
            <a:ext cx="2459474" cy="461665"/>
          </a:xfrm>
          <a:prstGeom prst="rect">
            <a:avLst/>
          </a:prstGeom>
          <a:noFill/>
        </p:spPr>
        <p:txBody>
          <a:bodyPr wrap="square" rtlCol="0">
            <a:spAutoFit/>
          </a:bodyPr>
          <a:lstStyle/>
          <a:p>
            <a:pPr algn="ctr"/>
            <a:r>
              <a:rPr lang="en-US" sz="2400" b="1" dirty="0">
                <a:solidFill>
                  <a:schemeClr val="tx2"/>
                </a:solidFill>
              </a:rPr>
              <a:t>Electoral Vote</a:t>
            </a:r>
          </a:p>
        </p:txBody>
      </p:sp>
      <p:sp>
        <p:nvSpPr>
          <p:cNvPr id="23" name="Rectangle 22"/>
          <p:cNvSpPr/>
          <p:nvPr/>
        </p:nvSpPr>
        <p:spPr>
          <a:xfrm>
            <a:off x="170037" y="3821668"/>
            <a:ext cx="2115963" cy="33855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1600" b="1" i="1" dirty="0">
                <a:solidFill>
                  <a:schemeClr val="bg1"/>
                </a:solidFill>
              </a:rPr>
              <a:t>View Popular Vote</a:t>
            </a:r>
            <a:endParaRPr lang="en-US" sz="1600" i="1" dirty="0"/>
          </a:p>
        </p:txBody>
      </p:sp>
      <p:sp>
        <p:nvSpPr>
          <p:cNvPr id="24" name="Rectangle 23"/>
          <p:cNvSpPr/>
          <p:nvPr/>
        </p:nvSpPr>
        <p:spPr>
          <a:xfrm>
            <a:off x="170037" y="3810000"/>
            <a:ext cx="2115963" cy="338554"/>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1600" b="1" i="1" dirty="0">
                <a:solidFill>
                  <a:schemeClr val="tx2"/>
                </a:solidFill>
              </a:rPr>
              <a:t>View Electoral Vote</a:t>
            </a:r>
            <a:endParaRPr lang="en-US" sz="1600" i="1" dirty="0">
              <a:solidFill>
                <a:schemeClr val="tx2"/>
              </a:solidFill>
            </a:endParaRPr>
          </a:p>
        </p:txBody>
      </p:sp>
      <p:sp>
        <p:nvSpPr>
          <p:cNvPr id="4" name="Rectangle 3"/>
          <p:cNvSpPr/>
          <p:nvPr/>
        </p:nvSpPr>
        <p:spPr>
          <a:xfrm>
            <a:off x="571896" y="1409121"/>
            <a:ext cx="437940" cy="369332"/>
          </a:xfrm>
          <a:prstGeom prst="rect">
            <a:avLst/>
          </a:prstGeom>
        </p:spPr>
        <p:txBody>
          <a:bodyPr wrap="none">
            <a:spAutoFit/>
          </a:bodyPr>
          <a:lstStyle/>
          <a:p>
            <a:r>
              <a:rPr lang="en-US" b="1" dirty="0">
                <a:solidFill>
                  <a:schemeClr val="tx2"/>
                </a:solidFill>
              </a:rPr>
              <a:t>26</a:t>
            </a:r>
            <a:endParaRPr lang="en-US" dirty="0">
              <a:solidFill>
                <a:schemeClr val="tx2"/>
              </a:solidFill>
            </a:endParaRPr>
          </a:p>
        </p:txBody>
      </p:sp>
      <p:sp>
        <p:nvSpPr>
          <p:cNvPr id="34" name="Rectangle 33"/>
          <p:cNvSpPr/>
          <p:nvPr/>
        </p:nvSpPr>
        <p:spPr>
          <a:xfrm>
            <a:off x="648096" y="951921"/>
            <a:ext cx="437940" cy="369332"/>
          </a:xfrm>
          <a:prstGeom prst="rect">
            <a:avLst/>
          </a:prstGeom>
        </p:spPr>
        <p:txBody>
          <a:bodyPr wrap="none">
            <a:spAutoFit/>
          </a:bodyPr>
          <a:lstStyle/>
          <a:p>
            <a:r>
              <a:rPr lang="en-US" b="1" dirty="0">
                <a:solidFill>
                  <a:schemeClr val="tx2"/>
                </a:solidFill>
              </a:rPr>
              <a:t>13</a:t>
            </a:r>
            <a:endParaRPr lang="en-US" dirty="0">
              <a:solidFill>
                <a:schemeClr val="tx2"/>
              </a:solidFill>
            </a:endParaRPr>
          </a:p>
        </p:txBody>
      </p:sp>
      <p:sp>
        <p:nvSpPr>
          <p:cNvPr id="35" name="Rectangle 34"/>
          <p:cNvSpPr/>
          <p:nvPr/>
        </p:nvSpPr>
        <p:spPr>
          <a:xfrm>
            <a:off x="914400" y="921970"/>
            <a:ext cx="437940" cy="369332"/>
          </a:xfrm>
          <a:prstGeom prst="rect">
            <a:avLst/>
          </a:prstGeom>
        </p:spPr>
        <p:txBody>
          <a:bodyPr wrap="none">
            <a:spAutoFit/>
          </a:bodyPr>
          <a:lstStyle/>
          <a:p>
            <a:r>
              <a:rPr lang="en-US" b="1" dirty="0">
                <a:solidFill>
                  <a:schemeClr val="tx2"/>
                </a:solidFill>
              </a:rPr>
              <a:t>11</a:t>
            </a:r>
            <a:endParaRPr lang="en-US" dirty="0">
              <a:solidFill>
                <a:schemeClr val="tx2"/>
              </a:solidFill>
            </a:endParaRPr>
          </a:p>
        </p:txBody>
      </p:sp>
      <p:grpSp>
        <p:nvGrpSpPr>
          <p:cNvPr id="32" name="Group 31"/>
          <p:cNvGrpSpPr/>
          <p:nvPr/>
        </p:nvGrpSpPr>
        <p:grpSpPr>
          <a:xfrm>
            <a:off x="0" y="914400"/>
            <a:ext cx="2459474" cy="2715399"/>
            <a:chOff x="0" y="914400"/>
            <a:chExt cx="2459474" cy="2715399"/>
          </a:xfrm>
        </p:grpSpPr>
        <p:sp useBgFill="1">
          <p:nvSpPr>
            <p:cNvPr id="38" name="Rectangle 37"/>
            <p:cNvSpPr/>
            <p:nvPr/>
          </p:nvSpPr>
          <p:spPr>
            <a:xfrm>
              <a:off x="1" y="990600"/>
              <a:ext cx="2438399" cy="236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TextBox 38"/>
            <p:cNvSpPr txBox="1"/>
            <p:nvPr/>
          </p:nvSpPr>
          <p:spPr>
            <a:xfrm>
              <a:off x="0" y="2891135"/>
              <a:ext cx="2459474" cy="738664"/>
            </a:xfrm>
            <a:prstGeom prst="rect">
              <a:avLst/>
            </a:prstGeom>
          </p:spPr>
          <p:txBody>
            <a:bodyPr wrap="square" rtlCol="0">
              <a:spAutoFit/>
            </a:bodyPr>
            <a:lstStyle/>
            <a:p>
              <a:pPr algn="ctr"/>
              <a:r>
                <a:rPr lang="en-US" sz="2400" b="1" dirty="0">
                  <a:solidFill>
                    <a:schemeClr val="tx2"/>
                  </a:solidFill>
                </a:rPr>
                <a:t>Popular Vote</a:t>
              </a:r>
            </a:p>
            <a:p>
              <a:pPr algn="ctr"/>
              <a:r>
                <a:rPr lang="en-US" b="1" i="1" dirty="0">
                  <a:solidFill>
                    <a:schemeClr val="tx2"/>
                  </a:solidFill>
                </a:rPr>
                <a:t>(1,498,678 Votes)</a:t>
              </a:r>
            </a:p>
          </p:txBody>
        </p:sp>
        <p:pic>
          <p:nvPicPr>
            <p:cNvPr id="15363" name="Picture 3"/>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887" y="1144633"/>
              <a:ext cx="1817808" cy="174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1265761" y="1778453"/>
              <a:ext cx="867839" cy="461665"/>
            </a:xfrm>
            <a:prstGeom prst="rect">
              <a:avLst/>
            </a:prstGeom>
            <a:noFill/>
          </p:spPr>
          <p:txBody>
            <a:bodyPr wrap="square" rtlCol="0">
              <a:spAutoFit/>
            </a:bodyPr>
            <a:lstStyle/>
            <a:p>
              <a:pPr algn="ctr"/>
              <a:r>
                <a:rPr lang="en-US" sz="2400" b="1" dirty="0">
                  <a:solidFill>
                    <a:schemeClr val="tx2"/>
                  </a:solidFill>
                </a:rPr>
                <a:t>51%</a:t>
              </a:r>
            </a:p>
          </p:txBody>
        </p:sp>
        <p:sp>
          <p:nvSpPr>
            <p:cNvPr id="42" name="TextBox 41"/>
            <p:cNvSpPr txBox="1"/>
            <p:nvPr/>
          </p:nvSpPr>
          <p:spPr>
            <a:xfrm>
              <a:off x="381000" y="1940867"/>
              <a:ext cx="871045" cy="461665"/>
            </a:xfrm>
            <a:prstGeom prst="rect">
              <a:avLst/>
            </a:prstGeom>
            <a:noFill/>
          </p:spPr>
          <p:txBody>
            <a:bodyPr wrap="square" rtlCol="0">
              <a:spAutoFit/>
            </a:bodyPr>
            <a:lstStyle/>
            <a:p>
              <a:pPr algn="ctr"/>
              <a:r>
                <a:rPr lang="en-US" sz="2400" b="1" dirty="0">
                  <a:solidFill>
                    <a:schemeClr val="bg1"/>
                  </a:solidFill>
                </a:rPr>
                <a:t>37%</a:t>
              </a:r>
            </a:p>
          </p:txBody>
        </p:sp>
        <p:sp>
          <p:nvSpPr>
            <p:cNvPr id="43" name="TextBox 42"/>
            <p:cNvSpPr txBox="1"/>
            <p:nvPr/>
          </p:nvSpPr>
          <p:spPr>
            <a:xfrm>
              <a:off x="533400" y="1307068"/>
              <a:ext cx="871045" cy="369332"/>
            </a:xfrm>
            <a:prstGeom prst="rect">
              <a:avLst/>
            </a:prstGeom>
            <a:noFill/>
          </p:spPr>
          <p:txBody>
            <a:bodyPr wrap="square" rtlCol="0">
              <a:spAutoFit/>
            </a:bodyPr>
            <a:lstStyle/>
            <a:p>
              <a:pPr algn="ctr"/>
              <a:r>
                <a:rPr lang="en-US" b="1" dirty="0">
                  <a:solidFill>
                    <a:schemeClr val="tx2"/>
                  </a:solidFill>
                </a:rPr>
                <a:t>10%</a:t>
              </a:r>
            </a:p>
          </p:txBody>
        </p:sp>
        <p:sp>
          <p:nvSpPr>
            <p:cNvPr id="51" name="TextBox 50"/>
            <p:cNvSpPr txBox="1"/>
            <p:nvPr/>
          </p:nvSpPr>
          <p:spPr>
            <a:xfrm>
              <a:off x="729155" y="914400"/>
              <a:ext cx="871045" cy="369332"/>
            </a:xfrm>
            <a:prstGeom prst="rect">
              <a:avLst/>
            </a:prstGeom>
            <a:noFill/>
          </p:spPr>
          <p:txBody>
            <a:bodyPr wrap="square" rtlCol="0">
              <a:spAutoFit/>
            </a:bodyPr>
            <a:lstStyle/>
            <a:p>
              <a:pPr algn="ctr"/>
              <a:r>
                <a:rPr lang="en-US" b="1" dirty="0">
                  <a:solidFill>
                    <a:schemeClr val="tx2"/>
                  </a:solidFill>
                </a:rPr>
                <a:t>2%</a:t>
              </a:r>
            </a:p>
          </p:txBody>
        </p:sp>
      </p:grpSp>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9474" y="0"/>
            <a:ext cx="6684526" cy="68580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nextCondLst>
                <p:cond evt="onClick" delay="0">
                  <p:tgtEl>
                    <p:spTgt spid="23"/>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P spid="24" grpId="1"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l"/>
            <a:r>
              <a:rPr lang="en-US" sz="5400" b="1" dirty="0"/>
              <a:t>Martin Van Buren</a:t>
            </a:r>
          </a:p>
        </p:txBody>
      </p:sp>
      <p:sp>
        <p:nvSpPr>
          <p:cNvPr id="3" name="Text Placeholder 2"/>
          <p:cNvSpPr>
            <a:spLocks noGrp="1"/>
          </p:cNvSpPr>
          <p:nvPr>
            <p:ph type="body" idx="4294967295"/>
          </p:nvPr>
        </p:nvSpPr>
        <p:spPr>
          <a:xfrm>
            <a:off x="531812" y="2514600"/>
            <a:ext cx="3811588" cy="639763"/>
          </a:xfrm>
        </p:spPr>
        <p:txBody>
          <a:bodyPr/>
          <a:lstStyle/>
          <a:p>
            <a:pPr>
              <a:buNone/>
            </a:pPr>
            <a:r>
              <a:rPr lang="en-US" sz="3200" b="1" dirty="0"/>
              <a:t>DEMOCRAT</a:t>
            </a:r>
            <a:endParaRPr lang="en-US" b="1" dirty="0"/>
          </a:p>
        </p:txBody>
      </p:sp>
      <p:sp>
        <p:nvSpPr>
          <p:cNvPr id="4" name="Text Placeholder 3"/>
          <p:cNvSpPr>
            <a:spLocks noGrp="1"/>
          </p:cNvSpPr>
          <p:nvPr>
            <p:ph type="body" sz="half" idx="4294967295"/>
          </p:nvPr>
        </p:nvSpPr>
        <p:spPr>
          <a:xfrm>
            <a:off x="533400" y="1447800"/>
            <a:ext cx="4041775" cy="914400"/>
          </a:xfrm>
        </p:spPr>
        <p:txBody>
          <a:bodyPr anchor="ctr"/>
          <a:lstStyle/>
          <a:p>
            <a:pPr>
              <a:buNone/>
            </a:pPr>
            <a:r>
              <a:rPr lang="en-US" sz="2400" b="1" dirty="0"/>
              <a:t>Eighth President</a:t>
            </a:r>
          </a:p>
          <a:p>
            <a:pPr>
              <a:buNone/>
            </a:pPr>
            <a:r>
              <a:rPr lang="en-US" sz="2400" b="1" dirty="0"/>
              <a:t>(1837-1841)</a:t>
            </a:r>
          </a:p>
        </p:txBody>
      </p:sp>
      <p:sp>
        <p:nvSpPr>
          <p:cNvPr id="5" name="Content Placeholder 4"/>
          <p:cNvSpPr>
            <a:spLocks noGrp="1"/>
          </p:cNvSpPr>
          <p:nvPr>
            <p:ph sz="quarter" idx="4294967295"/>
          </p:nvPr>
        </p:nvSpPr>
        <p:spPr>
          <a:xfrm>
            <a:off x="533400" y="3449638"/>
            <a:ext cx="4572000" cy="2036762"/>
          </a:xfrm>
        </p:spPr>
        <p:txBody>
          <a:bodyPr>
            <a:normAutofit/>
          </a:bodyPr>
          <a:lstStyle/>
          <a:p>
            <a:pPr marL="346075" indent="-346075"/>
            <a:r>
              <a:rPr lang="en-US" sz="2800" b="1" dirty="0"/>
              <a:t>New York</a:t>
            </a:r>
          </a:p>
          <a:p>
            <a:pPr marL="346075" indent="-346075"/>
            <a:r>
              <a:rPr lang="en-US" sz="2800" b="1" dirty="0"/>
              <a:t>The “Little Magician”</a:t>
            </a:r>
          </a:p>
          <a:p>
            <a:pPr marL="346075" indent="-346075"/>
            <a:r>
              <a:rPr lang="en-US" sz="2800" b="1" dirty="0"/>
              <a:t>Panic of 1837</a:t>
            </a:r>
          </a:p>
          <a:p>
            <a:pPr marL="346075" indent="-346075"/>
            <a:r>
              <a:rPr lang="en-US" sz="2800" b="1" dirty="0"/>
              <a:t>Panic of 1839</a:t>
            </a:r>
          </a:p>
        </p:txBody>
      </p:sp>
      <p:grpSp>
        <p:nvGrpSpPr>
          <p:cNvPr id="9" name="Group 8"/>
          <p:cNvGrpSpPr/>
          <p:nvPr/>
        </p:nvGrpSpPr>
        <p:grpSpPr>
          <a:xfrm>
            <a:off x="5410200" y="1671637"/>
            <a:ext cx="3260725" cy="4348163"/>
            <a:chOff x="5883275" y="1295400"/>
            <a:chExt cx="3260725" cy="4348163"/>
          </a:xfrm>
        </p:grpSpPr>
        <p:pic>
          <p:nvPicPr>
            <p:cNvPr id="8" name="Picture 2" descr="http://wiseyoungowl.files.wordpress.com/2009/02/450px-08_martin_van_buren_3x4.jpg"/>
            <p:cNvPicPr>
              <a:picLocks noChangeAspect="1" noChangeArrowheads="1"/>
            </p:cNvPicPr>
            <p:nvPr/>
          </p:nvPicPr>
          <p:blipFill>
            <a:blip r:embed="rId2" cstate="print"/>
            <a:srcRect/>
            <a:stretch>
              <a:fillRect/>
            </a:stretch>
          </p:blipFill>
          <p:spPr bwMode="auto">
            <a:xfrm>
              <a:off x="5883275" y="1295400"/>
              <a:ext cx="3260725" cy="4348163"/>
            </a:xfrm>
            <a:prstGeom prst="rect">
              <a:avLst/>
            </a:prstGeom>
            <a:noFill/>
          </p:spPr>
        </p:pic>
        <p:sp>
          <p:nvSpPr>
            <p:cNvPr id="7" name="Rectangle 6"/>
            <p:cNvSpPr/>
            <p:nvPr/>
          </p:nvSpPr>
          <p:spPr>
            <a:xfrm>
              <a:off x="6895692" y="5058788"/>
              <a:ext cx="2248308" cy="584775"/>
            </a:xfrm>
            <a:prstGeom prst="rect">
              <a:avLst/>
            </a:prstGeom>
          </p:spPr>
          <p:txBody>
            <a:bodyPr wrap="none">
              <a:spAutoFit/>
            </a:bodyPr>
            <a:lstStyle/>
            <a:p>
              <a:r>
                <a:rPr lang="en-US" sz="3200" b="1" dirty="0">
                  <a:effectLst>
                    <a:glow rad="101600">
                      <a:schemeClr val="bg1">
                        <a:alpha val="60000"/>
                      </a:schemeClr>
                    </a:glow>
                  </a:effectLst>
                </a:rPr>
                <a:t>Van Buren</a:t>
              </a:r>
              <a:endParaRPr lang="en-US" sz="3200" dirty="0">
                <a:effectLst>
                  <a:glow rad="101600">
                    <a:schemeClr val="bg1">
                      <a:alpha val="60000"/>
                    </a:schemeClr>
                  </a:glow>
                </a:effectLst>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5562600" cy="1143000"/>
          </a:xfrm>
        </p:spPr>
        <p:txBody>
          <a:bodyPr anchor="ctr">
            <a:noAutofit/>
          </a:bodyPr>
          <a:lstStyle/>
          <a:p>
            <a:pPr algn="l"/>
            <a:r>
              <a:rPr lang="en-US" sz="5400" b="1" dirty="0"/>
              <a:t>Election of 1840</a:t>
            </a:r>
          </a:p>
        </p:txBody>
      </p:sp>
      <p:sp>
        <p:nvSpPr>
          <p:cNvPr id="9" name="Text Placeholder 8"/>
          <p:cNvSpPr>
            <a:spLocks noGrp="1"/>
          </p:cNvSpPr>
          <p:nvPr>
            <p:ph type="body" idx="4294967295"/>
          </p:nvPr>
        </p:nvSpPr>
        <p:spPr>
          <a:xfrm>
            <a:off x="533400" y="838200"/>
            <a:ext cx="4191000" cy="685800"/>
          </a:xfrm>
        </p:spPr>
        <p:txBody>
          <a:bodyPr>
            <a:normAutofit/>
          </a:bodyPr>
          <a:lstStyle/>
          <a:p>
            <a:pPr algn="l">
              <a:buNone/>
            </a:pPr>
            <a:r>
              <a:rPr lang="en-US" sz="2800" b="1" dirty="0"/>
              <a:t>Elitist Whigs Regroup</a:t>
            </a:r>
          </a:p>
        </p:txBody>
      </p:sp>
      <p:sp>
        <p:nvSpPr>
          <p:cNvPr id="6" name="Title 1"/>
          <p:cNvSpPr txBox="1">
            <a:spLocks/>
          </p:cNvSpPr>
          <p:nvPr/>
        </p:nvSpPr>
        <p:spPr>
          <a:xfrm>
            <a:off x="5371564" y="1219200"/>
            <a:ext cx="3276600" cy="114300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Ins="91440" anchor="b">
            <a:noAutofit/>
            <a:scene3d>
              <a:camera prst="orthographicFront"/>
              <a:lightRig rig="soft" dir="t">
                <a:rot lat="0" lon="0" rev="2400000"/>
              </a:lightRig>
            </a:scene3d>
            <a:sp3d>
              <a:bevelT w="19050" h="127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rPr>
              <a:t>Tippecanoe</a:t>
            </a:r>
            <a:r>
              <a:rPr kumimoji="0" lang="en-US" sz="3600" b="1" i="1" u="none" strike="noStrike" kern="1200" cap="none" spc="0" normalizeH="0" baseline="0" noProof="0" dirty="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rPr>
              <a:t> </a:t>
            </a:r>
            <a:r>
              <a:rPr kumimoji="0" lang="en-US" sz="3200" b="1" i="1" u="none" strike="noStrike" kern="1200" cap="none" spc="0" normalizeH="0" baseline="0" noProof="0" dirty="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rPr>
              <a:t>and Tyler Too!</a:t>
            </a:r>
            <a:endParaRPr kumimoji="0" lang="en-US" sz="4000" b="1" i="1" u="none" strike="noStrike" kern="1200" cap="none" spc="0" normalizeH="0" baseline="0" noProof="0" dirty="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endParaRPr>
          </a:p>
        </p:txBody>
      </p:sp>
      <p:grpSp>
        <p:nvGrpSpPr>
          <p:cNvPr id="18" name="Group 17"/>
          <p:cNvGrpSpPr/>
          <p:nvPr/>
        </p:nvGrpSpPr>
        <p:grpSpPr>
          <a:xfrm>
            <a:off x="5334000" y="2514600"/>
            <a:ext cx="3314164" cy="3962400"/>
            <a:chOff x="5029200" y="2514600"/>
            <a:chExt cx="3314164" cy="3962400"/>
          </a:xfrm>
        </p:grpSpPr>
        <p:pic>
          <p:nvPicPr>
            <p:cNvPr id="17" name="Picture 4" descr="http://www.historyplace.com/specials/calendar/docs-pix/whharrison.jpg"/>
            <p:cNvPicPr>
              <a:picLocks noChangeAspect="1" noChangeArrowheads="1"/>
            </p:cNvPicPr>
            <p:nvPr/>
          </p:nvPicPr>
          <p:blipFill>
            <a:blip r:embed="rId2" cstate="print"/>
            <a:srcRect/>
            <a:stretch>
              <a:fillRect/>
            </a:stretch>
          </p:blipFill>
          <p:spPr bwMode="auto">
            <a:xfrm>
              <a:off x="5029200" y="2514600"/>
              <a:ext cx="3314164" cy="3940266"/>
            </a:xfrm>
            <a:prstGeom prst="rect">
              <a:avLst/>
            </a:prstGeom>
            <a:noFill/>
          </p:spPr>
        </p:pic>
        <p:sp>
          <p:nvSpPr>
            <p:cNvPr id="13" name="Rectangle 12"/>
            <p:cNvSpPr/>
            <p:nvPr/>
          </p:nvSpPr>
          <p:spPr>
            <a:xfrm>
              <a:off x="5029200" y="5399782"/>
              <a:ext cx="3276600" cy="1077218"/>
            </a:xfrm>
            <a:prstGeom prst="rect">
              <a:avLst/>
            </a:prstGeom>
          </p:spPr>
          <p:txBody>
            <a:bodyPr wrap="square">
              <a:spAutoFit/>
            </a:bodyPr>
            <a:lstStyle/>
            <a:p>
              <a:pPr lvl="0" algn="ctr">
                <a:buClr>
                  <a:schemeClr val="accent1"/>
                </a:buClr>
                <a:buSzPct val="70000"/>
                <a:defRPr/>
              </a:pPr>
              <a:r>
                <a:rPr lang="en-US" sz="2800" b="1" dirty="0">
                  <a:effectLst>
                    <a:glow rad="101600">
                      <a:schemeClr val="bg1">
                        <a:alpha val="60000"/>
                      </a:schemeClr>
                    </a:glow>
                  </a:effectLst>
                </a:rPr>
                <a:t>William Henry </a:t>
              </a:r>
              <a:br>
                <a:rPr lang="en-US" sz="2800" b="1" dirty="0">
                  <a:effectLst>
                    <a:glow rad="101600">
                      <a:schemeClr val="bg1">
                        <a:alpha val="60000"/>
                      </a:schemeClr>
                    </a:glow>
                  </a:effectLst>
                </a:rPr>
              </a:br>
              <a:r>
                <a:rPr lang="en-US" sz="3600" b="1" dirty="0">
                  <a:effectLst>
                    <a:glow rad="101600">
                      <a:schemeClr val="bg1">
                        <a:alpha val="60000"/>
                      </a:schemeClr>
                    </a:glow>
                  </a:effectLst>
                </a:rPr>
                <a:t>Harrison</a:t>
              </a:r>
            </a:p>
          </p:txBody>
        </p:sp>
      </p:grpSp>
      <p:sp>
        <p:nvSpPr>
          <p:cNvPr id="21" name="TextBox 20"/>
          <p:cNvSpPr txBox="1"/>
          <p:nvPr/>
        </p:nvSpPr>
        <p:spPr>
          <a:xfrm>
            <a:off x="381000" y="4191000"/>
            <a:ext cx="4648200" cy="2369880"/>
          </a:xfrm>
          <a:prstGeom prst="rect">
            <a:avLst/>
          </a:prstGeom>
          <a:noFill/>
        </p:spPr>
        <p:txBody>
          <a:bodyPr wrap="square" rtlCol="0">
            <a:spAutoFit/>
          </a:bodyPr>
          <a:lstStyle/>
          <a:p>
            <a:pPr algn="ctr"/>
            <a:r>
              <a:rPr lang="en-US" sz="3600" b="1" dirty="0"/>
              <a:t>The “Log Cabin” Campaign</a:t>
            </a:r>
          </a:p>
          <a:p>
            <a:pPr algn="ctr"/>
            <a:endParaRPr lang="en-US" sz="2000" b="1" dirty="0"/>
          </a:p>
          <a:p>
            <a:r>
              <a:rPr lang="en-US" sz="2800" b="1" i="1" dirty="0"/>
              <a:t>Whigs beat the Democrats at their own game.</a:t>
            </a:r>
            <a:endParaRPr lang="en-US" sz="3200" b="1" i="1" dirty="0"/>
          </a:p>
        </p:txBody>
      </p:sp>
      <p:pic>
        <p:nvPicPr>
          <p:cNvPr id="52225" name="Picture 1" descr="C:\Users\Tom\AppData\Local\Microsoft\Windows\Temporary Internet Files\Content.IE5\CKT9UPW3\MC900367338[1].wmf"/>
          <p:cNvPicPr>
            <a:picLocks noChangeAspect="1" noChangeArrowheads="1"/>
          </p:cNvPicPr>
          <p:nvPr/>
        </p:nvPicPr>
        <p:blipFill>
          <a:blip r:embed="rId3" cstate="print"/>
          <a:srcRect/>
          <a:stretch>
            <a:fillRect/>
          </a:stretch>
        </p:blipFill>
        <p:spPr bwMode="auto">
          <a:xfrm>
            <a:off x="656427" y="1752600"/>
            <a:ext cx="4144173" cy="2362200"/>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9" name="Picture 2" descr="http://4.bp.blogspot.com/_kwm6w8FJxRY/S_3Iy58RAyI/AAAAAAAABMA/RUy4jvmsHAE/s1600/Harrison+log+cabin+campaign.jpg"/>
          <p:cNvPicPr>
            <a:picLocks noChangeAspect="1" noChangeArrowheads="1"/>
          </p:cNvPicPr>
          <p:nvPr/>
        </p:nvPicPr>
        <p:blipFill>
          <a:blip r:embed="rId3" cstate="print"/>
          <a:srcRect/>
          <a:stretch>
            <a:fillRect/>
          </a:stretch>
        </p:blipFill>
        <p:spPr bwMode="auto">
          <a:xfrm>
            <a:off x="0" y="609600"/>
            <a:ext cx="9144000" cy="4115211"/>
          </a:xfrm>
          <a:prstGeom prst="rect">
            <a:avLst/>
          </a:prstGeom>
          <a:noFill/>
        </p:spPr>
      </p:pic>
      <p:sp>
        <p:nvSpPr>
          <p:cNvPr id="10" name="TextBox 9"/>
          <p:cNvSpPr txBox="1"/>
          <p:nvPr/>
        </p:nvSpPr>
        <p:spPr>
          <a:xfrm>
            <a:off x="1219200" y="4876800"/>
            <a:ext cx="7467600" cy="1569660"/>
          </a:xfrm>
          <a:prstGeom prst="rect">
            <a:avLst/>
          </a:prstGeom>
          <a:noFill/>
        </p:spPr>
        <p:txBody>
          <a:bodyPr wrap="square" rtlCol="0" anchor="ctr">
            <a:spAutoFit/>
          </a:bodyPr>
          <a:lstStyle/>
          <a:p>
            <a:r>
              <a:rPr lang="en-US" sz="3200" b="1" i="1" dirty="0"/>
              <a:t>Looks like democracy… </a:t>
            </a:r>
          </a:p>
          <a:p>
            <a:r>
              <a:rPr lang="en-US" sz="3200" b="1" i="1" dirty="0"/>
              <a:t>	smells like democracy… </a:t>
            </a:r>
          </a:p>
          <a:p>
            <a:r>
              <a:rPr lang="en-US" sz="3200" b="1" i="1" dirty="0"/>
              <a:t>		tastes like democracy…</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2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2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20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143362" name="Picture 2" descr="Hard Cider and Log Cabine Almanac 1841"/>
          <p:cNvPicPr>
            <a:picLocks noChangeAspect="1" noChangeArrowheads="1"/>
          </p:cNvPicPr>
          <p:nvPr/>
        </p:nvPicPr>
        <p:blipFill>
          <a:blip r:embed="rId3" cstate="print">
            <a:grayscl/>
          </a:blip>
          <a:srcRect/>
          <a:stretch>
            <a:fillRect/>
          </a:stretch>
        </p:blipFill>
        <p:spPr bwMode="auto">
          <a:xfrm>
            <a:off x="2286000" y="-1"/>
            <a:ext cx="4483926" cy="6905247"/>
          </a:xfrm>
          <a:prstGeom prst="rect">
            <a:avLst/>
          </a:prstGeom>
          <a:noFill/>
        </p:spPr>
      </p:pic>
      <p:sp>
        <p:nvSpPr>
          <p:cNvPr id="7" name="Rectangle 6"/>
          <p:cNvSpPr/>
          <p:nvPr/>
        </p:nvSpPr>
        <p:spPr>
          <a:xfrm>
            <a:off x="2362200" y="2209800"/>
            <a:ext cx="4343400" cy="3962400"/>
          </a:xfrm>
          <a:prstGeom prst="rect">
            <a:avLst/>
          </a:prstGeom>
          <a:solidFill>
            <a:schemeClr val="accent1">
              <a:alpha val="0"/>
            </a:schemeClr>
          </a:solidFill>
          <a:ln w="57150">
            <a:solidFill>
              <a:srgbClr val="FFFF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ardCiderAlmanac.jpg"/>
          <p:cNvPicPr>
            <a:picLocks noChangeAspect="1"/>
          </p:cNvPicPr>
          <p:nvPr/>
        </p:nvPicPr>
        <p:blipFill>
          <a:blip r:embed="rId4" cstate="print">
            <a:grayscl/>
          </a:blip>
          <a:srcRect t="31656" b="11120"/>
          <a:stretch>
            <a:fillRect/>
          </a:stretch>
        </p:blipFill>
        <p:spPr>
          <a:xfrm>
            <a:off x="676069" y="0"/>
            <a:ext cx="7782131" cy="6858000"/>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childTnLst>
                          </p:cTn>
                        </p:par>
                      </p:childTnLst>
                    </p:cTn>
                  </p:par>
                </p:childTnLst>
              </p:cTn>
              <p:nextCondLst>
                <p:cond evt="onClick" delay="0">
                  <p:tgtEl>
                    <p:spTgt spid="7"/>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picturehistory.com/images/products/1/4/3/prod_143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53" y="0"/>
            <a:ext cx="83975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87218"/>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008" y="1107996"/>
            <a:ext cx="1872385" cy="180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474" y="0"/>
            <a:ext cx="6684526" cy="6858000"/>
          </a:xfrm>
          <a:prstGeom prst="rect">
            <a:avLst/>
          </a:prstGeom>
        </p:spPr>
      </p:pic>
      <p:sp>
        <p:nvSpPr>
          <p:cNvPr id="16" name="TextBox 15">
            <a:hlinkClick r:id="rId5" action="ppaction://hlinksldjump"/>
          </p:cNvPr>
          <p:cNvSpPr txBox="1"/>
          <p:nvPr/>
        </p:nvSpPr>
        <p:spPr>
          <a:xfrm>
            <a:off x="1600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Calibri"/>
              </a:rPr>
              <a:t>1828</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7" name="TextBox 16">
            <a:hlinkClick r:id="rId6" action="ppaction://hlinksldjump"/>
          </p:cNvPr>
          <p:cNvSpPr txBox="1"/>
          <p:nvPr/>
        </p:nvSpPr>
        <p:spPr>
          <a:xfrm>
            <a:off x="838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1824</a:t>
            </a:r>
          </a:p>
        </p:txBody>
      </p:sp>
      <p:sp>
        <p:nvSpPr>
          <p:cNvPr id="18" name="TextBox 17">
            <a:hlinkClick r:id="rId7" action="ppaction://hlinksldjump"/>
          </p:cNvPr>
          <p:cNvSpPr txBox="1"/>
          <p:nvPr/>
        </p:nvSpPr>
        <p:spPr>
          <a:xfrm>
            <a:off x="76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1820</a:t>
            </a:r>
          </a:p>
        </p:txBody>
      </p:sp>
      <p:sp>
        <p:nvSpPr>
          <p:cNvPr id="19" name="TextBox 18">
            <a:hlinkClick r:id="rId8" action="ppaction://hlinksldjump"/>
          </p:cNvPr>
          <p:cNvSpPr txBox="1"/>
          <p:nvPr/>
        </p:nvSpPr>
        <p:spPr>
          <a:xfrm>
            <a:off x="76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1832</a:t>
            </a:r>
          </a:p>
        </p:txBody>
      </p:sp>
      <p:sp>
        <p:nvSpPr>
          <p:cNvPr id="20" name="TextBox 19">
            <a:hlinkClick r:id="rId9" action="ppaction://hlinksldjump"/>
          </p:cNvPr>
          <p:cNvSpPr txBox="1"/>
          <p:nvPr/>
        </p:nvSpPr>
        <p:spPr>
          <a:xfrm>
            <a:off x="838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1836</a:t>
            </a:r>
          </a:p>
        </p:txBody>
      </p:sp>
      <p:sp>
        <p:nvSpPr>
          <p:cNvPr id="21" name="TextBox 20">
            <a:hlinkClick r:id="rId10" action="ppaction://hlinksldjump"/>
          </p:cNvPr>
          <p:cNvSpPr txBox="1"/>
          <p:nvPr/>
        </p:nvSpPr>
        <p:spPr>
          <a:xfrm>
            <a:off x="1600200" y="5715000"/>
            <a:ext cx="762000" cy="40011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1840</a:t>
            </a:r>
          </a:p>
        </p:txBody>
      </p:sp>
      <p:sp>
        <p:nvSpPr>
          <p:cNvPr id="22" name="TextBox 21"/>
          <p:cNvSpPr txBox="1"/>
          <p:nvPr/>
        </p:nvSpPr>
        <p:spPr>
          <a:xfrm>
            <a:off x="0" y="0"/>
            <a:ext cx="2459474" cy="110799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6600" b="1" spc="150" dirty="0">
                <a:ln w="11430"/>
                <a:solidFill>
                  <a:srgbClr val="F8F8F8"/>
                </a:solidFill>
                <a:effectLst>
                  <a:outerShdw blurRad="25400" algn="tl" rotWithShape="0">
                    <a:srgbClr val="000000">
                      <a:alpha val="43000"/>
                    </a:srgbClr>
                  </a:outerShdw>
                </a:effectLst>
              </a:rPr>
              <a:t>1840</a:t>
            </a:r>
          </a:p>
        </p:txBody>
      </p:sp>
      <p:sp>
        <p:nvSpPr>
          <p:cNvPr id="23" name="TextBox 22"/>
          <p:cNvSpPr txBox="1"/>
          <p:nvPr/>
        </p:nvSpPr>
        <p:spPr>
          <a:xfrm>
            <a:off x="1229738" y="1369923"/>
            <a:ext cx="729155" cy="523220"/>
          </a:xfrm>
          <a:prstGeom prst="rect">
            <a:avLst/>
          </a:prstGeom>
          <a:noFill/>
        </p:spPr>
        <p:txBody>
          <a:bodyPr wrap="square" rtlCol="0">
            <a:spAutoFit/>
          </a:bodyPr>
          <a:lstStyle/>
          <a:p>
            <a:pPr algn="ctr"/>
            <a:r>
              <a:rPr lang="en-US" sz="2800" b="1" dirty="0">
                <a:solidFill>
                  <a:schemeClr val="tx2"/>
                </a:solidFill>
              </a:rPr>
              <a:t>73</a:t>
            </a:r>
          </a:p>
        </p:txBody>
      </p:sp>
      <p:sp>
        <p:nvSpPr>
          <p:cNvPr id="24" name="TextBox 23"/>
          <p:cNvSpPr txBox="1"/>
          <p:nvPr/>
        </p:nvSpPr>
        <p:spPr>
          <a:xfrm>
            <a:off x="381000" y="1991380"/>
            <a:ext cx="871045" cy="523220"/>
          </a:xfrm>
          <a:prstGeom prst="rect">
            <a:avLst/>
          </a:prstGeom>
          <a:noFill/>
        </p:spPr>
        <p:txBody>
          <a:bodyPr wrap="square" rtlCol="0">
            <a:spAutoFit/>
          </a:bodyPr>
          <a:lstStyle/>
          <a:p>
            <a:pPr algn="ctr"/>
            <a:r>
              <a:rPr lang="en-US" sz="2800" b="1" dirty="0">
                <a:solidFill>
                  <a:schemeClr val="bg1"/>
                </a:solidFill>
              </a:rPr>
              <a:t>234</a:t>
            </a:r>
          </a:p>
        </p:txBody>
      </p:sp>
      <p:sp>
        <p:nvSpPr>
          <p:cNvPr id="25" name="TextBox 24"/>
          <p:cNvSpPr txBox="1"/>
          <p:nvPr/>
        </p:nvSpPr>
        <p:spPr>
          <a:xfrm>
            <a:off x="1" y="2891135"/>
            <a:ext cx="2459474" cy="461665"/>
          </a:xfrm>
          <a:prstGeom prst="rect">
            <a:avLst/>
          </a:prstGeom>
          <a:noFill/>
        </p:spPr>
        <p:txBody>
          <a:bodyPr wrap="square" rtlCol="0">
            <a:spAutoFit/>
          </a:bodyPr>
          <a:lstStyle/>
          <a:p>
            <a:pPr algn="ctr"/>
            <a:r>
              <a:rPr lang="en-US" sz="2400" b="1" dirty="0"/>
              <a:t>Electoral Vote</a:t>
            </a:r>
          </a:p>
        </p:txBody>
      </p:sp>
      <p:sp>
        <p:nvSpPr>
          <p:cNvPr id="26" name="Rectangle 25"/>
          <p:cNvSpPr/>
          <p:nvPr/>
        </p:nvSpPr>
        <p:spPr>
          <a:xfrm>
            <a:off x="170037" y="3821668"/>
            <a:ext cx="2115963" cy="33855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1600" b="1" i="1" dirty="0">
                <a:solidFill>
                  <a:schemeClr val="bg1"/>
                </a:solidFill>
              </a:rPr>
              <a:t>View Popular Vote</a:t>
            </a:r>
            <a:endParaRPr lang="en-US" sz="1600" i="1" dirty="0"/>
          </a:p>
        </p:txBody>
      </p:sp>
      <p:sp>
        <p:nvSpPr>
          <p:cNvPr id="27" name="Rectangle 26"/>
          <p:cNvSpPr/>
          <p:nvPr/>
        </p:nvSpPr>
        <p:spPr>
          <a:xfrm>
            <a:off x="170037" y="3810000"/>
            <a:ext cx="2115963" cy="646331"/>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b="1" i="1" dirty="0">
                <a:solidFill>
                  <a:schemeClr val="tx1"/>
                </a:solidFill>
              </a:rPr>
              <a:t>View Electoral Vote</a:t>
            </a:r>
            <a:endParaRPr lang="en-US" i="1" dirty="0">
              <a:solidFill>
                <a:schemeClr val="tx1"/>
              </a:solidFill>
            </a:endParaRPr>
          </a:p>
        </p:txBody>
      </p:sp>
      <p:grpSp>
        <p:nvGrpSpPr>
          <p:cNvPr id="2048" name="Group 2047"/>
          <p:cNvGrpSpPr/>
          <p:nvPr/>
        </p:nvGrpSpPr>
        <p:grpSpPr>
          <a:xfrm>
            <a:off x="0" y="990600"/>
            <a:ext cx="2459474" cy="2639199"/>
            <a:chOff x="0" y="990600"/>
            <a:chExt cx="2459474" cy="2639199"/>
          </a:xfrm>
        </p:grpSpPr>
        <p:sp>
          <p:nvSpPr>
            <p:cNvPr id="44" name="Rectangle 43"/>
            <p:cNvSpPr/>
            <p:nvPr/>
          </p:nvSpPr>
          <p:spPr>
            <a:xfrm>
              <a:off x="1" y="990600"/>
              <a:ext cx="2438399"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TextBox 44"/>
            <p:cNvSpPr txBox="1"/>
            <p:nvPr/>
          </p:nvSpPr>
          <p:spPr>
            <a:xfrm>
              <a:off x="0" y="2891135"/>
              <a:ext cx="2459474" cy="738664"/>
            </a:xfrm>
            <a:prstGeom prst="rect">
              <a:avLst/>
            </a:prstGeom>
          </p:spPr>
          <p:txBody>
            <a:bodyPr wrap="square" rtlCol="0">
              <a:spAutoFit/>
            </a:bodyPr>
            <a:lstStyle/>
            <a:p>
              <a:pPr algn="ctr"/>
              <a:r>
                <a:rPr lang="en-US" sz="2400" b="1" dirty="0"/>
                <a:t>Popular Vote</a:t>
              </a:r>
            </a:p>
            <a:p>
              <a:pPr algn="ctr"/>
              <a:r>
                <a:rPr lang="en-US" b="1" i="1" dirty="0"/>
                <a:t>(2,411,187 Votes)</a:t>
              </a:r>
            </a:p>
          </p:txBody>
        </p:sp>
        <p:pic>
          <p:nvPicPr>
            <p:cNvPr id="16388" name="Picture 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887" y="1144634"/>
              <a:ext cx="1790478" cy="174650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1219200" y="1710035"/>
              <a:ext cx="965716" cy="461665"/>
            </a:xfrm>
            <a:prstGeom prst="rect">
              <a:avLst/>
            </a:prstGeom>
            <a:noFill/>
          </p:spPr>
          <p:txBody>
            <a:bodyPr wrap="square" rtlCol="0">
              <a:spAutoFit/>
            </a:bodyPr>
            <a:lstStyle/>
            <a:p>
              <a:pPr algn="ctr"/>
              <a:r>
                <a:rPr lang="en-US" sz="2400" b="1" dirty="0">
                  <a:solidFill>
                    <a:schemeClr val="tx2"/>
                  </a:solidFill>
                </a:rPr>
                <a:t>47%</a:t>
              </a:r>
            </a:p>
          </p:txBody>
        </p:sp>
        <p:sp>
          <p:nvSpPr>
            <p:cNvPr id="48" name="TextBox 47"/>
            <p:cNvSpPr txBox="1"/>
            <p:nvPr/>
          </p:nvSpPr>
          <p:spPr>
            <a:xfrm>
              <a:off x="381000" y="1940867"/>
              <a:ext cx="871045" cy="461665"/>
            </a:xfrm>
            <a:prstGeom prst="rect">
              <a:avLst/>
            </a:prstGeom>
            <a:noFill/>
          </p:spPr>
          <p:txBody>
            <a:bodyPr wrap="square" rtlCol="0">
              <a:spAutoFit/>
            </a:bodyPr>
            <a:lstStyle/>
            <a:p>
              <a:pPr algn="ctr"/>
              <a:r>
                <a:rPr lang="en-US" sz="2400" b="1" dirty="0">
                  <a:solidFill>
                    <a:schemeClr val="bg1"/>
                  </a:solidFill>
                </a:rPr>
                <a:t>53%</a:t>
              </a:r>
            </a:p>
          </p:txBody>
        </p:sp>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500"/>
                                        <p:tgtEl>
                                          <p:spTgt spid="20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nextCondLst>
                <p:cond evt="onClick" delay="0">
                  <p:tgtEl>
                    <p:spTgt spid="26"/>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48"/>
                                        </p:tgtEl>
                                      </p:cBhvr>
                                    </p:animEffect>
                                    <p:set>
                                      <p:cBhvr>
                                        <p:cTn id="16" dur="1" fill="hold">
                                          <p:stCondLst>
                                            <p:cond delay="499"/>
                                          </p:stCondLst>
                                        </p:cTn>
                                        <p:tgtEl>
                                          <p:spTgt spid="204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7" grpId="0" animBg="1"/>
      <p:bldP spid="2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1728440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sp>
        <p:nvSpPr>
          <p:cNvPr id="30" name="Rectangle 29"/>
          <p:cNvSpPr/>
          <p:nvPr/>
        </p:nvSpPr>
        <p:spPr>
          <a:xfrm>
            <a:off x="170037" y="3810000"/>
            <a:ext cx="2115963" cy="338554"/>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1600" b="1" i="1" dirty="0">
                <a:solidFill>
                  <a:schemeClr val="tx1"/>
                </a:solidFill>
              </a:rPr>
              <a:t>View Electoral Vote</a:t>
            </a:r>
            <a:endParaRPr lang="en-US" sz="1600" i="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591" y="0"/>
            <a:ext cx="6684526" cy="6858000"/>
          </a:xfrm>
          <a:prstGeom prst="rect">
            <a:avLst/>
          </a:prstGeom>
        </p:spPr>
      </p:pic>
      <p:sp>
        <p:nvSpPr>
          <p:cNvPr id="12" name="TextBox 11"/>
          <p:cNvSpPr txBox="1"/>
          <p:nvPr/>
        </p:nvSpPr>
        <p:spPr>
          <a:xfrm>
            <a:off x="0" y="0"/>
            <a:ext cx="2459474" cy="110799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6600" b="1" spc="150" dirty="0">
                <a:ln w="11430"/>
                <a:solidFill>
                  <a:srgbClr val="F8F8F8"/>
                </a:solidFill>
                <a:effectLst>
                  <a:outerShdw blurRad="25400" algn="tl" rotWithShape="0">
                    <a:srgbClr val="000000">
                      <a:alpha val="43000"/>
                    </a:srgbClr>
                  </a:outerShdw>
                </a:effectLst>
              </a:rPr>
              <a:t>1824</a:t>
            </a:r>
          </a:p>
        </p:txBody>
      </p:sp>
      <p:sp>
        <p:nvSpPr>
          <p:cNvPr id="13" name="TextBox 12">
            <a:hlinkClick r:id="rId4" action="ppaction://hlinksldjump"/>
          </p:cNvPr>
          <p:cNvSpPr txBox="1"/>
          <p:nvPr/>
        </p:nvSpPr>
        <p:spPr>
          <a:xfrm>
            <a:off x="86710" y="4572000"/>
            <a:ext cx="2286000" cy="4001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HOUSE VOTE</a:t>
            </a:r>
          </a:p>
        </p:txBody>
      </p:sp>
      <p:pic>
        <p:nvPicPr>
          <p:cNvPr id="921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455" y="1141815"/>
            <a:ext cx="1772509" cy="175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62555" y="1524000"/>
            <a:ext cx="729155" cy="523220"/>
          </a:xfrm>
          <a:prstGeom prst="rect">
            <a:avLst/>
          </a:prstGeom>
          <a:noFill/>
        </p:spPr>
        <p:txBody>
          <a:bodyPr wrap="square" rtlCol="0">
            <a:spAutoFit/>
          </a:bodyPr>
          <a:lstStyle/>
          <a:p>
            <a:pPr algn="ctr"/>
            <a:r>
              <a:rPr lang="en-US" sz="2800" b="1" dirty="0">
                <a:solidFill>
                  <a:schemeClr val="tx2"/>
                </a:solidFill>
              </a:rPr>
              <a:t>99</a:t>
            </a:r>
          </a:p>
        </p:txBody>
      </p:sp>
      <p:sp>
        <p:nvSpPr>
          <p:cNvPr id="16" name="TextBox 15"/>
          <p:cNvSpPr txBox="1"/>
          <p:nvPr/>
        </p:nvSpPr>
        <p:spPr>
          <a:xfrm>
            <a:off x="743050" y="2219980"/>
            <a:ext cx="871045" cy="523220"/>
          </a:xfrm>
          <a:prstGeom prst="rect">
            <a:avLst/>
          </a:prstGeom>
          <a:noFill/>
        </p:spPr>
        <p:txBody>
          <a:bodyPr wrap="square" rtlCol="0">
            <a:spAutoFit/>
          </a:bodyPr>
          <a:lstStyle/>
          <a:p>
            <a:pPr algn="ctr"/>
            <a:r>
              <a:rPr lang="en-US" sz="2800" b="1" dirty="0">
                <a:solidFill>
                  <a:schemeClr val="bg1"/>
                </a:solidFill>
              </a:rPr>
              <a:t>84</a:t>
            </a:r>
          </a:p>
        </p:txBody>
      </p:sp>
      <p:sp>
        <p:nvSpPr>
          <p:cNvPr id="17" name="TextBox 16"/>
          <p:cNvSpPr txBox="1"/>
          <p:nvPr/>
        </p:nvSpPr>
        <p:spPr>
          <a:xfrm>
            <a:off x="271955" y="1676400"/>
            <a:ext cx="871045" cy="523220"/>
          </a:xfrm>
          <a:prstGeom prst="rect">
            <a:avLst/>
          </a:prstGeom>
          <a:noFill/>
        </p:spPr>
        <p:txBody>
          <a:bodyPr wrap="square" rtlCol="0">
            <a:spAutoFit/>
          </a:bodyPr>
          <a:lstStyle/>
          <a:p>
            <a:pPr algn="ctr"/>
            <a:r>
              <a:rPr lang="en-US" sz="2800" b="1" dirty="0">
                <a:solidFill>
                  <a:schemeClr val="bg1"/>
                </a:solidFill>
              </a:rPr>
              <a:t>41</a:t>
            </a:r>
          </a:p>
        </p:txBody>
      </p:sp>
      <p:sp>
        <p:nvSpPr>
          <p:cNvPr id="18" name="TextBox 17"/>
          <p:cNvSpPr txBox="1"/>
          <p:nvPr/>
        </p:nvSpPr>
        <p:spPr>
          <a:xfrm>
            <a:off x="576755" y="1305580"/>
            <a:ext cx="871045" cy="523220"/>
          </a:xfrm>
          <a:prstGeom prst="rect">
            <a:avLst/>
          </a:prstGeom>
          <a:noFill/>
        </p:spPr>
        <p:txBody>
          <a:bodyPr wrap="square" rtlCol="0">
            <a:spAutoFit/>
          </a:bodyPr>
          <a:lstStyle/>
          <a:p>
            <a:pPr algn="ctr"/>
            <a:r>
              <a:rPr lang="en-US" sz="2800" b="1" dirty="0">
                <a:solidFill>
                  <a:schemeClr val="bg1"/>
                </a:solidFill>
              </a:rPr>
              <a:t>37</a:t>
            </a:r>
          </a:p>
        </p:txBody>
      </p:sp>
      <p:sp>
        <p:nvSpPr>
          <p:cNvPr id="11" name="TextBox 10"/>
          <p:cNvSpPr txBox="1"/>
          <p:nvPr/>
        </p:nvSpPr>
        <p:spPr>
          <a:xfrm>
            <a:off x="1" y="2891135"/>
            <a:ext cx="2459474" cy="461665"/>
          </a:xfrm>
          <a:prstGeom prst="rect">
            <a:avLst/>
          </a:prstGeom>
          <a:noFill/>
        </p:spPr>
        <p:txBody>
          <a:bodyPr wrap="square" rtlCol="0">
            <a:spAutoFit/>
          </a:bodyPr>
          <a:lstStyle/>
          <a:p>
            <a:pPr algn="ctr"/>
            <a:r>
              <a:rPr lang="en-US" sz="2400" b="1" dirty="0">
                <a:solidFill>
                  <a:schemeClr val="tx2"/>
                </a:solidFill>
              </a:rPr>
              <a:t>Electoral Vote</a:t>
            </a:r>
          </a:p>
        </p:txBody>
      </p:sp>
      <p:sp>
        <p:nvSpPr>
          <p:cNvPr id="14" name="Rectangle 13"/>
          <p:cNvSpPr/>
          <p:nvPr/>
        </p:nvSpPr>
        <p:spPr>
          <a:xfrm>
            <a:off x="183498" y="3805654"/>
            <a:ext cx="2115963" cy="33855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1600" b="1" i="1" dirty="0">
                <a:solidFill>
                  <a:schemeClr val="bg1"/>
                </a:solidFill>
              </a:rPr>
              <a:t>View Popular Vote</a:t>
            </a:r>
            <a:endParaRPr lang="en-US" sz="1600" i="1" dirty="0"/>
          </a:p>
        </p:txBody>
      </p:sp>
      <p:sp>
        <p:nvSpPr>
          <p:cNvPr id="31" name="TextBox 30">
            <a:hlinkClick r:id="rId6" action="ppaction://hlinksldjump"/>
          </p:cNvPr>
          <p:cNvSpPr txBox="1"/>
          <p:nvPr/>
        </p:nvSpPr>
        <p:spPr>
          <a:xfrm>
            <a:off x="1600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Calibri"/>
              </a:rPr>
              <a:t>1828</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32" name="TextBox 31">
            <a:hlinkClick r:id="rId7" action="ppaction://hlinksldjump"/>
          </p:cNvPr>
          <p:cNvSpPr txBox="1"/>
          <p:nvPr/>
        </p:nvSpPr>
        <p:spPr>
          <a:xfrm>
            <a:off x="838200" y="5334000"/>
            <a:ext cx="762000" cy="40011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1824</a:t>
            </a:r>
          </a:p>
        </p:txBody>
      </p:sp>
      <p:sp>
        <p:nvSpPr>
          <p:cNvPr id="33" name="TextBox 32">
            <a:hlinkClick r:id="rId8" action="ppaction://hlinksldjump"/>
          </p:cNvPr>
          <p:cNvSpPr txBox="1"/>
          <p:nvPr/>
        </p:nvSpPr>
        <p:spPr>
          <a:xfrm>
            <a:off x="76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1820</a:t>
            </a:r>
          </a:p>
        </p:txBody>
      </p:sp>
      <p:sp>
        <p:nvSpPr>
          <p:cNvPr id="34" name="TextBox 33">
            <a:hlinkClick r:id="rId9" action="ppaction://hlinksldjump"/>
          </p:cNvPr>
          <p:cNvSpPr txBox="1"/>
          <p:nvPr/>
        </p:nvSpPr>
        <p:spPr>
          <a:xfrm>
            <a:off x="76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1832</a:t>
            </a:r>
          </a:p>
        </p:txBody>
      </p:sp>
      <p:sp>
        <p:nvSpPr>
          <p:cNvPr id="35" name="TextBox 34">
            <a:hlinkClick r:id="rId10" action="ppaction://hlinksldjump"/>
          </p:cNvPr>
          <p:cNvSpPr txBox="1"/>
          <p:nvPr/>
        </p:nvSpPr>
        <p:spPr>
          <a:xfrm>
            <a:off x="838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1836</a:t>
            </a:r>
          </a:p>
        </p:txBody>
      </p:sp>
      <p:sp>
        <p:nvSpPr>
          <p:cNvPr id="36" name="TextBox 35">
            <a:hlinkClick r:id="rId11" action="ppaction://hlinksldjump"/>
          </p:cNvPr>
          <p:cNvSpPr txBox="1"/>
          <p:nvPr/>
        </p:nvSpPr>
        <p:spPr>
          <a:xfrm>
            <a:off x="1600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1840</a:t>
            </a:r>
          </a:p>
        </p:txBody>
      </p:sp>
      <p:grpSp>
        <p:nvGrpSpPr>
          <p:cNvPr id="29" name="Group 28"/>
          <p:cNvGrpSpPr/>
          <p:nvPr/>
        </p:nvGrpSpPr>
        <p:grpSpPr>
          <a:xfrm>
            <a:off x="-2024" y="990600"/>
            <a:ext cx="2459474" cy="2639199"/>
            <a:chOff x="0" y="990600"/>
            <a:chExt cx="2459474" cy="2639199"/>
          </a:xfrm>
        </p:grpSpPr>
        <p:sp useBgFill="1">
          <p:nvSpPr>
            <p:cNvPr id="37" name="Rectangle 36"/>
            <p:cNvSpPr/>
            <p:nvPr/>
          </p:nvSpPr>
          <p:spPr>
            <a:xfrm>
              <a:off x="1" y="990600"/>
              <a:ext cx="2438399" cy="236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0" y="1147465"/>
              <a:ext cx="2459474" cy="2482334"/>
              <a:chOff x="0" y="1147465"/>
              <a:chExt cx="2459474" cy="2482334"/>
            </a:xfrm>
          </p:grpSpPr>
          <p:pic>
            <p:nvPicPr>
              <p:cNvPr id="39" name="Picture 3"/>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583" y="1147465"/>
                <a:ext cx="1811017" cy="174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1262554" y="1657291"/>
                <a:ext cx="871046" cy="476310"/>
              </a:xfrm>
              <a:prstGeom prst="rect">
                <a:avLst/>
              </a:prstGeom>
              <a:noFill/>
            </p:spPr>
            <p:txBody>
              <a:bodyPr wrap="square" rtlCol="0">
                <a:spAutoFit/>
              </a:bodyPr>
              <a:lstStyle/>
              <a:p>
                <a:pPr algn="ctr"/>
                <a:r>
                  <a:rPr lang="en-US" sz="2400" b="1" dirty="0">
                    <a:solidFill>
                      <a:schemeClr val="tx2"/>
                    </a:solidFill>
                  </a:rPr>
                  <a:t>43%</a:t>
                </a:r>
              </a:p>
            </p:txBody>
          </p:sp>
          <p:sp>
            <p:nvSpPr>
              <p:cNvPr id="41" name="TextBox 40"/>
              <p:cNvSpPr txBox="1"/>
              <p:nvPr/>
            </p:nvSpPr>
            <p:spPr>
              <a:xfrm>
                <a:off x="533400" y="2205335"/>
                <a:ext cx="871045" cy="461665"/>
              </a:xfrm>
              <a:prstGeom prst="rect">
                <a:avLst/>
              </a:prstGeom>
              <a:noFill/>
            </p:spPr>
            <p:txBody>
              <a:bodyPr wrap="square" rtlCol="0">
                <a:spAutoFit/>
              </a:bodyPr>
              <a:lstStyle/>
              <a:p>
                <a:pPr algn="ctr"/>
                <a:r>
                  <a:rPr lang="en-US" sz="2400" b="1" dirty="0">
                    <a:solidFill>
                      <a:schemeClr val="bg1"/>
                    </a:solidFill>
                  </a:rPr>
                  <a:t>31%</a:t>
                </a:r>
              </a:p>
            </p:txBody>
          </p:sp>
          <p:sp>
            <p:nvSpPr>
              <p:cNvPr id="42" name="TextBox 41"/>
              <p:cNvSpPr txBox="1"/>
              <p:nvPr/>
            </p:nvSpPr>
            <p:spPr>
              <a:xfrm>
                <a:off x="271954" y="1657290"/>
                <a:ext cx="871045" cy="400110"/>
              </a:xfrm>
              <a:prstGeom prst="rect">
                <a:avLst/>
              </a:prstGeom>
              <a:noFill/>
            </p:spPr>
            <p:txBody>
              <a:bodyPr wrap="square" rtlCol="0">
                <a:spAutoFit/>
              </a:bodyPr>
              <a:lstStyle/>
              <a:p>
                <a:pPr algn="ctr"/>
                <a:r>
                  <a:rPr lang="en-US" sz="2000" b="1" dirty="0">
                    <a:solidFill>
                      <a:schemeClr val="bg1"/>
                    </a:solidFill>
                  </a:rPr>
                  <a:t>13%</a:t>
                </a:r>
                <a:endParaRPr lang="en-US" sz="2400" b="1" dirty="0">
                  <a:solidFill>
                    <a:schemeClr val="bg1"/>
                  </a:solidFill>
                </a:endParaRPr>
              </a:p>
            </p:txBody>
          </p:sp>
          <p:sp>
            <p:nvSpPr>
              <p:cNvPr id="43" name="TextBox 42"/>
              <p:cNvSpPr txBox="1"/>
              <p:nvPr/>
            </p:nvSpPr>
            <p:spPr>
              <a:xfrm>
                <a:off x="576755" y="1276290"/>
                <a:ext cx="794845" cy="400110"/>
              </a:xfrm>
              <a:prstGeom prst="rect">
                <a:avLst/>
              </a:prstGeom>
              <a:noFill/>
            </p:spPr>
            <p:txBody>
              <a:bodyPr wrap="square" rtlCol="0">
                <a:spAutoFit/>
              </a:bodyPr>
              <a:lstStyle/>
              <a:p>
                <a:pPr algn="ctr"/>
                <a:r>
                  <a:rPr lang="en-US" sz="2000" b="1" dirty="0">
                    <a:solidFill>
                      <a:schemeClr val="bg1"/>
                    </a:solidFill>
                  </a:rPr>
                  <a:t>13%</a:t>
                </a:r>
                <a:endParaRPr lang="en-US" sz="2400" b="1" dirty="0">
                  <a:solidFill>
                    <a:schemeClr val="bg1"/>
                  </a:solidFill>
                </a:endParaRPr>
              </a:p>
            </p:txBody>
          </p:sp>
          <p:sp useBgFill="1">
            <p:nvSpPr>
              <p:cNvPr id="44" name="TextBox 43"/>
              <p:cNvSpPr txBox="1"/>
              <p:nvPr/>
            </p:nvSpPr>
            <p:spPr>
              <a:xfrm>
                <a:off x="0" y="2891135"/>
                <a:ext cx="2459474" cy="738664"/>
              </a:xfrm>
              <a:prstGeom prst="rect">
                <a:avLst/>
              </a:prstGeom>
            </p:spPr>
            <p:txBody>
              <a:bodyPr wrap="square" rtlCol="0">
                <a:spAutoFit/>
              </a:bodyPr>
              <a:lstStyle/>
              <a:p>
                <a:pPr algn="ctr"/>
                <a:r>
                  <a:rPr lang="en-US" sz="2400" b="1" dirty="0"/>
                  <a:t>Popular Vote</a:t>
                </a:r>
              </a:p>
              <a:p>
                <a:pPr algn="ctr"/>
                <a:r>
                  <a:rPr lang="en-US" b="1" i="1" dirty="0"/>
                  <a:t>(356,038 Votes)</a:t>
                </a:r>
              </a:p>
            </p:txBody>
          </p:sp>
        </p:grpSp>
      </p:gr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nextCondLst>
                <p:cond evt="onClick" delay="0">
                  <p:tgtEl>
                    <p:spTgt spid="30"/>
                  </p:tgtEl>
                </p:cond>
              </p:nextCondLst>
            </p:seq>
          </p:childTnLst>
        </p:cTn>
      </p:par>
    </p:tnLst>
    <p:bldLst>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2000">
              <a:schemeClr val="bg2"/>
            </a:gs>
            <a:gs pos="50000">
              <a:srgbClr val="5E1B06"/>
            </a:gs>
            <a:gs pos="86000">
              <a:schemeClr val="bg1"/>
            </a:gs>
          </a:gsLst>
          <a:lin ang="5400000" scaled="0"/>
          <a:tileRect/>
        </a:gradFill>
        <a:effectLst/>
      </p:bgPr>
    </p:bg>
    <p:spTree>
      <p:nvGrpSpPr>
        <p:cNvPr id="1" name=""/>
        <p:cNvGrpSpPr/>
        <p:nvPr/>
      </p:nvGrpSpPr>
      <p:grpSpPr>
        <a:xfrm>
          <a:off x="0" y="0"/>
          <a:ext cx="0" cy="0"/>
          <a:chOff x="0" y="0"/>
          <a:chExt cx="0" cy="0"/>
        </a:xfrm>
      </p:grpSpPr>
      <p:sp>
        <p:nvSpPr>
          <p:cNvPr id="14" name="TextBox 13"/>
          <p:cNvSpPr txBox="1"/>
          <p:nvPr/>
        </p:nvSpPr>
        <p:spPr>
          <a:xfrm>
            <a:off x="0" y="0"/>
            <a:ext cx="2459474" cy="110799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6600" b="1" spc="150" dirty="0">
                <a:ln w="11430"/>
                <a:solidFill>
                  <a:srgbClr val="F8F8F8"/>
                </a:solidFill>
                <a:effectLst>
                  <a:outerShdw blurRad="25400" algn="tl" rotWithShape="0">
                    <a:srgbClr val="000000">
                      <a:alpha val="43000"/>
                    </a:srgbClr>
                  </a:outerShdw>
                </a:effectLst>
              </a:rPr>
              <a:t>1825</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846" y="0"/>
            <a:ext cx="6684526" cy="6858000"/>
          </a:xfrm>
          <a:prstGeom prst="rect">
            <a:avLst/>
          </a:prstGeom>
        </p:spPr>
      </p:pic>
      <p:sp>
        <p:nvSpPr>
          <p:cNvPr id="16" name="TextBox 15">
            <a:hlinkClick r:id="rId4" action="ppaction://hlinksldjump"/>
          </p:cNvPr>
          <p:cNvSpPr txBox="1"/>
          <p:nvPr/>
        </p:nvSpPr>
        <p:spPr>
          <a:xfrm>
            <a:off x="86710" y="4572000"/>
            <a:ext cx="2286000" cy="4001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Calibri"/>
              </a:rPr>
              <a:t>ELECTORAL VOTE</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7" name="TextBox 16">
            <a:hlinkClick r:id="rId5" action="ppaction://hlinksldjump"/>
          </p:cNvPr>
          <p:cNvSpPr txBox="1"/>
          <p:nvPr/>
        </p:nvSpPr>
        <p:spPr>
          <a:xfrm>
            <a:off x="1600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Calibri"/>
              </a:rPr>
              <a:t>1828</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8" name="TextBox 17">
            <a:hlinkClick r:id="rId4" action="ppaction://hlinksldjump"/>
          </p:cNvPr>
          <p:cNvSpPr txBox="1"/>
          <p:nvPr/>
        </p:nvSpPr>
        <p:spPr>
          <a:xfrm>
            <a:off x="838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1824</a:t>
            </a:r>
          </a:p>
        </p:txBody>
      </p:sp>
      <p:sp>
        <p:nvSpPr>
          <p:cNvPr id="19" name="TextBox 18">
            <a:hlinkClick r:id="rId6" action="ppaction://hlinksldjump"/>
          </p:cNvPr>
          <p:cNvSpPr txBox="1"/>
          <p:nvPr/>
        </p:nvSpPr>
        <p:spPr>
          <a:xfrm>
            <a:off x="76200" y="5334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1820</a:t>
            </a:r>
          </a:p>
        </p:txBody>
      </p:sp>
      <p:sp>
        <p:nvSpPr>
          <p:cNvPr id="20" name="TextBox 19">
            <a:hlinkClick r:id="rId7" action="ppaction://hlinksldjump"/>
          </p:cNvPr>
          <p:cNvSpPr txBox="1"/>
          <p:nvPr/>
        </p:nvSpPr>
        <p:spPr>
          <a:xfrm>
            <a:off x="76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1832</a:t>
            </a:r>
          </a:p>
        </p:txBody>
      </p:sp>
      <p:sp>
        <p:nvSpPr>
          <p:cNvPr id="21" name="TextBox 20">
            <a:hlinkClick r:id="rId8" action="ppaction://hlinksldjump"/>
          </p:cNvPr>
          <p:cNvSpPr txBox="1"/>
          <p:nvPr/>
        </p:nvSpPr>
        <p:spPr>
          <a:xfrm>
            <a:off x="838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1836</a:t>
            </a:r>
          </a:p>
        </p:txBody>
      </p:sp>
      <p:sp>
        <p:nvSpPr>
          <p:cNvPr id="22" name="TextBox 21">
            <a:hlinkClick r:id="rId9" action="ppaction://hlinksldjump"/>
          </p:cNvPr>
          <p:cNvSpPr txBox="1"/>
          <p:nvPr/>
        </p:nvSpPr>
        <p:spPr>
          <a:xfrm>
            <a:off x="1600200" y="5715000"/>
            <a:ext cx="762000" cy="40011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1840</a:t>
            </a:r>
          </a:p>
        </p:txBody>
      </p:sp>
      <p:pic>
        <p:nvPicPr>
          <p:cNvPr id="102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583" y="1151011"/>
            <a:ext cx="1795251" cy="174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262554" y="1447800"/>
            <a:ext cx="729155" cy="461665"/>
          </a:xfrm>
          <a:prstGeom prst="rect">
            <a:avLst/>
          </a:prstGeom>
          <a:noFill/>
        </p:spPr>
        <p:txBody>
          <a:bodyPr wrap="square" rtlCol="0">
            <a:spAutoFit/>
          </a:bodyPr>
          <a:lstStyle/>
          <a:p>
            <a:pPr algn="ctr"/>
            <a:r>
              <a:rPr lang="en-US" sz="2400" b="1" dirty="0">
                <a:solidFill>
                  <a:schemeClr val="tx2"/>
                </a:solidFill>
              </a:rPr>
              <a:t>7</a:t>
            </a:r>
          </a:p>
        </p:txBody>
      </p:sp>
      <p:sp>
        <p:nvSpPr>
          <p:cNvPr id="23" name="TextBox 22"/>
          <p:cNvSpPr txBox="1"/>
          <p:nvPr/>
        </p:nvSpPr>
        <p:spPr>
          <a:xfrm>
            <a:off x="729155" y="2133600"/>
            <a:ext cx="871045" cy="461665"/>
          </a:xfrm>
          <a:prstGeom prst="rect">
            <a:avLst/>
          </a:prstGeom>
          <a:noFill/>
        </p:spPr>
        <p:txBody>
          <a:bodyPr wrap="square" rtlCol="0">
            <a:spAutoFit/>
          </a:bodyPr>
          <a:lstStyle/>
          <a:p>
            <a:pPr algn="ctr"/>
            <a:r>
              <a:rPr lang="en-US" sz="2400" b="1" dirty="0">
                <a:solidFill>
                  <a:schemeClr val="bg1"/>
                </a:solidFill>
              </a:rPr>
              <a:t>13</a:t>
            </a:r>
          </a:p>
        </p:txBody>
      </p:sp>
      <p:sp>
        <p:nvSpPr>
          <p:cNvPr id="24" name="TextBox 23"/>
          <p:cNvSpPr txBox="1"/>
          <p:nvPr/>
        </p:nvSpPr>
        <p:spPr>
          <a:xfrm>
            <a:off x="500555" y="1367135"/>
            <a:ext cx="871045" cy="461665"/>
          </a:xfrm>
          <a:prstGeom prst="rect">
            <a:avLst/>
          </a:prstGeom>
          <a:noFill/>
        </p:spPr>
        <p:txBody>
          <a:bodyPr wrap="square" rtlCol="0">
            <a:spAutoFit/>
          </a:bodyPr>
          <a:lstStyle/>
          <a:p>
            <a:pPr algn="ctr"/>
            <a:r>
              <a:rPr lang="en-US" sz="2400" b="1" dirty="0">
                <a:solidFill>
                  <a:schemeClr val="bg1"/>
                </a:solidFill>
              </a:rPr>
              <a:t>4</a:t>
            </a:r>
          </a:p>
        </p:txBody>
      </p:sp>
    </p:spTree>
    <p:extLst>
      <p:ext uri="{BB962C8B-B14F-4D97-AF65-F5344CB8AC3E}">
        <p14:creationId xmlns:p14="http://schemas.microsoft.com/office/powerpoint/2010/main" val="122097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18382"/>
          </a:xfrm>
        </p:spPr>
        <p:txBody>
          <a:bodyPr anchor="ctr">
            <a:normAutofit/>
          </a:bodyPr>
          <a:lstStyle/>
          <a:p>
            <a:pPr algn="l"/>
            <a:r>
              <a:rPr lang="en-US" sz="5400" b="1" dirty="0"/>
              <a:t>A “Corrupt Bargain”?</a:t>
            </a:r>
          </a:p>
        </p:txBody>
      </p:sp>
      <p:pic>
        <p:nvPicPr>
          <p:cNvPr id="21" name="Picture 2" descr="File:Henry Clay.JPG"/>
          <p:cNvPicPr>
            <a:picLocks noGrp="1" noChangeAspect="1" noChangeArrowheads="1"/>
          </p:cNvPicPr>
          <p:nvPr>
            <p:ph sz="quarter" idx="4294967295"/>
          </p:nvPr>
        </p:nvPicPr>
        <p:blipFill>
          <a:blip r:embed="rId3" cstate="print"/>
          <a:srcRect l="6452"/>
          <a:stretch>
            <a:fillRect/>
          </a:stretch>
        </p:blipFill>
        <p:spPr bwMode="auto">
          <a:xfrm>
            <a:off x="3124200" y="3124200"/>
            <a:ext cx="2209800" cy="2881312"/>
          </a:xfrm>
          <a:prstGeom prst="rect">
            <a:avLst/>
          </a:prstGeom>
          <a:noFill/>
        </p:spPr>
      </p:pic>
      <p:sp>
        <p:nvSpPr>
          <p:cNvPr id="13" name="TextBox 12"/>
          <p:cNvSpPr txBox="1"/>
          <p:nvPr/>
        </p:nvSpPr>
        <p:spPr>
          <a:xfrm>
            <a:off x="3124200" y="6015335"/>
            <a:ext cx="2209800" cy="461665"/>
          </a:xfrm>
          <a:prstGeom prst="rect">
            <a:avLst/>
          </a:prstGeom>
          <a:noFill/>
        </p:spPr>
        <p:txBody>
          <a:bodyPr wrap="square" rtlCol="0">
            <a:spAutoFit/>
          </a:bodyPr>
          <a:lstStyle/>
          <a:p>
            <a:pPr algn="ctr"/>
            <a:r>
              <a:rPr lang="en-US" sz="2400" b="1" dirty="0"/>
              <a:t>Henry Clay</a:t>
            </a:r>
          </a:p>
        </p:txBody>
      </p:sp>
      <p:sp>
        <p:nvSpPr>
          <p:cNvPr id="14" name="TextBox 13"/>
          <p:cNvSpPr txBox="1"/>
          <p:nvPr/>
        </p:nvSpPr>
        <p:spPr>
          <a:xfrm>
            <a:off x="6019800" y="6015335"/>
            <a:ext cx="2362200" cy="461665"/>
          </a:xfrm>
          <a:prstGeom prst="rect">
            <a:avLst/>
          </a:prstGeom>
          <a:noFill/>
        </p:spPr>
        <p:txBody>
          <a:bodyPr wrap="square" rtlCol="0">
            <a:spAutoFit/>
          </a:bodyPr>
          <a:lstStyle/>
          <a:p>
            <a:pPr algn="ctr"/>
            <a:r>
              <a:rPr lang="en-US" sz="2400" b="1" dirty="0"/>
              <a:t>John Q. Adams</a:t>
            </a:r>
          </a:p>
        </p:txBody>
      </p:sp>
      <p:pic>
        <p:nvPicPr>
          <p:cNvPr id="23" name="Picture 4" descr="File:John Quincy Adams.jpeg"/>
          <p:cNvPicPr>
            <a:picLocks noChangeAspect="1" noChangeArrowheads="1"/>
          </p:cNvPicPr>
          <p:nvPr/>
        </p:nvPicPr>
        <p:blipFill>
          <a:blip r:embed="rId4" cstate="print"/>
          <a:srcRect/>
          <a:stretch>
            <a:fillRect/>
          </a:stretch>
        </p:blipFill>
        <p:spPr bwMode="auto">
          <a:xfrm>
            <a:off x="6096000" y="3124200"/>
            <a:ext cx="2218756" cy="2876166"/>
          </a:xfrm>
          <a:prstGeom prst="rect">
            <a:avLst/>
          </a:prstGeom>
          <a:noFill/>
        </p:spPr>
      </p:pic>
      <p:sp>
        <p:nvSpPr>
          <p:cNvPr id="24" name="TextBox 23"/>
          <p:cNvSpPr txBox="1"/>
          <p:nvPr/>
        </p:nvSpPr>
        <p:spPr>
          <a:xfrm>
            <a:off x="6019800" y="4114800"/>
            <a:ext cx="2209800" cy="461665"/>
          </a:xfrm>
          <a:prstGeom prst="rect">
            <a:avLst/>
          </a:prstGeom>
          <a:noFill/>
        </p:spPr>
        <p:txBody>
          <a:bodyPr wrap="square" rtlCol="0">
            <a:spAutoFit/>
          </a:bodyPr>
          <a:lstStyle/>
          <a:p>
            <a:r>
              <a:rPr lang="en-US" sz="2400" b="1" dirty="0">
                <a:solidFill>
                  <a:schemeClr val="accent1">
                    <a:lumMod val="75000"/>
                  </a:schemeClr>
                </a:solidFill>
                <a:effectLst>
                  <a:outerShdw blurRad="38100" dist="38100" dir="2700000" algn="tl">
                    <a:srgbClr val="000000">
                      <a:alpha val="43137"/>
                    </a:srgbClr>
                  </a:outerShdw>
                </a:effectLst>
              </a:rPr>
              <a:t>POTUS</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25" name="TextBox 24"/>
          <p:cNvSpPr txBox="1"/>
          <p:nvPr/>
        </p:nvSpPr>
        <p:spPr>
          <a:xfrm>
            <a:off x="3124200" y="4495800"/>
            <a:ext cx="2209800" cy="461665"/>
          </a:xfrm>
          <a:prstGeom prst="rect">
            <a:avLst/>
          </a:prstGeom>
          <a:noFill/>
        </p:spPr>
        <p:txBody>
          <a:bodyPr wrap="square" rtlCol="0">
            <a:spAutoFit/>
          </a:bodyPr>
          <a:lstStyle/>
          <a:p>
            <a:pPr algn="r"/>
            <a:r>
              <a:rPr lang="en-US" sz="2400" b="1" dirty="0">
                <a:solidFill>
                  <a:schemeClr val="accent1">
                    <a:lumMod val="75000"/>
                  </a:schemeClr>
                </a:solidFill>
                <a:effectLst>
                  <a:outerShdw blurRad="38100" dist="38100" dir="2700000" algn="tl">
                    <a:srgbClr val="000000">
                      <a:alpha val="43137"/>
                    </a:srgbClr>
                  </a:outerShdw>
                </a:effectLst>
              </a:rPr>
              <a:t>Sec. of State</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27" name="TextBox 26"/>
          <p:cNvSpPr txBox="1"/>
          <p:nvPr/>
        </p:nvSpPr>
        <p:spPr>
          <a:xfrm>
            <a:off x="304800" y="3852208"/>
            <a:ext cx="2362200" cy="1938992"/>
          </a:xfrm>
          <a:prstGeom prst="rect">
            <a:avLst/>
          </a:prstGeom>
          <a:noFill/>
        </p:spPr>
        <p:txBody>
          <a:bodyPr wrap="square" rtlCol="0">
            <a:spAutoFit/>
          </a:bodyPr>
          <a:lstStyle/>
          <a:p>
            <a:r>
              <a:rPr lang="en-US" sz="2000" b="1" i="1" dirty="0">
                <a:latin typeface="Calibri" pitchFamily="34" charset="0"/>
                <a:cs typeface="Calibri" pitchFamily="34" charset="0"/>
              </a:rPr>
              <a:t>The northwestern states that had supported Clay all threw their support behind John Quincy Adams.</a:t>
            </a: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9001" t="29885" r="45499" b="40000"/>
          <a:stretch/>
        </p:blipFill>
        <p:spPr>
          <a:xfrm>
            <a:off x="304800" y="2209965"/>
            <a:ext cx="2244069" cy="1523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6.84551E-7 L 0 -0.20953 " pathEditMode="relative" rAng="0" ptsTypes="AA">
                                      <p:cBhvr>
                                        <p:cTn id="6" dur="2000" fill="hold"/>
                                        <p:tgtEl>
                                          <p:spTgt spid="23"/>
                                        </p:tgtEl>
                                        <p:attrNameLst>
                                          <p:attrName>ppt_x</p:attrName>
                                          <p:attrName>ppt_y</p:attrName>
                                        </p:attrNameLst>
                                      </p:cBhvr>
                                      <p:rCtr x="0" y="-105"/>
                                    </p:animMotion>
                                  </p:childTnLst>
                                </p:cTn>
                              </p:par>
                            </p:childTnLst>
                          </p:cTn>
                        </p:par>
                        <p:par>
                          <p:cTn id="7" fill="hold">
                            <p:stCondLst>
                              <p:cond delay="2000"/>
                            </p:stCondLst>
                            <p:childTnLst>
                              <p:par>
                                <p:cTn id="8" presetID="40" presetClass="entr" presetSubtype="0" fill="hold" grpId="0" nodeType="afterEffect">
                                  <p:stCondLst>
                                    <p:cond delay="0"/>
                                  </p:stCondLst>
                                  <p:iterate type="lt">
                                    <p:tmPct val="10000"/>
                                  </p:iterate>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1"/>
                                          </p:val>
                                        </p:tav>
                                        <p:tav tm="100000">
                                          <p:val>
                                            <p:strVal val="#ppt_x"/>
                                          </p:val>
                                        </p:tav>
                                      </p:tavLst>
                                    </p:anim>
                                    <p:anim calcmode="lin" valueType="num">
                                      <p:cBhvr>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0 -2.78446E-6 L 0 -0.15425 " pathEditMode="relative" rAng="0" ptsTypes="AA">
                                      <p:cBhvr>
                                        <p:cTn id="16" dur="2000" fill="hold"/>
                                        <p:tgtEl>
                                          <p:spTgt spid="21"/>
                                        </p:tgtEl>
                                        <p:attrNameLst>
                                          <p:attrName>ppt_x</p:attrName>
                                          <p:attrName>ppt_y</p:attrName>
                                        </p:attrNameLst>
                                      </p:cBhvr>
                                      <p:rCtr x="0" y="-77"/>
                                    </p:animMotion>
                                  </p:childTnLst>
                                </p:cTn>
                              </p:par>
                            </p:childTnLst>
                          </p:cTn>
                        </p:par>
                        <p:par>
                          <p:cTn id="17" fill="hold">
                            <p:stCondLst>
                              <p:cond delay="2000"/>
                            </p:stCondLst>
                            <p:childTnLst>
                              <p:par>
                                <p:cTn id="18" presetID="40" presetClass="entr" presetSubtype="0" fill="hold" grpId="0" nodeType="afterEffect">
                                  <p:stCondLst>
                                    <p:cond delay="0"/>
                                  </p:stCondLst>
                                  <p:iterate type="lt">
                                    <p:tmPct val="10000"/>
                                  </p:iterate>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1"/>
                                          </p:val>
                                        </p:tav>
                                        <p:tav tm="100000">
                                          <p:val>
                                            <p:strVal val="#ppt_x"/>
                                          </p:val>
                                        </p:tav>
                                      </p:tavLst>
                                    </p:anim>
                                    <p:anim calcmode="lin" valueType="num">
                                      <p:cBhvr>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quarter" idx="4294967295"/>
            <p:extLst>
              <p:ext uri="{D42A27DB-BD31-4B8C-83A1-F6EECF244321}">
                <p14:modId xmlns:p14="http://schemas.microsoft.com/office/powerpoint/2010/main" val="3340395707"/>
              </p:ext>
            </p:extLst>
          </p:nvPr>
        </p:nvGraphicFramePr>
        <p:xfrm>
          <a:off x="76200" y="1524000"/>
          <a:ext cx="8991600" cy="4525527"/>
        </p:xfrm>
        <a:graphic>
          <a:graphicData uri="http://schemas.openxmlformats.org/drawingml/2006/table">
            <a:tbl>
              <a:tblPr firstRow="1" bandRow="1">
                <a:tableStyleId>{93296810-A885-4BE3-A3E7-6D5BEEA58F35}</a:tableStyleId>
              </a:tblPr>
              <a:tblGrid>
                <a:gridCol w="1641944">
                  <a:extLst>
                    <a:ext uri="{9D8B030D-6E8A-4147-A177-3AD203B41FA5}">
                      <a16:colId xmlns:a16="http://schemas.microsoft.com/office/drawing/2014/main" val="20000"/>
                    </a:ext>
                  </a:extLst>
                </a:gridCol>
                <a:gridCol w="2625256">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33403">
                <a:tc>
                  <a:txBody>
                    <a:bodyPr/>
                    <a:lstStyle/>
                    <a:p>
                      <a:pPr algn="ctr"/>
                      <a:r>
                        <a:rPr lang="en-US" dirty="0"/>
                        <a:t>YEARS</a:t>
                      </a:r>
                    </a:p>
                  </a:txBody>
                  <a:tcPr anchor="ctr"/>
                </a:tc>
                <a:tc>
                  <a:txBody>
                    <a:bodyPr/>
                    <a:lstStyle/>
                    <a:p>
                      <a:pPr algn="ctr"/>
                      <a:r>
                        <a:rPr lang="en-US" dirty="0"/>
                        <a:t>PRESIDENT</a:t>
                      </a:r>
                    </a:p>
                  </a:txBody>
                  <a:tcPr anchor="ctr"/>
                </a:tc>
                <a:tc>
                  <a:txBody>
                    <a:bodyPr/>
                    <a:lstStyle/>
                    <a:p>
                      <a:pPr algn="ctr"/>
                      <a:r>
                        <a:rPr lang="en-US" dirty="0"/>
                        <a:t>SEC OF STATE</a:t>
                      </a:r>
                    </a:p>
                  </a:txBody>
                  <a:tcPr anchor="ctr"/>
                </a:tc>
                <a:tc>
                  <a:txBody>
                    <a:bodyPr/>
                    <a:lstStyle/>
                    <a:p>
                      <a:pPr algn="ctr"/>
                      <a:r>
                        <a:rPr lang="en-US" dirty="0"/>
                        <a:t>VICE PRESIDENT</a:t>
                      </a:r>
                    </a:p>
                  </a:txBody>
                  <a:tcPr anchor="ctr"/>
                </a:tc>
                <a:extLst>
                  <a:ext uri="{0D108BD9-81ED-4DB2-BD59-A6C34878D82A}">
                    <a16:rowId xmlns:a16="http://schemas.microsoft.com/office/drawing/2014/main" val="10000"/>
                  </a:ext>
                </a:extLst>
              </a:tr>
              <a:tr h="665354">
                <a:tc>
                  <a:txBody>
                    <a:bodyPr/>
                    <a:lstStyle/>
                    <a:p>
                      <a:pPr algn="ctr"/>
                      <a:r>
                        <a:rPr lang="en-US" sz="2400" dirty="0"/>
                        <a:t>1789-1797</a:t>
                      </a:r>
                      <a:endParaRPr lang="en-US" sz="2400" b="1" dirty="0"/>
                    </a:p>
                  </a:txBody>
                  <a:tcPr anchor="ctr"/>
                </a:tc>
                <a:tc>
                  <a:txBody>
                    <a:bodyPr/>
                    <a:lstStyle/>
                    <a:p>
                      <a:pPr algn="ctr"/>
                      <a:r>
                        <a:rPr lang="en-US" sz="1800" b="1" dirty="0"/>
                        <a:t>George Washington</a:t>
                      </a:r>
                    </a:p>
                  </a:txBody>
                  <a:tcPr anchor="ctr"/>
                </a:tc>
                <a:tc>
                  <a:txBody>
                    <a:bodyPr/>
                    <a:lstStyle/>
                    <a:p>
                      <a:pPr algn="ctr"/>
                      <a:r>
                        <a:rPr lang="en-US" sz="1800" b="1" dirty="0"/>
                        <a:t>Thomas Jefferson</a:t>
                      </a:r>
                    </a:p>
                  </a:txBody>
                  <a:tcPr anchor="ctr"/>
                </a:tc>
                <a:tc>
                  <a:txBody>
                    <a:bodyPr/>
                    <a:lstStyle/>
                    <a:p>
                      <a:pPr algn="ctr"/>
                      <a:r>
                        <a:rPr lang="en-US" sz="1800" b="1" dirty="0"/>
                        <a:t>John Adams</a:t>
                      </a:r>
                    </a:p>
                  </a:txBody>
                  <a:tcPr anchor="ctr"/>
                </a:tc>
                <a:extLst>
                  <a:ext uri="{0D108BD9-81ED-4DB2-BD59-A6C34878D82A}">
                    <a16:rowId xmlns:a16="http://schemas.microsoft.com/office/drawing/2014/main" val="10001"/>
                  </a:ext>
                </a:extLst>
              </a:tr>
              <a:tr h="665354">
                <a:tc>
                  <a:txBody>
                    <a:bodyPr/>
                    <a:lstStyle/>
                    <a:p>
                      <a:pPr algn="ctr"/>
                      <a:r>
                        <a:rPr lang="en-US" sz="2400" dirty="0"/>
                        <a:t>1797-1801</a:t>
                      </a:r>
                      <a:endParaRPr lang="en-US" sz="2400" b="1" dirty="0"/>
                    </a:p>
                  </a:txBody>
                  <a:tcPr anchor="ctr"/>
                </a:tc>
                <a:tc>
                  <a:txBody>
                    <a:bodyPr/>
                    <a:lstStyle/>
                    <a:p>
                      <a:pPr algn="ctr"/>
                      <a:r>
                        <a:rPr lang="en-US" sz="1800" b="1" dirty="0"/>
                        <a:t>John Adams</a:t>
                      </a:r>
                    </a:p>
                  </a:txBody>
                  <a:tcPr anchor="ctr"/>
                </a:tc>
                <a:tc>
                  <a:txBody>
                    <a:bodyPr/>
                    <a:lstStyle/>
                    <a:p>
                      <a:pPr algn="ctr"/>
                      <a:endParaRPr lang="en-US" sz="1800" b="1" dirty="0"/>
                    </a:p>
                  </a:txBody>
                  <a:tcPr anchor="ctr"/>
                </a:tc>
                <a:tc>
                  <a:txBody>
                    <a:bodyPr/>
                    <a:lstStyle/>
                    <a:p>
                      <a:pPr algn="ctr"/>
                      <a:r>
                        <a:rPr lang="en-US" sz="1800" b="1" dirty="0"/>
                        <a:t>Thomas Jefferson</a:t>
                      </a:r>
                    </a:p>
                  </a:txBody>
                  <a:tcPr anchor="ctr"/>
                </a:tc>
                <a:extLst>
                  <a:ext uri="{0D108BD9-81ED-4DB2-BD59-A6C34878D82A}">
                    <a16:rowId xmlns:a16="http://schemas.microsoft.com/office/drawing/2014/main" val="10002"/>
                  </a:ext>
                </a:extLst>
              </a:tr>
              <a:tr h="665354">
                <a:tc>
                  <a:txBody>
                    <a:bodyPr/>
                    <a:lstStyle/>
                    <a:p>
                      <a:pPr algn="ctr"/>
                      <a:r>
                        <a:rPr lang="en-US" sz="2400" dirty="0"/>
                        <a:t>1801-1809</a:t>
                      </a:r>
                      <a:endParaRPr lang="en-US" sz="2400" b="1" dirty="0"/>
                    </a:p>
                  </a:txBody>
                  <a:tcPr anchor="ctr"/>
                </a:tc>
                <a:tc>
                  <a:txBody>
                    <a:bodyPr/>
                    <a:lstStyle/>
                    <a:p>
                      <a:pPr algn="ctr"/>
                      <a:r>
                        <a:rPr lang="en-US" sz="1800" b="1" dirty="0"/>
                        <a:t>Thomas Jefferson</a:t>
                      </a:r>
                    </a:p>
                  </a:txBody>
                  <a:tcPr anchor="ctr"/>
                </a:tc>
                <a:tc>
                  <a:txBody>
                    <a:bodyPr/>
                    <a:lstStyle/>
                    <a:p>
                      <a:pPr algn="ctr"/>
                      <a:r>
                        <a:rPr lang="en-US" sz="1800" b="1" dirty="0"/>
                        <a:t>James</a:t>
                      </a:r>
                      <a:r>
                        <a:rPr lang="en-US" sz="1800" b="1" baseline="0" dirty="0"/>
                        <a:t> Madison</a:t>
                      </a:r>
                      <a:endParaRPr lang="en-US" sz="1800" b="1" dirty="0"/>
                    </a:p>
                  </a:txBody>
                  <a:tcPr anchor="ctr"/>
                </a:tc>
                <a:tc>
                  <a:txBody>
                    <a:bodyPr/>
                    <a:lstStyle/>
                    <a:p>
                      <a:pPr algn="ctr"/>
                      <a:endParaRPr lang="en-US" sz="1800" b="1" dirty="0"/>
                    </a:p>
                  </a:txBody>
                  <a:tcPr anchor="ctr"/>
                </a:tc>
                <a:extLst>
                  <a:ext uri="{0D108BD9-81ED-4DB2-BD59-A6C34878D82A}">
                    <a16:rowId xmlns:a16="http://schemas.microsoft.com/office/drawing/2014/main" val="10003"/>
                  </a:ext>
                </a:extLst>
              </a:tr>
              <a:tr h="665354">
                <a:tc>
                  <a:txBody>
                    <a:bodyPr/>
                    <a:lstStyle/>
                    <a:p>
                      <a:pPr algn="ctr"/>
                      <a:r>
                        <a:rPr lang="en-US" sz="2400" dirty="0"/>
                        <a:t>1809-1817</a:t>
                      </a:r>
                      <a:endParaRPr lang="en-US" sz="2400" b="1" dirty="0"/>
                    </a:p>
                  </a:txBody>
                  <a:tcPr anchor="ctr"/>
                </a:tc>
                <a:tc>
                  <a:txBody>
                    <a:bodyPr/>
                    <a:lstStyle/>
                    <a:p>
                      <a:pPr algn="ctr"/>
                      <a:r>
                        <a:rPr lang="en-US" sz="1800" b="1" dirty="0"/>
                        <a:t>James Madison</a:t>
                      </a:r>
                    </a:p>
                  </a:txBody>
                  <a:tcPr anchor="ctr"/>
                </a:tc>
                <a:tc>
                  <a:txBody>
                    <a:bodyPr/>
                    <a:lstStyle/>
                    <a:p>
                      <a:pPr algn="ctr"/>
                      <a:r>
                        <a:rPr lang="en-US" sz="1800" b="1" dirty="0"/>
                        <a:t>James Monroe</a:t>
                      </a:r>
                    </a:p>
                  </a:txBody>
                  <a:tcPr anchor="ctr"/>
                </a:tc>
                <a:tc>
                  <a:txBody>
                    <a:bodyPr/>
                    <a:lstStyle/>
                    <a:p>
                      <a:pPr algn="ctr"/>
                      <a:endParaRPr lang="en-US" sz="1800" b="1" dirty="0"/>
                    </a:p>
                  </a:txBody>
                  <a:tcPr anchor="ctr"/>
                </a:tc>
                <a:extLst>
                  <a:ext uri="{0D108BD9-81ED-4DB2-BD59-A6C34878D82A}">
                    <a16:rowId xmlns:a16="http://schemas.microsoft.com/office/drawing/2014/main" val="10004"/>
                  </a:ext>
                </a:extLst>
              </a:tr>
              <a:tr h="665354">
                <a:tc>
                  <a:txBody>
                    <a:bodyPr/>
                    <a:lstStyle/>
                    <a:p>
                      <a:pPr algn="ctr"/>
                      <a:r>
                        <a:rPr lang="en-US" sz="2400" dirty="0"/>
                        <a:t>1817-1825</a:t>
                      </a:r>
                      <a:endParaRPr lang="en-US" sz="2400" b="1" dirty="0"/>
                    </a:p>
                  </a:txBody>
                  <a:tcPr anchor="ctr"/>
                </a:tc>
                <a:tc>
                  <a:txBody>
                    <a:bodyPr/>
                    <a:lstStyle/>
                    <a:p>
                      <a:pPr algn="ctr"/>
                      <a:r>
                        <a:rPr lang="en-US" sz="1800" b="1" dirty="0"/>
                        <a:t>James Monroe</a:t>
                      </a:r>
                    </a:p>
                  </a:txBody>
                  <a:tcPr anchor="ctr"/>
                </a:tc>
                <a:tc>
                  <a:txBody>
                    <a:bodyPr/>
                    <a:lstStyle/>
                    <a:p>
                      <a:pPr algn="ctr"/>
                      <a:r>
                        <a:rPr lang="en-US" sz="1800" b="1" dirty="0"/>
                        <a:t>John Quincy Adams</a:t>
                      </a:r>
                    </a:p>
                  </a:txBody>
                  <a:tcPr anchor="ctr"/>
                </a:tc>
                <a:tc>
                  <a:txBody>
                    <a:bodyPr/>
                    <a:lstStyle/>
                    <a:p>
                      <a:pPr algn="ctr"/>
                      <a:endParaRPr lang="en-US" sz="1800" b="1" dirty="0"/>
                    </a:p>
                  </a:txBody>
                  <a:tcPr anchor="ctr"/>
                </a:tc>
                <a:extLst>
                  <a:ext uri="{0D108BD9-81ED-4DB2-BD59-A6C34878D82A}">
                    <a16:rowId xmlns:a16="http://schemas.microsoft.com/office/drawing/2014/main" val="10005"/>
                  </a:ext>
                </a:extLst>
              </a:tr>
              <a:tr h="665354">
                <a:tc>
                  <a:txBody>
                    <a:bodyPr/>
                    <a:lstStyle/>
                    <a:p>
                      <a:pPr algn="ctr"/>
                      <a:r>
                        <a:rPr lang="en-US" sz="2400" dirty="0"/>
                        <a:t>1825-1829</a:t>
                      </a:r>
                      <a:endParaRPr lang="en-US" sz="2400" b="1" dirty="0"/>
                    </a:p>
                  </a:txBody>
                  <a:tcPr anchor="ctr"/>
                </a:tc>
                <a:tc>
                  <a:txBody>
                    <a:bodyPr/>
                    <a:lstStyle/>
                    <a:p>
                      <a:pPr algn="ctr"/>
                      <a:r>
                        <a:rPr lang="en-US" sz="1800" b="1" dirty="0"/>
                        <a:t>John Quincy</a:t>
                      </a:r>
                      <a:r>
                        <a:rPr lang="en-US" sz="1800" b="1" baseline="0" dirty="0"/>
                        <a:t> Adams</a:t>
                      </a:r>
                      <a:endParaRPr lang="en-US" sz="1800" b="1" dirty="0"/>
                    </a:p>
                  </a:txBody>
                  <a:tcPr anchor="ctr"/>
                </a:tc>
                <a:tc>
                  <a:txBody>
                    <a:bodyPr/>
                    <a:lstStyle/>
                    <a:p>
                      <a:pPr algn="ctr"/>
                      <a:r>
                        <a:rPr lang="en-US" sz="1800" b="1" dirty="0"/>
                        <a:t>Henry Clay</a:t>
                      </a:r>
                    </a:p>
                  </a:txBody>
                  <a:tcPr anchor="ctr"/>
                </a:tc>
                <a:tc>
                  <a:txBody>
                    <a:bodyPr/>
                    <a:lstStyle/>
                    <a:p>
                      <a:pPr algn="ctr"/>
                      <a:r>
                        <a:rPr lang="en-US" sz="1800" b="1" dirty="0"/>
                        <a:t>John C. Calhoun</a:t>
                      </a:r>
                    </a:p>
                  </a:txBody>
                  <a:tcPr anchor="ctr"/>
                </a:tc>
                <a:extLst>
                  <a:ext uri="{0D108BD9-81ED-4DB2-BD59-A6C34878D82A}">
                    <a16:rowId xmlns:a16="http://schemas.microsoft.com/office/drawing/2014/main" val="10006"/>
                  </a:ext>
                </a:extLst>
              </a:tr>
            </a:tbl>
          </a:graphicData>
        </a:graphic>
      </p:graphicFrame>
      <p:sp>
        <p:nvSpPr>
          <p:cNvPr id="11" name="Title 1"/>
          <p:cNvSpPr>
            <a:spLocks noGrp="1"/>
          </p:cNvSpPr>
          <p:nvPr>
            <p:ph type="title"/>
          </p:nvPr>
        </p:nvSpPr>
        <p:spPr>
          <a:xfrm>
            <a:off x="457200" y="253218"/>
            <a:ext cx="8229600" cy="1118382"/>
          </a:xfrm>
        </p:spPr>
        <p:txBody>
          <a:bodyPr anchor="ctr">
            <a:normAutofit/>
          </a:bodyPr>
          <a:lstStyle/>
          <a:p>
            <a:pPr algn="l"/>
            <a:r>
              <a:rPr lang="en-US" sz="5400" b="1" dirty="0"/>
              <a:t>A “Corrupt Bargain”?</a:t>
            </a:r>
          </a:p>
        </p:txBody>
      </p:sp>
    </p:spTree>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10.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11.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12.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13.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14.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15.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16.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17.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2.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3.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4.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5.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6.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7.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8.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ppt/theme/themeOverride9.xml><?xml version="1.0" encoding="utf-8"?>
<a:themeOverride xmlns:a="http://schemas.openxmlformats.org/drawingml/2006/main">
  <a:clrScheme name="Old Hickory Dark">
    <a:dk1>
      <a:srgbClr val="030102"/>
    </a:dk1>
    <a:lt1>
      <a:srgbClr val="D7E7FF"/>
    </a:lt1>
    <a:dk2>
      <a:srgbClr val="260B04"/>
    </a:dk2>
    <a:lt2>
      <a:srgbClr val="FFFBD7"/>
    </a:lt2>
    <a:accent1>
      <a:srgbClr val="FFFBD7"/>
    </a:accent1>
    <a:accent2>
      <a:srgbClr val="D7E7FF"/>
    </a:accent2>
    <a:accent3>
      <a:srgbClr val="FFFBD7"/>
    </a:accent3>
    <a:accent4>
      <a:srgbClr val="D7E7FF"/>
    </a:accent4>
    <a:accent5>
      <a:srgbClr val="FFFBD7"/>
    </a:accent5>
    <a:accent6>
      <a:srgbClr val="4A1505"/>
    </a:accent6>
    <a:hlink>
      <a:srgbClr val="D7E7FF"/>
    </a:hlink>
    <a:folHlink>
      <a:srgbClr val="FFFBD7"/>
    </a:folHlink>
  </a:clrScheme>
</a:themeOverride>
</file>

<file path=docProps/app.xml><?xml version="1.0" encoding="utf-8"?>
<Properties xmlns="http://schemas.openxmlformats.org/officeDocument/2006/extended-properties" xmlns:vt="http://schemas.openxmlformats.org/officeDocument/2006/docPropsVTypes">
  <Template>Foundry</Template>
  <TotalTime>33523</TotalTime>
  <Words>1426</Words>
  <Application>Microsoft Office PowerPoint</Application>
  <PresentationFormat>On-screen Show (4:3)</PresentationFormat>
  <Paragraphs>419</Paragraphs>
  <Slides>59</Slides>
  <Notes>22</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59</vt:i4>
      </vt:variant>
    </vt:vector>
  </HeadingPairs>
  <TitlesOfParts>
    <vt:vector size="68" baseType="lpstr">
      <vt:lpstr>Arial</vt:lpstr>
      <vt:lpstr>Wingdings 2</vt:lpstr>
      <vt:lpstr>Harlow Solid Italic</vt:lpstr>
      <vt:lpstr>Rockwell</vt:lpstr>
      <vt:lpstr>Calibri</vt:lpstr>
      <vt:lpstr>Engravers MT</vt:lpstr>
      <vt:lpstr>Impact</vt:lpstr>
      <vt:lpstr>Foundry</vt:lpstr>
      <vt:lpstr>1_Office Theme</vt:lpstr>
      <vt:lpstr>The Age of Jackson</vt:lpstr>
      <vt:lpstr>Table of Contents</vt:lpstr>
      <vt:lpstr>Jacksonian Democracy</vt:lpstr>
      <vt:lpstr>PowerPoint Presentation</vt:lpstr>
      <vt:lpstr>Direct Balloting for President</vt:lpstr>
      <vt:lpstr>PowerPoint Presentation</vt:lpstr>
      <vt:lpstr>PowerPoint Presentation</vt:lpstr>
      <vt:lpstr>A “Corrupt Bargain”?</vt:lpstr>
      <vt:lpstr>A “Corrupt Bargain”?</vt:lpstr>
      <vt:lpstr>A “Corrupt Bargain”?</vt:lpstr>
      <vt:lpstr>Jacksonian Democracy</vt:lpstr>
      <vt:lpstr>PowerPoint Presentation</vt:lpstr>
      <vt:lpstr>The 1828 Campaign</vt:lpstr>
      <vt:lpstr>A Man of the People</vt:lpstr>
      <vt:lpstr>PowerPoint Presentation</vt:lpstr>
      <vt:lpstr>“Coffin Handbills”</vt:lpstr>
      <vt:lpstr>PowerPoint Presentation</vt:lpstr>
      <vt:lpstr>The Inauguration: Jacksonian Democracy in Action</vt:lpstr>
      <vt:lpstr>Jacksonian Controversies</vt:lpstr>
      <vt:lpstr>Jackson-Dickinson Duel (1806)</vt:lpstr>
      <vt:lpstr>Assassination Attempt</vt:lpstr>
      <vt:lpstr>The  Spoils System</vt:lpstr>
      <vt:lpstr>The Second Two Party System</vt:lpstr>
      <vt:lpstr>PowerPoint Presentation</vt:lpstr>
      <vt:lpstr>Indian Removal</vt:lpstr>
      <vt:lpstr>PowerPoint Presentation</vt:lpstr>
      <vt:lpstr>Jackson vs. the Bank</vt:lpstr>
      <vt:lpstr>PowerPoint Presentation</vt:lpstr>
      <vt:lpstr>PowerPoint Presentation</vt:lpstr>
      <vt:lpstr>PowerPoint Presentation</vt:lpstr>
      <vt:lpstr>PowerPoint Presentation</vt:lpstr>
      <vt:lpstr>IRONY</vt:lpstr>
      <vt:lpstr>Political Cartoon</vt:lpstr>
      <vt:lpstr>Jackson vs the Bank</vt:lpstr>
      <vt:lpstr>1832 Presidential Election</vt:lpstr>
      <vt:lpstr>PowerPoint Presentation</vt:lpstr>
      <vt:lpstr>NULLIFICATION</vt:lpstr>
      <vt:lpstr>The American System</vt:lpstr>
      <vt:lpstr>PowerPoint Presentation</vt:lpstr>
      <vt:lpstr>The Tariff of 1828</vt:lpstr>
      <vt:lpstr>Three Major Industries:</vt:lpstr>
      <vt:lpstr>The Tariff of 1828</vt:lpstr>
      <vt:lpstr>From Article I, Section 8</vt:lpstr>
      <vt:lpstr>Nullification</vt:lpstr>
      <vt:lpstr>From the Kentucky Resolution of 1798</vt:lpstr>
      <vt:lpstr>Jackson’s Dilemma</vt:lpstr>
      <vt:lpstr>A Toast</vt:lpstr>
      <vt:lpstr>Hayne-Webster Debate</vt:lpstr>
      <vt:lpstr>The Force Bill</vt:lpstr>
      <vt:lpstr>PowerPoint Presentation</vt:lpstr>
      <vt:lpstr>The Compromise Tariff</vt:lpstr>
      <vt:lpstr>PowerPoint Presentation</vt:lpstr>
      <vt:lpstr>Martin Van Buren</vt:lpstr>
      <vt:lpstr>Election of 1840</vt:lpstr>
      <vt:lpstr>PowerPoint Presentation</vt:lpstr>
      <vt:lpstr>PowerPoint Presentation</vt:lpstr>
      <vt:lpstr>PowerPoint Presentation</vt:lpstr>
      <vt:lpstr>PowerPoint Presentation</vt:lpstr>
      <vt:lpstr>PowerPoint Presentation</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Age of Jackson</dc:title>
  <dc:creator>Tom Richey</dc:creator>
  <cp:lastModifiedBy>Tom Richey</cp:lastModifiedBy>
  <cp:revision>643</cp:revision>
  <cp:lastPrinted>2012-12-10T22:47:23Z</cp:lastPrinted>
  <dcterms:created xsi:type="dcterms:W3CDTF">2008-11-06T13:55:41Z</dcterms:created>
  <dcterms:modified xsi:type="dcterms:W3CDTF">2022-11-22T22:18:31Z</dcterms:modified>
</cp:coreProperties>
</file>