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12"/>
  </p:notesMasterIdLst>
  <p:sldIdLst>
    <p:sldId id="257" r:id="rId3"/>
    <p:sldId id="391" r:id="rId4"/>
    <p:sldId id="390" r:id="rId5"/>
    <p:sldId id="446" r:id="rId6"/>
    <p:sldId id="447" r:id="rId7"/>
    <p:sldId id="464" r:id="rId8"/>
    <p:sldId id="466" r:id="rId9"/>
    <p:sldId id="473" r:id="rId10"/>
    <p:sldId id="279" r:id="rId11"/>
    <p:sldId id="468" r:id="rId12"/>
    <p:sldId id="467" r:id="rId13"/>
    <p:sldId id="443" r:id="rId14"/>
    <p:sldId id="445" r:id="rId15"/>
    <p:sldId id="444" r:id="rId16"/>
    <p:sldId id="448" r:id="rId17"/>
    <p:sldId id="280" r:id="rId18"/>
    <p:sldId id="450" r:id="rId19"/>
    <p:sldId id="451" r:id="rId20"/>
    <p:sldId id="278" r:id="rId21"/>
    <p:sldId id="452" r:id="rId22"/>
    <p:sldId id="449" r:id="rId23"/>
    <p:sldId id="505" r:id="rId24"/>
    <p:sldId id="454" r:id="rId25"/>
    <p:sldId id="465" r:id="rId26"/>
    <p:sldId id="471" r:id="rId27"/>
    <p:sldId id="281" r:id="rId28"/>
    <p:sldId id="462" r:id="rId29"/>
    <p:sldId id="463" r:id="rId30"/>
    <p:sldId id="455" r:id="rId31"/>
    <p:sldId id="469" r:id="rId32"/>
    <p:sldId id="382" r:id="rId33"/>
    <p:sldId id="387" r:id="rId34"/>
    <p:sldId id="389" r:id="rId35"/>
    <p:sldId id="396" r:id="rId36"/>
    <p:sldId id="397" r:id="rId37"/>
    <p:sldId id="398" r:id="rId38"/>
    <p:sldId id="399" r:id="rId39"/>
    <p:sldId id="407" r:id="rId40"/>
    <p:sldId id="406" r:id="rId41"/>
    <p:sldId id="385" r:id="rId42"/>
    <p:sldId id="430" r:id="rId43"/>
    <p:sldId id="472" r:id="rId44"/>
    <p:sldId id="384" r:id="rId45"/>
    <p:sldId id="288" r:id="rId46"/>
    <p:sldId id="289" r:id="rId47"/>
    <p:sldId id="431" r:id="rId48"/>
    <p:sldId id="497" r:id="rId49"/>
    <p:sldId id="392" r:id="rId50"/>
    <p:sldId id="393" r:id="rId51"/>
    <p:sldId id="400" r:id="rId52"/>
    <p:sldId id="381" r:id="rId53"/>
    <p:sldId id="395" r:id="rId54"/>
    <p:sldId id="476" r:id="rId55"/>
    <p:sldId id="477" r:id="rId56"/>
    <p:sldId id="478" r:id="rId57"/>
    <p:sldId id="480" r:id="rId58"/>
    <p:sldId id="482" r:id="rId59"/>
    <p:sldId id="479" r:id="rId60"/>
    <p:sldId id="481" r:id="rId61"/>
    <p:sldId id="426" r:id="rId62"/>
    <p:sldId id="475" r:id="rId63"/>
    <p:sldId id="401" r:id="rId64"/>
    <p:sldId id="402" r:id="rId65"/>
    <p:sldId id="403" r:id="rId66"/>
    <p:sldId id="421" r:id="rId67"/>
    <p:sldId id="423" r:id="rId68"/>
    <p:sldId id="424" r:id="rId69"/>
    <p:sldId id="416" r:id="rId70"/>
    <p:sldId id="484" r:id="rId71"/>
    <p:sldId id="418" r:id="rId72"/>
    <p:sldId id="485" r:id="rId73"/>
    <p:sldId id="486" r:id="rId74"/>
    <p:sldId id="488" r:id="rId75"/>
    <p:sldId id="489" r:id="rId76"/>
    <p:sldId id="490" r:id="rId77"/>
    <p:sldId id="427" r:id="rId78"/>
    <p:sldId id="498" r:id="rId79"/>
    <p:sldId id="506" r:id="rId80"/>
    <p:sldId id="487" r:id="rId81"/>
    <p:sldId id="408" r:id="rId82"/>
    <p:sldId id="493" r:id="rId83"/>
    <p:sldId id="429" r:id="rId84"/>
    <p:sldId id="495" r:id="rId85"/>
    <p:sldId id="409" r:id="rId86"/>
    <p:sldId id="414" r:id="rId87"/>
    <p:sldId id="412" r:id="rId88"/>
    <p:sldId id="492" r:id="rId89"/>
    <p:sldId id="456" r:id="rId90"/>
    <p:sldId id="496" r:id="rId91"/>
    <p:sldId id="457" r:id="rId92"/>
    <p:sldId id="458" r:id="rId93"/>
    <p:sldId id="434" r:id="rId94"/>
    <p:sldId id="435" r:id="rId95"/>
    <p:sldId id="460" r:id="rId96"/>
    <p:sldId id="461" r:id="rId97"/>
    <p:sldId id="459" r:id="rId98"/>
    <p:sldId id="491" r:id="rId99"/>
    <p:sldId id="437" r:id="rId100"/>
    <p:sldId id="438" r:id="rId101"/>
    <p:sldId id="442" r:id="rId102"/>
    <p:sldId id="439" r:id="rId103"/>
    <p:sldId id="440" r:id="rId104"/>
    <p:sldId id="474" r:id="rId105"/>
    <p:sldId id="504" r:id="rId106"/>
    <p:sldId id="503" r:id="rId107"/>
    <p:sldId id="501" r:id="rId108"/>
    <p:sldId id="502" r:id="rId109"/>
    <p:sldId id="500" r:id="rId110"/>
    <p:sldId id="425" r:id="rId111"/>
  </p:sldIdLst>
  <p:sldSz cx="9144000" cy="6858000" type="screen4x3"/>
  <p:notesSz cx="6858000" cy="9144000"/>
  <p:embeddedFontLst>
    <p:embeddedFont>
      <p:font typeface="Century Schoolbook" panose="02040604050505020304" pitchFamily="18" charset="0"/>
      <p:regular r:id="rId113"/>
      <p:bold r:id="rId114"/>
      <p:italic r:id="rId115"/>
      <p:boldItalic r:id="rId116"/>
    </p:embeddedFont>
    <p:embeddedFont>
      <p:font typeface="Garamond" panose="02020404030301010803" pitchFamily="18" charset="0"/>
      <p:regular r:id="rId117"/>
      <p:bold r:id="rId118"/>
      <p:italic r:id="rId119"/>
    </p:embeddedFont>
    <p:embeddedFont>
      <p:font typeface="Gin" panose="00000500000000000000" pitchFamily="2" charset="0"/>
      <p:regular r:id="rId120"/>
      <p:italic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EFD6A3"/>
    <a:srgbClr val="D3D0BC"/>
    <a:srgbClr val="DCB343"/>
    <a:srgbClr val="262626"/>
    <a:srgbClr val="CCD4E8"/>
    <a:srgbClr val="2F2A25"/>
    <a:srgbClr val="574E43"/>
    <a:srgbClr val="7E7161"/>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8" d="100"/>
          <a:sy n="68" d="100"/>
        </p:scale>
        <p:origin x="1374" y="7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5.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1.fntdata"/><Relationship Id="rId118" Type="http://schemas.openxmlformats.org/officeDocument/2006/relationships/font" Target="fonts/font6.fntdata"/><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4.fntdata"/><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2.fntdata"/><Relationship Id="rId119"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8.fntdata"/><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B897B4-25C0-4523-9350-0D6DEA76E4C2}" type="datetimeFigureOut">
              <a:rPr lang="en-US" smtClean="0"/>
              <a:pPr/>
              <a:t>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867C91-AC39-4117-B6F0-5D3E5E0DF7CC}" type="slidenum">
              <a:rPr lang="en-US" smtClean="0"/>
              <a:pPr/>
              <a:t>‹#›</a:t>
            </a:fld>
            <a:endParaRPr lang="en-US"/>
          </a:p>
        </p:txBody>
      </p:sp>
    </p:spTree>
    <p:extLst>
      <p:ext uri="{BB962C8B-B14F-4D97-AF65-F5344CB8AC3E}">
        <p14:creationId xmlns:p14="http://schemas.microsoft.com/office/powerpoint/2010/main" val="2515656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867C91-AC39-4117-B6F0-5D3E5E0DF7CC}" type="slidenum">
              <a:rPr lang="en-US" smtClean="0"/>
              <a:pPr/>
              <a:t>24</a:t>
            </a:fld>
            <a:endParaRPr lang="en-US"/>
          </a:p>
        </p:txBody>
      </p:sp>
    </p:spTree>
    <p:extLst>
      <p:ext uri="{BB962C8B-B14F-4D97-AF65-F5344CB8AC3E}">
        <p14:creationId xmlns:p14="http://schemas.microsoft.com/office/powerpoint/2010/main" val="139759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867C91-AC39-4117-B6F0-5D3E5E0DF7CC}" type="slidenum">
              <a:rPr lang="en-US" smtClean="0"/>
              <a:pPr/>
              <a:t>25</a:t>
            </a:fld>
            <a:endParaRPr lang="en-US"/>
          </a:p>
        </p:txBody>
      </p:sp>
    </p:spTree>
    <p:extLst>
      <p:ext uri="{BB962C8B-B14F-4D97-AF65-F5344CB8AC3E}">
        <p14:creationId xmlns:p14="http://schemas.microsoft.com/office/powerpoint/2010/main" val="169150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867C91-AC39-4117-B6F0-5D3E5E0DF7CC}" type="slidenum">
              <a:rPr lang="en-US" smtClean="0"/>
              <a:pPr/>
              <a:t>26</a:t>
            </a:fld>
            <a:endParaRPr lang="en-US"/>
          </a:p>
        </p:txBody>
      </p:sp>
    </p:spTree>
    <p:extLst>
      <p:ext uri="{BB962C8B-B14F-4D97-AF65-F5344CB8AC3E}">
        <p14:creationId xmlns:p14="http://schemas.microsoft.com/office/powerpoint/2010/main" val="343944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64944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1901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9595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41521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83629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5621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0588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7260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83780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747629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143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pPr/>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pPr/>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pPr/>
              <a:t>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pPr/>
              <a:t>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pPr/>
              <a:t>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pPr/>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pPr/>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C3656-F4C4-4AD5-9947-1BB50FDD53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67B54-43FA-4D9C-83CA-AB59405246D0}" type="datetimeFigureOut">
              <a:rPr lang="en-US" smtClean="0"/>
              <a:pPr/>
              <a:t>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C3656-F4C4-4AD5-9947-1BB50FDD537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2/4/2024</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80177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hyperlink" Target="https://www.facebook.com/pages/Tom-Richey/14074617563" TargetMode="External"/><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hyperlink" Target="http://www.youtube.com/tomforameric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hyperlink" Target="http://www.flickr.com/photos/usfwshq/"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commons.wikimedia.org/wiki/User:Golbez"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www.flickr.com/photos/kenlund/" TargetMode="External"/><Relationship Id="rId2" Type="http://schemas.openxmlformats.org/officeDocument/2006/relationships/audio" Target="file:///F:\APUSH\Unit%2008%20-%20The%20Gilded%20Age\Clemson__Tiger_Rag.mp3" TargetMode="External"/><Relationship Id="rId1" Type="http://schemas.microsoft.com/office/2007/relationships/media" Target="file:///F:\APUSH\Unit%2008%20-%20The%20Gilded%20Age\Clemson__Tiger_Rag.mp3" TargetMode="External"/><Relationship Id="rId6" Type="http://schemas.openxmlformats.org/officeDocument/2006/relationships/hyperlink" Target="http://creativecommons.org/licenses/by-sa/2.0/"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ommons.wikimedia.org/w/index.php?title=User:Kballen&amp;action=edit&amp;redlink=1"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flickr.com/photos/kenlund/" TargetMode="External"/><Relationship Id="rId3" Type="http://schemas.openxmlformats.org/officeDocument/2006/relationships/slideLayout" Target="../slideLayouts/slideLayout6.xml"/><Relationship Id="rId7" Type="http://schemas.openxmlformats.org/officeDocument/2006/relationships/hyperlink" Target="http://creativecommons.org/licenses/by-sa/2.0/" TargetMode="External"/><Relationship Id="rId2" Type="http://schemas.openxmlformats.org/officeDocument/2006/relationships/audio" Target="file:///F:\APUSH\Unit%2008%20-%20The%20Gilded%20Age\Clemson__Tiger_Rag.mp3" TargetMode="External"/><Relationship Id="rId1" Type="http://schemas.microsoft.com/office/2007/relationships/media" Target="file:///F:\APUSH\Unit%2008%20-%20The%20Gilded%20Age\Clemson__Tiger_Rag.mp3" TargetMode="Externa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F:\APUSH\Unit%2008%20-%20The%20Gilded%20Age\boomer_sooner_with_intro.mp3" TargetMode="External"/><Relationship Id="rId1" Type="http://schemas.microsoft.com/office/2007/relationships/media" Target="file:///F:\APUSH\Unit%2008%20-%20The%20Gilded%20Age\boomer_sooner_with_intro.mp3" TargetMode="Externa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www.flickr.com/photos/astrozombi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www.flickr.com/photos/astrozombi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commons.wikimedia.org/wiki/User:Golbez" TargetMode="External"/><Relationship Id="rId5" Type="http://schemas.microsoft.com/office/2007/relationships/hdphoto" Target="../media/hdphoto5.wdp"/><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hyperlink" Target="http://commons.wikimedia.org/wiki/User:Golbez" TargetMode="External"/><Relationship Id="rId5" Type="http://schemas.openxmlformats.org/officeDocument/2006/relationships/image" Target="../media/image12.png"/><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10.wdp"/><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hyperlink" Target="http://commons.wikimedia.org/wiki/User:Golbez" TargetMode="External"/><Relationship Id="rId3" Type="http://schemas.microsoft.com/office/2007/relationships/hdphoto" Target="../media/hdphoto9.wdp"/><Relationship Id="rId7" Type="http://schemas.microsoft.com/office/2007/relationships/hdphoto" Target="../media/hdphoto13.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2.wdp"/><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41.jpeg"/><Relationship Id="rId4" Type="http://schemas.openxmlformats.org/officeDocument/2006/relationships/hyperlink" Target="http://1.bp.blogspot.com/_yAbHLt6zUIE/TNblH9a2-ZI/AAAAAAAADBY/BNNtEJlhwPc/s1600/govt+land+grants+railways+1880+reduced.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3.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4.xml"/><Relationship Id="rId5" Type="http://schemas.microsoft.com/office/2007/relationships/hdphoto" Target="../media/hdphoto14.wdp"/><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profbutler.watermelon-kid.com/students/reading/1302_maps-1.htm"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hyperlink" Target="http://www.pbs.org/wgbh/americanexperience/features/general-article/tcrr-scandal/"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5.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hyperlink" Target="http://www.flickr.com/photos/tourist_on_earth/" TargetMode="External"/><Relationship Id="rId4" Type="http://schemas.openxmlformats.org/officeDocument/2006/relationships/hyperlink" Target="http://creativecommons.org/licenses/by/2.0/"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5.xml"/><Relationship Id="rId1" Type="http://schemas.openxmlformats.org/officeDocument/2006/relationships/themeOverride" Target="../theme/themeOverride6.xml"/><Relationship Id="rId4" Type="http://schemas.microsoft.com/office/2007/relationships/hdphoto" Target="../media/hdphoto18.wdp"/></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hemeOverride" Target="../theme/themeOverride7.xml"/><Relationship Id="rId4" Type="http://schemas.openxmlformats.org/officeDocument/2006/relationships/hyperlink" Target="http://en.wikipedia.org/wiki/User:Elkman"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trinityhistory.org/AmH/images/04.rrlandgrants.jpg" TargetMode="External"/><Relationship Id="rId2" Type="http://schemas.openxmlformats.org/officeDocument/2006/relationships/slideLayout" Target="../slideLayouts/slideLayout5.xml"/><Relationship Id="rId1" Type="http://schemas.openxmlformats.org/officeDocument/2006/relationships/themeOverride" Target="../theme/themeOverride8.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9.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hemeOverride" Target="../theme/themeOverride10.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hyperlink" Target="http://www.flickr.com/photos/sethw/"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creativecommons.org/licenses/by-sa/2.0/" TargetMode="External"/><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www.flickr.com/photos/viralbus/"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2AD4F7-FBF3-4B0B-9EE7-F8B1F362A2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07" t="8823" r="20011" b="29833"/>
          <a:stretch/>
        </p:blipFill>
        <p:spPr bwMode="auto">
          <a:xfrm>
            <a:off x="0" y="1"/>
            <a:ext cx="9144000" cy="6888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4038600"/>
            <a:ext cx="9144000" cy="2849978"/>
          </a:xfrm>
          <a:prstGeom prst="rect">
            <a:avLst/>
          </a:prstGeom>
          <a:gradFill flip="none" rotWithShape="1">
            <a:gsLst>
              <a:gs pos="0">
                <a:schemeClr val="accent1">
                  <a:alpha val="0"/>
                  <a:lumMod val="0"/>
                </a:schemeClr>
              </a:gs>
              <a:gs pos="77000">
                <a:schemeClr val="tx1">
                  <a:lumMod val="100000"/>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756" y="1295400"/>
            <a:ext cx="9201444" cy="4738671"/>
          </a:xfrm>
        </p:spPr>
        <p:txBody>
          <a:bodyPr>
            <a:noAutofit/>
            <a:scene3d>
              <a:camera prst="orthographicFront"/>
              <a:lightRig rig="balanced" dir="t">
                <a:rot lat="0" lon="0" rev="2100000"/>
              </a:lightRig>
            </a:scene3d>
            <a:sp3d prstMaterial="metal">
              <a:contourClr>
                <a:schemeClr val="bg2"/>
              </a:contourClr>
            </a:sp3d>
          </a:bodyPr>
          <a:lstStyle/>
          <a:p>
            <a:r>
              <a:rPr lang="en-US" sz="16600" dirty="0">
                <a:ln w="28575">
                  <a:solidFill>
                    <a:schemeClr val="bg2"/>
                  </a:solidFill>
                </a:ln>
                <a:effectLst>
                  <a:outerShdw blurRad="38100" dist="38100" dir="2700000" algn="tl">
                    <a:schemeClr val="bg2">
                      <a:alpha val="43000"/>
                    </a:schemeClr>
                  </a:outerShdw>
                </a:effectLst>
                <a:latin typeface="Gin" pitchFamily="50" charset="0"/>
              </a:rPr>
              <a:t>Conquest</a:t>
            </a:r>
            <a:r>
              <a:rPr lang="en-US" sz="16600" b="1" dirty="0">
                <a:ln w="28575">
                  <a:solidFill>
                    <a:schemeClr val="bg2"/>
                  </a:solidFill>
                </a:ln>
                <a:effectLst>
                  <a:outerShdw blurRad="38100" dist="38100" dir="2700000" algn="tl">
                    <a:schemeClr val="bg2">
                      <a:alpha val="43000"/>
                    </a:schemeClr>
                  </a:outerShdw>
                </a:effectLst>
                <a:latin typeface="Gin" pitchFamily="50" charset="0"/>
              </a:rPr>
              <a:t> </a:t>
            </a:r>
            <a:br>
              <a:rPr lang="en-US" sz="6600" b="1" dirty="0">
                <a:ln w="50800"/>
                <a:effectLst>
                  <a:glow rad="63500">
                    <a:srgbClr val="F4DDBA">
                      <a:alpha val="80000"/>
                    </a:srgbClr>
                  </a:glow>
                  <a:outerShdw blurRad="38100" dist="38100" dir="2700000" algn="tl">
                    <a:srgbClr val="000000">
                      <a:alpha val="43137"/>
                    </a:srgbClr>
                  </a:outerShdw>
                </a:effectLst>
                <a:latin typeface="Gin" pitchFamily="50" charset="0"/>
              </a:rPr>
            </a:br>
            <a:r>
              <a:rPr lang="en-US" sz="6600" dirty="0">
                <a:ln w="50800"/>
                <a:effectLst>
                  <a:outerShdw blurRad="38100" dist="38100" dir="2700000" algn="tl">
                    <a:schemeClr val="bg2">
                      <a:alpha val="43000"/>
                    </a:schemeClr>
                  </a:outerShdw>
                </a:effectLst>
                <a:latin typeface="Gin" pitchFamily="50" charset="0"/>
              </a:rPr>
              <a:t>of the </a:t>
            </a:r>
            <a:br>
              <a:rPr lang="en-US" sz="8000" b="1" dirty="0">
                <a:ln w="50800"/>
                <a:effectLst>
                  <a:glow rad="63500">
                    <a:srgbClr val="F4DDBA">
                      <a:alpha val="80000"/>
                    </a:srgbClr>
                  </a:glow>
                  <a:outerShdw blurRad="38100" dist="38100" dir="2700000" algn="tl">
                    <a:srgbClr val="000000">
                      <a:alpha val="43137"/>
                    </a:srgbClr>
                  </a:outerShdw>
                </a:effectLst>
                <a:latin typeface="Gin" pitchFamily="50" charset="0"/>
              </a:rPr>
            </a:br>
            <a:r>
              <a:rPr lang="en-US" sz="9600" b="1" dirty="0">
                <a:ln w="9525">
                  <a:solidFill>
                    <a:schemeClr val="tx1"/>
                  </a:solidFill>
                </a:ln>
                <a:solidFill>
                  <a:schemeClr val="bg2"/>
                </a:solidFill>
                <a:effectLst>
                  <a:outerShdw blurRad="38100" dist="38100" dir="2700000" algn="tl">
                    <a:srgbClr val="000000">
                      <a:alpha val="43137"/>
                    </a:srgbClr>
                  </a:outerShdw>
                </a:effectLst>
                <a:latin typeface="Gin" pitchFamily="50" charset="0"/>
              </a:rPr>
              <a:t>American West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274638"/>
            <a:ext cx="4268788" cy="5973762"/>
          </a:xfrm>
        </p:spPr>
      </p:pic>
      <p:sp>
        <p:nvSpPr>
          <p:cNvPr id="8" name="Rectangle 7"/>
          <p:cNvSpPr/>
          <p:nvPr/>
        </p:nvSpPr>
        <p:spPr>
          <a:xfrm>
            <a:off x="0" y="0"/>
            <a:ext cx="9144000" cy="6888578"/>
          </a:xfrm>
          <a:prstGeom prst="rect">
            <a:avLst/>
          </a:prstGeom>
          <a:gradFill flip="none" rotWithShape="1">
            <a:gsLst>
              <a:gs pos="0">
                <a:schemeClr val="accent1">
                  <a:alpha val="0"/>
                  <a:lumMod val="0"/>
                </a:schemeClr>
              </a:gs>
              <a:gs pos="60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524500"/>
            <a:ext cx="4230688" cy="5137560"/>
          </a:xfrm>
          <a:prstGeom prst="rect">
            <a:avLst/>
          </a:prstGeom>
          <a:noFill/>
        </p:spPr>
        <p:txBody>
          <a:bodyPr wrap="square" rtlCol="0">
            <a:spAutoFit/>
          </a:bodyPr>
          <a:lstStyle/>
          <a:p>
            <a:pPr algn="ctr"/>
            <a:r>
              <a:rPr lang="en-US" sz="14000" dirty="0">
                <a:solidFill>
                  <a:schemeClr val="bg2"/>
                </a:solidFill>
                <a:latin typeface="+mj-lt"/>
              </a:rPr>
              <a:t>LOTS</a:t>
            </a:r>
          </a:p>
          <a:p>
            <a:pPr algn="ctr">
              <a:lnSpc>
                <a:spcPct val="85000"/>
              </a:lnSpc>
            </a:pPr>
            <a:r>
              <a:rPr lang="en-US" sz="9600" b="1" i="1" dirty="0">
                <a:solidFill>
                  <a:schemeClr val="bg2"/>
                </a:solidFill>
              </a:rPr>
              <a:t>o</a:t>
            </a:r>
            <a:r>
              <a:rPr lang="en-US" sz="4400" b="1" i="1" dirty="0">
                <a:solidFill>
                  <a:schemeClr val="bg2"/>
                </a:solidFill>
              </a:rPr>
              <a:t>f Federal </a:t>
            </a:r>
            <a:r>
              <a:rPr lang="en-US" sz="12500" dirty="0">
                <a:solidFill>
                  <a:schemeClr val="bg2"/>
                </a:solidFill>
                <a:latin typeface="+mj-lt"/>
              </a:rPr>
              <a:t>Land</a:t>
            </a:r>
          </a:p>
        </p:txBody>
      </p:sp>
    </p:spTree>
    <p:extLst>
      <p:ext uri="{BB962C8B-B14F-4D97-AF65-F5344CB8AC3E}">
        <p14:creationId xmlns:p14="http://schemas.microsoft.com/office/powerpoint/2010/main" val="405009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96000"/>
              </a:schemeClr>
            </a:gs>
            <a:gs pos="58000">
              <a:schemeClr val="accent2">
                <a:lumMod val="75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667000"/>
            <a:ext cx="4953000" cy="2819400"/>
          </a:xfrm>
        </p:spPr>
        <p:txBody>
          <a:bodyPr>
            <a:noAutofit/>
          </a:bodyPr>
          <a:lstStyle/>
          <a:p>
            <a:pPr marL="0" indent="0">
              <a:buNone/>
            </a:pPr>
            <a:r>
              <a:rPr lang="en-US" sz="4000" dirty="0">
                <a:solidFill>
                  <a:schemeClr val="bg1">
                    <a:lumMod val="95000"/>
                  </a:schemeClr>
                </a:solidFill>
                <a:effectLst>
                  <a:outerShdw blurRad="38100" dist="38100" dir="2700000" algn="tl">
                    <a:srgbClr val="000000">
                      <a:alpha val="43137"/>
                    </a:srgbClr>
                  </a:outerShdw>
                </a:effectLst>
                <a:latin typeface="+mj-lt"/>
              </a:rPr>
              <a:t>Helen Hunt Jackson’s </a:t>
            </a:r>
            <a:r>
              <a:rPr lang="en-US" sz="3600" b="1" dirty="0">
                <a:solidFill>
                  <a:schemeClr val="bg1">
                    <a:lumMod val="95000"/>
                  </a:schemeClr>
                </a:solidFill>
                <a:effectLst>
                  <a:outerShdw blurRad="38100" dist="38100" dir="2700000" algn="tl">
                    <a:srgbClr val="000000">
                      <a:alpha val="43137"/>
                    </a:srgbClr>
                  </a:outerShdw>
                </a:effectLst>
              </a:rPr>
              <a:t>chronicle of abuses and deprivations on Native American reservations</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2667000"/>
            <a:ext cx="3110609" cy="3636558"/>
          </a:xfrm>
          <a:prstGeom prst="rect">
            <a:avLst/>
          </a:prstGeom>
          <a:noFill/>
          <a:ln w="9525">
            <a:noFill/>
            <a:miter lim="800000"/>
            <a:headEnd/>
            <a:tailEnd/>
          </a:ln>
        </p:spPr>
      </p:pic>
      <p:sp>
        <p:nvSpPr>
          <p:cNvPr id="5" name="TextBox 4"/>
          <p:cNvSpPr txBox="1"/>
          <p:nvPr/>
        </p:nvSpPr>
        <p:spPr>
          <a:xfrm>
            <a:off x="6852038" y="5638800"/>
            <a:ext cx="1821172" cy="584775"/>
          </a:xfrm>
          <a:prstGeom prst="rect">
            <a:avLst/>
          </a:prstGeom>
          <a:noFill/>
        </p:spPr>
        <p:txBody>
          <a:bodyPr wrap="square" rtlCol="0">
            <a:spAutoFit/>
          </a:bodyPr>
          <a:lstStyle/>
          <a:p>
            <a:pPr algn="r"/>
            <a:r>
              <a:rPr lang="en-US" sz="3200" b="1" dirty="0">
                <a:ln>
                  <a:solidFill>
                    <a:schemeClr val="tx1"/>
                  </a:solidFill>
                </a:ln>
                <a:solidFill>
                  <a:schemeClr val="bg1">
                    <a:lumMod val="95000"/>
                  </a:schemeClr>
                </a:solidFill>
                <a:effectLst>
                  <a:glow rad="50800">
                    <a:schemeClr val="tx1">
                      <a:alpha val="80000"/>
                    </a:schemeClr>
                  </a:glow>
                  <a:outerShdw blurRad="38100" dist="38100" dir="2700000" algn="tl">
                    <a:srgbClr val="000000">
                      <a:alpha val="43137"/>
                    </a:srgbClr>
                  </a:outerShdw>
                </a:effectLst>
                <a:latin typeface="+mj-lt"/>
              </a:rPr>
              <a:t>Jackson</a:t>
            </a:r>
            <a:endParaRPr lang="en-US" sz="3600" b="1" dirty="0">
              <a:ln>
                <a:solidFill>
                  <a:schemeClr val="tx1"/>
                </a:solidFill>
              </a:ln>
              <a:solidFill>
                <a:schemeClr val="bg1">
                  <a:lumMod val="95000"/>
                </a:schemeClr>
              </a:solidFill>
              <a:effectLst>
                <a:glow rad="50800">
                  <a:schemeClr val="tx1">
                    <a:alpha val="80000"/>
                  </a:schemeClr>
                </a:glow>
                <a:outerShdw blurRad="38100" dist="38100" dir="2700000" algn="tl">
                  <a:srgbClr val="000000">
                    <a:alpha val="43137"/>
                  </a:srgbClr>
                </a:outerShdw>
              </a:effectLst>
              <a:latin typeface="+mj-lt"/>
            </a:endParaRPr>
          </a:p>
        </p:txBody>
      </p:sp>
      <p:sp>
        <p:nvSpPr>
          <p:cNvPr id="7" name="Title 1"/>
          <p:cNvSpPr>
            <a:spLocks noGrp="1"/>
          </p:cNvSpPr>
          <p:nvPr>
            <p:ph type="title"/>
          </p:nvPr>
        </p:nvSpPr>
        <p:spPr>
          <a:xfrm>
            <a:off x="184853" y="609600"/>
            <a:ext cx="8654346" cy="1143000"/>
          </a:xfrm>
        </p:spPr>
        <p:txBody>
          <a:bodyPr>
            <a:noAutofit/>
          </a:bodyPr>
          <a:lstStyle/>
          <a:p>
            <a:pPr algn="l"/>
            <a:r>
              <a:rPr lang="en-US" sz="7000" b="1" i="1" dirty="0">
                <a:solidFill>
                  <a:schemeClr val="bg1">
                    <a:lumMod val="95000"/>
                  </a:schemeClr>
                </a:solidFill>
                <a:effectLst>
                  <a:outerShdw blurRad="38100" dist="38100" dir="2700000" algn="tl">
                    <a:srgbClr val="000000">
                      <a:alpha val="43137"/>
                    </a:srgbClr>
                  </a:outerShdw>
                </a:effectLst>
              </a:rPr>
              <a:t>A Century of Dishonor</a:t>
            </a:r>
          </a:p>
        </p:txBody>
      </p:sp>
      <p:sp>
        <p:nvSpPr>
          <p:cNvPr id="8" name="Rectangle 7"/>
          <p:cNvSpPr/>
          <p:nvPr/>
        </p:nvSpPr>
        <p:spPr>
          <a:xfrm>
            <a:off x="6858000" y="1654314"/>
            <a:ext cx="1765227" cy="707886"/>
          </a:xfrm>
          <a:prstGeom prst="rect">
            <a:avLst/>
          </a:prstGeom>
        </p:spPr>
        <p:txBody>
          <a:bodyPr wrap="none">
            <a:spAutoFit/>
          </a:bodyPr>
          <a:lstStyle/>
          <a:p>
            <a:r>
              <a:rPr lang="en-US" sz="4000" b="1" dirty="0">
                <a:solidFill>
                  <a:schemeClr val="bg1">
                    <a:lumMod val="95000"/>
                  </a:schemeClr>
                </a:solidFill>
                <a:effectLst>
                  <a:outerShdw blurRad="38100" dist="38100" dir="2700000" algn="tl">
                    <a:srgbClr val="000000">
                      <a:alpha val="43137"/>
                    </a:srgbClr>
                  </a:outerShdw>
                </a:effectLst>
              </a:rPr>
              <a:t>(1888)</a:t>
            </a:r>
            <a:endParaRPr lang="en-US" sz="40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3195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2"/>
          </a:xfrm>
          <a:prstGeom prst="rect">
            <a:avLst/>
          </a:prstGeom>
          <a:noFill/>
          <a:ln w="9525">
            <a:noFill/>
            <a:miter lim="800000"/>
            <a:headEnd/>
            <a:tailEnd/>
          </a:ln>
          <a:effectLst/>
        </p:spPr>
      </p:pic>
      <p:sp>
        <p:nvSpPr>
          <p:cNvPr id="5" name="TextBox 4"/>
          <p:cNvSpPr txBox="1"/>
          <p:nvPr/>
        </p:nvSpPr>
        <p:spPr>
          <a:xfrm>
            <a:off x="0" y="4724400"/>
            <a:ext cx="9144000" cy="1077218"/>
          </a:xfrm>
          <a:prstGeom prst="rect">
            <a:avLst/>
          </a:prstGeom>
          <a:solidFill>
            <a:schemeClr val="bg1">
              <a:lumMod val="85000"/>
              <a:alpha val="85000"/>
            </a:schemeClr>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i="1" dirty="0">
                <a:solidFill>
                  <a:prstClr val="black"/>
                </a:solidFill>
              </a:rPr>
              <a:t>The last armed conflict between the U.S. Army and Native Americans</a:t>
            </a:r>
          </a:p>
        </p:txBody>
      </p:sp>
      <p:sp>
        <p:nvSpPr>
          <p:cNvPr id="7" name="Title 1"/>
          <p:cNvSpPr>
            <a:spLocks noGrp="1"/>
          </p:cNvSpPr>
          <p:nvPr>
            <p:ph type="title"/>
          </p:nvPr>
        </p:nvSpPr>
        <p:spPr>
          <a:xfrm>
            <a:off x="0" y="381000"/>
            <a:ext cx="6553200" cy="2057400"/>
          </a:xfrm>
        </p:spPr>
        <p:txBody>
          <a:bodyPr>
            <a:noAutofit/>
          </a:bodyPr>
          <a:lstStyle/>
          <a:p>
            <a:r>
              <a:rPr lang="en-US" sz="7200" dirty="0"/>
              <a:t>Wounded Knee Massacre</a:t>
            </a:r>
          </a:p>
        </p:txBody>
      </p:sp>
      <p:sp>
        <p:nvSpPr>
          <p:cNvPr id="6" name="TextBox 5"/>
          <p:cNvSpPr txBox="1"/>
          <p:nvPr/>
        </p:nvSpPr>
        <p:spPr>
          <a:xfrm>
            <a:off x="6553200" y="762000"/>
            <a:ext cx="2286000" cy="1015663"/>
          </a:xfrm>
          <a:prstGeom prst="rect">
            <a:avLst/>
          </a:prstGeom>
          <a:noFill/>
        </p:spPr>
        <p:txBody>
          <a:bodyPr wrap="square" rtlCol="0">
            <a:spAutoFit/>
          </a:bodyPr>
          <a:lstStyle/>
          <a:p>
            <a:pPr algn="ctr"/>
            <a:r>
              <a:rPr lang="en-US" sz="6000" b="1" dirty="0">
                <a:solidFill>
                  <a:prstClr val="black"/>
                </a:solidFill>
              </a:rPr>
              <a:t>1890</a:t>
            </a:r>
          </a:p>
        </p:txBody>
      </p:sp>
    </p:spTree>
    <p:extLst>
      <p:ext uri="{BB962C8B-B14F-4D97-AF65-F5344CB8AC3E}">
        <p14:creationId xmlns:p14="http://schemas.microsoft.com/office/powerpoint/2010/main" val="28334157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 y="1"/>
            <a:ext cx="9144001" cy="6858000"/>
          </a:xfrm>
          <a:prstGeom prst="rect">
            <a:avLst/>
          </a:prstGeom>
          <a:noFill/>
          <a:ln w="9525">
            <a:noFill/>
            <a:miter lim="800000"/>
            <a:headEnd/>
            <a:tailEnd/>
          </a:ln>
        </p:spPr>
      </p:pic>
      <p:sp>
        <p:nvSpPr>
          <p:cNvPr id="2" name="Title 1"/>
          <p:cNvSpPr>
            <a:spLocks noGrp="1"/>
          </p:cNvSpPr>
          <p:nvPr>
            <p:ph type="title"/>
          </p:nvPr>
        </p:nvSpPr>
        <p:spPr>
          <a:xfrm>
            <a:off x="0" y="819151"/>
            <a:ext cx="9144000" cy="3067049"/>
          </a:xfrm>
        </p:spPr>
        <p:txBody>
          <a:bodyPr>
            <a:normAutofit/>
          </a:bodyPr>
          <a:lstStyle/>
          <a:p>
            <a:r>
              <a:rPr lang="en-US" sz="16600" b="1" dirty="0">
                <a:ln>
                  <a:solidFill>
                    <a:schemeClr val="tx1"/>
                  </a:solidFill>
                </a:ln>
                <a:solidFill>
                  <a:schemeClr val="bg1"/>
                </a:solidFill>
                <a:effectLst>
                  <a:outerShdw blurRad="38100" dist="38100" dir="2700000" algn="tl">
                    <a:srgbClr val="000000">
                      <a:alpha val="43137"/>
                    </a:srgbClr>
                  </a:outerShdw>
                </a:effectLst>
              </a:rPr>
              <a:t>genocide</a:t>
            </a:r>
            <a:endParaRPr lang="en-US" sz="11500" b="1" dirty="0">
              <a:ln>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80773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7C2A5"/>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5EE5E9B-C479-47D2-81F8-DA41B820007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8438"/>
            <a:ext cx="9144000" cy="1935162"/>
          </a:xfrm>
        </p:spPr>
        <p:txBody>
          <a:bodyPr>
            <a:noAutofit/>
          </a:bodyPr>
          <a:lstStyle/>
          <a:p>
            <a:r>
              <a:rPr lang="en-US" sz="11500" dirty="0">
                <a:ln w="19050">
                  <a:solidFill>
                    <a:srgbClr val="150904"/>
                  </a:solidFill>
                </a:ln>
                <a:solidFill>
                  <a:schemeClr val="bg2"/>
                </a:solidFill>
                <a:effectLst>
                  <a:outerShdw blurRad="38100" dist="38100" dir="2700000" algn="tl">
                    <a:srgbClr val="000000">
                      <a:alpha val="43137"/>
                    </a:srgbClr>
                  </a:outerShdw>
                </a:effectLst>
              </a:rPr>
              <a:t>End of an era</a:t>
            </a:r>
          </a:p>
        </p:txBody>
      </p:sp>
      <p:sp>
        <p:nvSpPr>
          <p:cNvPr id="4" name="Rectangle 3"/>
          <p:cNvSpPr/>
          <p:nvPr/>
        </p:nvSpPr>
        <p:spPr>
          <a:xfrm>
            <a:off x="381000" y="2336661"/>
            <a:ext cx="5410200" cy="3693319"/>
          </a:xfrm>
          <a:prstGeom prst="rect">
            <a:avLst/>
          </a:prstGeom>
        </p:spPr>
        <p:txBody>
          <a:bodyPr wrap="square">
            <a:spAutoFit/>
          </a:bodyPr>
          <a:lstStyle/>
          <a:p>
            <a:pPr marL="176213" indent="-176213"/>
            <a:r>
              <a:rPr lang="en-US" sz="2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r>
              <a:rPr lang="en-US" sz="2600" b="1" dirty="0">
                <a:solidFill>
                  <a:srgbClr val="EEECE1"/>
                </a:solidFill>
                <a:effectLst>
                  <a:glow rad="228600">
                    <a:srgbClr val="150904">
                      <a:alpha val="80000"/>
                    </a:srgbClr>
                  </a:glow>
                  <a:outerShdw blurRad="38100" dist="38100" dir="2700000" algn="tl">
                    <a:srgbClr val="000000">
                      <a:alpha val="43137"/>
                    </a:srgbClr>
                  </a:outerShdw>
                </a:effectLst>
              </a:rPr>
              <a:t>Never again will such gifts of free land offer themselves... Now, four centuries from the discovery of America... the frontier has gone, and with its going has closed the first period of American history</a:t>
            </a:r>
            <a:r>
              <a:rPr lang="en-US" sz="2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p>
          <a:p>
            <a:r>
              <a:rPr lang="en-US" sz="1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p>
          <a:p>
            <a:r>
              <a:rPr lang="en-US" sz="36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r>
              <a:rPr lang="en-US" sz="2800" b="1" dirty="0">
                <a:solidFill>
                  <a:srgbClr val="EEECE1"/>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Frederick Jackson Turner</a:t>
            </a:r>
            <a:endParaRPr lang="en-US" sz="2800" b="1" dirty="0">
              <a:solidFill>
                <a:srgbClr val="EEECE1"/>
              </a:solidFill>
              <a:effectLst>
                <a:glow rad="228600">
                  <a:srgbClr val="150904">
                    <a:alpha val="80000"/>
                  </a:srgbClr>
                </a:glow>
                <a:outerShdw blurRad="38100" dist="38100" dir="2700000" algn="tl">
                  <a:srgbClr val="000000">
                    <a:alpha val="43137"/>
                  </a:srgbClr>
                </a:outerShdw>
              </a:effectLst>
            </a:endParaRPr>
          </a:p>
        </p:txBody>
      </p:sp>
      <p:pic>
        <p:nvPicPr>
          <p:cNvPr id="1026" name="Picture 2" descr="File:Frederick Jackson Tur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7512"/>
            <a:ext cx="2590800" cy="351608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96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31C2B03-4679-40DE-96E2-560129227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16" y="2287314"/>
            <a:ext cx="9189116" cy="1143000"/>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MISSION</a:t>
            </a:r>
            <a:r>
              <a:rPr lang="en-US" sz="7200" dirty="0">
                <a:effectLst>
                  <a:outerShdw blurRad="38100" dist="38100" dir="2700000" algn="tl">
                    <a:srgbClr val="000000">
                      <a:alpha val="43137"/>
                    </a:srgbClr>
                  </a:outerShdw>
                </a:effectLst>
              </a:rPr>
              <a:t> </a:t>
            </a:r>
            <a:r>
              <a:rPr lang="en-US" sz="7200" dirty="0">
                <a:effectLst>
                  <a:outerShdw blurRad="38100" dist="38100" dir="2700000" algn="tl">
                    <a:schemeClr val="bg2">
                      <a:lumMod val="90000"/>
                      <a:alpha val="43000"/>
                    </a:schemeClr>
                  </a:outerShdw>
                </a:effectLst>
              </a:rPr>
              <a:t>ACCOMPLISHED</a:t>
            </a:r>
          </a:p>
        </p:txBody>
      </p:sp>
    </p:spTree>
    <p:extLst>
      <p:ext uri="{BB962C8B-B14F-4D97-AF65-F5344CB8AC3E}">
        <p14:creationId xmlns:p14="http://schemas.microsoft.com/office/powerpoint/2010/main" val="34108816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C658350-1DC0-4031-9AEB-47E919CD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4953000"/>
            <a:ext cx="5029200" cy="1143000"/>
          </a:xfrm>
        </p:spPr>
        <p:txBody>
          <a:bodyPr>
            <a:noAutofit/>
          </a:bodyPr>
          <a:lstStyle/>
          <a:p>
            <a:r>
              <a:rPr lang="en-US" sz="6600" dirty="0">
                <a:ln w="19050">
                  <a:solidFill>
                    <a:schemeClr val="tx1"/>
                  </a:solidFill>
                </a:ln>
                <a:solidFill>
                  <a:schemeClr val="bg1"/>
                </a:solidFill>
                <a:effectLst>
                  <a:outerShdw blurRad="38100" dist="38100" dir="2700000" algn="tl">
                    <a:srgbClr val="000000">
                      <a:alpha val="43137"/>
                    </a:srgbClr>
                  </a:outerShdw>
                </a:effectLst>
              </a:rPr>
              <a:t>Homesteads</a:t>
            </a:r>
          </a:p>
        </p:txBody>
      </p:sp>
    </p:spTree>
    <p:extLst>
      <p:ext uri="{BB962C8B-B14F-4D97-AF65-F5344CB8AC3E}">
        <p14:creationId xmlns:p14="http://schemas.microsoft.com/office/powerpoint/2010/main" val="2157407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C658350-1DC0-4031-9AEB-47E919CD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4953000"/>
            <a:ext cx="5029200" cy="1143000"/>
          </a:xfrm>
        </p:spPr>
        <p:txBody>
          <a:bodyPr>
            <a:noAutofit/>
          </a:bodyPr>
          <a:lstStyle/>
          <a:p>
            <a:r>
              <a:rPr lang="en-US" sz="6600" dirty="0">
                <a:ln w="19050">
                  <a:solidFill>
                    <a:schemeClr val="tx1"/>
                  </a:solidFill>
                </a:ln>
                <a:solidFill>
                  <a:schemeClr val="bg1"/>
                </a:solidFill>
                <a:effectLst>
                  <a:outerShdw blurRad="38100" dist="38100" dir="2700000" algn="tl">
                    <a:srgbClr val="000000">
                      <a:alpha val="43137"/>
                    </a:srgbClr>
                  </a:outerShdw>
                </a:effectLst>
              </a:rPr>
              <a:t>Homesteads</a:t>
            </a:r>
          </a:p>
        </p:txBody>
      </p:sp>
      <p:sp>
        <p:nvSpPr>
          <p:cNvPr id="8" name="Title 1"/>
          <p:cNvSpPr txBox="1">
            <a:spLocks/>
          </p:cNvSpPr>
          <p:nvPr/>
        </p:nvSpPr>
        <p:spPr>
          <a:xfrm>
            <a:off x="4495800" y="2514600"/>
            <a:ext cx="4495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n w="19050">
                  <a:solidFill>
                    <a:schemeClr val="tx1"/>
                  </a:solidFill>
                </a:ln>
                <a:solidFill>
                  <a:schemeClr val="bg1"/>
                </a:solidFill>
                <a:effectLst>
                  <a:outerShdw blurRad="38100" dist="38100" dir="2700000" algn="tl">
                    <a:srgbClr val="000000">
                      <a:alpha val="43137"/>
                    </a:srgbClr>
                  </a:outerShdw>
                </a:effectLst>
              </a:rPr>
              <a:t>RAILROADS</a:t>
            </a:r>
          </a:p>
        </p:txBody>
      </p:sp>
    </p:spTree>
    <p:extLst>
      <p:ext uri="{BB962C8B-B14F-4D97-AF65-F5344CB8AC3E}">
        <p14:creationId xmlns:p14="http://schemas.microsoft.com/office/powerpoint/2010/main" val="2287287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2DD3CCE-D9D8-4E57-B3FF-66F27643D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2800" y="4953000"/>
            <a:ext cx="5029200" cy="1143000"/>
          </a:xfrm>
        </p:spPr>
        <p:txBody>
          <a:bodyPr>
            <a:noAutofit/>
          </a:bodyPr>
          <a:lstStyle/>
          <a:p>
            <a:r>
              <a:rPr lang="en-US" sz="6600" dirty="0">
                <a:ln w="19050">
                  <a:solidFill>
                    <a:schemeClr val="tx1"/>
                  </a:solidFill>
                </a:ln>
                <a:solidFill>
                  <a:schemeClr val="bg1"/>
                </a:solidFill>
                <a:effectLst>
                  <a:outerShdw blurRad="38100" dist="38100" dir="2700000" algn="tl">
                    <a:srgbClr val="000000">
                      <a:alpha val="43137"/>
                    </a:srgbClr>
                  </a:outerShdw>
                </a:effectLst>
              </a:rPr>
              <a:t>Homesteads</a:t>
            </a:r>
          </a:p>
        </p:txBody>
      </p:sp>
      <p:sp>
        <p:nvSpPr>
          <p:cNvPr id="5" name="Title 1"/>
          <p:cNvSpPr txBox="1">
            <a:spLocks/>
          </p:cNvSpPr>
          <p:nvPr/>
        </p:nvSpPr>
        <p:spPr>
          <a:xfrm>
            <a:off x="4495800" y="2514600"/>
            <a:ext cx="4495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n w="19050">
                  <a:solidFill>
                    <a:schemeClr val="tx1"/>
                  </a:solidFill>
                </a:ln>
                <a:solidFill>
                  <a:schemeClr val="bg1"/>
                </a:solidFill>
                <a:effectLst>
                  <a:outerShdw blurRad="38100" dist="38100" dir="2700000" algn="tl">
                    <a:srgbClr val="000000">
                      <a:alpha val="43137"/>
                    </a:srgbClr>
                  </a:outerShdw>
                </a:effectLst>
              </a:rPr>
              <a:t>RAILROADS</a:t>
            </a:r>
          </a:p>
        </p:txBody>
      </p:sp>
      <p:sp>
        <p:nvSpPr>
          <p:cNvPr id="6" name="Title 1"/>
          <p:cNvSpPr txBox="1">
            <a:spLocks/>
          </p:cNvSpPr>
          <p:nvPr/>
        </p:nvSpPr>
        <p:spPr>
          <a:xfrm>
            <a:off x="-45116" y="3581400"/>
            <a:ext cx="45409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n w="19050">
                  <a:solidFill>
                    <a:schemeClr val="tx1"/>
                  </a:solidFill>
                </a:ln>
                <a:solidFill>
                  <a:schemeClr val="bg1"/>
                </a:solidFill>
                <a:effectLst>
                  <a:outerShdw blurRad="38100" dist="38100" dir="2700000" algn="tl">
                    <a:srgbClr val="000000">
                      <a:alpha val="43137"/>
                    </a:srgbClr>
                  </a:outerShdw>
                </a:effectLst>
              </a:rPr>
              <a:t>WARFARE</a:t>
            </a:r>
          </a:p>
        </p:txBody>
      </p:sp>
    </p:spTree>
    <p:extLst>
      <p:ext uri="{BB962C8B-B14F-4D97-AF65-F5344CB8AC3E}">
        <p14:creationId xmlns:p14="http://schemas.microsoft.com/office/powerpoint/2010/main" val="27935188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EB9B81A-2A19-4C2F-AC58-3E7E44C22B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19200"/>
            <a:ext cx="9144000" cy="4328318"/>
          </a:xfrm>
        </p:spPr>
        <p:txBody>
          <a:bodyPr>
            <a:noAutofit/>
          </a:bodyPr>
          <a:lstStyle/>
          <a:p>
            <a:r>
              <a:rPr lang="en-US" sz="16600" dirty="0">
                <a:solidFill>
                  <a:schemeClr val="bg2"/>
                </a:solidFill>
                <a:effectLst>
                  <a:outerShdw blurRad="38100" dist="38100" dir="2700000" algn="tl">
                    <a:srgbClr val="000000">
                      <a:alpha val="43137"/>
                    </a:srgbClr>
                  </a:outerShdw>
                </a:effectLst>
              </a:rPr>
              <a:t>MANIFEST </a:t>
            </a:r>
            <a:br>
              <a:rPr lang="en-US" sz="16600" dirty="0">
                <a:solidFill>
                  <a:schemeClr val="bg2"/>
                </a:solidFill>
                <a:effectLst>
                  <a:outerShdw blurRad="38100" dist="38100" dir="2700000" algn="tl">
                    <a:srgbClr val="000000">
                      <a:alpha val="43137"/>
                    </a:srgbClr>
                  </a:outerShdw>
                </a:effectLst>
              </a:rPr>
            </a:br>
            <a:r>
              <a:rPr lang="en-US" sz="16600" dirty="0">
                <a:solidFill>
                  <a:schemeClr val="bg2"/>
                </a:solidFill>
                <a:effectLst>
                  <a:outerShdw blurRad="38100" dist="38100" dir="2700000" algn="tl">
                    <a:srgbClr val="000000">
                      <a:alpha val="43137"/>
                    </a:srgbClr>
                  </a:outerShdw>
                </a:effectLst>
              </a:rPr>
              <a:t>DESTINY</a:t>
            </a:r>
          </a:p>
        </p:txBody>
      </p:sp>
    </p:spTree>
    <p:extLst>
      <p:ext uri="{BB962C8B-B14F-4D97-AF65-F5344CB8AC3E}">
        <p14:creationId xmlns:p14="http://schemas.microsoft.com/office/powerpoint/2010/main" val="30270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360642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274638"/>
            <a:ext cx="4268788" cy="5973762"/>
          </a:xfrm>
        </p:spPr>
      </p:pic>
      <p:sp>
        <p:nvSpPr>
          <p:cNvPr id="8" name="Rectangle 7"/>
          <p:cNvSpPr/>
          <p:nvPr/>
        </p:nvSpPr>
        <p:spPr>
          <a:xfrm>
            <a:off x="0" y="0"/>
            <a:ext cx="9144000" cy="6888578"/>
          </a:xfrm>
          <a:prstGeom prst="rect">
            <a:avLst/>
          </a:prstGeom>
          <a:gradFill flip="none" rotWithShape="1">
            <a:gsLst>
              <a:gs pos="0">
                <a:schemeClr val="accent1">
                  <a:alpha val="0"/>
                  <a:lumMod val="0"/>
                </a:schemeClr>
              </a:gs>
              <a:gs pos="60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38600" y="914400"/>
            <a:ext cx="5105400" cy="4401205"/>
          </a:xfrm>
          <a:prstGeom prst="rect">
            <a:avLst/>
          </a:prstGeom>
          <a:noFill/>
        </p:spPr>
        <p:txBody>
          <a:bodyPr wrap="square" rtlCol="0">
            <a:spAutoFit/>
          </a:bodyPr>
          <a:lstStyle/>
          <a:p>
            <a:pPr algn="ctr"/>
            <a:r>
              <a:rPr lang="en-US" sz="5400" dirty="0">
                <a:solidFill>
                  <a:schemeClr val="bg2"/>
                </a:solidFill>
                <a:effectLst>
                  <a:outerShdw blurRad="38100" dist="38100" dir="2700000" algn="tl">
                    <a:srgbClr val="000000">
                      <a:alpha val="43137"/>
                    </a:srgbClr>
                  </a:outerShdw>
                </a:effectLst>
                <a:latin typeface="+mj-lt"/>
              </a:rPr>
              <a:t>Homestead Act</a:t>
            </a:r>
          </a:p>
          <a:p>
            <a:pPr algn="ctr"/>
            <a:r>
              <a:rPr lang="en-US" sz="3200" dirty="0">
                <a:solidFill>
                  <a:schemeClr val="bg2"/>
                </a:solidFill>
                <a:effectLst>
                  <a:outerShdw blurRad="38100" dist="38100" dir="2700000" algn="tl">
                    <a:srgbClr val="000000">
                      <a:alpha val="43137"/>
                    </a:srgbClr>
                  </a:outerShdw>
                </a:effectLst>
                <a:latin typeface="+mj-lt"/>
              </a:rPr>
              <a:t> </a:t>
            </a:r>
          </a:p>
          <a:p>
            <a:pPr algn="ctr"/>
            <a:r>
              <a:rPr lang="en-US" sz="5400" dirty="0">
                <a:solidFill>
                  <a:schemeClr val="bg2"/>
                </a:solidFill>
                <a:effectLst>
                  <a:outerShdw blurRad="38100" dist="38100" dir="2700000" algn="tl">
                    <a:srgbClr val="000000">
                      <a:alpha val="43137"/>
                    </a:srgbClr>
                  </a:outerShdw>
                </a:effectLst>
                <a:latin typeface="+mj-lt"/>
              </a:rPr>
              <a:t>Morrill Land Grant Act</a:t>
            </a:r>
          </a:p>
          <a:p>
            <a:pPr algn="ctr"/>
            <a:r>
              <a:rPr lang="en-US" sz="3200" dirty="0">
                <a:solidFill>
                  <a:schemeClr val="bg2"/>
                </a:solidFill>
                <a:effectLst>
                  <a:outerShdw blurRad="38100" dist="38100" dir="2700000" algn="tl">
                    <a:srgbClr val="000000">
                      <a:alpha val="43137"/>
                    </a:srgbClr>
                  </a:outerShdw>
                </a:effectLst>
                <a:latin typeface="+mj-lt"/>
              </a:rPr>
              <a:t> </a:t>
            </a:r>
          </a:p>
          <a:p>
            <a:pPr algn="ctr"/>
            <a:r>
              <a:rPr lang="en-US" sz="5400" dirty="0">
                <a:solidFill>
                  <a:schemeClr val="bg2"/>
                </a:solidFill>
                <a:effectLst>
                  <a:outerShdw blurRad="38100" dist="38100" dir="2700000" algn="tl">
                    <a:srgbClr val="000000">
                      <a:alpha val="43137"/>
                    </a:srgbClr>
                  </a:outerShdw>
                </a:effectLst>
                <a:latin typeface="+mj-lt"/>
              </a:rPr>
              <a:t>Dawes Act</a:t>
            </a:r>
            <a:endParaRPr lang="en-US" sz="4800" dirty="0">
              <a:solidFill>
                <a:schemeClr val="bg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1153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arm6.staticflickr.com/5337/7071606649_c3a4caef9e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200"/>
            <a:ext cx="9144000" cy="1143000"/>
          </a:xfrm>
        </p:spPr>
        <p:txBody>
          <a:bodyPr>
            <a:noAutofit/>
          </a:bodyPr>
          <a:lstStyle/>
          <a:p>
            <a:r>
              <a:rPr lang="en-US" sz="11500" dirty="0">
                <a:ln>
                  <a:solidFill>
                    <a:schemeClr val="tx1"/>
                  </a:solidFill>
                </a:ln>
                <a:solidFill>
                  <a:schemeClr val="bg1"/>
                </a:solidFill>
                <a:effectLst>
                  <a:outerShdw blurRad="38100" dist="38100" dir="2700000" algn="tl">
                    <a:srgbClr val="000000">
                      <a:alpha val="43137"/>
                    </a:srgbClr>
                  </a:outerShdw>
                </a:effectLst>
              </a:rPr>
              <a:t>HOMESTEADS</a:t>
            </a:r>
          </a:p>
        </p:txBody>
      </p:sp>
    </p:spTree>
    <p:extLst>
      <p:ext uri="{BB962C8B-B14F-4D97-AF65-F5344CB8AC3E}">
        <p14:creationId xmlns:p14="http://schemas.microsoft.com/office/powerpoint/2010/main" val="26931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6.staticflickr.com/5337/7071606649_c3a4caef9e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223" y="0"/>
            <a:ext cx="919722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457200" y="762000"/>
            <a:ext cx="4572000" cy="1752600"/>
          </a:xfrm>
        </p:spPr>
        <p:txBody>
          <a:bodyPr>
            <a:noAutofit/>
          </a:bodyPr>
          <a:lstStyle/>
          <a:p>
            <a:pPr algn="l"/>
            <a:r>
              <a:rPr lang="en-US" sz="6600" dirty="0"/>
              <a:t>Homestead Act</a:t>
            </a:r>
            <a:endParaRPr lang="en-US" sz="4800" dirty="0">
              <a:latin typeface="+mn-lt"/>
            </a:endParaRPr>
          </a:p>
        </p:txBody>
      </p:sp>
      <p:sp>
        <p:nvSpPr>
          <p:cNvPr id="8" name="Rectangle 7"/>
          <p:cNvSpPr/>
          <p:nvPr/>
        </p:nvSpPr>
        <p:spPr>
          <a:xfrm>
            <a:off x="5486400" y="6428601"/>
            <a:ext cx="3505200" cy="276999"/>
          </a:xfrm>
          <a:prstGeom prst="rect">
            <a:avLst/>
          </a:prstGeom>
          <a:solidFill>
            <a:schemeClr val="bg1">
              <a:alpha val="70000"/>
            </a:schemeClr>
          </a:solidFill>
        </p:spPr>
        <p:txBody>
          <a:bodyPr wrap="square">
            <a:spAutoFit/>
          </a:bodyPr>
          <a:lstStyle/>
          <a:p>
            <a:pPr algn="ctr"/>
            <a:r>
              <a:rPr lang="en-US" sz="1200" dirty="0">
                <a:solidFill>
                  <a:srgbClr val="0063DC"/>
                </a:solidFill>
                <a:latin typeface="Arial" panose="020B0604020202020204" pitchFamily="34" charset="0"/>
                <a:hlinkClick r:id="rId3" tooltip="Attribution License"/>
              </a:rPr>
              <a:t>Some rights reserved</a:t>
            </a:r>
            <a:r>
              <a:rPr lang="en-US" sz="1200" dirty="0">
                <a:solidFill>
                  <a:srgbClr val="000000"/>
                </a:solidFill>
                <a:latin typeface="Arial" panose="020B0604020202020204" pitchFamily="34" charset="0"/>
              </a:rPr>
              <a:t> by </a:t>
            </a:r>
            <a:r>
              <a:rPr lang="en-US" sz="1200" dirty="0">
                <a:solidFill>
                  <a:srgbClr val="0063DC"/>
                </a:solidFill>
                <a:latin typeface="Arial" panose="020B0604020202020204" pitchFamily="34" charset="0"/>
                <a:hlinkClick r:id="rId4"/>
              </a:rPr>
              <a:t>USFWS Headquarters</a:t>
            </a:r>
            <a:endParaRPr lang="en-US" sz="1200" dirty="0"/>
          </a:p>
        </p:txBody>
      </p:sp>
      <p:sp>
        <p:nvSpPr>
          <p:cNvPr id="9" name="Rectangle 8"/>
          <p:cNvSpPr/>
          <p:nvPr/>
        </p:nvSpPr>
        <p:spPr>
          <a:xfrm>
            <a:off x="2209800" y="1828800"/>
            <a:ext cx="1518364" cy="646331"/>
          </a:xfrm>
          <a:prstGeom prst="rect">
            <a:avLst/>
          </a:prstGeom>
        </p:spPr>
        <p:txBody>
          <a:bodyPr wrap="none">
            <a:spAutoFit/>
          </a:bodyPr>
          <a:lstStyle/>
          <a:p>
            <a:r>
              <a:rPr lang="en-US" sz="3600" dirty="0"/>
              <a:t>(1862)</a:t>
            </a:r>
          </a:p>
        </p:txBody>
      </p:sp>
      <p:sp>
        <p:nvSpPr>
          <p:cNvPr id="10" name="TextBox 9"/>
          <p:cNvSpPr txBox="1"/>
          <p:nvPr/>
        </p:nvSpPr>
        <p:spPr>
          <a:xfrm>
            <a:off x="609600" y="5048071"/>
            <a:ext cx="5181600" cy="1200329"/>
          </a:xfrm>
          <a:prstGeom prst="rect">
            <a:avLst/>
          </a:prstGeom>
          <a:noFill/>
        </p:spPr>
        <p:txBody>
          <a:bodyPr wrap="square" rtlCol="0">
            <a:spAutoFit/>
          </a:bodyPr>
          <a:lstStyle/>
          <a:p>
            <a:r>
              <a:rPr lang="en-US" sz="3600" dirty="0">
                <a:solidFill>
                  <a:schemeClr val="bg1"/>
                </a:solidFill>
                <a:effectLst>
                  <a:glow rad="254000">
                    <a:schemeClr val="tx1">
                      <a:alpha val="80000"/>
                    </a:schemeClr>
                  </a:glow>
                  <a:outerShdw blurRad="38100" dist="38100" dir="2700000" algn="tl">
                    <a:srgbClr val="000000">
                      <a:alpha val="43137"/>
                    </a:srgbClr>
                  </a:outerShdw>
                </a:effectLst>
              </a:rPr>
              <a:t>160 Acre homesteads for small farmers</a:t>
            </a:r>
          </a:p>
        </p:txBody>
      </p:sp>
    </p:spTree>
    <p:extLst>
      <p:ext uri="{BB962C8B-B14F-4D97-AF65-F5344CB8AC3E}">
        <p14:creationId xmlns:p14="http://schemas.microsoft.com/office/powerpoint/2010/main" val="233822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D4AB"/>
        </a:solidFill>
        <a:effectLst/>
      </p:bgPr>
    </p:bg>
    <p:spTree>
      <p:nvGrpSpPr>
        <p:cNvPr id="1" name=""/>
        <p:cNvGrpSpPr/>
        <p:nvPr/>
      </p:nvGrpSpPr>
      <p:grpSpPr>
        <a:xfrm>
          <a:off x="0" y="0"/>
          <a:ext cx="0" cy="0"/>
          <a:chOff x="0" y="0"/>
          <a:chExt cx="0" cy="0"/>
        </a:xfrm>
      </p:grpSpPr>
      <p:pic>
        <p:nvPicPr>
          <p:cNvPr id="2050" name="Picture 2" descr="File:Freeman homestead-certificat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46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4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6" name="Picture 4" descr="http://upload.wikimedia.org/wikipedia/commons/0/0d/United_States_1859-1860.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2319" l="0" r="98900"/>
                    </a14:imgEffect>
                  </a14:imgLayer>
                </a14:imgProps>
              </a:ext>
              <a:ext uri="{28A0092B-C50C-407E-A947-70E740481C1C}">
                <a14:useLocalDpi xmlns:a14="http://schemas.microsoft.com/office/drawing/2010/main" val="0"/>
              </a:ext>
            </a:extLst>
          </a:blip>
          <a:srcRect l="24736" t="22596" r="36152" b="33655"/>
          <a:stretch/>
        </p:blipFill>
        <p:spPr bwMode="auto">
          <a:xfrm>
            <a:off x="0" y="0"/>
            <a:ext cx="9156922"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64845" y="6397823"/>
            <a:ext cx="1726755" cy="307777"/>
          </a:xfrm>
          <a:prstGeom prst="rect">
            <a:avLst/>
          </a:prstGeom>
        </p:spPr>
        <p:txBody>
          <a:bodyPr wrap="none">
            <a:spAutoFit/>
          </a:bodyPr>
          <a:lstStyle/>
          <a:p>
            <a:r>
              <a:rPr lang="en-US" sz="1400" dirty="0">
                <a:solidFill>
                  <a:prstClr val="white"/>
                </a:solidFill>
                <a:latin typeface="Arial" panose="020B0604020202020204" pitchFamily="34" charset="0"/>
              </a:rPr>
              <a:t>Map Credit: </a:t>
            </a:r>
            <a:r>
              <a:rPr lang="en-US" sz="1400" dirty="0" err="1">
                <a:solidFill>
                  <a:prstClr val="white"/>
                </a:solidFill>
                <a:latin typeface="Arial" panose="020B0604020202020204" pitchFamily="34" charset="0"/>
                <a:hlinkClick r:id="rId4" tooltip="User:Golbez"/>
              </a:rPr>
              <a:t>Golbez</a:t>
            </a:r>
            <a:endParaRPr lang="en-US" sz="1400" dirty="0">
              <a:solidFill>
                <a:prstClr val="white"/>
              </a:solidFill>
            </a:endParaRPr>
          </a:p>
        </p:txBody>
      </p:sp>
      <p:sp>
        <p:nvSpPr>
          <p:cNvPr id="5" name="Left Arrow 4"/>
          <p:cNvSpPr/>
          <p:nvPr/>
        </p:nvSpPr>
        <p:spPr>
          <a:xfrm>
            <a:off x="3810000" y="685800"/>
            <a:ext cx="5105400" cy="4572000"/>
          </a:xfrm>
          <a:prstGeom prst="leftArrow">
            <a:avLst>
              <a:gd name="adj1" fmla="val 57143"/>
              <a:gd name="adj2" fmla="val 4817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000" dirty="0">
                <a:latin typeface="+mj-lt"/>
              </a:rPr>
              <a:t>600,000</a:t>
            </a:r>
            <a:r>
              <a:rPr lang="en-US" sz="6000" dirty="0"/>
              <a:t> </a:t>
            </a:r>
            <a:r>
              <a:rPr lang="en-US" sz="5400" dirty="0"/>
              <a:t>Families</a:t>
            </a:r>
          </a:p>
        </p:txBody>
      </p:sp>
    </p:spTree>
    <p:extLst>
      <p:ext uri="{BB962C8B-B14F-4D97-AF65-F5344CB8AC3E}">
        <p14:creationId xmlns:p14="http://schemas.microsoft.com/office/powerpoint/2010/main" val="1428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ses Speese Homeste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96400" cy="6972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76200"/>
            <a:ext cx="6781800" cy="2011362"/>
          </a:xfrm>
        </p:spPr>
        <p:txBody>
          <a:bodyPr>
            <a:noAutofit/>
          </a:bodyPr>
          <a:lstStyle/>
          <a:p>
            <a:r>
              <a:rPr lang="en-US" sz="8800" dirty="0">
                <a:effectLst>
                  <a:outerShdw blurRad="38100" dist="38100" dir="2700000" algn="tl">
                    <a:srgbClr val="000000">
                      <a:alpha val="43137"/>
                    </a:srgbClr>
                  </a:outerShdw>
                </a:effectLst>
              </a:rPr>
              <a:t>“EXODUSTERS”</a:t>
            </a:r>
          </a:p>
        </p:txBody>
      </p:sp>
      <p:sp>
        <p:nvSpPr>
          <p:cNvPr id="8" name="TextBox 7"/>
          <p:cNvSpPr txBox="1"/>
          <p:nvPr/>
        </p:nvSpPr>
        <p:spPr>
          <a:xfrm>
            <a:off x="914400" y="5181600"/>
            <a:ext cx="8153400" cy="1569660"/>
          </a:xfrm>
          <a:prstGeom prst="rect">
            <a:avLst/>
          </a:prstGeom>
          <a:noFill/>
        </p:spPr>
        <p:txBody>
          <a:bodyPr wrap="square" rtlCol="0">
            <a:spAutoFit/>
          </a:bodyPr>
          <a:lstStyle/>
          <a:p>
            <a:r>
              <a:rPr lang="en-US" sz="2400" b="1" dirty="0">
                <a:effectLst>
                  <a:glow rad="304800">
                    <a:schemeClr val="bg1">
                      <a:lumMod val="85000"/>
                      <a:alpha val="80000"/>
                    </a:schemeClr>
                  </a:glow>
                </a:effectLst>
              </a:rPr>
              <a:t>Thousands </a:t>
            </a:r>
            <a:r>
              <a:rPr lang="en-US" sz="2400" b="1">
                <a:effectLst>
                  <a:glow rad="304800">
                    <a:schemeClr val="bg1">
                      <a:lumMod val="85000"/>
                      <a:alpha val="80000"/>
                    </a:schemeClr>
                  </a:glow>
                </a:effectLst>
              </a:rPr>
              <a:t>of black </a:t>
            </a:r>
            <a:r>
              <a:rPr lang="en-US" sz="2400" b="1" dirty="0">
                <a:effectLst>
                  <a:glow rad="304800">
                    <a:schemeClr val="bg1">
                      <a:lumMod val="85000"/>
                      <a:alpha val="80000"/>
                    </a:schemeClr>
                  </a:glow>
                </a:effectLst>
              </a:rPr>
              <a:t>American families left the South after the failure of Radical Reconstruction, establishing homesteads in Kansas and other Western states...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theconservativeminddotnet.files.wordpress.com/2013/05/cdd00-russelllee-southeastmissourifarms-childrenofsharecropperpickingstringbeans19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57600" y="722293"/>
            <a:ext cx="5486400" cy="954107"/>
          </a:xfrm>
          <a:prstGeom prst="rect">
            <a:avLst/>
          </a:prstGeom>
          <a:noFill/>
        </p:spPr>
        <p:txBody>
          <a:bodyPr wrap="square" rtlCol="0">
            <a:spAutoFit/>
          </a:bodyPr>
          <a:lstStyle/>
          <a:p>
            <a:r>
              <a:rPr lang="en-US" sz="2800" b="1" dirty="0">
                <a:effectLst>
                  <a:glow rad="304800">
                    <a:schemeClr val="bg1">
                      <a:lumMod val="85000"/>
                      <a:alpha val="80000"/>
                    </a:schemeClr>
                  </a:glow>
                </a:effectLst>
              </a:rPr>
              <a:t>But most Black Americans stayed in the South... </a:t>
            </a:r>
          </a:p>
        </p:txBody>
      </p:sp>
    </p:spTree>
    <p:extLst>
      <p:ext uri="{BB962C8B-B14F-4D97-AF65-F5344CB8AC3E}">
        <p14:creationId xmlns:p14="http://schemas.microsoft.com/office/powerpoint/2010/main" val="39648172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d/dc/British_55th_Division_gas_casualties_10_April_19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032" y="3429000"/>
            <a:ext cx="9131968" cy="1143000"/>
          </a:xfrm>
        </p:spPr>
        <p:txBody>
          <a:bodyPr>
            <a:noAutofit/>
          </a:bodyPr>
          <a:lstStyle/>
          <a:p>
            <a:r>
              <a:rPr lang="en-US" sz="8400" dirty="0">
                <a:ln w="28575">
                  <a:solidFill>
                    <a:schemeClr val="tx1"/>
                  </a:solidFill>
                </a:ln>
                <a:solidFill>
                  <a:schemeClr val="bg1"/>
                </a:solidFill>
                <a:effectLst>
                  <a:outerShdw blurRad="38100" dist="38100" dir="2700000" algn="tl">
                    <a:srgbClr val="000000">
                      <a:alpha val="43137"/>
                    </a:srgbClr>
                  </a:outerShdw>
                </a:effectLst>
              </a:rPr>
              <a:t>UNTIL WORLD WAR I</a:t>
            </a:r>
          </a:p>
        </p:txBody>
      </p:sp>
    </p:spTree>
    <p:extLst>
      <p:ext uri="{BB962C8B-B14F-4D97-AF65-F5344CB8AC3E}">
        <p14:creationId xmlns:p14="http://schemas.microsoft.com/office/powerpoint/2010/main" val="1433288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7.staticflickr.com/6205/6120010145_66afb00a93_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505200" y="428626"/>
            <a:ext cx="5486400" cy="1828799"/>
          </a:xfrm>
        </p:spPr>
        <p:txBody>
          <a:bodyPr>
            <a:noAutofit/>
          </a:bodyPr>
          <a:lstStyle/>
          <a:p>
            <a:pPr algn="l"/>
            <a:r>
              <a:rPr lang="en-US" sz="7200" dirty="0"/>
              <a:t>Morrill land </a:t>
            </a:r>
            <a:br>
              <a:rPr lang="en-US" sz="6600" dirty="0"/>
            </a:br>
            <a:r>
              <a:rPr lang="en-US" sz="6600" dirty="0"/>
              <a:t>grant act</a:t>
            </a:r>
          </a:p>
        </p:txBody>
      </p:sp>
      <p:pic>
        <p:nvPicPr>
          <p:cNvPr id="9" name="Clemson__Tiger_Rag.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cstate="print"/>
          <a:stretch>
            <a:fillRect/>
          </a:stretch>
        </p:blipFill>
        <p:spPr>
          <a:xfrm>
            <a:off x="8839200" y="6553200"/>
            <a:ext cx="304800" cy="304800"/>
          </a:xfrm>
          <a:prstGeom prst="rect">
            <a:avLst/>
          </a:prstGeom>
        </p:spPr>
      </p:pic>
      <p:sp>
        <p:nvSpPr>
          <p:cNvPr id="14" name="Rectangle 13"/>
          <p:cNvSpPr/>
          <p:nvPr/>
        </p:nvSpPr>
        <p:spPr>
          <a:xfrm>
            <a:off x="7244636" y="1639669"/>
            <a:ext cx="1518364" cy="646331"/>
          </a:xfrm>
          <a:prstGeom prst="rect">
            <a:avLst/>
          </a:prstGeom>
        </p:spPr>
        <p:txBody>
          <a:bodyPr wrap="none">
            <a:spAutoFit/>
          </a:bodyPr>
          <a:lstStyle/>
          <a:p>
            <a:r>
              <a:rPr lang="en-US" sz="3600" dirty="0"/>
              <a:t>(1862)</a:t>
            </a:r>
          </a:p>
        </p:txBody>
      </p:sp>
      <p:sp>
        <p:nvSpPr>
          <p:cNvPr id="4" name="Rectangle 3"/>
          <p:cNvSpPr/>
          <p:nvPr/>
        </p:nvSpPr>
        <p:spPr>
          <a:xfrm>
            <a:off x="152400" y="6474023"/>
            <a:ext cx="2940228" cy="307777"/>
          </a:xfrm>
          <a:prstGeom prst="rect">
            <a:avLst/>
          </a:prstGeom>
        </p:spPr>
        <p:txBody>
          <a:bodyPr wrap="none">
            <a:spAutoFit/>
          </a:bodyPr>
          <a:lstStyle/>
          <a:p>
            <a:r>
              <a:rPr lang="en-US" sz="1400" dirty="0">
                <a:solidFill>
                  <a:schemeClr val="bg1">
                    <a:lumMod val="95000"/>
                  </a:schemeClr>
                </a:solidFill>
                <a:latin typeface="Arial" panose="020B0604020202020204" pitchFamily="34" charset="0"/>
                <a:hlinkClick r:id="rId6" tooltip="Attribution-ShareAlike License">
                  <a:extLst>
                    <a:ext uri="{A12FA001-AC4F-418D-AE19-62706E023703}">
                      <ahyp:hlinkClr xmlns:ahyp="http://schemas.microsoft.com/office/drawing/2018/hyperlinkcolor" val="tx"/>
                    </a:ext>
                  </a:extLst>
                </a:hlinkClick>
              </a:rPr>
              <a:t>Some rights reserved</a:t>
            </a:r>
            <a:r>
              <a:rPr lang="en-US" sz="1400" dirty="0">
                <a:solidFill>
                  <a:schemeClr val="bg1">
                    <a:lumMod val="95000"/>
                  </a:schemeClr>
                </a:solidFill>
                <a:latin typeface="Arial" panose="020B0604020202020204" pitchFamily="34" charset="0"/>
              </a:rPr>
              <a:t> by </a:t>
            </a:r>
            <a:r>
              <a:rPr lang="en-US" sz="1400" dirty="0">
                <a:solidFill>
                  <a:schemeClr val="bg1">
                    <a:lumMod val="95000"/>
                  </a:schemeClr>
                </a:solidFill>
                <a:latin typeface="Arial" panose="020B0604020202020204" pitchFamily="34" charset="0"/>
                <a:hlinkClick r:id="rId7">
                  <a:extLst>
                    <a:ext uri="{A12FA001-AC4F-418D-AE19-62706E023703}">
                      <ahyp:hlinkClr xmlns:ahyp="http://schemas.microsoft.com/office/drawing/2018/hyperlinkcolor" val="tx"/>
                    </a:ext>
                  </a:extLst>
                </a:hlinkClick>
              </a:rPr>
              <a:t>Ken Lund</a:t>
            </a:r>
            <a:endParaRPr lang="en-US" sz="1400"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7/76/Mexican_Cession.png/1024px-Mexican_Cessio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7000" contrast="12000"/>
                    </a14:imgEffect>
                  </a14:imgLayer>
                </a14:imgProps>
              </a:ext>
              <a:ext uri="{28A0092B-C50C-407E-A947-70E740481C1C}">
                <a14:useLocalDpi xmlns:a14="http://schemas.microsoft.com/office/drawing/2010/main" val="0"/>
              </a:ext>
            </a:extLst>
          </a:blip>
          <a:srcRect l="8644" r="2891"/>
          <a:stretch/>
        </p:blipFill>
        <p:spPr bwMode="auto">
          <a:xfrm>
            <a:off x="-19050" y="1"/>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595688"/>
            <a:ext cx="9101136" cy="1143000"/>
          </a:xfrm>
        </p:spPr>
        <p:txBody>
          <a:bodyPr>
            <a:noAutofit/>
          </a:bodyPr>
          <a:lstStyle/>
          <a:p>
            <a:r>
              <a:rPr lang="en-US" sz="8800" dirty="0">
                <a:effectLst>
                  <a:outerShdw blurRad="38100" dist="38100" dir="2700000" algn="tl">
                    <a:srgbClr val="000000">
                      <a:alpha val="43137"/>
                    </a:srgbClr>
                  </a:outerShdw>
                </a:effectLst>
              </a:rPr>
              <a:t>The Mexican War</a:t>
            </a:r>
          </a:p>
        </p:txBody>
      </p:sp>
      <p:sp>
        <p:nvSpPr>
          <p:cNvPr id="3" name="Content Placeholder 2"/>
          <p:cNvSpPr>
            <a:spLocks noGrp="1"/>
          </p:cNvSpPr>
          <p:nvPr>
            <p:ph idx="1"/>
          </p:nvPr>
        </p:nvSpPr>
        <p:spPr>
          <a:xfrm>
            <a:off x="0" y="4846637"/>
            <a:ext cx="9144000" cy="1020763"/>
          </a:xfrm>
        </p:spPr>
        <p:txBody>
          <a:bodyPr>
            <a:noAutofit/>
          </a:bodyPr>
          <a:lstStyle/>
          <a:p>
            <a:pPr marL="0" indent="0" algn="ctr">
              <a:buNone/>
            </a:pPr>
            <a:r>
              <a:rPr lang="en-US" sz="3600" b="1" i="1" dirty="0">
                <a:effectLst>
                  <a:outerShdw blurRad="38100" dist="38100" dir="2700000" algn="tl">
                    <a:schemeClr val="bg1">
                      <a:alpha val="43000"/>
                    </a:schemeClr>
                  </a:outerShdw>
                </a:effectLst>
              </a:rPr>
              <a:t>Extended America’s borders </a:t>
            </a:r>
            <a:br>
              <a:rPr lang="en-US" sz="3600" b="1" i="1" dirty="0">
                <a:effectLst>
                  <a:outerShdw blurRad="38100" dist="38100" dir="2700000" algn="tl">
                    <a:schemeClr val="bg1">
                      <a:alpha val="43000"/>
                    </a:schemeClr>
                  </a:outerShdw>
                </a:effectLst>
              </a:rPr>
            </a:br>
            <a:r>
              <a:rPr lang="en-US" sz="3600" b="1" i="1" dirty="0">
                <a:effectLst>
                  <a:outerShdw blurRad="38100" dist="38100" dir="2700000" algn="tl">
                    <a:schemeClr val="bg1">
                      <a:alpha val="43000"/>
                    </a:schemeClr>
                  </a:outerShdw>
                </a:effectLst>
              </a:rPr>
              <a:t>to the Pacific Ocean.</a:t>
            </a:r>
          </a:p>
        </p:txBody>
      </p:sp>
      <p:sp>
        <p:nvSpPr>
          <p:cNvPr id="5" name="Rectangle 4"/>
          <p:cNvSpPr/>
          <p:nvPr/>
        </p:nvSpPr>
        <p:spPr>
          <a:xfrm>
            <a:off x="7134257" y="6474023"/>
            <a:ext cx="1933543" cy="307777"/>
          </a:xfrm>
          <a:prstGeom prst="rect">
            <a:avLst/>
          </a:prstGeom>
        </p:spPr>
        <p:txBody>
          <a:bodyPr wrap="none">
            <a:spAutoFit/>
          </a:bodyPr>
          <a:lstStyle/>
          <a:p>
            <a:r>
              <a:rPr lang="en-US" sz="1400" dirty="0"/>
              <a:t>Map Credit:  </a:t>
            </a:r>
            <a:r>
              <a:rPr lang="en-US" sz="1400" dirty="0" err="1">
                <a:solidFill>
                  <a:srgbClr val="A55858"/>
                </a:solidFill>
                <a:hlinkClick r:id="rId4" tooltip="User:Kballen (page does not exist)"/>
              </a:rPr>
              <a:t>Kballen</a:t>
            </a:r>
            <a:endParaRPr lang="en-US" sz="1400" dirty="0"/>
          </a:p>
        </p:txBody>
      </p:sp>
    </p:spTree>
    <p:extLst>
      <p:ext uri="{BB962C8B-B14F-4D97-AF65-F5344CB8AC3E}">
        <p14:creationId xmlns:p14="http://schemas.microsoft.com/office/powerpoint/2010/main" val="1753564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7.staticflickr.com/6205/6120010145_66afb00a93_b.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rcRect l="15137" r="2295" b="1743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505200" y="428626"/>
            <a:ext cx="5486400" cy="1828799"/>
          </a:xfrm>
        </p:spPr>
        <p:txBody>
          <a:bodyPr>
            <a:noAutofit/>
          </a:bodyPr>
          <a:lstStyle/>
          <a:p>
            <a:pPr algn="l"/>
            <a:r>
              <a:rPr lang="en-US" sz="7200" dirty="0">
                <a:solidFill>
                  <a:schemeClr val="bg1"/>
                </a:solidFill>
                <a:effectLst>
                  <a:outerShdw blurRad="38100" dist="38100" dir="2700000" algn="tl">
                    <a:srgbClr val="000000">
                      <a:alpha val="43137"/>
                    </a:srgbClr>
                  </a:outerShdw>
                </a:effectLst>
              </a:rPr>
              <a:t>Morrill land </a:t>
            </a:r>
            <a:br>
              <a:rPr lang="en-US" sz="6600" dirty="0">
                <a:solidFill>
                  <a:schemeClr val="bg1"/>
                </a:solidFill>
                <a:effectLst>
                  <a:outerShdw blurRad="38100" dist="38100" dir="2700000" algn="tl">
                    <a:srgbClr val="000000">
                      <a:alpha val="43137"/>
                    </a:srgbClr>
                  </a:outerShdw>
                </a:effectLst>
              </a:rPr>
            </a:br>
            <a:r>
              <a:rPr lang="en-US" sz="6600" dirty="0">
                <a:solidFill>
                  <a:schemeClr val="bg1"/>
                </a:solidFill>
                <a:effectLst>
                  <a:outerShdw blurRad="38100" dist="38100" dir="2700000" algn="tl">
                    <a:srgbClr val="000000">
                      <a:alpha val="43137"/>
                    </a:srgbClr>
                  </a:outerShdw>
                </a:effectLst>
              </a:rPr>
              <a:t>grant act</a:t>
            </a:r>
          </a:p>
        </p:txBody>
      </p:sp>
      <p:pic>
        <p:nvPicPr>
          <p:cNvPr id="9" name="Clemson__Tiger_Rag.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839200" y="6553200"/>
            <a:ext cx="304800" cy="304800"/>
          </a:xfrm>
          <a:prstGeom prst="rect">
            <a:avLst/>
          </a:prstGeom>
        </p:spPr>
      </p:pic>
      <p:sp>
        <p:nvSpPr>
          <p:cNvPr id="14" name="Rectangle 13"/>
          <p:cNvSpPr/>
          <p:nvPr/>
        </p:nvSpPr>
        <p:spPr>
          <a:xfrm>
            <a:off x="7244636" y="1639669"/>
            <a:ext cx="1518364" cy="646331"/>
          </a:xfrm>
          <a:prstGeom prst="rect">
            <a:avLst/>
          </a:prstGeom>
        </p:spPr>
        <p:txBody>
          <a:bodyPr wrap="none">
            <a:spAutoFit/>
          </a:bodyPr>
          <a:lstStyle/>
          <a:p>
            <a:r>
              <a:rPr lang="en-US" sz="3600" dirty="0">
                <a:solidFill>
                  <a:schemeClr val="bg1"/>
                </a:solidFill>
              </a:rPr>
              <a:t>(1862)</a:t>
            </a:r>
          </a:p>
        </p:txBody>
      </p:sp>
      <p:sp>
        <p:nvSpPr>
          <p:cNvPr id="4" name="Rectangle 3"/>
          <p:cNvSpPr/>
          <p:nvPr/>
        </p:nvSpPr>
        <p:spPr>
          <a:xfrm>
            <a:off x="152400" y="6474023"/>
            <a:ext cx="2940228" cy="307777"/>
          </a:xfrm>
          <a:prstGeom prst="rect">
            <a:avLst/>
          </a:prstGeom>
        </p:spPr>
        <p:txBody>
          <a:bodyPr wrap="none">
            <a:spAutoFit/>
          </a:bodyPr>
          <a:lstStyle/>
          <a:p>
            <a:r>
              <a:rPr lang="en-US" sz="1400" dirty="0">
                <a:solidFill>
                  <a:schemeClr val="bg1">
                    <a:lumMod val="85000"/>
                  </a:schemeClr>
                </a:solidFill>
                <a:latin typeface="Arial" panose="020B0604020202020204" pitchFamily="34" charset="0"/>
                <a:hlinkClick r:id="rId7" tooltip="Attribution-ShareAlike License">
                  <a:extLst>
                    <a:ext uri="{A12FA001-AC4F-418D-AE19-62706E023703}">
                      <ahyp:hlinkClr xmlns:ahyp="http://schemas.microsoft.com/office/drawing/2018/hyperlinkcolor" val="tx"/>
                    </a:ext>
                  </a:extLst>
                </a:hlinkClick>
              </a:rPr>
              <a:t>Some rights reserved</a:t>
            </a:r>
            <a:r>
              <a:rPr lang="en-US" sz="1400" dirty="0">
                <a:solidFill>
                  <a:schemeClr val="bg1">
                    <a:lumMod val="85000"/>
                  </a:schemeClr>
                </a:solidFill>
                <a:latin typeface="Arial" panose="020B0604020202020204" pitchFamily="34" charset="0"/>
              </a:rPr>
              <a:t> by </a:t>
            </a:r>
            <a:r>
              <a:rPr lang="en-US" sz="1400" dirty="0">
                <a:solidFill>
                  <a:schemeClr val="bg1">
                    <a:lumMod val="85000"/>
                  </a:schemeClr>
                </a:solidFill>
                <a:latin typeface="Arial" panose="020B0604020202020204" pitchFamily="34" charset="0"/>
                <a:hlinkClick r:id="rId8">
                  <a:extLst>
                    <a:ext uri="{A12FA001-AC4F-418D-AE19-62706E023703}">
                      <ahyp:hlinkClr xmlns:ahyp="http://schemas.microsoft.com/office/drawing/2018/hyperlinkcolor" val="tx"/>
                    </a:ext>
                  </a:extLst>
                </a:hlinkClick>
              </a:rPr>
              <a:t>Ken Lund</a:t>
            </a:r>
            <a:endParaRPr lang="en-US" sz="1400" dirty="0">
              <a:solidFill>
                <a:schemeClr val="bg1">
                  <a:lumMod val="85000"/>
                </a:schemeClr>
              </a:solidFill>
            </a:endParaRPr>
          </a:p>
        </p:txBody>
      </p:sp>
      <p:sp>
        <p:nvSpPr>
          <p:cNvPr id="6" name="TextBox 5"/>
          <p:cNvSpPr txBox="1"/>
          <p:nvPr/>
        </p:nvSpPr>
        <p:spPr>
          <a:xfrm>
            <a:off x="4118064" y="2590800"/>
            <a:ext cx="4721136" cy="3570208"/>
          </a:xfrm>
          <a:prstGeom prst="rect">
            <a:avLst/>
          </a:prstGeom>
          <a:noFill/>
        </p:spPr>
        <p:txBody>
          <a:bodyPr wrap="square" rtlCol="0">
            <a:spAutoFit/>
          </a:bodyPr>
          <a:lstStyle/>
          <a:p>
            <a:r>
              <a:rPr lang="en-US" sz="2800" dirty="0">
                <a:solidFill>
                  <a:schemeClr val="bg1"/>
                </a:solidFill>
              </a:rPr>
              <a:t>Federal lands sold to create colleges dedicated primarily to the study of  </a:t>
            </a:r>
            <a:r>
              <a:rPr lang="en-US" sz="5400" b="1" dirty="0">
                <a:solidFill>
                  <a:srgbClr val="AFDC7E"/>
                </a:solidFill>
                <a:effectLst>
                  <a:outerShdw blurRad="38100" dist="38100" dir="2700000" algn="tl">
                    <a:srgbClr val="000000">
                      <a:alpha val="43137"/>
                    </a:srgbClr>
                  </a:outerShdw>
                </a:effectLst>
                <a:latin typeface="+mj-lt"/>
              </a:rPr>
              <a:t>agriculture</a:t>
            </a:r>
            <a:r>
              <a:rPr lang="en-US" sz="3200" b="1" dirty="0">
                <a:solidFill>
                  <a:schemeClr val="bg1"/>
                </a:solidFill>
                <a:effectLst>
                  <a:outerShdw blurRad="38100" dist="38100" dir="2700000" algn="tl">
                    <a:srgbClr val="000000">
                      <a:alpha val="43137"/>
                    </a:srgbClr>
                  </a:outerShdw>
                </a:effectLst>
              </a:rPr>
              <a:t>,</a:t>
            </a:r>
            <a:r>
              <a:rPr lang="en-US" sz="5400" dirty="0">
                <a:solidFill>
                  <a:schemeClr val="bg1"/>
                </a:solidFill>
              </a:rPr>
              <a:t> </a:t>
            </a:r>
            <a:r>
              <a:rPr lang="en-US" sz="4400" b="1" dirty="0">
                <a:solidFill>
                  <a:schemeClr val="accent6">
                    <a:lumMod val="40000"/>
                    <a:lumOff val="60000"/>
                  </a:schemeClr>
                </a:solidFill>
                <a:effectLst>
                  <a:outerShdw blurRad="38100" dist="38100" dir="2700000" algn="tl">
                    <a:srgbClr val="000000">
                      <a:alpha val="43137"/>
                    </a:srgbClr>
                  </a:outerShdw>
                </a:effectLst>
                <a:latin typeface="+mj-lt"/>
              </a:rPr>
              <a:t>Mechanical arts</a:t>
            </a:r>
            <a:r>
              <a:rPr lang="en-US" sz="3200" b="1" dirty="0">
                <a:solidFill>
                  <a:schemeClr val="bg1"/>
                </a:solidFill>
                <a:effectLst>
                  <a:outerShdw blurRad="38100" dist="38100" dir="2700000" algn="tl">
                    <a:srgbClr val="000000">
                      <a:alpha val="43137"/>
                    </a:srgbClr>
                  </a:outerShdw>
                </a:effectLst>
              </a:rPr>
              <a:t>, &amp;</a:t>
            </a:r>
            <a:r>
              <a:rPr lang="en-US" sz="3200" b="1" dirty="0">
                <a:solidFill>
                  <a:schemeClr val="accent2">
                    <a:lumMod val="40000"/>
                    <a:lumOff val="60000"/>
                  </a:schemeClr>
                </a:solidFill>
                <a:effectLst>
                  <a:outerShdw blurRad="38100" dist="38100" dir="2700000" algn="tl">
                    <a:srgbClr val="000000">
                      <a:alpha val="43137"/>
                    </a:srgbClr>
                  </a:outerShdw>
                </a:effectLst>
                <a:latin typeface="+mj-lt"/>
              </a:rPr>
              <a:t> </a:t>
            </a:r>
            <a:r>
              <a:rPr lang="en-US" sz="4400" b="1" dirty="0">
                <a:solidFill>
                  <a:schemeClr val="accent2">
                    <a:lumMod val="40000"/>
                    <a:lumOff val="60000"/>
                  </a:schemeClr>
                </a:solidFill>
                <a:effectLst>
                  <a:outerShdw blurRad="38100" dist="38100" dir="2700000" algn="tl">
                    <a:srgbClr val="000000">
                      <a:alpha val="43137"/>
                    </a:srgbClr>
                  </a:outerShdw>
                </a:effectLst>
                <a:latin typeface="+mj-lt"/>
              </a:rPr>
              <a:t>Military tactics</a:t>
            </a:r>
            <a:r>
              <a:rPr lang="en-US" sz="4400" b="1" dirty="0">
                <a:solidFill>
                  <a:schemeClr val="bg1"/>
                </a:solidFill>
              </a:rPr>
              <a:t>.</a:t>
            </a:r>
          </a:p>
        </p:txBody>
      </p:sp>
      <p:sp>
        <p:nvSpPr>
          <p:cNvPr id="2" name="Rectangle 1"/>
          <p:cNvSpPr/>
          <p:nvPr/>
        </p:nvSpPr>
        <p:spPr>
          <a:xfrm>
            <a:off x="272367" y="3124200"/>
            <a:ext cx="3284874" cy="2215991"/>
          </a:xfrm>
          <a:prstGeom prst="rect">
            <a:avLst/>
          </a:prstGeom>
        </p:spPr>
        <p:txBody>
          <a:bodyPr wrap="none">
            <a:spAutoFit/>
          </a:bodyPr>
          <a:lstStyle/>
          <a:p>
            <a:r>
              <a:rPr lang="en-US" sz="13800" dirty="0">
                <a:solidFill>
                  <a:schemeClr val="bg1"/>
                </a:solidFill>
                <a:effectLst>
                  <a:outerShdw blurRad="38100" dist="38100" dir="2700000" algn="tl">
                    <a:srgbClr val="000000">
                      <a:alpha val="43137"/>
                    </a:srgbClr>
                  </a:outerShdw>
                </a:effectLst>
                <a:latin typeface="+mj-lt"/>
              </a:rPr>
              <a:t>A</a:t>
            </a:r>
            <a:r>
              <a:rPr lang="en-US" sz="9600" dirty="0">
                <a:solidFill>
                  <a:schemeClr val="bg1"/>
                </a:solidFill>
                <a:effectLst>
                  <a:outerShdw blurRad="38100" dist="38100" dir="2700000" algn="tl">
                    <a:srgbClr val="000000">
                      <a:alpha val="43137"/>
                    </a:srgbClr>
                  </a:outerShdw>
                </a:effectLst>
                <a:cs typeface="AngsanaUPC" panose="02020603050405020304" pitchFamily="18" charset="-34"/>
              </a:rPr>
              <a:t>&amp;</a:t>
            </a:r>
            <a:r>
              <a:rPr lang="en-US" sz="13800" dirty="0">
                <a:solidFill>
                  <a:schemeClr val="bg1"/>
                </a:solidFill>
                <a:effectLst>
                  <a:outerShdw blurRad="38100" dist="38100" dir="2700000" algn="tl">
                    <a:srgbClr val="000000">
                      <a:alpha val="43137"/>
                    </a:srgbClr>
                  </a:outerShdw>
                </a:effectLst>
                <a:latin typeface="+mj-lt"/>
              </a:rPr>
              <a:t>M</a:t>
            </a:r>
            <a:endParaRPr lang="en-US" sz="2400" dirty="0">
              <a:latin typeface="+mj-lt"/>
            </a:endParaRPr>
          </a:p>
        </p:txBody>
      </p:sp>
      <p:sp>
        <p:nvSpPr>
          <p:cNvPr id="12" name="TextBox 11"/>
          <p:cNvSpPr txBox="1"/>
          <p:nvPr/>
        </p:nvSpPr>
        <p:spPr>
          <a:xfrm>
            <a:off x="0" y="5181600"/>
            <a:ext cx="3810000" cy="369332"/>
          </a:xfrm>
          <a:prstGeom prst="rect">
            <a:avLst/>
          </a:prstGeom>
          <a:noFill/>
        </p:spPr>
        <p:txBody>
          <a:bodyPr wrap="square" rtlCol="0">
            <a:spAutoFit/>
          </a:bodyPr>
          <a:lstStyle/>
          <a:p>
            <a:pPr algn="ctr"/>
            <a:r>
              <a:rPr lang="en-US" i="1" dirty="0">
                <a:solidFill>
                  <a:schemeClr val="bg1"/>
                </a:solidFill>
              </a:rPr>
              <a:t>Agricultural &amp; Mechanical</a:t>
            </a:r>
          </a:p>
        </p:txBody>
      </p:sp>
    </p:spTree>
    <p:extLst>
      <p:ext uri="{BB962C8B-B14F-4D97-AF65-F5344CB8AC3E}">
        <p14:creationId xmlns:p14="http://schemas.microsoft.com/office/powerpoint/2010/main" val="26857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fitsnews.files.wordpress.com/2007/11/carolina-clemson-braw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97"/>
            <a:ext cx="9144000" cy="7388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808038"/>
            <a:ext cx="4648200" cy="2468562"/>
          </a:xfrm>
        </p:spPr>
        <p:txBody>
          <a:bodyPr>
            <a:noAutofit/>
          </a:bodyPr>
          <a:lstStyle/>
          <a:p>
            <a:r>
              <a:rPr lang="en-US" sz="8800" dirty="0">
                <a:ln w="19050">
                  <a:solidFill>
                    <a:schemeClr val="tx1"/>
                  </a:solidFill>
                </a:ln>
                <a:solidFill>
                  <a:schemeClr val="bg1"/>
                </a:solidFill>
                <a:effectLst>
                  <a:outerShdw blurRad="38100" dist="38100" dir="2700000" algn="tl">
                    <a:srgbClr val="000000">
                      <a:alpha val="43137"/>
                    </a:srgbClr>
                  </a:outerShdw>
                </a:effectLst>
              </a:rPr>
              <a:t>MILITARY TACTICS</a:t>
            </a:r>
          </a:p>
        </p:txBody>
      </p:sp>
    </p:spTree>
    <p:extLst>
      <p:ext uri="{BB962C8B-B14F-4D97-AF65-F5344CB8AC3E}">
        <p14:creationId xmlns:p14="http://schemas.microsoft.com/office/powerpoint/2010/main" val="308739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upload.wikimedia.org/wikipedia/commons/thumb/f/f8/Land_Grant_Colleges_Map.jpeg/1280px-Land_Grant_Colleges_Map.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 y="152400"/>
            <a:ext cx="9135979" cy="658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40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upload.wikimedia.org/wikipedia/commons/6/67/Poster_2013-08-14_08-45.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0" y="0"/>
            <a:ext cx="88775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7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raremaps.com/maps/medium/2073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304800" y="457200"/>
            <a:ext cx="4419600" cy="1143000"/>
          </a:xfrm>
        </p:spPr>
        <p:txBody>
          <a:bodyPr>
            <a:noAutofit/>
          </a:bodyPr>
          <a:lstStyle/>
          <a:p>
            <a:pPr algn="l"/>
            <a:r>
              <a:rPr lang="en-US" sz="7200" b="1" dirty="0">
                <a:solidFill>
                  <a:schemeClr val="bg2"/>
                </a:solidFill>
                <a:effectLst>
                  <a:outerShdw blurRad="38100" dist="38100" dir="2700000" algn="tl">
                    <a:srgbClr val="000000">
                      <a:alpha val="43137"/>
                    </a:srgbClr>
                  </a:outerShdw>
                </a:effectLst>
              </a:rPr>
              <a:t>Dawes Act</a:t>
            </a:r>
          </a:p>
        </p:txBody>
      </p:sp>
      <p:sp>
        <p:nvSpPr>
          <p:cNvPr id="4" name="Rectangle 3"/>
          <p:cNvSpPr/>
          <p:nvPr/>
        </p:nvSpPr>
        <p:spPr>
          <a:xfrm>
            <a:off x="6673147" y="613201"/>
            <a:ext cx="2079415" cy="830997"/>
          </a:xfrm>
          <a:prstGeom prst="rect">
            <a:avLst/>
          </a:prstGeom>
        </p:spPr>
        <p:txBody>
          <a:bodyPr wrap="none">
            <a:spAutoFit/>
          </a:bodyPr>
          <a:lstStyle/>
          <a:p>
            <a:r>
              <a:rPr lang="en-US" sz="4800" b="1" dirty="0">
                <a:solidFill>
                  <a:schemeClr val="bg2"/>
                </a:solidFill>
                <a:effectLst>
                  <a:outerShdw blurRad="38100" dist="38100" dir="2700000" algn="tl">
                    <a:srgbClr val="000000">
                      <a:alpha val="43137"/>
                    </a:srgbClr>
                  </a:outerShdw>
                </a:effectLst>
              </a:rPr>
              <a:t>(1887)</a:t>
            </a:r>
            <a:endParaRPr lang="en-US" sz="4800" dirty="0">
              <a:solidFill>
                <a:schemeClr val="bg2"/>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990600" y="2209800"/>
            <a:ext cx="6705600" cy="2819400"/>
          </a:xfrm>
        </p:spPr>
        <p:txBody>
          <a:bodyPr anchor="t">
            <a:noAutofit/>
          </a:bodyPr>
          <a:lstStyle/>
          <a:p>
            <a:r>
              <a:rPr lang="en-US" sz="3600" b="1" dirty="0">
                <a:solidFill>
                  <a:schemeClr val="bg2"/>
                </a:solidFill>
                <a:effectLst>
                  <a:outerShdw blurRad="38100" dist="38100" dir="2700000" algn="tl">
                    <a:srgbClr val="000000">
                      <a:alpha val="43137"/>
                    </a:srgbClr>
                  </a:outerShdw>
                </a:effectLst>
              </a:rPr>
              <a:t>Reservations were broken up and tribal lands were distributed to individual Indian families.</a:t>
            </a:r>
          </a:p>
        </p:txBody>
      </p:sp>
    </p:spTree>
    <p:extLst>
      <p:ext uri="{BB962C8B-B14F-4D97-AF65-F5344CB8AC3E}">
        <p14:creationId xmlns:p14="http://schemas.microsoft.com/office/powerpoint/2010/main" val="228746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remaps.com/maps/medium/2073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304800" y="457200"/>
            <a:ext cx="4419600" cy="1143000"/>
          </a:xfrm>
        </p:spPr>
        <p:txBody>
          <a:bodyPr>
            <a:noAutofit/>
          </a:bodyPr>
          <a:lstStyle/>
          <a:p>
            <a:pPr algn="l"/>
            <a:r>
              <a:rPr lang="en-US" sz="7200" b="1" dirty="0">
                <a:solidFill>
                  <a:schemeClr val="bg2"/>
                </a:solidFill>
                <a:effectLst>
                  <a:outerShdw blurRad="38100" dist="38100" dir="2700000" algn="tl">
                    <a:srgbClr val="000000">
                      <a:alpha val="43137"/>
                    </a:srgbClr>
                  </a:outerShdw>
                </a:effectLst>
              </a:rPr>
              <a:t>Dawes Act</a:t>
            </a:r>
          </a:p>
        </p:txBody>
      </p:sp>
      <p:sp>
        <p:nvSpPr>
          <p:cNvPr id="4" name="Rectangle 3"/>
          <p:cNvSpPr/>
          <p:nvPr/>
        </p:nvSpPr>
        <p:spPr>
          <a:xfrm>
            <a:off x="6673147" y="613201"/>
            <a:ext cx="2079415" cy="830997"/>
          </a:xfrm>
          <a:prstGeom prst="rect">
            <a:avLst/>
          </a:prstGeom>
        </p:spPr>
        <p:txBody>
          <a:bodyPr wrap="none">
            <a:spAutoFit/>
          </a:bodyPr>
          <a:lstStyle/>
          <a:p>
            <a:r>
              <a:rPr lang="en-US" sz="4800" b="1" dirty="0">
                <a:solidFill>
                  <a:schemeClr val="bg2"/>
                </a:solidFill>
                <a:effectLst>
                  <a:outerShdw blurRad="38100" dist="38100" dir="2700000" algn="tl">
                    <a:srgbClr val="000000">
                      <a:alpha val="43137"/>
                    </a:srgbClr>
                  </a:outerShdw>
                </a:effectLst>
              </a:rPr>
              <a:t>(1887)</a:t>
            </a:r>
            <a:endParaRPr lang="en-US" sz="4800" dirty="0">
              <a:solidFill>
                <a:schemeClr val="bg2"/>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990600" y="2133600"/>
            <a:ext cx="6705600" cy="2819400"/>
          </a:xfrm>
        </p:spPr>
        <p:txBody>
          <a:bodyPr anchor="t">
            <a:noAutofit/>
          </a:bodyPr>
          <a:lstStyle/>
          <a:p>
            <a:pPr algn="ctr"/>
            <a:r>
              <a:rPr lang="en-US" sz="4000" b="1" dirty="0">
                <a:solidFill>
                  <a:schemeClr val="bg2"/>
                </a:solidFill>
                <a:effectLst>
                  <a:outerShdw blurRad="38100" dist="38100" dir="2700000" algn="tl">
                    <a:srgbClr val="000000">
                      <a:alpha val="43137"/>
                    </a:srgbClr>
                  </a:outerShdw>
                </a:effectLst>
              </a:rPr>
              <a:t>Surplus lands in Indian </a:t>
            </a:r>
            <a:r>
              <a:rPr lang="en-US" sz="3600" b="1" dirty="0">
                <a:solidFill>
                  <a:schemeClr val="bg2"/>
                </a:solidFill>
                <a:effectLst>
                  <a:outerShdw blurRad="38100" dist="38100" dir="2700000" algn="tl">
                    <a:srgbClr val="000000">
                      <a:alpha val="43137"/>
                    </a:srgbClr>
                  </a:outerShdw>
                </a:effectLst>
              </a:rPr>
              <a:t>Territory were opened to </a:t>
            </a:r>
            <a:r>
              <a:rPr lang="en-US" sz="6000" b="1" dirty="0">
                <a:solidFill>
                  <a:schemeClr val="bg2"/>
                </a:solidFill>
                <a:effectLst>
                  <a:outerShdw blurRad="38100" dist="38100" dir="2700000" algn="tl">
                    <a:srgbClr val="000000">
                      <a:alpha val="43137"/>
                    </a:srgbClr>
                  </a:outerShdw>
                </a:effectLst>
                <a:latin typeface="+mj-lt"/>
              </a:rPr>
              <a:t>white settlement</a:t>
            </a:r>
            <a:r>
              <a:rPr lang="en-US" sz="4000" b="1" dirty="0">
                <a:solidFill>
                  <a:schemeClr val="bg2"/>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1486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050" name="Picture 2" descr="File:Oklahoma Land Rush.jpg"/>
          <p:cNvPicPr>
            <a:picLocks noChangeAspect="1" noChangeArrowheads="1"/>
          </p:cNvPicPr>
          <p:nvPr/>
        </p:nvPicPr>
        <p:blipFill rotWithShape="1">
          <a:blip r:embed="rId5">
            <a:extLst>
              <a:ext uri="{28A0092B-C50C-407E-A947-70E740481C1C}">
                <a14:useLocalDpi xmlns:a14="http://schemas.microsoft.com/office/drawing/2010/main" val="0"/>
              </a:ext>
            </a:extLst>
          </a:blip>
          <a:srcRect l="13514"/>
          <a:stretch/>
        </p:blipFill>
        <p:spPr bwMode="auto">
          <a:xfrm>
            <a:off x="0" y="1143000"/>
            <a:ext cx="9144000" cy="5715000"/>
          </a:xfrm>
          <a:prstGeom prst="rect">
            <a:avLst/>
          </a:prstGeom>
          <a:solidFill>
            <a:srgbClr val="FAFAFA"/>
          </a:solidFill>
        </p:spPr>
      </p:pic>
      <p:pic>
        <p:nvPicPr>
          <p:cNvPr id="2052" name="Picture 4" descr="File:Oklahoma Land Rush.jpg"/>
          <p:cNvPicPr>
            <a:picLocks noChangeAspect="1" noChangeArrowheads="1"/>
          </p:cNvPicPr>
          <p:nvPr/>
        </p:nvPicPr>
        <p:blipFill rotWithShape="1">
          <a:blip r:embed="rId5">
            <a:extLst>
              <a:ext uri="{28A0092B-C50C-407E-A947-70E740481C1C}">
                <a14:useLocalDpi xmlns:a14="http://schemas.microsoft.com/office/drawing/2010/main" val="0"/>
              </a:ext>
            </a:extLst>
          </a:blip>
          <a:srcRect l="13514" b="90667"/>
          <a:stretch/>
        </p:blipFill>
        <p:spPr bwMode="auto">
          <a:xfrm>
            <a:off x="0" y="0"/>
            <a:ext cx="91440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28600"/>
            <a:ext cx="6862482" cy="1143000"/>
          </a:xfrm>
        </p:spPr>
        <p:txBody>
          <a:bodyPr>
            <a:noAutofit/>
          </a:bodyPr>
          <a:lstStyle/>
          <a:p>
            <a:pPr algn="l"/>
            <a:r>
              <a:rPr lang="en-US" sz="6000" b="1" dirty="0"/>
              <a:t>Oklahoma Land Rush</a:t>
            </a:r>
          </a:p>
        </p:txBody>
      </p:sp>
      <p:pic>
        <p:nvPicPr>
          <p:cNvPr id="8" name="boomer_sooner_with_intro.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839200" y="6553200"/>
            <a:ext cx="304800" cy="304800"/>
          </a:xfrm>
          <a:prstGeom prst="rect">
            <a:avLst/>
          </a:prstGeom>
        </p:spPr>
      </p:pic>
      <p:sp>
        <p:nvSpPr>
          <p:cNvPr id="10" name="Rectangle 9"/>
          <p:cNvSpPr/>
          <p:nvPr/>
        </p:nvSpPr>
        <p:spPr>
          <a:xfrm>
            <a:off x="6858000" y="352335"/>
            <a:ext cx="2138082" cy="1077218"/>
          </a:xfrm>
          <a:prstGeom prst="rect">
            <a:avLst/>
          </a:prstGeom>
        </p:spPr>
        <p:txBody>
          <a:bodyPr wrap="square">
            <a:spAutoFit/>
          </a:bodyPr>
          <a:lstStyle/>
          <a:p>
            <a:pPr algn="ctr"/>
            <a:r>
              <a:rPr lang="en-US" sz="2800" b="1" dirty="0"/>
              <a:t>April 22, </a:t>
            </a:r>
            <a:br>
              <a:rPr lang="en-US" sz="2800" b="1" dirty="0"/>
            </a:br>
            <a:r>
              <a:rPr lang="en-US" sz="3600" b="1" dirty="0"/>
              <a:t>1889</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18/1977850821_6708dc063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1143000"/>
          </a:xfrm>
        </p:spPr>
        <p:txBody>
          <a:bodyPr>
            <a:noAutofit/>
          </a:bodyPr>
          <a:lstStyle/>
          <a:p>
            <a:r>
              <a:rPr lang="en-US" sz="12500" dirty="0">
                <a:solidFill>
                  <a:schemeClr val="bg1"/>
                </a:solidFill>
                <a:effectLst>
                  <a:outerShdw blurRad="38100" dist="38100" dir="2700000" algn="tl">
                    <a:srgbClr val="000000">
                      <a:alpha val="43137"/>
                    </a:srgbClr>
                  </a:outerShdw>
                </a:effectLst>
              </a:rPr>
              <a:t>SOONERS</a:t>
            </a:r>
          </a:p>
        </p:txBody>
      </p:sp>
      <p:sp>
        <p:nvSpPr>
          <p:cNvPr id="3" name="Content Placeholder 2"/>
          <p:cNvSpPr>
            <a:spLocks noGrp="1"/>
          </p:cNvSpPr>
          <p:nvPr>
            <p:ph idx="1"/>
          </p:nvPr>
        </p:nvSpPr>
        <p:spPr>
          <a:xfrm>
            <a:off x="0" y="4800600"/>
            <a:ext cx="9144000" cy="533401"/>
          </a:xfrm>
          <a:solidFill>
            <a:srgbClr val="591518">
              <a:alpha val="80000"/>
            </a:srgbClr>
          </a:solidFill>
        </p:spPr>
        <p:txBody>
          <a:bodyPr>
            <a:normAutofit/>
          </a:bodyPr>
          <a:lstStyle/>
          <a:p>
            <a:pPr marL="0" indent="0" algn="ctr">
              <a:buNone/>
            </a:pPr>
            <a:r>
              <a:rPr lang="en-US" sz="2800" b="1" i="1" dirty="0">
                <a:solidFill>
                  <a:schemeClr val="bg1"/>
                </a:solidFill>
              </a:rPr>
              <a:t>Some didn’t want to wait until April 22...</a:t>
            </a:r>
          </a:p>
        </p:txBody>
      </p:sp>
      <p:sp>
        <p:nvSpPr>
          <p:cNvPr id="4" name="Rectangle 3"/>
          <p:cNvSpPr/>
          <p:nvPr/>
        </p:nvSpPr>
        <p:spPr>
          <a:xfrm>
            <a:off x="6014617" y="6474023"/>
            <a:ext cx="3129383" cy="307777"/>
          </a:xfrm>
          <a:prstGeom prst="rect">
            <a:avLst/>
          </a:prstGeom>
        </p:spPr>
        <p:txBody>
          <a:bodyPr wrap="none">
            <a:spAutoFit/>
          </a:bodyPr>
          <a:lstStyle/>
          <a:p>
            <a:r>
              <a:rPr lang="en-US" sz="1400" dirty="0">
                <a:solidFill>
                  <a:srgbClr val="0063DC"/>
                </a:solidFill>
                <a:latin typeface="Arial" panose="020B0604020202020204" pitchFamily="34" charset="0"/>
                <a:hlinkClick r:id="rId3" tooltip="Attribution License"/>
              </a:rPr>
              <a:t>Some rights reserved</a:t>
            </a:r>
            <a:r>
              <a:rPr lang="en-US" sz="1400" dirty="0">
                <a:solidFill>
                  <a:srgbClr val="000000"/>
                </a:solidFill>
                <a:latin typeface="Arial" panose="020B0604020202020204" pitchFamily="34" charset="0"/>
              </a:rPr>
              <a:t> by </a:t>
            </a:r>
            <a:r>
              <a:rPr lang="en-US" sz="1400" dirty="0" err="1">
                <a:solidFill>
                  <a:srgbClr val="0063DC"/>
                </a:solidFill>
                <a:latin typeface="Arial" panose="020B0604020202020204" pitchFamily="34" charset="0"/>
                <a:hlinkClick r:id="rId4"/>
              </a:rPr>
              <a:t>allisonmeier</a:t>
            </a:r>
            <a:endParaRPr lang="en-US" sz="1400" dirty="0"/>
          </a:p>
        </p:txBody>
      </p:sp>
    </p:spTree>
    <p:extLst>
      <p:ext uri="{BB962C8B-B14F-4D97-AF65-F5344CB8AC3E}">
        <p14:creationId xmlns:p14="http://schemas.microsoft.com/office/powerpoint/2010/main" val="402340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18/1977850821_6708dc063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3429000"/>
            <a:ext cx="9177337" cy="1219201"/>
          </a:xfrm>
          <a:solidFill>
            <a:srgbClr val="591518">
              <a:alpha val="80000"/>
            </a:srgbClr>
          </a:solidFill>
        </p:spPr>
        <p:txBody>
          <a:bodyPr anchor="b">
            <a:noAutofit/>
          </a:bodyPr>
          <a:lstStyle/>
          <a:p>
            <a:pPr marL="0" indent="0" algn="ctr">
              <a:spcBef>
                <a:spcPts val="0"/>
              </a:spcBef>
              <a:buNone/>
            </a:pPr>
            <a:r>
              <a:rPr lang="en-US" sz="8000" b="1" dirty="0">
                <a:solidFill>
                  <a:schemeClr val="bg1"/>
                </a:solidFill>
                <a:effectLst>
                  <a:outerShdw blurRad="38100" dist="38100" dir="2700000" algn="tl">
                    <a:srgbClr val="000000">
                      <a:alpha val="43137"/>
                    </a:srgbClr>
                  </a:outerShdw>
                </a:effectLst>
                <a:latin typeface="+mj-lt"/>
              </a:rPr>
              <a:t>THE SOONER STATE</a:t>
            </a:r>
          </a:p>
        </p:txBody>
      </p:sp>
      <p:sp>
        <p:nvSpPr>
          <p:cNvPr id="4" name="Rectangle 3"/>
          <p:cNvSpPr/>
          <p:nvPr/>
        </p:nvSpPr>
        <p:spPr>
          <a:xfrm>
            <a:off x="6014617" y="6474023"/>
            <a:ext cx="3129383" cy="307777"/>
          </a:xfrm>
          <a:prstGeom prst="rect">
            <a:avLst/>
          </a:prstGeom>
        </p:spPr>
        <p:txBody>
          <a:bodyPr wrap="none">
            <a:spAutoFit/>
          </a:bodyPr>
          <a:lstStyle/>
          <a:p>
            <a:r>
              <a:rPr lang="en-US" sz="1400" dirty="0">
                <a:solidFill>
                  <a:srgbClr val="0063DC"/>
                </a:solidFill>
                <a:latin typeface="Arial" panose="020B0604020202020204" pitchFamily="34" charset="0"/>
                <a:hlinkClick r:id="rId3" tooltip="Attribution License"/>
              </a:rPr>
              <a:t>Some rights reserved</a:t>
            </a:r>
            <a:r>
              <a:rPr lang="en-US" sz="1400" dirty="0">
                <a:solidFill>
                  <a:srgbClr val="000000"/>
                </a:solidFill>
                <a:latin typeface="Arial" panose="020B0604020202020204" pitchFamily="34" charset="0"/>
              </a:rPr>
              <a:t> by </a:t>
            </a:r>
            <a:r>
              <a:rPr lang="en-US" sz="1400" dirty="0" err="1">
                <a:solidFill>
                  <a:srgbClr val="0063DC"/>
                </a:solidFill>
                <a:latin typeface="Arial" panose="020B0604020202020204" pitchFamily="34" charset="0"/>
                <a:hlinkClick r:id="rId4"/>
              </a:rPr>
              <a:t>allisonmeier</a:t>
            </a:r>
            <a:endParaRPr lang="en-US" sz="1400" dirty="0"/>
          </a:p>
        </p:txBody>
      </p:sp>
    </p:spTree>
    <p:extLst>
      <p:ext uri="{BB962C8B-B14F-4D97-AF65-F5344CB8AC3E}">
        <p14:creationId xmlns:p14="http://schemas.microsoft.com/office/powerpoint/2010/main" val="4127356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_UP2qRjBuA7M/TMBCKiqGbRI/AAAAAAAAAJM/SuB5Rk2KYak/s1600/woxie.jpg"/>
          <p:cNvPicPr>
            <a:picLocks noChangeAspect="1" noChangeArrowheads="1"/>
          </p:cNvPicPr>
          <p:nvPr/>
        </p:nvPicPr>
        <p:blipFill rotWithShape="1">
          <a:blip r:embed="rId2">
            <a:extLst>
              <a:ext uri="{28A0092B-C50C-407E-A947-70E740481C1C}">
                <a14:useLocalDpi xmlns:a14="http://schemas.microsoft.com/office/drawing/2010/main" val="0"/>
              </a:ext>
            </a:extLst>
          </a:blip>
          <a:srcRect l="1554" r="1614"/>
          <a:stretch/>
        </p:blipFill>
        <p:spPr bwMode="auto">
          <a:xfrm>
            <a:off x="0" y="0"/>
            <a:ext cx="9144000" cy="6872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962400"/>
            <a:ext cx="9144000" cy="1249362"/>
          </a:xfrm>
          <a:solidFill>
            <a:srgbClr val="101010">
              <a:alpha val="90000"/>
            </a:srgbClr>
          </a:solidFill>
        </p:spPr>
        <p:txBody>
          <a:bodyPr>
            <a:noAutofit/>
          </a:bodyPr>
          <a:lstStyle/>
          <a:p>
            <a:r>
              <a:rPr lang="en-US" sz="8000" dirty="0">
                <a:solidFill>
                  <a:schemeClr val="bg2"/>
                </a:solidFill>
                <a:effectLst>
                  <a:outerShdw blurRad="38100" dist="38100" dir="2700000" algn="tl">
                    <a:srgbClr val="000000">
                      <a:alpha val="43137"/>
                    </a:srgbClr>
                  </a:outerShdw>
                </a:effectLst>
              </a:rPr>
              <a:t>GOAL: ASSIMILATION</a:t>
            </a:r>
            <a:br>
              <a:rPr lang="en-US" sz="8000" dirty="0">
                <a:solidFill>
                  <a:schemeClr val="bg2"/>
                </a:solidFill>
                <a:effectLst>
                  <a:outerShdw blurRad="38100" dist="38100" dir="2700000" algn="tl">
                    <a:srgbClr val="000000">
                      <a:alpha val="43137"/>
                    </a:srgbClr>
                  </a:outerShdw>
                </a:effectLst>
              </a:rPr>
            </a:br>
            <a:r>
              <a:rPr lang="en-US" sz="1600" dirty="0">
                <a:solidFill>
                  <a:schemeClr val="bg2"/>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592658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4115A22-B4CA-4A0E-9A3C-4096C2C39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16" y="2287314"/>
            <a:ext cx="9189116" cy="1143000"/>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MISSION</a:t>
            </a:r>
            <a:r>
              <a:rPr lang="en-US" sz="7200" dirty="0">
                <a:effectLst>
                  <a:outerShdw blurRad="38100" dist="38100" dir="2700000" algn="tl">
                    <a:srgbClr val="000000">
                      <a:alpha val="43137"/>
                    </a:srgbClr>
                  </a:outerShdw>
                </a:effectLst>
              </a:rPr>
              <a:t> ACCOMPLISHED</a:t>
            </a:r>
          </a:p>
        </p:txBody>
      </p:sp>
    </p:spTree>
    <p:extLst>
      <p:ext uri="{BB962C8B-B14F-4D97-AF65-F5344CB8AC3E}">
        <p14:creationId xmlns:p14="http://schemas.microsoft.com/office/powerpoint/2010/main" val="1078804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http://upload.wikimedia.org/wikipedia/commons/b/b3/Male_Carlisle_School_Students_187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5000" contrast="20000"/>
                    </a14:imgEffect>
                  </a14:imgLayer>
                </a14:imgProps>
              </a:ext>
              <a:ext uri="{28A0092B-C50C-407E-A947-70E740481C1C}">
                <a14:useLocalDpi xmlns:a14="http://schemas.microsoft.com/office/drawing/2010/main" val="0"/>
              </a:ext>
            </a:extLst>
          </a:blip>
          <a:srcRect r="163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825425"/>
            <a:ext cx="9144000" cy="584775"/>
          </a:xfrm>
          <a:prstGeom prst="rect">
            <a:avLst/>
          </a:prstGeom>
          <a:solidFill>
            <a:srgbClr val="36363A"/>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Carlisle Indian School (PA), </a:t>
            </a:r>
            <a:r>
              <a:rPr lang="en-US" sz="3200" dirty="0">
                <a:solidFill>
                  <a:schemeClr val="bg1"/>
                </a:solidFill>
                <a:effectLst>
                  <a:outerShdw blurRad="38100" dist="38100" dir="2700000" algn="tl">
                    <a:srgbClr val="000000">
                      <a:alpha val="43137"/>
                    </a:srgbClr>
                  </a:outerShdw>
                </a:effectLst>
              </a:rPr>
              <a:t>1879-1918</a:t>
            </a:r>
          </a:p>
        </p:txBody>
      </p:sp>
    </p:spTree>
    <p:extLst>
      <p:ext uri="{BB962C8B-B14F-4D97-AF65-F5344CB8AC3E}">
        <p14:creationId xmlns:p14="http://schemas.microsoft.com/office/powerpoint/2010/main" val="795169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5/CP_steam_loco.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838200"/>
            <a:ext cx="9144000" cy="3810000"/>
          </a:xfrm>
        </p:spPr>
        <p:txBody>
          <a:bodyPr>
            <a:normAutofit/>
          </a:bodyPr>
          <a:lstStyle/>
          <a:p>
            <a:r>
              <a:rPr lang="en-US" sz="84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Transcontinental</a:t>
            </a:r>
            <a:r>
              <a:rPr lang="en-US" sz="80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 </a:t>
            </a:r>
            <a:br>
              <a:rPr lang="en-US" sz="72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br>
            <a:r>
              <a:rPr lang="en-US" sz="15000" dirty="0">
                <a:ln w="57150"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Railroads</a:t>
            </a:r>
          </a:p>
        </p:txBody>
      </p:sp>
      <p:sp>
        <p:nvSpPr>
          <p:cNvPr id="4" name="Rectangle 3"/>
          <p:cNvSpPr/>
          <p:nvPr/>
        </p:nvSpPr>
        <p:spPr>
          <a:xfrm>
            <a:off x="5619246" y="6474023"/>
            <a:ext cx="2153154" cy="307777"/>
          </a:xfrm>
          <a:prstGeom prst="rect">
            <a:avLst/>
          </a:prstGeom>
        </p:spPr>
        <p:txBody>
          <a:bodyPr wrap="none">
            <a:spAutoFit/>
          </a:bodyPr>
          <a:lstStyle/>
          <a:p>
            <a:r>
              <a:rPr lang="en-US" sz="1400" dirty="0"/>
              <a:t>Photo Credit: Mr Snrub</a:t>
            </a:r>
          </a:p>
        </p:txBody>
      </p:sp>
    </p:spTree>
    <p:extLst>
      <p:ext uri="{BB962C8B-B14F-4D97-AF65-F5344CB8AC3E}">
        <p14:creationId xmlns:p14="http://schemas.microsoft.com/office/powerpoint/2010/main" val="3405060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04798" y="533400"/>
            <a:ext cx="8610601" cy="1300843"/>
          </a:xfrm>
        </p:spPr>
        <p:txBody>
          <a:bodyPr anchor="t">
            <a:noAutofit/>
          </a:bodyPr>
          <a:lstStyle/>
          <a:p>
            <a:pPr algn="l"/>
            <a:r>
              <a:rPr lang="en-US" sz="7600" dirty="0">
                <a:ln w="18415" cmpd="sng">
                  <a:solidFill>
                    <a:schemeClr val="tx1">
                      <a:lumMod val="85000"/>
                      <a:lumOff val="15000"/>
                    </a:schemeClr>
                  </a:solidFill>
                  <a:prstDash val="solid"/>
                </a:ln>
                <a:solidFill>
                  <a:srgbClr val="FFFFFF"/>
                </a:solidFill>
                <a:effectLst>
                  <a:outerShdw blurRad="63500" dir="3600000" algn="tl" rotWithShape="0">
                    <a:srgbClr val="000000">
                      <a:alpha val="70000"/>
                    </a:srgbClr>
                  </a:outerShdw>
                </a:effectLst>
                <a:latin typeface="Gin" pitchFamily="2" charset="0"/>
              </a:rPr>
              <a:t>ESSENTIAL QUESTIONS</a:t>
            </a:r>
          </a:p>
        </p:txBody>
      </p:sp>
      <p:sp>
        <p:nvSpPr>
          <p:cNvPr id="4" name="Rectangle 3"/>
          <p:cNvSpPr/>
          <p:nvPr/>
        </p:nvSpPr>
        <p:spPr>
          <a:xfrm>
            <a:off x="5822070" y="6400800"/>
            <a:ext cx="2153154" cy="307777"/>
          </a:xfrm>
          <a:prstGeom prst="rect">
            <a:avLst/>
          </a:prstGeom>
        </p:spPr>
        <p:txBody>
          <a:bodyPr wrap="none">
            <a:spAutoFit/>
          </a:bodyPr>
          <a:lstStyle/>
          <a:p>
            <a:r>
              <a:rPr lang="en-US" sz="1400" dirty="0">
                <a:solidFill>
                  <a:schemeClr val="bg1">
                    <a:lumMod val="95000"/>
                  </a:schemeClr>
                </a:solidFill>
              </a:rPr>
              <a:t>Photo Credit: Mr Snrub</a:t>
            </a:r>
          </a:p>
        </p:txBody>
      </p:sp>
      <p:sp>
        <p:nvSpPr>
          <p:cNvPr id="7" name="Content Placeholder 2"/>
          <p:cNvSpPr txBox="1">
            <a:spLocks/>
          </p:cNvSpPr>
          <p:nvPr/>
        </p:nvSpPr>
        <p:spPr>
          <a:xfrm>
            <a:off x="1752600" y="2163868"/>
            <a:ext cx="6858000" cy="332253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spcAft>
                <a:spcPts val="2400"/>
              </a:spcAft>
              <a:buFont typeface="+mj-lt"/>
              <a:buAutoNum type="arabicPeriod"/>
            </a:pPr>
            <a:r>
              <a:rPr lang="en-US" sz="2800" b="1" dirty="0">
                <a:solidFill>
                  <a:schemeClr val="bg1"/>
                </a:solidFill>
                <a:effectLst>
                  <a:outerShdw blurRad="38100" dist="38100" dir="2700000" algn="tl">
                    <a:srgbClr val="000000">
                      <a:alpha val="43137"/>
                    </a:srgbClr>
                  </a:outerShdw>
                </a:effectLst>
              </a:rPr>
              <a:t>Why did the U.S. government subsidize the construction of transcontinental railroads?</a:t>
            </a:r>
          </a:p>
          <a:p>
            <a:pPr marL="514350" indent="-514350" algn="l">
              <a:spcAft>
                <a:spcPts val="2400"/>
              </a:spcAft>
              <a:buFont typeface="+mj-lt"/>
              <a:buAutoNum type="arabicPeriod"/>
            </a:pPr>
            <a:r>
              <a:rPr lang="en-US" sz="2800" b="1" dirty="0">
                <a:solidFill>
                  <a:schemeClr val="bg1"/>
                </a:solidFill>
                <a:effectLst>
                  <a:outerShdw blurRad="38100" dist="38100" dir="2700000" algn="tl">
                    <a:srgbClr val="000000">
                      <a:alpha val="43137"/>
                    </a:srgbClr>
                  </a:outerShdw>
                </a:effectLst>
              </a:rPr>
              <a:t>What were the advantages and disadvantages of government action?</a:t>
            </a:r>
          </a:p>
        </p:txBody>
      </p:sp>
    </p:spTree>
    <p:extLst>
      <p:ext uri="{BB962C8B-B14F-4D97-AF65-F5344CB8AC3E}">
        <p14:creationId xmlns:p14="http://schemas.microsoft.com/office/powerpoint/2010/main" val="394649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upload.wikimedia.org/wikipedia/commons/0/0d/United_States_1859-1860.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319" l="0" r="98900"/>
                    </a14:imgEffect>
                  </a14:imgLayer>
                </a14:imgProps>
              </a:ext>
              <a:ext uri="{28A0092B-C50C-407E-A947-70E740481C1C}">
                <a14:useLocalDpi xmlns:a14="http://schemas.microsoft.com/office/drawing/2010/main" val="0"/>
              </a:ext>
            </a:extLst>
          </a:blip>
          <a:srcRect/>
          <a:stretch>
            <a:fillRect/>
          </a:stretch>
        </p:blipFill>
        <p:spPr bwMode="auto">
          <a:xfrm>
            <a:off x="152400" y="685800"/>
            <a:ext cx="8839200" cy="5984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228600"/>
            <a:ext cx="6781800" cy="1143000"/>
          </a:xfrm>
        </p:spPr>
        <p:txBody>
          <a:bodyPr>
            <a:normAutofit/>
          </a:bodyPr>
          <a:lstStyle/>
          <a:p>
            <a:r>
              <a:rPr lang="en-US" sz="6000" dirty="0">
                <a:solidFill>
                  <a:schemeClr val="bg1"/>
                </a:solidFill>
                <a:effectLst>
                  <a:outerShdw blurRad="38100" dist="38100" dir="2700000" algn="tl">
                    <a:srgbClr val="000000">
                      <a:alpha val="43137"/>
                    </a:srgbClr>
                  </a:outerShdw>
                </a:effectLst>
              </a:rPr>
              <a:t>The U.S. in 1860</a:t>
            </a:r>
          </a:p>
        </p:txBody>
      </p:sp>
      <p:sp>
        <p:nvSpPr>
          <p:cNvPr id="4" name="Rectangle 3"/>
          <p:cNvSpPr/>
          <p:nvPr/>
        </p:nvSpPr>
        <p:spPr>
          <a:xfrm>
            <a:off x="7264845" y="6397823"/>
            <a:ext cx="1726755" cy="307777"/>
          </a:xfrm>
          <a:prstGeom prst="rect">
            <a:avLst/>
          </a:prstGeom>
        </p:spPr>
        <p:txBody>
          <a:bodyPr wrap="none">
            <a:spAutoFit/>
          </a:bodyPr>
          <a:lstStyle/>
          <a:p>
            <a:r>
              <a:rPr lang="en-US" sz="1400" dirty="0">
                <a:solidFill>
                  <a:schemeClr val="bg1"/>
                </a:solidFill>
                <a:latin typeface="Arial" panose="020B0604020202020204" pitchFamily="34" charset="0"/>
              </a:rPr>
              <a:t>Map Credit: </a:t>
            </a:r>
            <a:r>
              <a:rPr lang="en-US" sz="1400" dirty="0" err="1">
                <a:solidFill>
                  <a:schemeClr val="bg1"/>
                </a:solidFill>
                <a:latin typeface="Arial" panose="020B0604020202020204" pitchFamily="34" charset="0"/>
                <a:hlinkClick r:id="rId6" tooltip="User:Golbez"/>
              </a:rPr>
              <a:t>Golbez</a:t>
            </a:r>
            <a:endParaRPr lang="en-US" sz="1400" dirty="0">
              <a:solidFill>
                <a:schemeClr val="bg1"/>
              </a:solidFill>
            </a:endParaRPr>
          </a:p>
        </p:txBody>
      </p:sp>
    </p:spTree>
    <p:extLst>
      <p:ext uri="{BB962C8B-B14F-4D97-AF65-F5344CB8AC3E}">
        <p14:creationId xmlns:p14="http://schemas.microsoft.com/office/powerpoint/2010/main" val="914261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upload.wikimedia.org/wikipedia/commons/2/25/CP_steam_loco.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upload.wikimedia.org/wikipedia/commons/0/0d/United_States_1859-18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85800"/>
            <a:ext cx="8839200" cy="5984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38400" y="228600"/>
            <a:ext cx="6324600" cy="1143000"/>
          </a:xfrm>
        </p:spPr>
        <p:txBody>
          <a:bodyPr>
            <a:noAutofit/>
          </a:bodyPr>
          <a:lstStyle/>
          <a:p>
            <a:r>
              <a:rPr lang="en-US" sz="3600" b="1" i="1" dirty="0">
                <a:solidFill>
                  <a:schemeClr val="bg1"/>
                </a:solidFill>
                <a:latin typeface="+mn-lt"/>
              </a:rPr>
              <a:t>How do we create a national market?</a:t>
            </a:r>
          </a:p>
        </p:txBody>
      </p:sp>
      <p:sp>
        <p:nvSpPr>
          <p:cNvPr id="3" name="Right Arrow 2"/>
          <p:cNvSpPr/>
          <p:nvPr/>
        </p:nvSpPr>
        <p:spPr>
          <a:xfrm>
            <a:off x="914400" y="1752600"/>
            <a:ext cx="4343400" cy="1143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bg1"/>
              </a:solidFill>
            </a:endParaRPr>
          </a:p>
        </p:txBody>
      </p:sp>
      <p:sp>
        <p:nvSpPr>
          <p:cNvPr id="6" name="Right Arrow 5"/>
          <p:cNvSpPr/>
          <p:nvPr/>
        </p:nvSpPr>
        <p:spPr>
          <a:xfrm flipH="1">
            <a:off x="914400" y="2859505"/>
            <a:ext cx="4343400" cy="1143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7264845" y="6397823"/>
            <a:ext cx="1726755" cy="307777"/>
          </a:xfrm>
          <a:prstGeom prst="rect">
            <a:avLst/>
          </a:prstGeom>
        </p:spPr>
        <p:txBody>
          <a:bodyPr wrap="none">
            <a:spAutoFit/>
          </a:bodyPr>
          <a:lstStyle/>
          <a:p>
            <a:r>
              <a:rPr lang="en-US" sz="1400" dirty="0">
                <a:solidFill>
                  <a:schemeClr val="bg1">
                    <a:lumMod val="85000"/>
                  </a:schemeClr>
                </a:solidFill>
                <a:latin typeface="Arial" panose="020B0604020202020204" pitchFamily="34" charset="0"/>
              </a:rPr>
              <a:t>Map Credit: </a:t>
            </a:r>
            <a:r>
              <a:rPr lang="en-US" sz="1400" dirty="0" err="1">
                <a:solidFill>
                  <a:schemeClr val="bg1">
                    <a:lumMod val="85000"/>
                  </a:schemeClr>
                </a:solidFill>
                <a:latin typeface="Arial" panose="020B0604020202020204" pitchFamily="34" charset="0"/>
                <a:hlinkClick r:id="rId6" tooltip="User:Golbez">
                  <a:extLst>
                    <a:ext uri="{A12FA001-AC4F-418D-AE19-62706E023703}">
                      <ahyp:hlinkClr xmlns:ahyp="http://schemas.microsoft.com/office/drawing/2018/hyperlinkcolor" val="tx"/>
                    </a:ext>
                  </a:extLst>
                </a:hlinkClick>
              </a:rPr>
              <a:t>Golbez</a:t>
            </a:r>
            <a:endParaRPr lang="en-US" sz="1400" dirty="0">
              <a:solidFill>
                <a:schemeClr val="bg1">
                  <a:lumMod val="85000"/>
                </a:schemeClr>
              </a:solidFill>
            </a:endParaRPr>
          </a:p>
        </p:txBody>
      </p:sp>
    </p:spTree>
    <p:extLst>
      <p:ext uri="{BB962C8B-B14F-4D97-AF65-F5344CB8AC3E}">
        <p14:creationId xmlns:p14="http://schemas.microsoft.com/office/powerpoint/2010/main" val="1701802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471863"/>
            <a:ext cx="9144000" cy="5386137"/>
          </a:xfrm>
          <a:prstGeom prst="rect">
            <a:avLst/>
          </a:prstGeom>
          <a:gradFill>
            <a:gsLst>
              <a:gs pos="0">
                <a:schemeClr val="accent1">
                  <a:alpha val="0"/>
                  <a:lumMod val="0"/>
                </a:schemeClr>
              </a:gs>
              <a:gs pos="8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52400"/>
            <a:ext cx="9144000" cy="1143000"/>
          </a:xfrm>
        </p:spPr>
        <p:txBody>
          <a:bodyPr>
            <a:normAutofit/>
          </a:bodyPr>
          <a:lstStyle/>
          <a:p>
            <a:r>
              <a:rPr lang="en-US" sz="4800" i="1" dirty="0">
                <a:solidFill>
                  <a:schemeClr val="bg1">
                    <a:lumMod val="95000"/>
                  </a:schemeClr>
                </a:solidFill>
                <a:effectLst>
                  <a:outerShdw blurRad="38100" dist="38100" dir="2700000" algn="tl">
                    <a:srgbClr val="000000">
                      <a:alpha val="43137"/>
                    </a:srgbClr>
                  </a:outerShdw>
                </a:effectLst>
              </a:rPr>
              <a:t>How Are Marketplaces Created?</a:t>
            </a:r>
          </a:p>
        </p:txBody>
      </p:sp>
      <p:pic>
        <p:nvPicPr>
          <p:cNvPr id="4" name="Picture 2" descr="File:Thomas Jefferson by Rembrandt Peale, 180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r="3686" b="1476"/>
          <a:stretch/>
        </p:blipFill>
        <p:spPr bwMode="auto">
          <a:xfrm>
            <a:off x="381000" y="1447006"/>
            <a:ext cx="3810000" cy="46489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le:Alexander Hamilton portrait by John Trumbull 1806.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1423" t="2997" r="6109" b="12140"/>
          <a:stretch/>
        </p:blipFill>
        <p:spPr bwMode="auto">
          <a:xfrm>
            <a:off x="4953000" y="1447007"/>
            <a:ext cx="3810000" cy="46489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extLst>
              <p:ext uri="{D42A27DB-BD31-4B8C-83A1-F6EECF244321}">
                <p14:modId xmlns:p14="http://schemas.microsoft.com/office/powerpoint/2010/main" val="3871127020"/>
              </p:ext>
            </p:extLst>
          </p:nvPr>
        </p:nvGraphicFramePr>
        <p:xfrm>
          <a:off x="609600" y="4953000"/>
          <a:ext cx="3962400" cy="1529080"/>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val="20000"/>
                    </a:ext>
                  </a:extLst>
                </a:gridCol>
              </a:tblGrid>
              <a:tr h="370840">
                <a:tc>
                  <a:txBody>
                    <a:bodyPr/>
                    <a:lstStyle/>
                    <a:p>
                      <a:r>
                        <a:rPr lang="en-US" sz="3600" b="0" dirty="0">
                          <a:solidFill>
                            <a:schemeClr val="bg1">
                              <a:lumMod val="95000"/>
                            </a:schemeClr>
                          </a:solidFill>
                          <a:latin typeface="+mj-lt"/>
                        </a:rPr>
                        <a:t>Jefferson</a:t>
                      </a:r>
                    </a:p>
                  </a:txBody>
                  <a:tcPr/>
                </a:tc>
                <a:extLst>
                  <a:ext uri="{0D108BD9-81ED-4DB2-BD59-A6C34878D82A}">
                    <a16:rowId xmlns:a16="http://schemas.microsoft.com/office/drawing/2014/main" val="10000"/>
                  </a:ext>
                </a:extLst>
              </a:tr>
              <a:tr h="370840">
                <a:tc>
                  <a:txBody>
                    <a:bodyPr/>
                    <a:lstStyle/>
                    <a:p>
                      <a:r>
                        <a:rPr lang="en-US" sz="2800" i="1" dirty="0">
                          <a:solidFill>
                            <a:schemeClr val="bg1">
                              <a:lumMod val="95000"/>
                            </a:schemeClr>
                          </a:solidFill>
                        </a:rPr>
                        <a:t>Laissez-faire</a:t>
                      </a:r>
                    </a:p>
                  </a:txBody>
                  <a:tcPr/>
                </a:tc>
                <a:extLst>
                  <a:ext uri="{0D108BD9-81ED-4DB2-BD59-A6C34878D82A}">
                    <a16:rowId xmlns:a16="http://schemas.microsoft.com/office/drawing/2014/main" val="10001"/>
                  </a:ext>
                </a:extLst>
              </a:tr>
              <a:tr h="370840">
                <a:tc>
                  <a:txBody>
                    <a:bodyPr/>
                    <a:lstStyle/>
                    <a:p>
                      <a:r>
                        <a:rPr lang="en-US" dirty="0">
                          <a:solidFill>
                            <a:schemeClr val="bg1">
                              <a:lumMod val="95000"/>
                            </a:schemeClr>
                          </a:solidFill>
                        </a:rPr>
                        <a:t>The market will develop on its own.</a:t>
                      </a:r>
                    </a:p>
                  </a:txBody>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32955163"/>
              </p:ext>
            </p:extLst>
          </p:nvPr>
        </p:nvGraphicFramePr>
        <p:xfrm>
          <a:off x="4572000" y="4953000"/>
          <a:ext cx="3962400" cy="1529080"/>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val="20000"/>
                    </a:ext>
                  </a:extLst>
                </a:gridCol>
              </a:tblGrid>
              <a:tr h="370840">
                <a:tc>
                  <a:txBody>
                    <a:bodyPr/>
                    <a:lstStyle/>
                    <a:p>
                      <a:pPr algn="r"/>
                      <a:r>
                        <a:rPr lang="en-US" sz="3600" b="0" dirty="0">
                          <a:solidFill>
                            <a:schemeClr val="bg1">
                              <a:lumMod val="95000"/>
                            </a:schemeClr>
                          </a:solidFill>
                          <a:latin typeface="+mj-lt"/>
                        </a:rPr>
                        <a:t>Hamilton</a:t>
                      </a:r>
                    </a:p>
                  </a:txBody>
                  <a:tcPr/>
                </a:tc>
                <a:extLst>
                  <a:ext uri="{0D108BD9-81ED-4DB2-BD59-A6C34878D82A}">
                    <a16:rowId xmlns:a16="http://schemas.microsoft.com/office/drawing/2014/main" val="10000"/>
                  </a:ext>
                </a:extLst>
              </a:tr>
              <a:tr h="370840">
                <a:tc>
                  <a:txBody>
                    <a:bodyPr/>
                    <a:lstStyle/>
                    <a:p>
                      <a:pPr algn="r"/>
                      <a:r>
                        <a:rPr lang="en-US" sz="2800" i="1" dirty="0">
                          <a:solidFill>
                            <a:schemeClr val="bg1">
                              <a:lumMod val="95000"/>
                            </a:schemeClr>
                          </a:solidFill>
                        </a:rPr>
                        <a:t>Government Action</a:t>
                      </a:r>
                    </a:p>
                  </a:txBody>
                  <a:tcPr/>
                </a:tc>
                <a:extLst>
                  <a:ext uri="{0D108BD9-81ED-4DB2-BD59-A6C34878D82A}">
                    <a16:rowId xmlns:a16="http://schemas.microsoft.com/office/drawing/2014/main" val="10001"/>
                  </a:ext>
                </a:extLst>
              </a:tr>
              <a:tr h="370840">
                <a:tc>
                  <a:txBody>
                    <a:bodyPr/>
                    <a:lstStyle/>
                    <a:p>
                      <a:pPr algn="r"/>
                      <a:r>
                        <a:rPr lang="en-US" dirty="0">
                          <a:solidFill>
                            <a:schemeClr val="bg1">
                              <a:lumMod val="95000"/>
                            </a:schemeClr>
                          </a:solidFill>
                        </a:rPr>
                        <a:t>Government needs to assist.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7616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upload.wikimedia.org/wikipedia/commons/2/25/United_States_1861-08-1862.pn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102" b="94092" l="1900" r="98600"/>
                    </a14:imgEffect>
                  </a14:imgLayer>
                </a14:imgProps>
              </a:ext>
              <a:ext uri="{28A0092B-C50C-407E-A947-70E740481C1C}">
                <a14:useLocalDpi xmlns:a14="http://schemas.microsoft.com/office/drawing/2010/main" val="0"/>
              </a:ext>
            </a:extLst>
          </a:blip>
          <a:srcRect b="6479"/>
          <a:stretch/>
        </p:blipFill>
        <p:spPr bwMode="auto">
          <a:xfrm>
            <a:off x="304800" y="1371600"/>
            <a:ext cx="8382000" cy="5306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28600"/>
            <a:ext cx="8458200" cy="1295400"/>
          </a:xfrm>
        </p:spPr>
        <p:txBody>
          <a:bodyPr>
            <a:noAutofit/>
          </a:bodyPr>
          <a:lstStyle/>
          <a:p>
            <a:r>
              <a:rPr lang="en-US" sz="8000" dirty="0">
                <a:solidFill>
                  <a:schemeClr val="bg1">
                    <a:lumMod val="95000"/>
                  </a:schemeClr>
                </a:solidFill>
              </a:rPr>
              <a:t>EXIT JEFFERSONIANS</a:t>
            </a:r>
            <a:endParaRPr lang="en-US" sz="2400" b="1" i="1" dirty="0">
              <a:solidFill>
                <a:schemeClr val="bg1">
                  <a:lumMod val="95000"/>
                </a:schemeClr>
              </a:solidFill>
              <a:latin typeface="+mn-lt"/>
            </a:endParaRPr>
          </a:p>
        </p:txBody>
      </p:sp>
      <p:pic>
        <p:nvPicPr>
          <p:cNvPr id="5" name="Picture 2" descr="File:Thomas Jefferson by Rembrandt Peale, 180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3686" b="1476"/>
          <a:stretch/>
        </p:blipFill>
        <p:spPr bwMode="auto">
          <a:xfrm>
            <a:off x="4953000" y="4343400"/>
            <a:ext cx="1373863" cy="167639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6019800" y="3863181"/>
            <a:ext cx="2286000" cy="861219"/>
          </a:xfrm>
          <a:prstGeom prst="wedgeRoundRectCallout">
            <a:avLst>
              <a:gd name="adj1" fmla="val -52412"/>
              <a:gd name="adj2" fmla="val 88578"/>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dirty="0">
                <a:latin typeface="+mj-lt"/>
              </a:rPr>
              <a:t>PEACE OUT!</a:t>
            </a:r>
          </a:p>
        </p:txBody>
      </p:sp>
      <p:sp>
        <p:nvSpPr>
          <p:cNvPr id="7" name="Rectangle 6"/>
          <p:cNvSpPr/>
          <p:nvPr/>
        </p:nvSpPr>
        <p:spPr>
          <a:xfrm>
            <a:off x="7391400" y="6474023"/>
            <a:ext cx="1726755" cy="307777"/>
          </a:xfrm>
          <a:prstGeom prst="rect">
            <a:avLst/>
          </a:prstGeom>
        </p:spPr>
        <p:txBody>
          <a:bodyPr wrap="none">
            <a:spAutoFit/>
          </a:bodyPr>
          <a:lstStyle/>
          <a:p>
            <a:r>
              <a:rPr lang="en-US" sz="1400" dirty="0">
                <a:solidFill>
                  <a:schemeClr val="bg1">
                    <a:lumMod val="95000"/>
                  </a:schemeClr>
                </a:solidFill>
                <a:latin typeface="Arial" panose="020B0604020202020204" pitchFamily="34" charset="0"/>
              </a:rPr>
              <a:t>Map Credit: </a:t>
            </a:r>
            <a:r>
              <a:rPr lang="en-US" sz="1400" dirty="0" err="1">
                <a:solidFill>
                  <a:schemeClr val="bg1">
                    <a:lumMod val="95000"/>
                  </a:schemeClr>
                </a:solidFill>
                <a:latin typeface="Arial" panose="020B0604020202020204" pitchFamily="34" charset="0"/>
                <a:hlinkClick r:id="rId8" tooltip="User:Golbez"/>
              </a:rPr>
              <a:t>Golbez</a:t>
            </a:r>
            <a:endParaRPr lang="en-US" sz="1400" dirty="0">
              <a:solidFill>
                <a:schemeClr val="bg1">
                  <a:lumMod val="95000"/>
                </a:schemeClr>
              </a:solidFill>
            </a:endParaRPr>
          </a:p>
        </p:txBody>
      </p:sp>
      <p:sp>
        <p:nvSpPr>
          <p:cNvPr id="3" name="TextBox 2"/>
          <p:cNvSpPr txBox="1"/>
          <p:nvPr/>
        </p:nvSpPr>
        <p:spPr>
          <a:xfrm>
            <a:off x="4953000" y="1447800"/>
            <a:ext cx="2819400" cy="707886"/>
          </a:xfrm>
          <a:prstGeom prst="rect">
            <a:avLst/>
          </a:prstGeom>
          <a:noFill/>
        </p:spPr>
        <p:txBody>
          <a:bodyPr wrap="square" rtlCol="0">
            <a:spAutoFit/>
          </a:bodyPr>
          <a:lstStyle/>
          <a:p>
            <a:pPr algn="r"/>
            <a:r>
              <a:rPr lang="en-US" sz="4000" b="1" i="1" dirty="0">
                <a:solidFill>
                  <a:schemeClr val="bg1">
                    <a:lumMod val="95000"/>
                  </a:schemeClr>
                </a:solidFill>
              </a:rPr>
              <a:t>1860-1861</a:t>
            </a:r>
          </a:p>
        </p:txBody>
      </p:sp>
    </p:spTree>
    <p:extLst>
      <p:ext uri="{BB962C8B-B14F-4D97-AF65-F5344CB8AC3E}">
        <p14:creationId xmlns:p14="http://schemas.microsoft.com/office/powerpoint/2010/main" val="3207602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http://upload.wikimedia.org/wikipedia/commons/2/25/CP_steam_loco.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60000" contrast="-20000"/>
                    </a14:imgEffect>
                  </a14:imgLayer>
                </a14:imgProps>
              </a:ext>
              <a:ext uri="{28A0092B-C50C-407E-A947-70E740481C1C}">
                <a14:useLocalDpi xmlns:a14="http://schemas.microsoft.com/office/drawing/2010/main" val="0"/>
              </a:ext>
            </a:extLst>
          </a:blip>
          <a:srcRect/>
          <a:stretch>
            <a:fillRect/>
          </a:stretch>
        </p:blipFill>
        <p:spPr bwMode="auto">
          <a:xfrm>
            <a:off x="0" y="-24063"/>
            <a:ext cx="9176084" cy="68820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upload.wikimedia.org/wikipedia/commons/2/25/United_States_1861-08-1862.png"/>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102" b="94092" l="1900" r="98600"/>
                    </a14:imgEffect>
                    <a14:imgEffect>
                      <a14:brightnessContrast bright="-60000"/>
                    </a14:imgEffect>
                  </a14:imgLayer>
                </a14:imgProps>
              </a:ext>
              <a:ext uri="{28A0092B-C50C-407E-A947-70E740481C1C}">
                <a14:useLocalDpi xmlns:a14="http://schemas.microsoft.com/office/drawing/2010/main" val="0"/>
              </a:ext>
            </a:extLst>
          </a:blip>
          <a:srcRect b="6479"/>
          <a:stretch/>
        </p:blipFill>
        <p:spPr bwMode="auto">
          <a:xfrm>
            <a:off x="304800" y="1371600"/>
            <a:ext cx="8382000" cy="53069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219200" y="3054099"/>
            <a:ext cx="7086600" cy="2133600"/>
          </a:xfrm>
        </p:spPr>
        <p:txBody>
          <a:bodyPr>
            <a:normAutofit/>
          </a:bodyPr>
          <a:lstStyle/>
          <a:p>
            <a:pPr marL="0" indent="0">
              <a:buNone/>
            </a:pPr>
            <a:r>
              <a:rPr lang="en-US" sz="2900" b="1" dirty="0">
                <a:solidFill>
                  <a:schemeClr val="bg1">
                    <a:lumMod val="95000"/>
                  </a:schemeClr>
                </a:solidFill>
                <a:effectLst>
                  <a:outerShdw blurRad="38100" dist="38100" dir="2700000" algn="tl">
                    <a:srgbClr val="000000">
                      <a:alpha val="43137"/>
                    </a:srgbClr>
                  </a:outerShdw>
                </a:effectLst>
              </a:rPr>
              <a:t>Secession created a large Republican majority in Congress that was friendly to government intervention in the economy.</a:t>
            </a:r>
          </a:p>
        </p:txBody>
      </p:sp>
      <p:sp>
        <p:nvSpPr>
          <p:cNvPr id="2" name="Title 1"/>
          <p:cNvSpPr>
            <a:spLocks noGrp="1"/>
          </p:cNvSpPr>
          <p:nvPr>
            <p:ph type="title"/>
          </p:nvPr>
        </p:nvSpPr>
        <p:spPr>
          <a:xfrm>
            <a:off x="3124200" y="304800"/>
            <a:ext cx="5410200" cy="1706562"/>
          </a:xfrm>
        </p:spPr>
        <p:txBody>
          <a:bodyPr>
            <a:normAutofit/>
          </a:bodyPr>
          <a:lstStyle/>
          <a:p>
            <a:r>
              <a:rPr lang="en-US" sz="8000" dirty="0">
                <a:solidFill>
                  <a:schemeClr val="bg1">
                    <a:lumMod val="95000"/>
                  </a:schemeClr>
                </a:solidFill>
              </a:rPr>
              <a:t>Secession</a:t>
            </a:r>
            <a:br>
              <a:rPr lang="en-US" dirty="0">
                <a:solidFill>
                  <a:schemeClr val="bg1">
                    <a:lumMod val="95000"/>
                  </a:schemeClr>
                </a:solidFill>
              </a:rPr>
            </a:br>
            <a:r>
              <a:rPr lang="en-US" sz="2400" b="1" i="1" dirty="0">
                <a:solidFill>
                  <a:schemeClr val="bg1">
                    <a:lumMod val="95000"/>
                  </a:schemeClr>
                </a:solidFill>
                <a:latin typeface="+mn-lt"/>
              </a:rPr>
              <a:t>A Hamiltonian Triumph</a:t>
            </a:r>
          </a:p>
        </p:txBody>
      </p:sp>
    </p:spTree>
    <p:extLst>
      <p:ext uri="{BB962C8B-B14F-4D97-AF65-F5344CB8AC3E}">
        <p14:creationId xmlns:p14="http://schemas.microsoft.com/office/powerpoint/2010/main" val="35026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80605"/>
        </a:solidFill>
        <a:effectLst/>
      </p:bgPr>
    </p:bg>
    <p:spTree>
      <p:nvGrpSpPr>
        <p:cNvPr id="1" name=""/>
        <p:cNvGrpSpPr/>
        <p:nvPr/>
      </p:nvGrpSpPr>
      <p:grpSpPr>
        <a:xfrm>
          <a:off x="0" y="0"/>
          <a:ext cx="0" cy="0"/>
          <a:chOff x="0" y="0"/>
          <a:chExt cx="0" cy="0"/>
        </a:xfrm>
      </p:grpSpPr>
      <p:pic>
        <p:nvPicPr>
          <p:cNvPr id="23554" name="Picture 2" descr="File:AbrahamLincolnOilPainting1869Resto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133" y="0"/>
            <a:ext cx="515493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Rectangle 4"/>
          <p:cNvSpPr/>
          <p:nvPr/>
        </p:nvSpPr>
        <p:spPr>
          <a:xfrm>
            <a:off x="3365433" y="-457200"/>
            <a:ext cx="1295400" cy="78486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609600"/>
            <a:ext cx="4432233" cy="2316163"/>
          </a:xfrm>
        </p:spPr>
        <p:txBody>
          <a:bodyPr>
            <a:noAutofit/>
          </a:bodyPr>
          <a:lstStyle/>
          <a:p>
            <a:r>
              <a:rPr lang="en-US" sz="7200" dirty="0">
                <a:solidFill>
                  <a:schemeClr val="bg1">
                    <a:lumMod val="95000"/>
                  </a:schemeClr>
                </a:solidFill>
              </a:rPr>
              <a:t>The Party </a:t>
            </a:r>
            <a:r>
              <a:rPr lang="en-US" sz="6600" dirty="0">
                <a:solidFill>
                  <a:schemeClr val="bg1">
                    <a:lumMod val="95000"/>
                  </a:schemeClr>
                </a:solidFill>
              </a:rPr>
              <a:t>of Lincoln</a:t>
            </a:r>
          </a:p>
        </p:txBody>
      </p:sp>
      <p:sp>
        <p:nvSpPr>
          <p:cNvPr id="3" name="Content Placeholder 2"/>
          <p:cNvSpPr>
            <a:spLocks noGrp="1"/>
          </p:cNvSpPr>
          <p:nvPr>
            <p:ph idx="1"/>
          </p:nvPr>
        </p:nvSpPr>
        <p:spPr>
          <a:xfrm>
            <a:off x="558867" y="3429000"/>
            <a:ext cx="3555933" cy="2396332"/>
          </a:xfrm>
        </p:spPr>
        <p:txBody>
          <a:bodyPr>
            <a:normAutofit/>
          </a:bodyPr>
          <a:lstStyle/>
          <a:p>
            <a:pPr marL="0" indent="0" algn="ctr">
              <a:spcBef>
                <a:spcPts val="0"/>
              </a:spcBef>
              <a:buNone/>
            </a:pPr>
            <a:r>
              <a:rPr lang="en-US" sz="4700" b="1" dirty="0">
                <a:solidFill>
                  <a:schemeClr val="bg1">
                    <a:lumMod val="95000"/>
                  </a:schemeClr>
                </a:solidFill>
              </a:rPr>
              <a:t>Free Soil</a:t>
            </a:r>
          </a:p>
          <a:p>
            <a:pPr marL="0" indent="0" algn="ctr">
              <a:spcBef>
                <a:spcPts val="0"/>
              </a:spcBef>
              <a:buNone/>
            </a:pPr>
            <a:r>
              <a:rPr lang="en-US" sz="4700" b="1" dirty="0">
                <a:solidFill>
                  <a:schemeClr val="bg1">
                    <a:lumMod val="95000"/>
                  </a:schemeClr>
                </a:solidFill>
              </a:rPr>
              <a:t>Industry</a:t>
            </a:r>
          </a:p>
          <a:p>
            <a:pPr marL="0" indent="0" algn="ctr">
              <a:buNone/>
            </a:pPr>
            <a:r>
              <a:rPr lang="en-US" b="1" dirty="0">
                <a:solidFill>
                  <a:schemeClr val="bg1">
                    <a:lumMod val="95000"/>
                  </a:schemeClr>
                </a:solidFill>
              </a:rPr>
              <a:t>Big Business</a:t>
            </a:r>
          </a:p>
        </p:txBody>
      </p:sp>
    </p:spTree>
    <p:extLst>
      <p:ext uri="{BB962C8B-B14F-4D97-AF65-F5344CB8AC3E}">
        <p14:creationId xmlns:p14="http://schemas.microsoft.com/office/powerpoint/2010/main" val="1094106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80605"/>
        </a:solidFill>
        <a:effectLst/>
      </p:bgPr>
    </p:bg>
    <p:spTree>
      <p:nvGrpSpPr>
        <p:cNvPr id="1" name=""/>
        <p:cNvGrpSpPr/>
        <p:nvPr/>
      </p:nvGrpSpPr>
      <p:grpSpPr>
        <a:xfrm>
          <a:off x="0" y="0"/>
          <a:ext cx="0" cy="0"/>
          <a:chOff x="0" y="0"/>
          <a:chExt cx="0" cy="0"/>
        </a:xfrm>
      </p:grpSpPr>
      <p:pic>
        <p:nvPicPr>
          <p:cNvPr id="23556" name="Picture 4" descr="File:Gov Stanford Locomotive at the California State Railroad Museu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924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8763000" cy="1676400"/>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PACIFIC Railroad ACT</a:t>
            </a:r>
          </a:p>
        </p:txBody>
      </p:sp>
      <p:sp>
        <p:nvSpPr>
          <p:cNvPr id="3" name="Content Placeholder 2"/>
          <p:cNvSpPr>
            <a:spLocks noGrp="1"/>
          </p:cNvSpPr>
          <p:nvPr>
            <p:ph idx="1"/>
          </p:nvPr>
        </p:nvSpPr>
        <p:spPr>
          <a:xfrm>
            <a:off x="1143000" y="3124200"/>
            <a:ext cx="7696200" cy="1516063"/>
          </a:xfrm>
        </p:spPr>
        <p:txBody>
          <a:bodyPr>
            <a:noAutofit/>
          </a:bodyPr>
          <a:lstStyle/>
          <a:p>
            <a:pPr marL="0" indent="0">
              <a:buNone/>
            </a:pPr>
            <a:r>
              <a:rPr lang="en-US" sz="4400" dirty="0">
                <a:solidFill>
                  <a:schemeClr val="bg1">
                    <a:lumMod val="95000"/>
                  </a:schemeClr>
                </a:solidFill>
              </a:rPr>
              <a:t>Government </a:t>
            </a:r>
            <a:r>
              <a:rPr lang="en-US" sz="4400" b="1" dirty="0">
                <a:solidFill>
                  <a:srgbClr val="76F898"/>
                </a:solidFill>
              </a:rPr>
              <a:t>subsidies</a:t>
            </a:r>
            <a:r>
              <a:rPr lang="en-US" sz="4400" dirty="0">
                <a:solidFill>
                  <a:srgbClr val="76F898"/>
                </a:solidFill>
              </a:rPr>
              <a:t> </a:t>
            </a:r>
            <a:r>
              <a:rPr lang="en-US" sz="4400" dirty="0">
                <a:solidFill>
                  <a:schemeClr val="bg1">
                    <a:lumMod val="95000"/>
                  </a:schemeClr>
                </a:solidFill>
              </a:rPr>
              <a:t>for corporations constructing railroads </a:t>
            </a:r>
          </a:p>
        </p:txBody>
      </p:sp>
      <p:sp>
        <p:nvSpPr>
          <p:cNvPr id="7" name="Rectangle 6"/>
          <p:cNvSpPr/>
          <p:nvPr/>
        </p:nvSpPr>
        <p:spPr>
          <a:xfrm>
            <a:off x="6420004" y="6550223"/>
            <a:ext cx="2723996" cy="307777"/>
          </a:xfrm>
          <a:prstGeom prst="rect">
            <a:avLst/>
          </a:prstGeom>
        </p:spPr>
        <p:txBody>
          <a:bodyPr wrap="square">
            <a:spAutoFit/>
          </a:bodyPr>
          <a:lstStyle/>
          <a:p>
            <a:pPr algn="r"/>
            <a:r>
              <a:rPr lang="en-US" sz="1400" dirty="0">
                <a:solidFill>
                  <a:schemeClr val="bg1">
                    <a:lumMod val="95000"/>
                  </a:schemeClr>
                </a:solidFill>
              </a:rPr>
              <a:t>Photo by BenFranske</a:t>
            </a:r>
          </a:p>
        </p:txBody>
      </p:sp>
      <p:sp>
        <p:nvSpPr>
          <p:cNvPr id="8" name="Rectangle 7"/>
          <p:cNvSpPr/>
          <p:nvPr/>
        </p:nvSpPr>
        <p:spPr>
          <a:xfrm>
            <a:off x="6634133" y="1591270"/>
            <a:ext cx="1774845" cy="923330"/>
          </a:xfrm>
          <a:prstGeom prst="rect">
            <a:avLst/>
          </a:prstGeom>
        </p:spPr>
        <p:txBody>
          <a:bodyPr wrap="none">
            <a:spAutoFit/>
          </a:bodyPr>
          <a:lstStyle/>
          <a:p>
            <a:r>
              <a:rPr lang="en-US" sz="5400" b="1" dirty="0">
                <a:solidFill>
                  <a:schemeClr val="bg1">
                    <a:lumMod val="95000"/>
                  </a:schemeClr>
                </a:solidFill>
                <a:effectLst>
                  <a:outerShdw blurRad="38100" dist="38100" dir="2700000" algn="tl">
                    <a:srgbClr val="000000">
                      <a:alpha val="43137"/>
                    </a:srgbClr>
                  </a:outerShdw>
                </a:effectLst>
              </a:rPr>
              <a:t>1862</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206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6A1856F-4F26-4081-A0D1-9A28DCA90F5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116" y="2287314"/>
            <a:ext cx="9189116" cy="1143000"/>
          </a:xfrm>
        </p:spPr>
        <p:txBody>
          <a:bodyPr>
            <a:noAutofit/>
          </a:bodyPr>
          <a:lstStyle/>
          <a:p>
            <a:r>
              <a:rPr lang="en-US" sz="13800" dirty="0">
                <a:solidFill>
                  <a:schemeClr val="bg1">
                    <a:lumMod val="95000"/>
                  </a:schemeClr>
                </a:solidFill>
                <a:effectLst>
                  <a:outerShdw blurRad="38100" dist="38100" dir="2700000" algn="tl">
                    <a:srgbClr val="000000">
                      <a:alpha val="43137"/>
                    </a:srgbClr>
                  </a:outerShdw>
                </a:effectLst>
              </a:rPr>
              <a:t>NOT QUITE</a:t>
            </a:r>
            <a:endParaRPr lang="en-US" sz="13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9722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90600"/>
            <a:ext cx="9144000" cy="5105400"/>
          </a:xfrm>
          <a:prstGeom prst="rect">
            <a:avLst/>
          </a:prstGeom>
        </p:spPr>
      </p:pic>
      <p:sp>
        <p:nvSpPr>
          <p:cNvPr id="2" name="Title 1"/>
          <p:cNvSpPr>
            <a:spLocks noGrp="1"/>
          </p:cNvSpPr>
          <p:nvPr>
            <p:ph type="title"/>
          </p:nvPr>
        </p:nvSpPr>
        <p:spPr>
          <a:xfrm>
            <a:off x="304800" y="152400"/>
            <a:ext cx="7848600" cy="1905000"/>
          </a:xfrm>
        </p:spPr>
        <p:txBody>
          <a:bodyPr anchor="t">
            <a:noAutofit/>
          </a:bodyPr>
          <a:lstStyle/>
          <a:p>
            <a:pPr algn="l"/>
            <a:r>
              <a:rPr lang="en-US" sz="10500" dirty="0"/>
              <a:t>SUBSIDIES</a:t>
            </a:r>
          </a:p>
        </p:txBody>
      </p:sp>
      <p:sp>
        <p:nvSpPr>
          <p:cNvPr id="7" name="TextBox 6"/>
          <p:cNvSpPr txBox="1"/>
          <p:nvPr/>
        </p:nvSpPr>
        <p:spPr>
          <a:xfrm>
            <a:off x="152400" y="5029200"/>
            <a:ext cx="7315200" cy="1384995"/>
          </a:xfrm>
          <a:prstGeom prst="rect">
            <a:avLst/>
          </a:prstGeom>
          <a:noFill/>
        </p:spPr>
        <p:txBody>
          <a:bodyPr wrap="square" rtlCol="0">
            <a:spAutoFit/>
          </a:bodyPr>
          <a:lstStyle/>
          <a:p>
            <a:r>
              <a:rPr lang="en-US" sz="2800" b="1" i="1" dirty="0"/>
              <a:t>Financial incentives from </a:t>
            </a:r>
            <a:br>
              <a:rPr lang="en-US" sz="2800" b="1" i="1" dirty="0"/>
            </a:br>
            <a:r>
              <a:rPr lang="en-US" sz="2800" b="1" i="1" dirty="0"/>
              <a:t>authorities intended to encourage desired outcomes</a:t>
            </a:r>
          </a:p>
        </p:txBody>
      </p:sp>
    </p:spTree>
    <p:extLst>
      <p:ext uri="{BB962C8B-B14F-4D97-AF65-F5344CB8AC3E}">
        <p14:creationId xmlns:p14="http://schemas.microsoft.com/office/powerpoint/2010/main" val="1354160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80605"/>
        </a:solidFill>
        <a:effectLst/>
      </p:bgPr>
    </p:bg>
    <p:spTree>
      <p:nvGrpSpPr>
        <p:cNvPr id="1" name=""/>
        <p:cNvGrpSpPr/>
        <p:nvPr/>
      </p:nvGrpSpPr>
      <p:grpSpPr>
        <a:xfrm>
          <a:off x="0" y="0"/>
          <a:ext cx="0" cy="0"/>
          <a:chOff x="0" y="0"/>
          <a:chExt cx="0" cy="0"/>
        </a:xfrm>
      </p:grpSpPr>
      <p:pic>
        <p:nvPicPr>
          <p:cNvPr id="23556" name="Picture 4" descr="File:Gov Stanford Locomotive at the California State Railroad Museu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924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8763000" cy="1676400"/>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PACIFIC Railroad ACT</a:t>
            </a:r>
          </a:p>
        </p:txBody>
      </p:sp>
      <p:sp>
        <p:nvSpPr>
          <p:cNvPr id="3" name="Content Placeholder 2"/>
          <p:cNvSpPr>
            <a:spLocks noGrp="1"/>
          </p:cNvSpPr>
          <p:nvPr>
            <p:ph idx="1"/>
          </p:nvPr>
        </p:nvSpPr>
        <p:spPr>
          <a:xfrm>
            <a:off x="3962400" y="3267670"/>
            <a:ext cx="4724400" cy="2749905"/>
          </a:xfrm>
        </p:spPr>
        <p:txBody>
          <a:bodyPr>
            <a:noAutofit/>
          </a:bodyPr>
          <a:lstStyle/>
          <a:p>
            <a:pPr marL="0" indent="0">
              <a:buNone/>
            </a:pPr>
            <a:r>
              <a:rPr lang="en-US" sz="2800" b="1" i="1" dirty="0">
                <a:solidFill>
                  <a:schemeClr val="bg1">
                    <a:lumMod val="95000"/>
                  </a:schemeClr>
                </a:solidFill>
                <a:effectLst>
                  <a:outerShdw blurRad="38100" dist="38100" dir="2700000" algn="tl">
                    <a:srgbClr val="000000">
                      <a:alpha val="43137"/>
                    </a:srgbClr>
                  </a:outerShdw>
                </a:effectLst>
              </a:rPr>
              <a:t>This marked the first time that the federal government had given money directly to corporations for internal improvements.</a:t>
            </a:r>
          </a:p>
        </p:txBody>
      </p:sp>
      <p:sp>
        <p:nvSpPr>
          <p:cNvPr id="7" name="Rectangle 6"/>
          <p:cNvSpPr/>
          <p:nvPr/>
        </p:nvSpPr>
        <p:spPr>
          <a:xfrm>
            <a:off x="6172200" y="6400800"/>
            <a:ext cx="2723996" cy="369332"/>
          </a:xfrm>
          <a:prstGeom prst="rect">
            <a:avLst/>
          </a:prstGeom>
        </p:spPr>
        <p:txBody>
          <a:bodyPr wrap="square">
            <a:spAutoFit/>
          </a:bodyPr>
          <a:lstStyle/>
          <a:p>
            <a:pPr algn="r"/>
            <a:r>
              <a:rPr lang="en-US" dirty="0">
                <a:solidFill>
                  <a:schemeClr val="bg1">
                    <a:lumMod val="95000"/>
                  </a:schemeClr>
                </a:solidFill>
              </a:rPr>
              <a:t>Photo by BenFranske</a:t>
            </a:r>
          </a:p>
        </p:txBody>
      </p:sp>
      <p:sp>
        <p:nvSpPr>
          <p:cNvPr id="8" name="Rectangle 7"/>
          <p:cNvSpPr/>
          <p:nvPr/>
        </p:nvSpPr>
        <p:spPr>
          <a:xfrm>
            <a:off x="6634133" y="1591270"/>
            <a:ext cx="1774845" cy="923330"/>
          </a:xfrm>
          <a:prstGeom prst="rect">
            <a:avLst/>
          </a:prstGeom>
        </p:spPr>
        <p:txBody>
          <a:bodyPr wrap="none">
            <a:spAutoFit/>
          </a:bodyPr>
          <a:lstStyle/>
          <a:p>
            <a:r>
              <a:rPr lang="en-US" sz="5400" b="1" dirty="0">
                <a:solidFill>
                  <a:schemeClr val="bg1">
                    <a:lumMod val="95000"/>
                  </a:schemeClr>
                </a:solidFill>
                <a:effectLst>
                  <a:outerShdw blurRad="38100" dist="38100" dir="2700000" algn="tl">
                    <a:srgbClr val="000000">
                      <a:alpha val="43137"/>
                    </a:srgbClr>
                  </a:outerShdw>
                </a:effectLst>
              </a:rPr>
              <a:t>1862</a:t>
            </a:r>
            <a:endParaRPr lang="en-US" sz="5400" b="1" dirty="0">
              <a:effectLst>
                <a:outerShdw blurRad="38100" dist="38100" dir="2700000" algn="tl">
                  <a:srgbClr val="000000">
                    <a:alpha val="43137"/>
                  </a:srgbClr>
                </a:outerShdw>
              </a:effectLst>
            </a:endParaRPr>
          </a:p>
        </p:txBody>
      </p:sp>
      <p:sp>
        <p:nvSpPr>
          <p:cNvPr id="4" name="Rectangle 3"/>
          <p:cNvSpPr/>
          <p:nvPr/>
        </p:nvSpPr>
        <p:spPr>
          <a:xfrm>
            <a:off x="543333" y="1591270"/>
            <a:ext cx="4028667" cy="4093428"/>
          </a:xfrm>
          <a:prstGeom prst="rect">
            <a:avLst/>
          </a:prstGeom>
        </p:spPr>
        <p:txBody>
          <a:bodyPr wrap="none">
            <a:spAutoFit/>
          </a:bodyPr>
          <a:lstStyle/>
          <a:p>
            <a:r>
              <a:rPr lang="en-US" sz="26000" dirty="0">
                <a:solidFill>
                  <a:schemeClr val="bg1">
                    <a:lumMod val="95000"/>
                  </a:schemeClr>
                </a:solidFill>
                <a:effectLst>
                  <a:outerShdw blurRad="38100" dist="38100" dir="2700000" algn="tl">
                    <a:srgbClr val="000000">
                      <a:alpha val="43137"/>
                    </a:srgbClr>
                  </a:outerShdw>
                </a:effectLst>
                <a:latin typeface="+mj-lt"/>
              </a:rPr>
              <a:t>1</a:t>
            </a:r>
            <a:r>
              <a:rPr lang="en-US" sz="26000" baseline="30000" dirty="0">
                <a:solidFill>
                  <a:schemeClr val="bg1">
                    <a:lumMod val="95000"/>
                  </a:schemeClr>
                </a:solidFill>
                <a:effectLst>
                  <a:outerShdw blurRad="38100" dist="38100" dir="2700000" algn="tl">
                    <a:srgbClr val="000000">
                      <a:alpha val="43137"/>
                    </a:srgbClr>
                  </a:outerShdw>
                </a:effectLst>
                <a:latin typeface="+mj-lt"/>
              </a:rPr>
              <a:t>st</a:t>
            </a:r>
            <a:r>
              <a:rPr lang="en-US" sz="26000" dirty="0">
                <a:solidFill>
                  <a:schemeClr val="bg1">
                    <a:lumMod val="95000"/>
                  </a:schemeClr>
                </a:solidFill>
                <a:effectLst>
                  <a:outerShdw blurRad="38100" dist="38100" dir="2700000" algn="tl">
                    <a:srgbClr val="000000">
                      <a:alpha val="43137"/>
                    </a:srgbClr>
                  </a:outerShdw>
                </a:effectLst>
                <a:latin typeface="+mj-lt"/>
              </a:rPr>
              <a:t> </a:t>
            </a:r>
            <a:endParaRPr lang="en-US" sz="260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85475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8600" y="274638"/>
            <a:ext cx="4268788" cy="5973762"/>
          </a:xfrm>
        </p:spPr>
      </p:pic>
      <p:sp>
        <p:nvSpPr>
          <p:cNvPr id="8" name="Rectangle 7"/>
          <p:cNvSpPr/>
          <p:nvPr/>
        </p:nvSpPr>
        <p:spPr>
          <a:xfrm>
            <a:off x="0" y="0"/>
            <a:ext cx="9144000" cy="6888578"/>
          </a:xfrm>
          <a:prstGeom prst="rect">
            <a:avLst/>
          </a:prstGeom>
          <a:gradFill flip="none" rotWithShape="1">
            <a:gsLst>
              <a:gs pos="0">
                <a:schemeClr val="accent1">
                  <a:alpha val="0"/>
                  <a:lumMod val="0"/>
                </a:schemeClr>
              </a:gs>
              <a:gs pos="60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524500"/>
            <a:ext cx="4230688" cy="5137560"/>
          </a:xfrm>
          <a:prstGeom prst="rect">
            <a:avLst/>
          </a:prstGeom>
          <a:noFill/>
        </p:spPr>
        <p:txBody>
          <a:bodyPr wrap="square" rtlCol="0">
            <a:spAutoFit/>
          </a:bodyPr>
          <a:lstStyle/>
          <a:p>
            <a:pPr algn="ctr"/>
            <a:r>
              <a:rPr lang="en-US" sz="14000" dirty="0">
                <a:solidFill>
                  <a:schemeClr val="bg2"/>
                </a:solidFill>
                <a:latin typeface="+mj-lt"/>
              </a:rPr>
              <a:t>LOTS</a:t>
            </a:r>
          </a:p>
          <a:p>
            <a:pPr algn="ctr">
              <a:lnSpc>
                <a:spcPct val="85000"/>
              </a:lnSpc>
            </a:pPr>
            <a:r>
              <a:rPr lang="en-US" sz="9600" b="1" i="1" dirty="0">
                <a:solidFill>
                  <a:schemeClr val="bg2"/>
                </a:solidFill>
              </a:rPr>
              <a:t>o</a:t>
            </a:r>
            <a:r>
              <a:rPr lang="en-US" sz="4400" b="1" i="1" dirty="0">
                <a:solidFill>
                  <a:schemeClr val="bg2"/>
                </a:solidFill>
              </a:rPr>
              <a:t>f Federal </a:t>
            </a:r>
            <a:r>
              <a:rPr lang="en-US" sz="12500" dirty="0">
                <a:solidFill>
                  <a:schemeClr val="bg2"/>
                </a:solidFill>
                <a:latin typeface="+mj-lt"/>
              </a:rPr>
              <a:t>Land</a:t>
            </a:r>
          </a:p>
        </p:txBody>
      </p:sp>
    </p:spTree>
    <p:extLst>
      <p:ext uri="{BB962C8B-B14F-4D97-AF65-F5344CB8AC3E}">
        <p14:creationId xmlns:p14="http://schemas.microsoft.com/office/powerpoint/2010/main" val="3234932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ttp://farm9.staticflickr.com/8438/7751368306_ff209a893b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598" y="1676400"/>
            <a:ext cx="5520913"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33478" y="6474995"/>
            <a:ext cx="3310522" cy="307777"/>
          </a:xfrm>
          <a:prstGeom prst="rect">
            <a:avLst/>
          </a:prstGeom>
        </p:spPr>
        <p:txBody>
          <a:bodyPr wrap="none">
            <a:spAutoFit/>
          </a:bodyPr>
          <a:lstStyle/>
          <a:p>
            <a:r>
              <a:rPr lang="en-US" sz="1400" dirty="0">
                <a:solidFill>
                  <a:schemeClr val="bg1">
                    <a:lumMod val="95000"/>
                  </a:schemeClr>
                </a:solidFill>
              </a:rPr>
              <a:t>Some rights reserved by Brett Jordan</a:t>
            </a:r>
          </a:p>
        </p:txBody>
      </p:sp>
      <p:sp>
        <p:nvSpPr>
          <p:cNvPr id="4" name="Title 3"/>
          <p:cNvSpPr>
            <a:spLocks noGrp="1"/>
          </p:cNvSpPr>
          <p:nvPr>
            <p:ph type="title"/>
          </p:nvPr>
        </p:nvSpPr>
        <p:spPr>
          <a:xfrm>
            <a:off x="228600" y="228600"/>
            <a:ext cx="8915400" cy="1143000"/>
          </a:xfrm>
        </p:spPr>
        <p:txBody>
          <a:bodyPr>
            <a:noAutofit/>
          </a:bodyPr>
          <a:lstStyle/>
          <a:p>
            <a:pPr algn="l"/>
            <a:r>
              <a:rPr lang="en-US" sz="7200" dirty="0">
                <a:solidFill>
                  <a:schemeClr val="bg1">
                    <a:lumMod val="95000"/>
                  </a:schemeClr>
                </a:solidFill>
              </a:rPr>
              <a:t>Federal Land Grants</a:t>
            </a:r>
          </a:p>
        </p:txBody>
      </p:sp>
      <p:pic>
        <p:nvPicPr>
          <p:cNvPr id="9" name="Picture 2" descr="http://farm9.staticflickr.com/8438/7751368306_ff209a893b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flipV="1">
            <a:off x="228599" y="4387516"/>
            <a:ext cx="5520913"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28598" y="3962400"/>
            <a:ext cx="55209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8600" y="4191000"/>
            <a:ext cx="5520913"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6832" y="385429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199" y="3854817"/>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5684" y="385480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6051" y="3858032"/>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8448" y="385907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38815" y="385960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87300" y="385411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27667" y="3859089"/>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75186" y="385634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15553" y="3858320"/>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4038" y="385811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904405" y="3856356"/>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056802" y="385901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97169" y="385954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45654" y="385865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86021" y="385779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8694" y="3858059"/>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79061" y="3858582"/>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927546" y="386388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67913" y="3861797"/>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20310" y="3862843"/>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60677" y="3863366"/>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09162" y="3864942"/>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649529" y="3862854"/>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797048" y="386034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37415" y="386208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85900" y="386366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26267" y="386012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78664" y="3862783"/>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19031" y="3863306"/>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667516" y="3860763"/>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07883" y="386343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958816" y="3860739"/>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099183" y="386624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247668" y="3862965"/>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388035" y="3866487"/>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40432" y="3865618"/>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80799" y="3866141"/>
            <a:ext cx="1" cy="41993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388035" y="2685632"/>
            <a:ext cx="938213" cy="19468"/>
          </a:xfrm>
          <a:prstGeom prst="straightConnector1">
            <a:avLst/>
          </a:prstGeom>
          <a:ln w="76200">
            <a:solidFill>
              <a:schemeClr val="bg1">
                <a:lumMod val="85000"/>
              </a:schemeClr>
            </a:solidFill>
            <a:tailEnd type="triangle"/>
          </a:ln>
          <a:effectLst>
            <a:glow rad="76200">
              <a:srgbClr val="C00000">
                <a:alpha val="80000"/>
              </a:srgbClr>
            </a:glow>
          </a:effectLst>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flipH="1">
            <a:off x="5388035" y="5410843"/>
            <a:ext cx="938213" cy="19468"/>
          </a:xfrm>
          <a:prstGeom prst="straightConnector1">
            <a:avLst/>
          </a:prstGeom>
          <a:ln w="76200">
            <a:solidFill>
              <a:schemeClr val="bg1">
                <a:lumMod val="85000"/>
              </a:schemeClr>
            </a:solidFill>
            <a:tailEnd type="triangle"/>
          </a:ln>
          <a:effectLst>
            <a:glow rad="76200">
              <a:srgbClr val="C00000">
                <a:alpha val="80000"/>
              </a:srgbClr>
            </a:glow>
          </a:effectLst>
        </p:spPr>
        <p:style>
          <a:lnRef idx="1">
            <a:schemeClr val="dk1"/>
          </a:lnRef>
          <a:fillRef idx="0">
            <a:schemeClr val="dk1"/>
          </a:fillRef>
          <a:effectRef idx="0">
            <a:schemeClr val="dk1"/>
          </a:effectRef>
          <a:fontRef idx="minor">
            <a:schemeClr val="tx1"/>
          </a:fontRef>
        </p:style>
      </p:cxnSp>
      <p:sp>
        <p:nvSpPr>
          <p:cNvPr id="2049" name="TextBox 2048"/>
          <p:cNvSpPr txBox="1"/>
          <p:nvPr/>
        </p:nvSpPr>
        <p:spPr>
          <a:xfrm>
            <a:off x="6477000" y="2438400"/>
            <a:ext cx="2590800" cy="646331"/>
          </a:xfrm>
          <a:prstGeom prst="rect">
            <a:avLst/>
          </a:prstGeom>
          <a:noFill/>
        </p:spPr>
        <p:txBody>
          <a:bodyPr wrap="square" rtlCol="0">
            <a:spAutoFit/>
          </a:bodyPr>
          <a:lstStyle/>
          <a:p>
            <a:r>
              <a:rPr lang="en-US" b="1" i="1" dirty="0">
                <a:solidFill>
                  <a:schemeClr val="bg1">
                    <a:lumMod val="95000"/>
                  </a:schemeClr>
                </a:solidFill>
                <a:effectLst>
                  <a:outerShdw blurRad="38100" dist="38100" dir="2700000" algn="tl">
                    <a:srgbClr val="000000">
                      <a:alpha val="43137"/>
                    </a:srgbClr>
                  </a:outerShdw>
                </a:effectLst>
              </a:rPr>
              <a:t>Square mile held or sold by government</a:t>
            </a:r>
          </a:p>
        </p:txBody>
      </p:sp>
      <p:sp>
        <p:nvSpPr>
          <p:cNvPr id="66" name="TextBox 65"/>
          <p:cNvSpPr txBox="1"/>
          <p:nvPr/>
        </p:nvSpPr>
        <p:spPr>
          <a:xfrm>
            <a:off x="6471764" y="5087677"/>
            <a:ext cx="2596036" cy="923330"/>
          </a:xfrm>
          <a:prstGeom prst="rect">
            <a:avLst/>
          </a:prstGeom>
          <a:noFill/>
        </p:spPr>
        <p:txBody>
          <a:bodyPr wrap="square" rtlCol="0">
            <a:spAutoFit/>
          </a:bodyPr>
          <a:lstStyle/>
          <a:p>
            <a:r>
              <a:rPr lang="en-US" b="1" i="1" dirty="0">
                <a:solidFill>
                  <a:schemeClr val="bg1">
                    <a:lumMod val="95000"/>
                  </a:schemeClr>
                </a:solidFill>
                <a:effectLst>
                  <a:outerShdw blurRad="38100" dist="38100" dir="2700000" algn="tl">
                    <a:srgbClr val="000000">
                      <a:alpha val="43137"/>
                    </a:srgbClr>
                  </a:outerShdw>
                </a:effectLst>
              </a:rPr>
              <a:t>Square mile granted to the railroad company</a:t>
            </a:r>
          </a:p>
        </p:txBody>
      </p:sp>
      <p:sp>
        <p:nvSpPr>
          <p:cNvPr id="2051" name="TextBox 2050"/>
          <p:cNvSpPr txBox="1"/>
          <p:nvPr/>
        </p:nvSpPr>
        <p:spPr>
          <a:xfrm>
            <a:off x="5867400" y="3429000"/>
            <a:ext cx="3000486" cy="1200329"/>
          </a:xfrm>
          <a:prstGeom prst="rect">
            <a:avLst/>
          </a:prstGeom>
          <a:noFill/>
        </p:spPr>
        <p:txBody>
          <a:bodyPr wrap="square" rtlCol="0">
            <a:spAutoFit/>
          </a:bodyPr>
          <a:lstStyle/>
          <a:p>
            <a:pPr algn="ctr"/>
            <a:r>
              <a:rPr lang="en-US" sz="3600" dirty="0">
                <a:solidFill>
                  <a:schemeClr val="bg1">
                    <a:lumMod val="95000"/>
                  </a:schemeClr>
                </a:solidFill>
                <a:latin typeface="+mj-lt"/>
              </a:rPr>
              <a:t>CHECKERBOARD PATTERN</a:t>
            </a:r>
          </a:p>
        </p:txBody>
      </p:sp>
      <p:sp>
        <p:nvSpPr>
          <p:cNvPr id="2052" name="Rectangle 2051"/>
          <p:cNvSpPr/>
          <p:nvPr/>
        </p:nvSpPr>
        <p:spPr>
          <a:xfrm>
            <a:off x="6400800" y="1371600"/>
            <a:ext cx="2007281" cy="584775"/>
          </a:xfrm>
          <a:prstGeom prst="rect">
            <a:avLst/>
          </a:prstGeom>
        </p:spPr>
        <p:txBody>
          <a:bodyPr wrap="none">
            <a:spAutoFit/>
          </a:bodyPr>
          <a:lstStyle/>
          <a:p>
            <a:r>
              <a:rPr lang="en-US" sz="3200" i="1" dirty="0">
                <a:solidFill>
                  <a:schemeClr val="bg1">
                    <a:lumMod val="95000"/>
                  </a:schemeClr>
                </a:solidFill>
              </a:rPr>
              <a:t>Subsidies</a:t>
            </a:r>
          </a:p>
        </p:txBody>
      </p:sp>
      <p:sp useBgFill="1">
        <p:nvSpPr>
          <p:cNvPr id="3" name="Rectangle 2"/>
          <p:cNvSpPr/>
          <p:nvPr/>
        </p:nvSpPr>
        <p:spPr>
          <a:xfrm>
            <a:off x="0" y="3798022"/>
            <a:ext cx="5749511" cy="81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useBgFill="1">
        <p:nvSpPr>
          <p:cNvPr id="59" name="Rectangle 58"/>
          <p:cNvSpPr/>
          <p:nvPr/>
        </p:nvSpPr>
        <p:spPr>
          <a:xfrm>
            <a:off x="0" y="4261632"/>
            <a:ext cx="5749511" cy="817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Tree>
    <p:extLst>
      <p:ext uri="{BB962C8B-B14F-4D97-AF65-F5344CB8AC3E}">
        <p14:creationId xmlns:p14="http://schemas.microsoft.com/office/powerpoint/2010/main" val="1479591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lobalsecurity.org/military/facility/images/transcontinental-railroad-ma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 y="152400"/>
            <a:ext cx="9136140" cy="662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88578"/>
          </a:xfrm>
          <a:prstGeom prst="rect">
            <a:avLst/>
          </a:prstGeom>
          <a:gradFill flip="none" rotWithShape="1">
            <a:gsLst>
              <a:gs pos="44000">
                <a:schemeClr val="accent1">
                  <a:alpha val="0"/>
                  <a:lumMod val="0"/>
                </a:schemeClr>
              </a:gs>
              <a:gs pos="55000">
                <a:schemeClr val="tx1">
                  <a:lumMod val="100000"/>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762000"/>
            <a:ext cx="4230688" cy="4739759"/>
          </a:xfrm>
          <a:prstGeom prst="rect">
            <a:avLst/>
          </a:prstGeom>
          <a:noFill/>
        </p:spPr>
        <p:txBody>
          <a:bodyPr wrap="square" rtlCol="0">
            <a:spAutoFit/>
          </a:bodyPr>
          <a:lstStyle/>
          <a:p>
            <a:pPr algn="ctr"/>
            <a:r>
              <a:rPr lang="en-US" sz="4400" dirty="0">
                <a:solidFill>
                  <a:schemeClr val="bg2"/>
                </a:solidFill>
              </a:rPr>
              <a:t>The federal government </a:t>
            </a:r>
            <a:r>
              <a:rPr lang="en-US" sz="5400" dirty="0">
                <a:solidFill>
                  <a:schemeClr val="bg2"/>
                </a:solidFill>
                <a:latin typeface="+mj-lt"/>
              </a:rPr>
              <a:t>subsidized </a:t>
            </a:r>
            <a:r>
              <a:rPr lang="en-US" sz="3600" dirty="0">
                <a:solidFill>
                  <a:schemeClr val="bg2"/>
                </a:solidFill>
              </a:rPr>
              <a:t>several Transcontinental railroads with </a:t>
            </a:r>
            <a:r>
              <a:rPr lang="en-US" sz="4800" dirty="0">
                <a:solidFill>
                  <a:schemeClr val="bg2"/>
                </a:solidFill>
                <a:latin typeface="+mj-lt"/>
              </a:rPr>
              <a:t>Land Grants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9144000" cy="990600"/>
          </a:xfrm>
        </p:spPr>
        <p:txBody>
          <a:bodyPr>
            <a:normAutofit/>
          </a:bodyPr>
          <a:lstStyle/>
          <a:p>
            <a:r>
              <a:rPr lang="en-US" sz="4200" b="1" dirty="0">
                <a:solidFill>
                  <a:schemeClr val="bg1">
                    <a:lumMod val="95000"/>
                  </a:schemeClr>
                </a:solidFill>
              </a:rPr>
              <a:t>The First Transcontinental Railroad</a:t>
            </a:r>
          </a:p>
        </p:txBody>
      </p:sp>
      <p:sp>
        <p:nvSpPr>
          <p:cNvPr id="2" name="Rectangle 1"/>
          <p:cNvSpPr/>
          <p:nvPr/>
        </p:nvSpPr>
        <p:spPr>
          <a:xfrm>
            <a:off x="336890" y="1828800"/>
            <a:ext cx="4692310" cy="646331"/>
          </a:xfrm>
          <a:prstGeom prst="rect">
            <a:avLst/>
          </a:prstGeom>
        </p:spPr>
        <p:txBody>
          <a:bodyPr wrap="none">
            <a:spAutoFit/>
          </a:bodyPr>
          <a:lstStyle/>
          <a:p>
            <a:pPr algn="ctr"/>
            <a:r>
              <a:rPr lang="en-US" sz="3600" b="1" u="sng" dirty="0">
                <a:solidFill>
                  <a:schemeClr val="bg1">
                    <a:lumMod val="95000"/>
                  </a:schemeClr>
                </a:solidFill>
              </a:rPr>
              <a:t>Central Pacific RR</a:t>
            </a:r>
          </a:p>
        </p:txBody>
      </p:sp>
      <p:sp>
        <p:nvSpPr>
          <p:cNvPr id="10" name="Rectangle 9"/>
          <p:cNvSpPr/>
          <p:nvPr/>
        </p:nvSpPr>
        <p:spPr>
          <a:xfrm>
            <a:off x="4572543" y="5076050"/>
            <a:ext cx="4342857" cy="646331"/>
          </a:xfrm>
          <a:prstGeom prst="rect">
            <a:avLst/>
          </a:prstGeom>
        </p:spPr>
        <p:txBody>
          <a:bodyPr wrap="none">
            <a:spAutoFit/>
          </a:bodyPr>
          <a:lstStyle/>
          <a:p>
            <a:pPr algn="ctr"/>
            <a:r>
              <a:rPr lang="en-US" sz="3600" b="1" u="sng" dirty="0">
                <a:solidFill>
                  <a:schemeClr val="bg1">
                    <a:lumMod val="95000"/>
                  </a:schemeClr>
                </a:solidFill>
              </a:rPr>
              <a:t>Union Pacific RR</a:t>
            </a:r>
          </a:p>
        </p:txBody>
      </p:sp>
      <p:sp>
        <p:nvSpPr>
          <p:cNvPr id="7" name="Right Arrow 6"/>
          <p:cNvSpPr/>
          <p:nvPr/>
        </p:nvSpPr>
        <p:spPr>
          <a:xfrm>
            <a:off x="778045" y="2554069"/>
            <a:ext cx="3810000" cy="417731"/>
          </a:xfrm>
          <a:prstGeom prst="rightArrow">
            <a:avLst/>
          </a:prstGeom>
          <a:solidFill>
            <a:srgbClr val="84B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4876800" y="5917524"/>
            <a:ext cx="3733800" cy="407076"/>
          </a:xfrm>
          <a:prstGeom prst="rightArrow">
            <a:avLst/>
          </a:prstGeom>
          <a:solidFill>
            <a:srgbClr val="84B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71600" y="4676001"/>
            <a:ext cx="4572000" cy="276999"/>
          </a:xfrm>
          <a:prstGeom prst="rect">
            <a:avLst/>
          </a:prstGeom>
        </p:spPr>
        <p:txBody>
          <a:bodyPr>
            <a:spAutoFit/>
          </a:bodyPr>
          <a:lstStyle/>
          <a:p>
            <a:r>
              <a:rPr lang="en-US" sz="1200" dirty="0">
                <a:hlinkClick r:id="rId4"/>
              </a:rPr>
              <a:t>http://1.bp.blogspot.com</a:t>
            </a:r>
            <a:r>
              <a:rPr lang="en-US" sz="1200" dirty="0"/>
              <a:t> </a:t>
            </a:r>
          </a:p>
        </p:txBody>
      </p:sp>
      <p:pic>
        <p:nvPicPr>
          <p:cNvPr id="1028" name="Picture 4" descr="Transcontinental Railroad"/>
          <p:cNvPicPr>
            <a:picLocks noChangeAspect="1" noChangeArrowheads="1"/>
          </p:cNvPicPr>
          <p:nvPr/>
        </p:nvPicPr>
        <p:blipFill rotWithShape="1">
          <a:blip r:embed="rId5">
            <a:extLst>
              <a:ext uri="{28A0092B-C50C-407E-A947-70E740481C1C}">
                <a14:useLocalDpi xmlns:a14="http://schemas.microsoft.com/office/drawing/2010/main" val="0"/>
              </a:ext>
            </a:extLst>
          </a:blip>
          <a:srcRect l="10383" t="27541" r="41454" b="58882"/>
          <a:stretch/>
        </p:blipFill>
        <p:spPr bwMode="auto">
          <a:xfrm>
            <a:off x="0" y="3155462"/>
            <a:ext cx="9144000" cy="1797538"/>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http://www.nebraskastudies.org/0500/media/0505_010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4496"/>
            <a:ext cx="9144000" cy="50635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381000"/>
            <a:ext cx="9144000" cy="990600"/>
          </a:xfrm>
        </p:spPr>
        <p:txBody>
          <a:bodyPr>
            <a:noAutofit/>
          </a:bodyPr>
          <a:lstStyle/>
          <a:p>
            <a:r>
              <a:rPr lang="en-US" sz="9600" b="1" dirty="0">
                <a:solidFill>
                  <a:schemeClr val="bg1">
                    <a:lumMod val="95000"/>
                  </a:schemeClr>
                </a:solidFill>
                <a:effectLst>
                  <a:outerShdw blurRad="38100" dist="38100" dir="2700000" algn="tl">
                    <a:srgbClr val="000000">
                      <a:alpha val="43137"/>
                    </a:srgbClr>
                  </a:outerShdw>
                </a:effectLst>
              </a:rPr>
              <a:t>Indirect routes</a:t>
            </a:r>
          </a:p>
        </p:txBody>
      </p:sp>
      <p:sp>
        <p:nvSpPr>
          <p:cNvPr id="2" name="TextBox 1"/>
          <p:cNvSpPr txBox="1"/>
          <p:nvPr/>
        </p:nvSpPr>
        <p:spPr>
          <a:xfrm>
            <a:off x="533400" y="2064603"/>
            <a:ext cx="8305800" cy="830997"/>
          </a:xfrm>
          <a:prstGeom prst="rect">
            <a:avLst/>
          </a:prstGeom>
          <a:noFill/>
        </p:spPr>
        <p:txBody>
          <a:bodyPr wrap="square" rtlCol="0">
            <a:spAutoFit/>
          </a:bodyPr>
          <a:lstStyle/>
          <a:p>
            <a:r>
              <a:rPr lang="en-US" sz="4800" b="1" i="1" dirty="0">
                <a:effectLst>
                  <a:glow rad="88900">
                    <a:srgbClr val="EFD6A3">
                      <a:alpha val="80000"/>
                    </a:srgbClr>
                  </a:glow>
                  <a:outerShdw blurRad="50800" dist="50800" dir="5400000" algn="ctr" rotWithShape="0">
                    <a:srgbClr val="D3D0BC"/>
                  </a:outerShdw>
                </a:effectLst>
              </a:rPr>
              <a:t>More Miles = More Money</a:t>
            </a:r>
          </a:p>
        </p:txBody>
      </p:sp>
    </p:spTree>
    <p:extLst>
      <p:ext uri="{BB962C8B-B14F-4D97-AF65-F5344CB8AC3E}">
        <p14:creationId xmlns:p14="http://schemas.microsoft.com/office/powerpoint/2010/main" val="218174104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http://www.nebraskastudies.org/0500/media/0505_010103.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8000" contrast="8000"/>
                    </a14:imgEffect>
                  </a14:imgLayer>
                </a14:imgProps>
              </a:ext>
              <a:ext uri="{28A0092B-C50C-407E-A947-70E740481C1C}">
                <a14:useLocalDpi xmlns:a14="http://schemas.microsoft.com/office/drawing/2010/main" val="0"/>
              </a:ext>
            </a:extLst>
          </a:blip>
          <a:srcRect l="24493" t="7692" r="11612" b="577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nebraskastudies.org/0500/media/0505_010103.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8000" contrast="8000"/>
                    </a14:imgEffect>
                  </a14:imgLayer>
                </a14:imgProps>
              </a:ext>
              <a:ext uri="{28A0092B-C50C-407E-A947-70E740481C1C}">
                <a14:useLocalDpi xmlns:a14="http://schemas.microsoft.com/office/drawing/2010/main" val="0"/>
              </a:ext>
            </a:extLst>
          </a:blip>
          <a:srcRect l="2500" t="69902" r="74167" b="4514"/>
          <a:stretch/>
        </p:blipFill>
        <p:spPr bwMode="auto">
          <a:xfrm>
            <a:off x="152400" y="5257800"/>
            <a:ext cx="2133600" cy="12954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1752600" y="3657600"/>
            <a:ext cx="6553200" cy="609600"/>
          </a:xfrm>
          <a:prstGeom prst="straightConnector1">
            <a:avLst/>
          </a:prstGeom>
          <a:ln w="254000"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stealth"/>
            <a:tailEnd type="stealth"/>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990600" y="4419600"/>
            <a:ext cx="2133600" cy="769441"/>
          </a:xfrm>
          <a:prstGeom prst="rect">
            <a:avLst/>
          </a:prstGeom>
          <a:noFill/>
        </p:spPr>
        <p:txBody>
          <a:bodyPr wrap="square" rtlCol="0">
            <a:spAutoFit/>
          </a:bodyPr>
          <a:lstStyle/>
          <a:p>
            <a:pPr algn="ctr"/>
            <a:r>
              <a:rPr lang="en-US" sz="4400" b="1" dirty="0">
                <a:ln>
                  <a:solidFill>
                    <a:schemeClr val="tx1"/>
                  </a:solidFill>
                </a:ln>
                <a:solidFill>
                  <a:schemeClr val="bg1"/>
                </a:solidFill>
                <a:effectLst>
                  <a:outerShdw blurRad="38100" dist="38100" dir="2700000" algn="tl">
                    <a:srgbClr val="000000">
                      <a:alpha val="43137"/>
                    </a:srgbClr>
                  </a:outerShdw>
                </a:effectLst>
                <a:latin typeface="+mj-lt"/>
              </a:rPr>
              <a:t>POINT B</a:t>
            </a:r>
          </a:p>
        </p:txBody>
      </p:sp>
      <p:sp>
        <p:nvSpPr>
          <p:cNvPr id="11" name="TextBox 10"/>
          <p:cNvSpPr txBox="1"/>
          <p:nvPr/>
        </p:nvSpPr>
        <p:spPr>
          <a:xfrm>
            <a:off x="6858000" y="2590800"/>
            <a:ext cx="2133600" cy="769441"/>
          </a:xfrm>
          <a:prstGeom prst="rect">
            <a:avLst/>
          </a:prstGeom>
          <a:noFill/>
        </p:spPr>
        <p:txBody>
          <a:bodyPr wrap="square" rtlCol="0">
            <a:spAutoFit/>
          </a:bodyPr>
          <a:lstStyle/>
          <a:p>
            <a:r>
              <a:rPr lang="en-US" sz="4400" b="1" dirty="0">
                <a:ln>
                  <a:solidFill>
                    <a:schemeClr val="tx1"/>
                  </a:solidFill>
                </a:ln>
                <a:solidFill>
                  <a:schemeClr val="bg1"/>
                </a:solidFill>
                <a:effectLst>
                  <a:outerShdw blurRad="38100" dist="38100" dir="2700000" algn="tl">
                    <a:srgbClr val="000000">
                      <a:alpha val="43137"/>
                    </a:srgbClr>
                  </a:outerShdw>
                </a:effectLst>
                <a:latin typeface="+mj-lt"/>
              </a:rPr>
              <a:t>POINT a</a:t>
            </a:r>
          </a:p>
        </p:txBody>
      </p:sp>
    </p:spTree>
    <p:extLst>
      <p:ext uri="{BB962C8B-B14F-4D97-AF65-F5344CB8AC3E}">
        <p14:creationId xmlns:p14="http://schemas.microsoft.com/office/powerpoint/2010/main" val="1457437335"/>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f/f8/The_Last_Spike_18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74638"/>
            <a:ext cx="5715000" cy="1143000"/>
          </a:xfrm>
        </p:spPr>
        <p:txBody>
          <a:bodyPr>
            <a:normAutofit/>
          </a:bodyPr>
          <a:lstStyle/>
          <a:p>
            <a:pPr algn="l"/>
            <a:r>
              <a:rPr lang="en-US" sz="6000" dirty="0"/>
              <a:t>The Golden Spike</a:t>
            </a:r>
          </a:p>
        </p:txBody>
      </p:sp>
      <p:sp>
        <p:nvSpPr>
          <p:cNvPr id="7" name="Rectangle 6"/>
          <p:cNvSpPr/>
          <p:nvPr/>
        </p:nvSpPr>
        <p:spPr>
          <a:xfrm>
            <a:off x="6808619" y="457200"/>
            <a:ext cx="1954381" cy="1015663"/>
          </a:xfrm>
          <a:prstGeom prst="rect">
            <a:avLst/>
          </a:prstGeom>
        </p:spPr>
        <p:txBody>
          <a:bodyPr wrap="none">
            <a:spAutoFit/>
          </a:bodyPr>
          <a:lstStyle/>
          <a:p>
            <a:r>
              <a:rPr lang="en-US" sz="6000" b="1" dirty="0"/>
              <a:t>1869</a:t>
            </a:r>
          </a:p>
        </p:txBody>
      </p:sp>
      <p:sp>
        <p:nvSpPr>
          <p:cNvPr id="8" name="TextBox 7"/>
          <p:cNvSpPr txBox="1"/>
          <p:nvPr/>
        </p:nvSpPr>
        <p:spPr>
          <a:xfrm>
            <a:off x="1219200" y="1219200"/>
            <a:ext cx="4572000" cy="523220"/>
          </a:xfrm>
          <a:prstGeom prst="rect">
            <a:avLst/>
          </a:prstGeom>
          <a:noFill/>
        </p:spPr>
        <p:txBody>
          <a:bodyPr wrap="square" rtlCol="0">
            <a:spAutoFit/>
          </a:bodyPr>
          <a:lstStyle/>
          <a:p>
            <a:pPr algn="r"/>
            <a:r>
              <a:rPr lang="en-US" sz="2800" b="1" i="1" dirty="0"/>
              <a:t>Promontory Point, Utah</a:t>
            </a:r>
          </a:p>
        </p:txBody>
      </p:sp>
    </p:spTree>
    <p:extLst>
      <p:ext uri="{BB962C8B-B14F-4D97-AF65-F5344CB8AC3E}">
        <p14:creationId xmlns:p14="http://schemas.microsoft.com/office/powerpoint/2010/main" val="1224077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f/f8/The_Last_Spike_186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856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733800"/>
            <a:ext cx="9144000" cy="1143000"/>
          </a:xfrm>
        </p:spPr>
        <p:txBody>
          <a:bodyPr>
            <a:noAutofit/>
          </a:bodyPr>
          <a:lstStyle/>
          <a:p>
            <a:r>
              <a:rPr lang="en-US" sz="9600" dirty="0">
                <a:solidFill>
                  <a:schemeClr val="bg1">
                    <a:lumMod val="95000"/>
                  </a:schemeClr>
                </a:solidFill>
                <a:effectLst>
                  <a:glow rad="101600">
                    <a:schemeClr val="tx1">
                      <a:alpha val="60000"/>
                    </a:schemeClr>
                  </a:glow>
                  <a:outerShdw blurRad="38100" dist="38100" dir="2700000" algn="tl">
                    <a:srgbClr val="000000">
                      <a:alpha val="43137"/>
                    </a:srgbClr>
                  </a:outerShdw>
                </a:effectLst>
              </a:rPr>
              <a:t>THAT WAS FAST!</a:t>
            </a:r>
          </a:p>
        </p:txBody>
      </p:sp>
    </p:spTree>
    <p:extLst>
      <p:ext uri="{BB962C8B-B14F-4D97-AF65-F5344CB8AC3E}">
        <p14:creationId xmlns:p14="http://schemas.microsoft.com/office/powerpoint/2010/main" val="65319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2/2f/New_France-%281534-_1763-1803%29.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l="3580" t="6788" r="12143"/>
          <a:stretch/>
        </p:blipFill>
        <p:spPr bwMode="auto">
          <a:xfrm>
            <a:off x="0" y="-19050"/>
            <a:ext cx="9163050" cy="68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8229600" cy="1143000"/>
          </a:xfrm>
        </p:spPr>
        <p:txBody>
          <a:bodyPr>
            <a:noAutofit/>
          </a:bodyPr>
          <a:lstStyle/>
          <a:p>
            <a:pPr algn="l"/>
            <a:r>
              <a:rPr lang="en-US" sz="8000" dirty="0">
                <a:effectLst>
                  <a:outerShdw blurRad="38100" dist="38100" dir="2700000" algn="tl">
                    <a:srgbClr val="000000">
                      <a:alpha val="43137"/>
                    </a:srgbClr>
                  </a:outerShdw>
                </a:effectLst>
              </a:rPr>
              <a:t>New France</a:t>
            </a:r>
          </a:p>
        </p:txBody>
      </p:sp>
      <p:sp>
        <p:nvSpPr>
          <p:cNvPr id="3" name="Content Placeholder 2"/>
          <p:cNvSpPr>
            <a:spLocks noGrp="1"/>
          </p:cNvSpPr>
          <p:nvPr>
            <p:ph idx="1"/>
          </p:nvPr>
        </p:nvSpPr>
        <p:spPr>
          <a:xfrm>
            <a:off x="0" y="4038600"/>
            <a:ext cx="9163050" cy="1676400"/>
          </a:xfrm>
          <a:solidFill>
            <a:schemeClr val="bg1">
              <a:alpha val="60000"/>
            </a:schemeClr>
          </a:solidFill>
        </p:spPr>
        <p:txBody>
          <a:bodyPr>
            <a:noAutofit/>
          </a:bodyPr>
          <a:lstStyle/>
          <a:p>
            <a:pPr marL="0" indent="0" algn="ctr">
              <a:buNone/>
            </a:pPr>
            <a:r>
              <a:rPr lang="en-US" sz="4800" b="1" i="1" dirty="0"/>
              <a:t>Territory is of no use </a:t>
            </a:r>
            <a:br>
              <a:rPr lang="en-US" sz="4800" b="1" i="1" dirty="0"/>
            </a:br>
            <a:r>
              <a:rPr lang="en-US" sz="5400" b="1" i="1" dirty="0">
                <a:latin typeface="+mj-lt"/>
              </a:rPr>
              <a:t>if no one lives there!</a:t>
            </a:r>
          </a:p>
        </p:txBody>
      </p:sp>
      <p:sp>
        <p:nvSpPr>
          <p:cNvPr id="4" name="Rectangle 3"/>
          <p:cNvSpPr/>
          <p:nvPr/>
        </p:nvSpPr>
        <p:spPr>
          <a:xfrm>
            <a:off x="304800" y="1501914"/>
            <a:ext cx="2800767" cy="707886"/>
          </a:xfrm>
          <a:prstGeom prst="rect">
            <a:avLst/>
          </a:prstGeom>
        </p:spPr>
        <p:txBody>
          <a:bodyPr wrap="none">
            <a:spAutoFit/>
          </a:bodyPr>
          <a:lstStyle/>
          <a:p>
            <a:r>
              <a:rPr lang="en-US" sz="4000" b="1" i="1" dirty="0">
                <a:solidFill>
                  <a:srgbClr val="000000"/>
                </a:solidFill>
              </a:rPr>
              <a:t>1534–1760</a:t>
            </a:r>
            <a:endParaRPr lang="en-US" sz="4000" i="1" dirty="0"/>
          </a:p>
        </p:txBody>
      </p:sp>
    </p:spTree>
    <p:extLst>
      <p:ext uri="{BB962C8B-B14F-4D97-AF65-F5344CB8AC3E}">
        <p14:creationId xmlns:p14="http://schemas.microsoft.com/office/powerpoint/2010/main" val="1877431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f/f8/The_Last_Spike_186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1856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733800"/>
            <a:ext cx="9144000" cy="1143000"/>
          </a:xfrm>
        </p:spPr>
        <p:txBody>
          <a:bodyPr>
            <a:noAutofit/>
          </a:bodyPr>
          <a:lstStyle/>
          <a:p>
            <a:r>
              <a:rPr lang="en-US" sz="6600" b="1" i="1" dirty="0">
                <a:solidFill>
                  <a:schemeClr val="bg1">
                    <a:lumMod val="95000"/>
                  </a:schemeClr>
                </a:solidFill>
                <a:effectLst>
                  <a:glow rad="101600">
                    <a:schemeClr val="tx1">
                      <a:alpha val="60000"/>
                    </a:schemeClr>
                  </a:glow>
                  <a:outerShdw blurRad="38100" dist="38100" dir="2700000" algn="tl">
                    <a:srgbClr val="000000">
                      <a:alpha val="43137"/>
                    </a:srgbClr>
                  </a:outerShdw>
                </a:effectLst>
                <a:latin typeface="+mn-lt"/>
              </a:rPr>
              <a:t>But at what price?</a:t>
            </a:r>
          </a:p>
        </p:txBody>
      </p:sp>
    </p:spTree>
    <p:extLst>
      <p:ext uri="{BB962C8B-B14F-4D97-AF65-F5344CB8AC3E}">
        <p14:creationId xmlns:p14="http://schemas.microsoft.com/office/powerpoint/2010/main" val="3873254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profbutler.watermelon-kid.com/images/maps/HIST1302_Part_1/Public_Do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profbutler.watermelon-kid.com/images/maps/HIST1302_Part_1/Public_Do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926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E6C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
        <p:nvSpPr>
          <p:cNvPr id="7" name="Rectangle 6"/>
          <p:cNvSpPr/>
          <p:nvPr/>
        </p:nvSpPr>
        <p:spPr>
          <a:xfrm>
            <a:off x="4529523" y="6474023"/>
            <a:ext cx="4572000" cy="307777"/>
          </a:xfrm>
          <a:prstGeom prst="rect">
            <a:avLst/>
          </a:prstGeom>
        </p:spPr>
        <p:txBody>
          <a:bodyPr>
            <a:spAutoFit/>
          </a:bodyPr>
          <a:lstStyle/>
          <a:p>
            <a:pPr algn="r"/>
            <a:r>
              <a:rPr lang="en-US" sz="1400" dirty="0">
                <a:hlinkClick r:id="rId2"/>
              </a:rPr>
              <a:t>Doc Butler's US History Website</a:t>
            </a:r>
            <a:endParaRPr lang="en-US" sz="1400" dirty="0"/>
          </a:p>
        </p:txBody>
      </p:sp>
      <p:pic>
        <p:nvPicPr>
          <p:cNvPr id="9" name="Picture 2" descr="http://profbutler.watermelon-kid.com/images/maps/HIST1302_Part_1/Public_Doma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
          <a:stretch/>
        </p:blipFill>
        <p:spPr bwMode="auto">
          <a:xfrm>
            <a:off x="0" y="-304800"/>
            <a:ext cx="9160042" cy="5715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4904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7000" contrast="7000"/>
                    </a14:imgEffect>
                  </a14:imgLayer>
                </a14:imgProps>
              </a:ex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0"/>
            <a:ext cx="7696200" cy="6888578"/>
          </a:xfrm>
          <a:prstGeom prst="rect">
            <a:avLst/>
          </a:prstGeom>
          <a:gradFill flip="none" rotWithShape="1">
            <a:gsLst>
              <a:gs pos="26000">
                <a:srgbClr val="FFFFF3">
                  <a:alpha val="0"/>
                </a:srgbClr>
              </a:gs>
              <a:gs pos="85000">
                <a:srgbClr val="FFFFF3">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5400" y="274638"/>
            <a:ext cx="3581400" cy="3306762"/>
          </a:xfrm>
        </p:spPr>
        <p:txBody>
          <a:bodyPr>
            <a:noAutofit/>
          </a:bodyPr>
          <a:lstStyle/>
          <a:p>
            <a:r>
              <a:rPr lang="en-US" sz="8000" b="1" dirty="0">
                <a:ln>
                  <a:solidFill>
                    <a:srgbClr val="FFFFF3"/>
                  </a:solidFill>
                </a:ln>
                <a:effectLst>
                  <a:outerShdw blurRad="50800" dist="50800" dir="5400000" algn="ctr" rotWithShape="0">
                    <a:srgbClr val="FFFFF3"/>
                  </a:outerShdw>
                </a:effectLst>
              </a:rPr>
              <a:t>Credit </a:t>
            </a:r>
            <a:r>
              <a:rPr lang="en-US" sz="6000" b="1" dirty="0">
                <a:ln>
                  <a:solidFill>
                    <a:srgbClr val="FFFFF3"/>
                  </a:solidFill>
                </a:ln>
                <a:effectLst>
                  <a:outerShdw blurRad="50800" dist="50800" dir="5400000" algn="ctr" rotWithShape="0">
                    <a:srgbClr val="FFFFF3"/>
                  </a:outerShdw>
                </a:effectLst>
              </a:rPr>
              <a:t>Mobilier Scandal</a:t>
            </a:r>
          </a:p>
        </p:txBody>
      </p:sp>
      <p:sp>
        <p:nvSpPr>
          <p:cNvPr id="6" name="Content Placeholder 5"/>
          <p:cNvSpPr>
            <a:spLocks noGrp="1"/>
          </p:cNvSpPr>
          <p:nvPr>
            <p:ph sz="quarter" idx="4"/>
          </p:nvPr>
        </p:nvSpPr>
        <p:spPr>
          <a:xfrm>
            <a:off x="5486400" y="3856037"/>
            <a:ext cx="3505200" cy="2544763"/>
          </a:xfrm>
        </p:spPr>
        <p:txBody>
          <a:bodyPr>
            <a:normAutofit/>
          </a:bodyPr>
          <a:lstStyle/>
          <a:p>
            <a:pPr marL="0" indent="0">
              <a:buNone/>
            </a:pPr>
            <a:r>
              <a:rPr lang="en-US" b="1" i="1" dirty="0">
                <a:effectLst>
                  <a:glow rad="127000">
                    <a:srgbClr val="FFFFF3">
                      <a:alpha val="80000"/>
                    </a:srgbClr>
                  </a:glow>
                  <a:outerShdw blurRad="50800" dist="50800" dir="5400000" algn="ctr" rotWithShape="0">
                    <a:srgbClr val="FFFFF3"/>
                  </a:outerShdw>
                </a:effectLst>
              </a:rPr>
              <a:t>A Union Pacific executive created a RR construction company to defraud the government.</a:t>
            </a:r>
          </a:p>
        </p:txBody>
      </p:sp>
    </p:spTree>
    <p:extLst>
      <p:ext uri="{BB962C8B-B14F-4D97-AF65-F5344CB8AC3E}">
        <p14:creationId xmlns:p14="http://schemas.microsoft.com/office/powerpoint/2010/main" val="217832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0"/>
            <a:ext cx="7696200" cy="6888578"/>
          </a:xfrm>
          <a:prstGeom prst="rect">
            <a:avLst/>
          </a:prstGeom>
          <a:gradFill flip="none" rotWithShape="1">
            <a:gsLst>
              <a:gs pos="26000">
                <a:srgbClr val="FFFFF3">
                  <a:alpha val="0"/>
                </a:srgbClr>
              </a:gs>
              <a:gs pos="85000">
                <a:srgbClr val="FFFFF3">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1000" y="304800"/>
            <a:ext cx="4343400" cy="1066800"/>
          </a:xfrm>
        </p:spPr>
        <p:txBody>
          <a:bodyPr>
            <a:noAutofit/>
          </a:bodyPr>
          <a:lstStyle/>
          <a:p>
            <a:pPr algn="r"/>
            <a:r>
              <a:rPr lang="en-US" sz="5400" b="1" dirty="0">
                <a:effectLst>
                  <a:glow rad="101600">
                    <a:srgbClr val="FFFFF3">
                      <a:alpha val="60000"/>
                    </a:srgbClr>
                  </a:glow>
                  <a:outerShdw blurRad="50800" dist="50800" dir="5400000" algn="ctr" rotWithShape="0">
                    <a:srgbClr val="FFFFF3"/>
                  </a:outerShdw>
                </a:effectLst>
              </a:rPr>
              <a:t>Gov. Subsidies</a:t>
            </a:r>
            <a:endParaRPr lang="en-US" sz="4000" b="1" dirty="0">
              <a:effectLst>
                <a:glow rad="101600">
                  <a:srgbClr val="FFFFF3">
                    <a:alpha val="60000"/>
                  </a:srgbClr>
                </a:glow>
                <a:outerShdw blurRad="50800" dist="50800" dir="5400000" algn="ctr" rotWithShape="0">
                  <a:srgbClr val="FFFFF3"/>
                </a:outerShdw>
              </a:effectLst>
            </a:endParaRPr>
          </a:p>
        </p:txBody>
      </p:sp>
      <p:sp>
        <p:nvSpPr>
          <p:cNvPr id="4" name="Down Arrow 3"/>
          <p:cNvSpPr/>
          <p:nvPr/>
        </p:nvSpPr>
        <p:spPr>
          <a:xfrm>
            <a:off x="6362700" y="1394756"/>
            <a:ext cx="1905000" cy="1600200"/>
          </a:xfrm>
          <a:prstGeom prst="downArrow">
            <a:avLst/>
          </a:prstGeom>
          <a:gradFill>
            <a:gsLst>
              <a:gs pos="26000">
                <a:srgbClr val="D2C4B1"/>
              </a:gs>
              <a:gs pos="85000">
                <a:srgbClr val="686158"/>
              </a:gs>
            </a:gsLst>
            <a:lin ang="0" scaled="1"/>
          </a:gradFill>
          <a:ln>
            <a:solidFill>
              <a:srgbClr val="332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191000" y="2827044"/>
            <a:ext cx="4343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effectLst>
                  <a:glow rad="101600">
                    <a:srgbClr val="FFFFF3">
                      <a:alpha val="60000"/>
                    </a:srgbClr>
                  </a:glow>
                  <a:outerShdw blurRad="50800" dist="50800" dir="5400000" algn="ctr" rotWithShape="0">
                    <a:srgbClr val="FFFFF3"/>
                  </a:outerShdw>
                </a:effectLst>
              </a:rPr>
              <a:t>UNION PACIFIC</a:t>
            </a:r>
            <a:endParaRPr lang="en-US" sz="4000" b="1" dirty="0">
              <a:effectLst>
                <a:glow rad="101600">
                  <a:srgbClr val="FFFFF3">
                    <a:alpha val="60000"/>
                  </a:srgbClr>
                </a:glow>
                <a:outerShdw blurRad="50800" dist="50800" dir="5400000" algn="ctr" rotWithShape="0">
                  <a:srgbClr val="FFFFF3"/>
                </a:outerShdw>
              </a:effectLst>
            </a:endParaRPr>
          </a:p>
        </p:txBody>
      </p:sp>
      <p:sp>
        <p:nvSpPr>
          <p:cNvPr id="10" name="Down Arrow 9"/>
          <p:cNvSpPr/>
          <p:nvPr/>
        </p:nvSpPr>
        <p:spPr>
          <a:xfrm>
            <a:off x="6362700" y="3917000"/>
            <a:ext cx="1905000" cy="1600200"/>
          </a:xfrm>
          <a:prstGeom prst="downArrow">
            <a:avLst/>
          </a:prstGeom>
          <a:gradFill>
            <a:gsLst>
              <a:gs pos="26000">
                <a:srgbClr val="D2C4B1"/>
              </a:gs>
              <a:gs pos="85000">
                <a:srgbClr val="686158"/>
              </a:gs>
            </a:gsLst>
            <a:lin ang="0" scaled="1"/>
          </a:gradFill>
          <a:ln>
            <a:solidFill>
              <a:srgbClr val="332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3733800" y="5349288"/>
            <a:ext cx="480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effectLst>
                  <a:glow rad="101600">
                    <a:srgbClr val="FFFFF3">
                      <a:alpha val="60000"/>
                    </a:srgbClr>
                  </a:glow>
                  <a:outerShdw blurRad="50800" dist="50800" dir="5400000" algn="ctr" rotWithShape="0">
                    <a:srgbClr val="FFFFF3"/>
                  </a:outerShdw>
                </a:effectLst>
              </a:rPr>
              <a:t>Credit </a:t>
            </a:r>
            <a:r>
              <a:rPr lang="en-US" sz="5400" b="1" dirty="0" err="1">
                <a:effectLst>
                  <a:glow rad="101600">
                    <a:srgbClr val="FFFFF3">
                      <a:alpha val="60000"/>
                    </a:srgbClr>
                  </a:glow>
                  <a:outerShdw blurRad="50800" dist="50800" dir="5400000" algn="ctr" rotWithShape="0">
                    <a:srgbClr val="FFFFF3"/>
                  </a:outerShdw>
                </a:effectLst>
              </a:rPr>
              <a:t>mobilier</a:t>
            </a:r>
            <a:endParaRPr lang="en-US" sz="4000" b="1" dirty="0">
              <a:effectLst>
                <a:glow rad="101600">
                  <a:srgbClr val="FFFFF3">
                    <a:alpha val="60000"/>
                  </a:srgbClr>
                </a:glow>
                <a:outerShdw blurRad="50800" dist="50800" dir="5400000" algn="ctr" rotWithShape="0">
                  <a:srgbClr val="FFFFF3"/>
                </a:outerShdw>
              </a:effectLst>
            </a:endParaRPr>
          </a:p>
        </p:txBody>
      </p:sp>
    </p:spTree>
    <p:extLst>
      <p:ext uri="{BB962C8B-B14F-4D97-AF65-F5344CB8AC3E}">
        <p14:creationId xmlns:p14="http://schemas.microsoft.com/office/powerpoint/2010/main" val="3862158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34037"/>
        </a:solidFill>
        <a:effectLst/>
      </p:bgPr>
    </p:bg>
    <p:spTree>
      <p:nvGrpSpPr>
        <p:cNvPr id="1" name=""/>
        <p:cNvGrpSpPr/>
        <p:nvPr/>
      </p:nvGrpSpPr>
      <p:grpSpPr>
        <a:xfrm>
          <a:off x="0" y="0"/>
          <a:ext cx="0" cy="0"/>
          <a:chOff x="0" y="0"/>
          <a:chExt cx="0" cy="0"/>
        </a:xfrm>
      </p:grpSpPr>
      <p:pic>
        <p:nvPicPr>
          <p:cNvPr id="409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0"/>
            <a:ext cx="7696200" cy="6888578"/>
          </a:xfrm>
          <a:prstGeom prst="rect">
            <a:avLst/>
          </a:prstGeom>
          <a:gradFill flip="none" rotWithShape="1">
            <a:gsLst>
              <a:gs pos="26000">
                <a:srgbClr val="3F392C">
                  <a:alpha val="0"/>
                </a:srgbClr>
              </a:gs>
              <a:gs pos="85000">
                <a:srgbClr val="3F39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1000" y="304800"/>
            <a:ext cx="4343400" cy="1066800"/>
          </a:xfrm>
        </p:spPr>
        <p:txBody>
          <a:bodyPr>
            <a:noAutofit/>
          </a:bodyPr>
          <a:lstStyle/>
          <a:p>
            <a:pPr algn="r"/>
            <a:r>
              <a:rPr lang="en-US" sz="5400" b="1" dirty="0">
                <a:solidFill>
                  <a:schemeClr val="bg1">
                    <a:lumMod val="95000"/>
                  </a:schemeClr>
                </a:solidFill>
                <a:effectLst>
                  <a:outerShdw blurRad="50800" dist="50800" dir="5400000" algn="ctr" rotWithShape="0">
                    <a:schemeClr val="tx1">
                      <a:lumMod val="95000"/>
                      <a:lumOff val="5000"/>
                    </a:schemeClr>
                  </a:outerShdw>
                </a:effectLst>
              </a:rPr>
              <a:t>Gov. Subsidies</a:t>
            </a:r>
            <a:endParaRPr lang="en-US" sz="4000" b="1" dirty="0">
              <a:solidFill>
                <a:schemeClr val="bg1">
                  <a:lumMod val="95000"/>
                </a:schemeClr>
              </a:solidFill>
              <a:effectLst>
                <a:outerShdw blurRad="50800" dist="50800" dir="5400000" algn="ctr" rotWithShape="0">
                  <a:schemeClr val="tx1">
                    <a:lumMod val="95000"/>
                    <a:lumOff val="5000"/>
                  </a:schemeClr>
                </a:outerShdw>
              </a:effectLst>
            </a:endParaRPr>
          </a:p>
        </p:txBody>
      </p:sp>
      <p:sp>
        <p:nvSpPr>
          <p:cNvPr id="4" name="Down Arrow 3"/>
          <p:cNvSpPr/>
          <p:nvPr/>
        </p:nvSpPr>
        <p:spPr>
          <a:xfrm>
            <a:off x="6362700" y="1394756"/>
            <a:ext cx="1905000" cy="1600200"/>
          </a:xfrm>
          <a:prstGeom prst="downArrow">
            <a:avLst/>
          </a:prstGeom>
          <a:gradFill>
            <a:gsLst>
              <a:gs pos="26000">
                <a:srgbClr val="D2C4B1"/>
              </a:gs>
              <a:gs pos="85000">
                <a:srgbClr val="686158"/>
              </a:gs>
            </a:gsLst>
            <a:lin ang="0"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191000" y="2827044"/>
            <a:ext cx="4343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solidFill>
                  <a:schemeClr val="bg1">
                    <a:lumMod val="95000"/>
                  </a:schemeClr>
                </a:solidFill>
                <a:effectLst>
                  <a:outerShdw blurRad="50800" dist="50800" dir="5400000" algn="ctr" rotWithShape="0">
                    <a:schemeClr val="tx1">
                      <a:lumMod val="95000"/>
                      <a:lumOff val="5000"/>
                    </a:schemeClr>
                  </a:outerShdw>
                </a:effectLst>
              </a:rPr>
              <a:t>UNION PACIFIC</a:t>
            </a:r>
          </a:p>
        </p:txBody>
      </p:sp>
      <p:sp>
        <p:nvSpPr>
          <p:cNvPr id="10" name="Down Arrow 9"/>
          <p:cNvSpPr/>
          <p:nvPr/>
        </p:nvSpPr>
        <p:spPr>
          <a:xfrm>
            <a:off x="6362700" y="3917000"/>
            <a:ext cx="1905000" cy="1600200"/>
          </a:xfrm>
          <a:prstGeom prst="downArrow">
            <a:avLst/>
          </a:prstGeom>
          <a:gradFill>
            <a:gsLst>
              <a:gs pos="26000">
                <a:srgbClr val="D2C4B1"/>
              </a:gs>
              <a:gs pos="85000">
                <a:srgbClr val="686158"/>
              </a:gs>
            </a:gsLst>
            <a:lin ang="0" scaled="1"/>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3733800" y="5349288"/>
            <a:ext cx="4800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b="1" dirty="0">
                <a:solidFill>
                  <a:schemeClr val="bg1">
                    <a:lumMod val="95000"/>
                  </a:schemeClr>
                </a:solidFill>
                <a:effectLst>
                  <a:outerShdw blurRad="50800" dist="50800" dir="5400000" algn="ctr" rotWithShape="0">
                    <a:schemeClr val="tx1">
                      <a:lumMod val="95000"/>
                      <a:lumOff val="5000"/>
                    </a:schemeClr>
                  </a:outerShdw>
                </a:effectLst>
              </a:rPr>
              <a:t>Credit </a:t>
            </a:r>
            <a:r>
              <a:rPr lang="en-US" sz="5400" b="1" dirty="0" err="1">
                <a:solidFill>
                  <a:schemeClr val="bg1">
                    <a:lumMod val="95000"/>
                  </a:schemeClr>
                </a:solidFill>
                <a:effectLst>
                  <a:outerShdw blurRad="50800" dist="50800" dir="5400000" algn="ctr" rotWithShape="0">
                    <a:schemeClr val="tx1">
                      <a:lumMod val="95000"/>
                      <a:lumOff val="5000"/>
                    </a:schemeClr>
                  </a:outerShdw>
                </a:effectLst>
              </a:rPr>
              <a:t>mobilier</a:t>
            </a:r>
            <a:endParaRPr lang="en-US" sz="5400" b="1" dirty="0">
              <a:solidFill>
                <a:schemeClr val="bg1">
                  <a:lumMod val="95000"/>
                </a:schemeClr>
              </a:solidFill>
              <a:effectLst>
                <a:outerShdw blurRad="50800" dist="50800" dir="5400000" algn="ctr" rotWithShape="0">
                  <a:schemeClr val="tx1">
                    <a:lumMod val="95000"/>
                    <a:lumOff val="5000"/>
                  </a:schemeClr>
                </a:outerShdw>
              </a:effectLst>
            </a:endParaRPr>
          </a:p>
        </p:txBody>
      </p:sp>
      <p:sp>
        <p:nvSpPr>
          <p:cNvPr id="3" name="TextBox 2"/>
          <p:cNvSpPr txBox="1"/>
          <p:nvPr/>
        </p:nvSpPr>
        <p:spPr>
          <a:xfrm>
            <a:off x="381000" y="1143000"/>
            <a:ext cx="3657600" cy="4124206"/>
          </a:xfrm>
          <a:prstGeom prst="rect">
            <a:avLst/>
          </a:prstGeom>
          <a:noFill/>
        </p:spPr>
        <p:txBody>
          <a:bodyPr wrap="square" rtlCol="0">
            <a:spAutoFit/>
          </a:bodyPr>
          <a:lstStyle/>
          <a:p>
            <a:pPr algn="ctr"/>
            <a:r>
              <a:rPr lang="en-US" sz="2600" b="1" i="1" dirty="0">
                <a:solidFill>
                  <a:schemeClr val="bg1">
                    <a:lumMod val="95000"/>
                  </a:schemeClr>
                </a:solidFill>
                <a:effectLst>
                  <a:outerShdw blurRad="38100" dist="38100" dir="2700000" algn="tl">
                    <a:srgbClr val="000000">
                      <a:alpha val="43137"/>
                    </a:srgbClr>
                  </a:outerShdw>
                </a:effectLst>
              </a:rPr>
              <a:t>The Union Pacific executive used </a:t>
            </a:r>
            <a:br>
              <a:rPr lang="en-US" sz="2600" b="1" i="1" dirty="0">
                <a:solidFill>
                  <a:schemeClr val="bg1">
                    <a:lumMod val="95000"/>
                  </a:schemeClr>
                </a:solidFill>
                <a:effectLst>
                  <a:outerShdw blurRad="38100" dist="38100" dir="2700000" algn="tl">
                    <a:srgbClr val="000000">
                      <a:alpha val="43137"/>
                    </a:srgbClr>
                  </a:outerShdw>
                </a:effectLst>
              </a:rPr>
            </a:br>
            <a:r>
              <a:rPr lang="en-US" sz="4000" dirty="0">
                <a:solidFill>
                  <a:schemeClr val="bg1">
                    <a:lumMod val="95000"/>
                  </a:schemeClr>
                </a:solidFill>
                <a:effectLst>
                  <a:outerShdw blurRad="38100" dist="38100" dir="2700000" algn="tl">
                    <a:srgbClr val="000000">
                      <a:alpha val="43137"/>
                    </a:srgbClr>
                  </a:outerShdw>
                </a:effectLst>
                <a:latin typeface="+mj-lt"/>
              </a:rPr>
              <a:t>THE PEOPLE’S</a:t>
            </a:r>
            <a:r>
              <a:rPr lang="en-US" sz="2800" dirty="0">
                <a:solidFill>
                  <a:schemeClr val="bg1">
                    <a:lumMod val="95000"/>
                  </a:schemeClr>
                </a:solidFill>
                <a:effectLst>
                  <a:outerShdw blurRad="38100" dist="38100" dir="2700000" algn="tl">
                    <a:srgbClr val="000000">
                      <a:alpha val="43137"/>
                    </a:srgbClr>
                  </a:outerShdw>
                </a:effectLst>
                <a:latin typeface="+mj-lt"/>
              </a:rPr>
              <a:t> </a:t>
            </a:r>
            <a:br>
              <a:rPr lang="en-US" sz="2400" dirty="0">
                <a:solidFill>
                  <a:schemeClr val="bg1">
                    <a:lumMod val="95000"/>
                  </a:schemeClr>
                </a:solidFill>
                <a:effectLst>
                  <a:outerShdw blurRad="38100" dist="38100" dir="2700000" algn="tl">
                    <a:srgbClr val="000000">
                      <a:alpha val="43137"/>
                    </a:srgbClr>
                  </a:outerShdw>
                </a:effectLst>
                <a:latin typeface="+mj-lt"/>
              </a:rPr>
            </a:br>
            <a:r>
              <a:rPr lang="en-US" sz="6600" dirty="0">
                <a:solidFill>
                  <a:schemeClr val="bg1">
                    <a:lumMod val="95000"/>
                  </a:schemeClr>
                </a:solidFill>
                <a:effectLst>
                  <a:outerShdw blurRad="38100" dist="38100" dir="2700000" algn="tl">
                    <a:srgbClr val="000000">
                      <a:alpha val="43137"/>
                    </a:srgbClr>
                  </a:outerShdw>
                </a:effectLst>
                <a:latin typeface="+mj-lt"/>
              </a:rPr>
              <a:t>money</a:t>
            </a:r>
            <a:r>
              <a:rPr lang="en-US" sz="2600" b="1" i="1" dirty="0">
                <a:solidFill>
                  <a:schemeClr val="bg1">
                    <a:lumMod val="95000"/>
                  </a:schemeClr>
                </a:solidFill>
                <a:effectLst>
                  <a:outerShdw blurRad="38100" dist="38100" dir="2700000" algn="tl">
                    <a:srgbClr val="000000">
                      <a:alpha val="43137"/>
                    </a:srgbClr>
                  </a:outerShdw>
                </a:effectLst>
              </a:rPr>
              <a:t> </a:t>
            </a:r>
            <a:br>
              <a:rPr lang="en-US" sz="2600" b="1" i="1" dirty="0">
                <a:solidFill>
                  <a:schemeClr val="bg1">
                    <a:lumMod val="95000"/>
                  </a:schemeClr>
                </a:solidFill>
                <a:effectLst>
                  <a:outerShdw blurRad="38100" dist="38100" dir="2700000" algn="tl">
                    <a:srgbClr val="000000">
                      <a:alpha val="43137"/>
                    </a:srgbClr>
                  </a:outerShdw>
                </a:effectLst>
              </a:rPr>
            </a:br>
            <a:r>
              <a:rPr lang="en-US" sz="4400" b="1" i="1" dirty="0">
                <a:solidFill>
                  <a:schemeClr val="bg1">
                    <a:lumMod val="95000"/>
                  </a:schemeClr>
                </a:solidFill>
                <a:effectLst>
                  <a:outerShdw blurRad="38100" dist="38100" dir="2700000" algn="tl">
                    <a:srgbClr val="000000">
                      <a:alpha val="43137"/>
                    </a:srgbClr>
                  </a:outerShdw>
                </a:effectLst>
              </a:rPr>
              <a:t>to pay</a:t>
            </a:r>
            <a:r>
              <a:rPr lang="en-US" sz="4400" dirty="0">
                <a:solidFill>
                  <a:schemeClr val="bg1">
                    <a:lumMod val="95000"/>
                  </a:schemeClr>
                </a:solidFill>
                <a:effectLst>
                  <a:outerShdw blurRad="38100" dist="38100" dir="2700000" algn="tl">
                    <a:srgbClr val="000000">
                      <a:alpha val="43137"/>
                    </a:srgbClr>
                  </a:outerShdw>
                </a:effectLst>
                <a:latin typeface="+mj-lt"/>
              </a:rPr>
              <a:t> </a:t>
            </a:r>
            <a:r>
              <a:rPr lang="en-US" sz="6000" dirty="0">
                <a:solidFill>
                  <a:schemeClr val="bg1">
                    <a:lumMod val="95000"/>
                  </a:schemeClr>
                </a:solidFill>
                <a:effectLst>
                  <a:outerShdw blurRad="38100" dist="38100" dir="2700000" algn="tl">
                    <a:srgbClr val="000000">
                      <a:alpha val="43137"/>
                    </a:srgbClr>
                  </a:outerShdw>
                </a:effectLst>
                <a:latin typeface="+mj-lt"/>
              </a:rPr>
              <a:t>HIMSELF</a:t>
            </a:r>
          </a:p>
        </p:txBody>
      </p:sp>
      <p:sp>
        <p:nvSpPr>
          <p:cNvPr id="6" name="Rectangle 5">
            <a:hlinkClick r:id="rId4"/>
          </p:cNvPr>
          <p:cNvSpPr/>
          <p:nvPr/>
        </p:nvSpPr>
        <p:spPr>
          <a:xfrm>
            <a:off x="1276350" y="5693096"/>
            <a:ext cx="1695450" cy="523220"/>
          </a:xfrm>
          <a:prstGeom prst="rect">
            <a:avLst/>
          </a:prstGeom>
          <a:gradFill>
            <a:gsLst>
              <a:gs pos="0">
                <a:srgbClr val="9E9686"/>
              </a:gs>
              <a:gs pos="80000">
                <a:srgbClr val="9E9686"/>
              </a:gs>
              <a:gs pos="100000">
                <a:srgbClr val="D2C4B1"/>
              </a:gs>
            </a:gsLst>
          </a:gra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800" b="1" dirty="0">
                <a:solidFill>
                  <a:schemeClr val="tx1"/>
                </a:solidFill>
                <a:latin typeface="+mj-lt"/>
              </a:rPr>
              <a:t>More Info</a:t>
            </a:r>
          </a:p>
        </p:txBody>
      </p:sp>
    </p:spTree>
    <p:extLst>
      <p:ext uri="{BB962C8B-B14F-4D97-AF65-F5344CB8AC3E}">
        <p14:creationId xmlns:p14="http://schemas.microsoft.com/office/powerpoint/2010/main" val="22397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9/9e/US_Senate_Chamber_c1873.jpg/1024px-US_Senate_Chamber_c1873.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17" r="7994"/>
          <a:stretch/>
        </p:blipFill>
        <p:spPr bwMode="auto">
          <a:xfrm>
            <a:off x="0" y="1"/>
            <a:ext cx="9144000" cy="68699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95400"/>
            <a:ext cx="9144000" cy="1143000"/>
          </a:xfrm>
          <a:solidFill>
            <a:schemeClr val="tx1">
              <a:lumMod val="85000"/>
              <a:lumOff val="15000"/>
              <a:alpha val="80000"/>
            </a:schemeClr>
          </a:solidFill>
        </p:spPr>
        <p:txBody>
          <a:bodyPr>
            <a:noAutofit/>
          </a:bodyPr>
          <a:lstStyle/>
          <a:p>
            <a:r>
              <a:rPr lang="en-US" sz="7600" dirty="0">
                <a:ln>
                  <a:solidFill>
                    <a:schemeClr val="tx1"/>
                  </a:solidFill>
                </a:ln>
                <a:solidFill>
                  <a:schemeClr val="bg1">
                    <a:lumMod val="95000"/>
                  </a:schemeClr>
                </a:solidFill>
                <a:effectLst>
                  <a:outerShdw blurRad="38100" dist="38100" dir="2700000" algn="tl">
                    <a:srgbClr val="000000">
                      <a:alpha val="43137"/>
                    </a:srgbClr>
                  </a:outerShdw>
                </a:effectLst>
              </a:rPr>
              <a:t>WHERE IS CONGRESS?</a:t>
            </a:r>
            <a:br>
              <a:rPr lang="en-US" sz="7600" dirty="0">
                <a:ln>
                  <a:solidFill>
                    <a:schemeClr val="tx1"/>
                  </a:solidFill>
                </a:ln>
                <a:solidFill>
                  <a:schemeClr val="bg1">
                    <a:lumMod val="95000"/>
                  </a:schemeClr>
                </a:solidFill>
                <a:effectLst>
                  <a:outerShdw blurRad="38100" dist="38100" dir="2700000" algn="tl">
                    <a:srgbClr val="000000">
                      <a:alpha val="43137"/>
                    </a:srgbClr>
                  </a:outerShdw>
                </a:effectLst>
              </a:rPr>
            </a:br>
            <a:endParaRPr lang="en-US" sz="1200" dirty="0">
              <a:ln>
                <a:solidFill>
                  <a:schemeClr val="tx1"/>
                </a:solidFill>
              </a:ln>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5801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A9A9A"/>
        </a:solidFill>
        <a:effectLst/>
      </p:bgPr>
    </p:bg>
    <p:spTree>
      <p:nvGrpSpPr>
        <p:cNvPr id="1" name=""/>
        <p:cNvGrpSpPr/>
        <p:nvPr/>
      </p:nvGrpSpPr>
      <p:grpSpPr>
        <a:xfrm>
          <a:off x="0" y="0"/>
          <a:ext cx="0" cy="0"/>
          <a:chOff x="0" y="0"/>
          <a:chExt cx="0" cy="0"/>
        </a:xfrm>
      </p:grpSpPr>
      <p:pic>
        <p:nvPicPr>
          <p:cNvPr id="10242" name="Picture 2" descr="http://upload.wikimedia.org/wikipedia/commons/thumb/3/3c/Oakes_Ames_-_Brady-Handy.jpg/866px-Oakes_Ames_-_Brady-Handy.jpg"/>
          <p:cNvPicPr>
            <a:picLocks noChangeAspect="1" noChangeArrowheads="1"/>
          </p:cNvPicPr>
          <p:nvPr/>
        </p:nvPicPr>
        <p:blipFill rotWithShape="1">
          <a:blip r:embed="rId2">
            <a:extLst>
              <a:ext uri="{28A0092B-C50C-407E-A947-70E740481C1C}">
                <a14:useLocalDpi xmlns:a14="http://schemas.microsoft.com/office/drawing/2010/main" val="0"/>
              </a:ext>
            </a:extLst>
          </a:blip>
          <a:srcRect b="12514"/>
          <a:stretch/>
        </p:blipFill>
        <p:spPr bwMode="auto">
          <a:xfrm>
            <a:off x="0" y="1"/>
            <a:ext cx="66294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474594" y="19051"/>
            <a:ext cx="1154806" cy="6838949"/>
          </a:xfrm>
          <a:prstGeom prst="rect">
            <a:avLst/>
          </a:prstGeom>
          <a:gradFill flip="none" rotWithShape="1">
            <a:gsLst>
              <a:gs pos="0">
                <a:srgbClr val="9A9A9A">
                  <a:alpha val="0"/>
                </a:srgbClr>
              </a:gs>
              <a:gs pos="89000">
                <a:srgbClr val="9A9A9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0" y="152400"/>
            <a:ext cx="3886200" cy="3276600"/>
          </a:xfrm>
        </p:spPr>
        <p:txBody>
          <a:bodyPr>
            <a:noAutofit/>
          </a:bodyPr>
          <a:lstStyle/>
          <a:p>
            <a:r>
              <a:rPr lang="en-US" sz="9600" b="1" i="1" dirty="0">
                <a:latin typeface="+mn-lt"/>
              </a:rPr>
              <a:t>In my</a:t>
            </a:r>
            <a:br>
              <a:rPr lang="en-US" sz="8800" dirty="0"/>
            </a:br>
            <a:r>
              <a:rPr lang="en-US" sz="8800" dirty="0"/>
              <a:t>POCKET!</a:t>
            </a:r>
          </a:p>
        </p:txBody>
      </p:sp>
      <p:sp>
        <p:nvSpPr>
          <p:cNvPr id="7" name="Rectangle 6"/>
          <p:cNvSpPr/>
          <p:nvPr/>
        </p:nvSpPr>
        <p:spPr>
          <a:xfrm>
            <a:off x="457200" y="5141893"/>
            <a:ext cx="3581400" cy="95410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800" b="1" dirty="0">
                <a:solidFill>
                  <a:srgbClr val="000000"/>
                </a:solidFill>
              </a:rPr>
              <a:t>Rep. Oakes Ames (R-MA)</a:t>
            </a:r>
            <a:endParaRPr lang="en-US" sz="2800" dirty="0"/>
          </a:p>
        </p:txBody>
      </p:sp>
    </p:spTree>
    <p:extLst>
      <p:ext uri="{BB962C8B-B14F-4D97-AF65-F5344CB8AC3E}">
        <p14:creationId xmlns:p14="http://schemas.microsoft.com/office/powerpoint/2010/main" val="1495191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5443B"/>
        </a:solidFill>
        <a:effectLst/>
      </p:bgPr>
    </p:bg>
    <p:spTree>
      <p:nvGrpSpPr>
        <p:cNvPr id="1" name=""/>
        <p:cNvGrpSpPr/>
        <p:nvPr/>
      </p:nvGrpSpPr>
      <p:grpSpPr>
        <a:xfrm>
          <a:off x="0" y="0"/>
          <a:ext cx="0" cy="0"/>
          <a:chOff x="0" y="0"/>
          <a:chExt cx="0" cy="0"/>
        </a:xfrm>
      </p:grpSpPr>
      <p:pic>
        <p:nvPicPr>
          <p:cNvPr id="8" name="Picture 2" descr="http://railroad.lindahall.org/siteart/essays/crockers_worker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0" contrast="40000"/>
                    </a14:imgEffect>
                  </a14:imgLayer>
                </a14:imgProps>
              </a:ext>
              <a:ext uri="{28A0092B-C50C-407E-A947-70E740481C1C}">
                <a14:useLocalDpi xmlns:a14="http://schemas.microsoft.com/office/drawing/2010/main" val="0"/>
              </a:ext>
            </a:extLst>
          </a:blip>
          <a:srcRect/>
          <a:stretch>
            <a:fillRect/>
          </a:stretch>
        </p:blipFill>
        <p:spPr bwMode="auto">
          <a:xfrm>
            <a:off x="342900" y="0"/>
            <a:ext cx="8458200" cy="68654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47800" y="0"/>
            <a:ext cx="7696200" cy="6888578"/>
          </a:xfrm>
          <a:prstGeom prst="rect">
            <a:avLst/>
          </a:prstGeom>
          <a:gradFill flip="none" rotWithShape="1">
            <a:gsLst>
              <a:gs pos="26000">
                <a:srgbClr val="3F392C">
                  <a:alpha val="0"/>
                </a:srgbClr>
              </a:gs>
              <a:gs pos="85000">
                <a:srgbClr val="3F392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a:xfrm>
            <a:off x="457200" y="5715000"/>
            <a:ext cx="8077200" cy="1011887"/>
          </a:xfrm>
        </p:spPr>
        <p:txBody>
          <a:bodyPr>
            <a:noAutofit/>
          </a:bodyPr>
          <a:lstStyle/>
          <a:p>
            <a:pPr marL="0" indent="0" algn="ctr">
              <a:buNone/>
            </a:pPr>
            <a:r>
              <a:rPr lang="en-US" sz="2800" b="1" i="1" dirty="0">
                <a:solidFill>
                  <a:schemeClr val="bg1">
                    <a:lumMod val="95000"/>
                  </a:schemeClr>
                </a:solidFill>
                <a:effectLst>
                  <a:outerShdw blurRad="38100" dist="38100" dir="2700000" algn="tl">
                    <a:srgbClr val="000000">
                      <a:alpha val="43137"/>
                    </a:srgbClr>
                  </a:outerShdw>
                </a:effectLst>
              </a:rPr>
              <a:t>Ames gave shares of Credit Mobilier stock to several members of Congress. </a:t>
            </a:r>
          </a:p>
        </p:txBody>
      </p:sp>
      <p:sp>
        <p:nvSpPr>
          <p:cNvPr id="5" name="Text Placeholder 4"/>
          <p:cNvSpPr>
            <a:spLocks noGrp="1"/>
          </p:cNvSpPr>
          <p:nvPr>
            <p:ph type="body" sz="quarter" idx="3"/>
          </p:nvPr>
        </p:nvSpPr>
        <p:spPr/>
        <p:txBody>
          <a:bodyPr/>
          <a:lstStyle/>
          <a:p>
            <a:endParaRPr lang="en-US"/>
          </a:p>
        </p:txBody>
      </p:sp>
      <p:pic>
        <p:nvPicPr>
          <p:cNvPr id="5122" name="Picture 2" descr="http://images.amcnetworks.com/blogs.amctv.com/wp-content/uploads/2011/12/RailwayShare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 y="18655"/>
            <a:ext cx="9139989" cy="558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229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218" name="Picture 2" descr="http://2ndair.files.wordpress.com/2013/04/bosses-of-the-sen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8909" cy="5851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50" y="5775325"/>
            <a:ext cx="9124950" cy="1006475"/>
          </a:xfrm>
        </p:spPr>
        <p:txBody>
          <a:bodyPr>
            <a:noAutofit/>
          </a:bodyPr>
          <a:lstStyle/>
          <a:p>
            <a:r>
              <a:rPr lang="en-US" sz="7200" dirty="0">
                <a:solidFill>
                  <a:schemeClr val="bg1">
                    <a:lumMod val="95000"/>
                  </a:schemeClr>
                </a:solidFill>
                <a:effectLst>
                  <a:outerShdw blurRad="38100" dist="38100" dir="2700000" algn="tl">
                    <a:srgbClr val="000000">
                      <a:alpha val="43137"/>
                    </a:srgbClr>
                  </a:outerShdw>
                </a:effectLst>
              </a:rPr>
              <a:t>The Public Perception</a:t>
            </a:r>
          </a:p>
        </p:txBody>
      </p:sp>
    </p:spTree>
    <p:extLst>
      <p:ext uri="{BB962C8B-B14F-4D97-AF65-F5344CB8AC3E}">
        <p14:creationId xmlns:p14="http://schemas.microsoft.com/office/powerpoint/2010/main" val="7206587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600EB90-4B72-49D7-B534-1A8A656A685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1143000"/>
          </a:xfrm>
        </p:spPr>
        <p:txBody>
          <a:bodyPr>
            <a:noAutofit/>
          </a:bodyPr>
          <a:lstStyle/>
          <a:p>
            <a:pPr algn="l"/>
            <a:r>
              <a:rPr lang="en-US" sz="7200" dirty="0">
                <a:solidFill>
                  <a:schemeClr val="bg2"/>
                </a:solidFill>
                <a:effectLst>
                  <a:outerShdw blurRad="38100" dist="38100" dir="2700000" algn="tl">
                    <a:srgbClr val="000000">
                      <a:alpha val="43137"/>
                    </a:srgbClr>
                  </a:outerShdw>
                </a:effectLst>
              </a:rPr>
              <a:t>Conquering the West</a:t>
            </a:r>
          </a:p>
        </p:txBody>
      </p:sp>
      <p:sp>
        <p:nvSpPr>
          <p:cNvPr id="3" name="Content Placeholder 2"/>
          <p:cNvSpPr>
            <a:spLocks noGrp="1"/>
          </p:cNvSpPr>
          <p:nvPr>
            <p:ph idx="1"/>
          </p:nvPr>
        </p:nvSpPr>
        <p:spPr>
          <a:xfrm>
            <a:off x="2362200" y="2408237"/>
            <a:ext cx="6324600" cy="3840163"/>
          </a:xfrm>
        </p:spPr>
        <p:txBody>
          <a:bodyPr>
            <a:normAutofit/>
          </a:bodyPr>
          <a:lstStyle/>
          <a:p>
            <a:pPr marL="738188" indent="-738188">
              <a:buFont typeface="+mj-lt"/>
              <a:buAutoNum type="arabicPeriod"/>
            </a:pPr>
            <a:r>
              <a:rPr lang="en-US" sz="6000" b="1" dirty="0">
                <a:solidFill>
                  <a:schemeClr val="bg2"/>
                </a:solidFill>
                <a:effectLst>
                  <a:outerShdw blurRad="38100" dist="38100" dir="2700000" algn="tl">
                    <a:srgbClr val="000000">
                      <a:alpha val="43137"/>
                    </a:srgbClr>
                  </a:outerShdw>
                </a:effectLst>
              </a:rPr>
              <a:t>Free Land</a:t>
            </a:r>
          </a:p>
          <a:p>
            <a:pPr marL="738188" indent="-738188">
              <a:buFont typeface="+mj-lt"/>
              <a:buAutoNum type="arabicPeriod"/>
            </a:pPr>
            <a:r>
              <a:rPr lang="en-US" sz="6000" b="1" dirty="0">
                <a:solidFill>
                  <a:schemeClr val="bg2"/>
                </a:solidFill>
                <a:effectLst>
                  <a:outerShdw blurRad="38100" dist="38100" dir="2700000" algn="tl">
                    <a:srgbClr val="000000">
                      <a:alpha val="43137"/>
                    </a:srgbClr>
                  </a:outerShdw>
                </a:effectLst>
              </a:rPr>
              <a:t>Railroads</a:t>
            </a:r>
          </a:p>
          <a:p>
            <a:pPr marL="738188" indent="-738188">
              <a:buFont typeface="+mj-lt"/>
              <a:buAutoNum type="arabicPeriod"/>
            </a:pPr>
            <a:r>
              <a:rPr lang="en-US" sz="6000" b="1" dirty="0">
                <a:solidFill>
                  <a:schemeClr val="bg2"/>
                </a:solidFill>
                <a:effectLst>
                  <a:outerShdw blurRad="38100" dist="38100" dir="2700000" algn="tl">
                    <a:srgbClr val="000000">
                      <a:alpha val="43137"/>
                    </a:srgbClr>
                  </a:outerShdw>
                </a:effectLst>
              </a:rPr>
              <a:t>M</a:t>
            </a:r>
            <a:r>
              <a:rPr lang="en-US" sz="5400" b="1" dirty="0">
                <a:solidFill>
                  <a:schemeClr val="bg2"/>
                </a:solidFill>
                <a:effectLst>
                  <a:outerShdw blurRad="38100" dist="38100" dir="2700000" algn="tl">
                    <a:srgbClr val="000000">
                      <a:alpha val="43137"/>
                    </a:srgbClr>
                  </a:outerShdw>
                </a:effectLst>
              </a:rPr>
              <a:t>ilitary </a:t>
            </a:r>
            <a:r>
              <a:rPr lang="en-US" sz="6000" b="1" dirty="0">
                <a:solidFill>
                  <a:schemeClr val="bg2"/>
                </a:solidFill>
                <a:effectLst>
                  <a:outerShdw blurRad="38100" dist="38100" dir="2700000" algn="tl">
                    <a:srgbClr val="000000">
                      <a:alpha val="43137"/>
                    </a:srgbClr>
                  </a:outerShdw>
                </a:effectLst>
              </a:rPr>
              <a:t>F</a:t>
            </a:r>
            <a:r>
              <a:rPr lang="en-US" sz="5400" b="1" dirty="0">
                <a:solidFill>
                  <a:schemeClr val="bg2"/>
                </a:solidFill>
                <a:effectLst>
                  <a:outerShdw blurRad="38100" dist="38100" dir="2700000" algn="tl">
                    <a:srgbClr val="000000">
                      <a:alpha val="43137"/>
                    </a:srgbClr>
                  </a:outerShdw>
                </a:effectLst>
              </a:rPr>
              <a:t>orce</a:t>
            </a:r>
          </a:p>
        </p:txBody>
      </p:sp>
    </p:spTree>
    <p:extLst>
      <p:ext uri="{BB962C8B-B14F-4D97-AF65-F5344CB8AC3E}">
        <p14:creationId xmlns:p14="http://schemas.microsoft.com/office/powerpoint/2010/main" val="245290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upload.wikimedia.org/wikipedia/commons/thumb/d/db/Keppler_Credit_Mobilier_Hari-Kari.png/1024px-Keppler_Credit_Mobilier_Hari-Ka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7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277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9E6C1"/>
        </a:solidFill>
        <a:effectLst/>
      </p:bgPr>
    </p:bg>
    <p:spTree>
      <p:nvGrpSpPr>
        <p:cNvPr id="1" name=""/>
        <p:cNvGrpSpPr/>
        <p:nvPr/>
      </p:nvGrpSpPr>
      <p:grpSpPr>
        <a:xfrm>
          <a:off x="0" y="0"/>
          <a:ext cx="0" cy="0"/>
          <a:chOff x="0" y="0"/>
          <a:chExt cx="0" cy="0"/>
        </a:xfrm>
      </p:grpSpPr>
      <p:pic>
        <p:nvPicPr>
          <p:cNvPr id="3074" name="Picture 2" descr="http://profbutler.watermelon-kid.com/images/maps/HIST1302_Part_1/Public_Do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608" b="14706"/>
          <a:stretch/>
        </p:blipFill>
        <p:spPr bwMode="auto">
          <a:xfrm>
            <a:off x="-171450" y="0"/>
            <a:ext cx="9526731" cy="6861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54762"/>
          </a:xfrm>
        </p:spPr>
        <p:txBody>
          <a:bodyPr>
            <a:normAutofit/>
          </a:bodyPr>
          <a:lstStyle/>
          <a:p>
            <a:r>
              <a:rPr lang="en-US" sz="7200" b="1" i="1" dirty="0">
                <a:effectLst>
                  <a:glow rad="101600">
                    <a:srgbClr val="FFFFE7">
                      <a:alpha val="60000"/>
                    </a:srgbClr>
                  </a:glow>
                  <a:outerShdw blurRad="50800" dist="50800" dir="5400000" algn="ctr" rotWithShape="0">
                    <a:srgbClr val="FFFFE9"/>
                  </a:outerShdw>
                </a:effectLst>
                <a:latin typeface="+mn-lt"/>
              </a:rPr>
              <a:t>Should the </a:t>
            </a:r>
            <a:br>
              <a:rPr lang="en-US" sz="8800" dirty="0">
                <a:effectLst>
                  <a:glow rad="101600">
                    <a:srgbClr val="FFFFE7">
                      <a:alpha val="60000"/>
                    </a:srgbClr>
                  </a:glow>
                  <a:outerShdw blurRad="50800" dist="50800" dir="5400000" algn="ctr" rotWithShape="0">
                    <a:srgbClr val="FFFFE9"/>
                  </a:outerShdw>
                </a:effectLst>
              </a:rPr>
            </a:br>
            <a:r>
              <a:rPr lang="en-US" sz="11500" dirty="0">
                <a:effectLst>
                  <a:glow rad="101600">
                    <a:srgbClr val="FFFFE7">
                      <a:alpha val="60000"/>
                    </a:srgbClr>
                  </a:glow>
                  <a:outerShdw blurRad="50800" dist="50800" dir="5400000" algn="ctr" rotWithShape="0">
                    <a:srgbClr val="FFFFE9"/>
                  </a:outerShdw>
                </a:effectLst>
              </a:rPr>
              <a:t>Government </a:t>
            </a:r>
            <a:br>
              <a:rPr lang="en-US" sz="8800" dirty="0">
                <a:effectLst>
                  <a:glow rad="101600">
                    <a:srgbClr val="FFFFE7">
                      <a:alpha val="60000"/>
                    </a:srgbClr>
                  </a:glow>
                  <a:outerShdw blurRad="50800" dist="50800" dir="5400000" algn="ctr" rotWithShape="0">
                    <a:srgbClr val="FFFFE9"/>
                  </a:outerShdw>
                </a:effectLst>
              </a:rPr>
            </a:br>
            <a:r>
              <a:rPr lang="en-US" sz="7200" b="1" i="1" dirty="0">
                <a:effectLst>
                  <a:glow rad="101600">
                    <a:srgbClr val="FFFFE7">
                      <a:alpha val="60000"/>
                    </a:srgbClr>
                  </a:glow>
                  <a:outerShdw blurRad="50800" dist="50800" dir="5400000" algn="ctr" rotWithShape="0">
                    <a:srgbClr val="FFFFE9"/>
                  </a:outerShdw>
                </a:effectLst>
                <a:latin typeface="+mn-lt"/>
              </a:rPr>
              <a:t>subsidize</a:t>
            </a:r>
            <a:r>
              <a:rPr lang="en-US" sz="8800" dirty="0">
                <a:effectLst>
                  <a:glow rad="101600">
                    <a:srgbClr val="FFFFE7">
                      <a:alpha val="60000"/>
                    </a:srgbClr>
                  </a:glow>
                  <a:outerShdw blurRad="50800" dist="50800" dir="5400000" algn="ctr" rotWithShape="0">
                    <a:srgbClr val="FFFFE9"/>
                  </a:outerShdw>
                </a:effectLst>
              </a:rPr>
              <a:t> </a:t>
            </a:r>
            <a:br>
              <a:rPr lang="en-US" sz="8800" dirty="0">
                <a:effectLst>
                  <a:glow rad="101600">
                    <a:srgbClr val="FFFFE7">
                      <a:alpha val="60000"/>
                    </a:srgbClr>
                  </a:glow>
                  <a:outerShdw blurRad="50800" dist="50800" dir="5400000" algn="ctr" rotWithShape="0">
                    <a:srgbClr val="FFFFE9"/>
                  </a:outerShdw>
                </a:effectLst>
              </a:rPr>
            </a:br>
            <a:r>
              <a:rPr lang="en-US" sz="9200" dirty="0">
                <a:effectLst>
                  <a:glow rad="101600">
                    <a:srgbClr val="FFFFE7">
                      <a:alpha val="60000"/>
                    </a:srgbClr>
                  </a:glow>
                  <a:outerShdw blurRad="50800" dist="50800" dir="5400000" algn="ctr" rotWithShape="0">
                    <a:srgbClr val="FFFFE9"/>
                  </a:outerShdw>
                </a:effectLst>
              </a:rPr>
              <a:t>Corporations?</a:t>
            </a:r>
          </a:p>
        </p:txBody>
      </p:sp>
    </p:spTree>
    <p:extLst>
      <p:ext uri="{BB962C8B-B14F-4D97-AF65-F5344CB8AC3E}">
        <p14:creationId xmlns:p14="http://schemas.microsoft.com/office/powerpoint/2010/main" val="13686703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farm4.staticflickr.com/3370/3334497137_a413074f6e_b.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9091"/>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4495800"/>
            <a:ext cx="8610600" cy="1143000"/>
          </a:xfrm>
        </p:spPr>
        <p:txBody>
          <a:bodyPr>
            <a:noAutofit/>
          </a:bodyPr>
          <a:lstStyle/>
          <a:p>
            <a:r>
              <a:rPr lang="en-US" sz="8000" dirty="0">
                <a:solidFill>
                  <a:schemeClr val="bg1">
                    <a:lumMod val="95000"/>
                  </a:schemeClr>
                </a:solidFill>
                <a:effectLst>
                  <a:outerShdw blurRad="38100" dist="38100" dir="2700000" algn="tl">
                    <a:srgbClr val="000000">
                      <a:alpha val="43137"/>
                    </a:srgbClr>
                  </a:outerShdw>
                </a:effectLst>
              </a:rPr>
              <a:t>CRONY CAPITALISM</a:t>
            </a:r>
          </a:p>
        </p:txBody>
      </p:sp>
      <p:sp>
        <p:nvSpPr>
          <p:cNvPr id="7" name="Rectangle 6"/>
          <p:cNvSpPr/>
          <p:nvPr/>
        </p:nvSpPr>
        <p:spPr>
          <a:xfrm>
            <a:off x="5486400" y="6400800"/>
            <a:ext cx="3626314" cy="307777"/>
          </a:xfrm>
          <a:prstGeom prst="rect">
            <a:avLst/>
          </a:prstGeom>
        </p:spPr>
        <p:txBody>
          <a:bodyPr wrap="none">
            <a:spAutoFit/>
          </a:bodyPr>
          <a:lstStyle/>
          <a:p>
            <a:r>
              <a:rPr lang="en-US" sz="1400" dirty="0">
                <a:solidFill>
                  <a:schemeClr val="bg1">
                    <a:lumMod val="95000"/>
                  </a:schemeClr>
                </a:solidFill>
                <a:hlinkClick r:id="rId4" tooltip="Attribution License">
                  <a:extLst>
                    <a:ext uri="{A12FA001-AC4F-418D-AE19-62706E023703}">
                      <ahyp:hlinkClr xmlns:ahyp="http://schemas.microsoft.com/office/drawing/2018/hyperlinkcolor" val="tx"/>
                    </a:ext>
                  </a:extLst>
                </a:hlinkClick>
              </a:rPr>
              <a:t>Some rights reserved</a:t>
            </a:r>
            <a:r>
              <a:rPr lang="en-US" sz="1400" dirty="0">
                <a:solidFill>
                  <a:schemeClr val="bg1">
                    <a:lumMod val="95000"/>
                  </a:schemeClr>
                </a:solidFill>
              </a:rPr>
              <a:t> by </a:t>
            </a:r>
            <a:r>
              <a:rPr lang="en-US" sz="1400" dirty="0" err="1">
                <a:solidFill>
                  <a:schemeClr val="bg1">
                    <a:lumMod val="95000"/>
                  </a:schemeClr>
                </a:solidFill>
                <a:hlinkClick r:id="rId5">
                  <a:extLst>
                    <a:ext uri="{A12FA001-AC4F-418D-AE19-62706E023703}">
                      <ahyp:hlinkClr xmlns:ahyp="http://schemas.microsoft.com/office/drawing/2018/hyperlinkcolor" val="tx"/>
                    </a:ext>
                  </a:extLst>
                </a:hlinkClick>
              </a:rPr>
              <a:t>tourist_on_earth</a:t>
            </a:r>
            <a:endParaRPr lang="en-US" sz="1400" dirty="0">
              <a:solidFill>
                <a:schemeClr val="bg1">
                  <a:lumMod val="95000"/>
                </a:schemeClr>
              </a:solidFill>
            </a:endParaRPr>
          </a:p>
        </p:txBody>
      </p:sp>
    </p:spTree>
    <p:extLst>
      <p:ext uri="{BB962C8B-B14F-4D97-AF65-F5344CB8AC3E}">
        <p14:creationId xmlns:p14="http://schemas.microsoft.com/office/powerpoint/2010/main" val="798768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43400" y="274638"/>
            <a:ext cx="4800600" cy="1935162"/>
          </a:xfrm>
        </p:spPr>
        <p:txBody>
          <a:bodyPr>
            <a:noAutofit/>
          </a:bodyPr>
          <a:lstStyle/>
          <a:p>
            <a:r>
              <a:rPr lang="en-US" sz="6600" dirty="0">
                <a:latin typeface="+mn-lt"/>
              </a:rPr>
              <a:t>Leland</a:t>
            </a:r>
            <a:r>
              <a:rPr lang="en-US" sz="6600" dirty="0"/>
              <a:t> Stanford</a:t>
            </a:r>
          </a:p>
        </p:txBody>
      </p:sp>
      <p:sp>
        <p:nvSpPr>
          <p:cNvPr id="7" name="TextBox 6"/>
          <p:cNvSpPr txBox="1"/>
          <p:nvPr/>
        </p:nvSpPr>
        <p:spPr>
          <a:xfrm>
            <a:off x="4648200" y="2743200"/>
            <a:ext cx="4267200" cy="3785652"/>
          </a:xfrm>
          <a:prstGeom prst="rect">
            <a:avLst/>
          </a:prstGeom>
          <a:noFill/>
        </p:spPr>
        <p:txBody>
          <a:bodyPr wrap="square" rtlCol="0">
            <a:spAutoFit/>
          </a:bodyPr>
          <a:lstStyle/>
          <a:p>
            <a:pPr algn="ctr"/>
            <a:r>
              <a:rPr lang="en-US" sz="5400" dirty="0">
                <a:latin typeface="+mj-lt"/>
              </a:rPr>
              <a:t>Governor</a:t>
            </a:r>
            <a:r>
              <a:rPr lang="en-US" sz="5400" dirty="0"/>
              <a:t> </a:t>
            </a:r>
            <a:br>
              <a:rPr lang="en-US" sz="3600" dirty="0"/>
            </a:br>
            <a:r>
              <a:rPr lang="en-US" sz="3600" dirty="0"/>
              <a:t>of California</a:t>
            </a:r>
          </a:p>
          <a:p>
            <a:pPr algn="ctr"/>
            <a:endParaRPr lang="en-US" sz="1600" dirty="0"/>
          </a:p>
          <a:p>
            <a:pPr algn="ctr"/>
            <a:r>
              <a:rPr lang="en-US" sz="5400" dirty="0">
                <a:latin typeface="+mj-lt"/>
              </a:rPr>
              <a:t>President</a:t>
            </a:r>
            <a:endParaRPr lang="en-US" sz="3600" dirty="0">
              <a:latin typeface="+mj-lt"/>
            </a:endParaRPr>
          </a:p>
          <a:p>
            <a:pPr algn="ctr"/>
            <a:r>
              <a:rPr lang="en-US" sz="3600" dirty="0"/>
              <a:t>Central Pacific Railroad</a:t>
            </a:r>
          </a:p>
        </p:txBody>
      </p:sp>
      <p:sp useBgFill="1">
        <p:nvSpPr>
          <p:cNvPr id="8" name="Rectangle 7"/>
          <p:cNvSpPr/>
          <p:nvPr/>
        </p:nvSpPr>
        <p:spPr>
          <a:xfrm>
            <a:off x="3810000" y="-533400"/>
            <a:ext cx="1295400" cy="78486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499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Rectangle 4">
            <a:extLst>
              <a:ext uri="{FF2B5EF4-FFF2-40B4-BE49-F238E27FC236}">
                <a16:creationId xmlns:a16="http://schemas.microsoft.com/office/drawing/2014/main" id="{6B5DA896-27FC-49C1-883B-F364CFDDCF23}"/>
              </a:ext>
            </a:extLst>
          </p:cNvPr>
          <p:cNvSpPr/>
          <p:nvPr/>
        </p:nvSpPr>
        <p:spPr>
          <a:xfrm>
            <a:off x="3810000" y="-533400"/>
            <a:ext cx="1295400" cy="78486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444579"/>
            <a:ext cx="4267200" cy="6032421"/>
          </a:xfrm>
          <a:prstGeom prst="rect">
            <a:avLst/>
          </a:prstGeom>
          <a:noFill/>
        </p:spPr>
        <p:txBody>
          <a:bodyPr wrap="square" rtlCol="0">
            <a:spAutoFit/>
          </a:bodyPr>
          <a:lstStyle/>
          <a:p>
            <a:pPr algn="ctr"/>
            <a:r>
              <a:rPr lang="en-US" sz="8000" dirty="0">
                <a:latin typeface="+mj-lt"/>
              </a:rPr>
              <a:t>Stanford</a:t>
            </a:r>
            <a:r>
              <a:rPr lang="en-US" sz="8000" dirty="0"/>
              <a:t> </a:t>
            </a:r>
            <a:r>
              <a:rPr lang="en-US" sz="4000" dirty="0"/>
              <a:t>used his political </a:t>
            </a:r>
            <a:r>
              <a:rPr lang="en-US" sz="7200" dirty="0">
                <a:latin typeface="+mj-lt"/>
              </a:rPr>
              <a:t>influence</a:t>
            </a:r>
            <a:r>
              <a:rPr lang="en-US" sz="4000" dirty="0"/>
              <a:t> to gain </a:t>
            </a:r>
            <a:r>
              <a:rPr lang="en-US" sz="6000" dirty="0">
                <a:latin typeface="+mj-lt"/>
              </a:rPr>
              <a:t>advantages</a:t>
            </a:r>
            <a:r>
              <a:rPr lang="en-US" sz="3200" dirty="0"/>
              <a:t> </a:t>
            </a:r>
            <a:r>
              <a:rPr lang="en-US" sz="4000" dirty="0"/>
              <a:t>in the </a:t>
            </a:r>
            <a:r>
              <a:rPr lang="en-US" sz="5400" dirty="0">
                <a:latin typeface="+mj-lt"/>
              </a:rPr>
              <a:t>marketplace</a:t>
            </a:r>
            <a:r>
              <a:rPr lang="en-US" sz="4000" dirty="0"/>
              <a:t>.</a:t>
            </a:r>
          </a:p>
        </p:txBody>
      </p:sp>
    </p:spTree>
    <p:extLst>
      <p:ext uri="{BB962C8B-B14F-4D97-AF65-F5344CB8AC3E}">
        <p14:creationId xmlns:p14="http://schemas.microsoft.com/office/powerpoint/2010/main" val="2298355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3E8D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2604" y="152400"/>
            <a:ext cx="4151396" cy="6430962"/>
          </a:xfrm>
        </p:spPr>
        <p:txBody>
          <a:bodyPr>
            <a:noAutofit/>
          </a:bodyPr>
          <a:lstStyle/>
          <a:p>
            <a:r>
              <a:rPr lang="en-US" sz="4000" i="1" dirty="0">
                <a:latin typeface="+mn-lt"/>
              </a:rPr>
              <a:t>Californians</a:t>
            </a:r>
            <a:r>
              <a:rPr lang="en-US" sz="4800" dirty="0"/>
              <a:t> </a:t>
            </a:r>
            <a:r>
              <a:rPr lang="en-US" sz="8400" dirty="0"/>
              <a:t>chafed</a:t>
            </a:r>
            <a:r>
              <a:rPr lang="en-US" sz="7200" dirty="0">
                <a:latin typeface="+mn-lt"/>
              </a:rPr>
              <a:t> </a:t>
            </a:r>
            <a:br>
              <a:rPr lang="en-US" sz="4000" dirty="0">
                <a:latin typeface="+mn-lt"/>
              </a:rPr>
            </a:br>
            <a:r>
              <a:rPr lang="en-US" sz="4000" i="1" dirty="0">
                <a:latin typeface="+mn-lt"/>
              </a:rPr>
              <a:t>under the </a:t>
            </a:r>
            <a:r>
              <a:rPr lang="en-US" sz="5700" dirty="0"/>
              <a:t>influence</a:t>
            </a:r>
            <a:r>
              <a:rPr lang="en-US" sz="5400" dirty="0"/>
              <a:t> </a:t>
            </a:r>
            <a:br>
              <a:rPr lang="en-US" sz="4800" dirty="0"/>
            </a:br>
            <a:r>
              <a:rPr lang="en-US" sz="4800" i="1" dirty="0">
                <a:latin typeface="+mn-lt"/>
              </a:rPr>
              <a:t>of the </a:t>
            </a:r>
            <a:br>
              <a:rPr lang="en-US" sz="4800" dirty="0">
                <a:latin typeface="+mn-lt"/>
              </a:rPr>
            </a:br>
            <a:r>
              <a:rPr lang="en-US" sz="6300" dirty="0"/>
              <a:t>Railroad</a:t>
            </a:r>
            <a:r>
              <a:rPr lang="en-US" sz="6000" dirty="0"/>
              <a:t> </a:t>
            </a:r>
            <a:r>
              <a:rPr lang="en-US" sz="4800" dirty="0"/>
              <a:t>Monopolies</a:t>
            </a:r>
          </a:p>
        </p:txBody>
      </p:sp>
      <p:pic>
        <p:nvPicPr>
          <p:cNvPr id="8194" name="Picture 2" descr="http://www.bentarnoff.com/wp-content/uploads/2011/07/tumblr_lokaaseVTd1qzzfyuo1_r1_1280.jpe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9179" y="-16606"/>
            <a:ext cx="4543425" cy="687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61716"/>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76199"/>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044033">
            <a:off x="-1460604" y="3864675"/>
            <a:ext cx="12216259" cy="2215991"/>
          </a:xfrm>
          <a:prstGeom prst="rect">
            <a:avLst/>
          </a:prstGeom>
          <a:noFill/>
          <a:effectLst>
            <a:outerShdw blurRad="50800" dist="50800" dir="5400000" algn="ctr" rotWithShape="0">
              <a:schemeClr val="tx1"/>
            </a:outerShdw>
          </a:effectLst>
        </p:spPr>
        <p:txBody>
          <a:bodyPr wrap="square" rtlCol="0">
            <a:spAutoFit/>
          </a:bodyPr>
          <a:lstStyle/>
          <a:p>
            <a:pPr algn="ctr"/>
            <a:r>
              <a:rPr lang="en-US" sz="13800" dirty="0">
                <a:ln w="38100">
                  <a:solidFill>
                    <a:schemeClr val="tx1"/>
                  </a:solidFill>
                </a:ln>
                <a:solidFill>
                  <a:schemeClr val="bg1"/>
                </a:solidFill>
                <a:effectLst>
                  <a:outerShdw blurRad="38100" dist="38100" dir="2700000" algn="tl">
                    <a:schemeClr val="bg1">
                      <a:lumMod val="95000"/>
                      <a:alpha val="43000"/>
                    </a:schemeClr>
                  </a:outerShdw>
                </a:effectLst>
                <a:latin typeface="+mj-lt"/>
              </a:rPr>
              <a:t>MONOPOLIST</a:t>
            </a:r>
            <a:endParaRPr lang="en-US" sz="6000" dirty="0">
              <a:ln w="38100">
                <a:solidFill>
                  <a:schemeClr val="tx1"/>
                </a:solidFill>
              </a:ln>
              <a:solidFill>
                <a:schemeClr val="bg1"/>
              </a:solidFill>
              <a:effectLst>
                <a:outerShdw blurRad="38100" dist="38100" dir="2700000" algn="tl">
                  <a:schemeClr val="bg1">
                    <a:lumMod val="95000"/>
                    <a:alpha val="43000"/>
                  </a:schemeClr>
                </a:outerShdw>
              </a:effectLst>
            </a:endParaRPr>
          </a:p>
        </p:txBody>
      </p:sp>
    </p:spTree>
    <p:extLst>
      <p:ext uri="{BB962C8B-B14F-4D97-AF65-F5344CB8AC3E}">
        <p14:creationId xmlns:p14="http://schemas.microsoft.com/office/powerpoint/2010/main" val="1433228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ACCC3"/>
        </a:solidFill>
        <a:effectLst/>
      </p:bgPr>
    </p:bg>
    <p:spTree>
      <p:nvGrpSpPr>
        <p:cNvPr id="1" name=""/>
        <p:cNvGrpSpPr/>
        <p:nvPr/>
      </p:nvGrpSpPr>
      <p:grpSpPr>
        <a:xfrm>
          <a:off x="0" y="0"/>
          <a:ext cx="0" cy="0"/>
          <a:chOff x="0" y="0"/>
          <a:chExt cx="0" cy="0"/>
        </a:xfrm>
      </p:grpSpPr>
      <p:pic>
        <p:nvPicPr>
          <p:cNvPr id="19458" name="Picture 2" descr="http://upload.wikimedia.org/wikipedia/commons/3/3e/Leland_Stanford_c1870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76199"/>
            <a:ext cx="91440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upload.wikimedia.org/wikipedia/en/thumb/b/b7/Stanford_University_seal_2003.svg/500px-Stanford_University_seal_2003.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82918"/>
            <a:ext cx="2698654" cy="269865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04800" y="526334"/>
            <a:ext cx="3352801" cy="3664666"/>
          </a:xfrm>
          <a:prstGeom prst="wedgeRoundRectCallout">
            <a:avLst>
              <a:gd name="adj1" fmla="val 85304"/>
              <a:gd name="adj2" fmla="val 1023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TextBox 5"/>
          <p:cNvSpPr txBox="1"/>
          <p:nvPr/>
        </p:nvSpPr>
        <p:spPr>
          <a:xfrm>
            <a:off x="533401" y="609600"/>
            <a:ext cx="3124200" cy="3262432"/>
          </a:xfrm>
          <a:prstGeom prst="rect">
            <a:avLst/>
          </a:prstGeom>
          <a:noFill/>
        </p:spPr>
        <p:txBody>
          <a:bodyPr wrap="square" rtlCol="0">
            <a:spAutoFit/>
          </a:bodyPr>
          <a:lstStyle/>
          <a:p>
            <a:r>
              <a:rPr lang="en-US" sz="3600" b="1" dirty="0"/>
              <a:t>But I founded an </a:t>
            </a:r>
            <a:r>
              <a:rPr lang="en-US" sz="5400" b="1" dirty="0">
                <a:latin typeface="+mj-lt"/>
              </a:rPr>
              <a:t>awesome </a:t>
            </a:r>
            <a:r>
              <a:rPr lang="en-US" sz="4000" b="1" dirty="0"/>
              <a:t>university, so it’s cool.</a:t>
            </a:r>
          </a:p>
        </p:txBody>
      </p:sp>
    </p:spTree>
    <p:extLst>
      <p:ext uri="{BB962C8B-B14F-4D97-AF65-F5344CB8AC3E}">
        <p14:creationId xmlns:p14="http://schemas.microsoft.com/office/powerpoint/2010/main" val="2304207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81000"/>
            <a:ext cx="3733799" cy="3276600"/>
          </a:xfrm>
        </p:spPr>
        <p:txBody>
          <a:bodyPr>
            <a:noAutofit/>
          </a:bodyPr>
          <a:lstStyle/>
          <a:p>
            <a:r>
              <a:rPr lang="en-US" sz="6000" b="1" i="1" dirty="0">
                <a:latin typeface="+mn-lt"/>
              </a:rPr>
              <a:t>There’s a</a:t>
            </a:r>
            <a:r>
              <a:rPr lang="en-US" sz="8000" dirty="0">
                <a:effectLst>
                  <a:outerShdw blurRad="38100" dist="38100" dir="2700000" algn="tl">
                    <a:srgbClr val="000000">
                      <a:alpha val="43137"/>
                    </a:srgbClr>
                  </a:outerShdw>
                </a:effectLst>
              </a:rPr>
              <a:t> BETTER </a:t>
            </a:r>
            <a:r>
              <a:rPr lang="en-US" sz="6000" b="1" i="1" dirty="0">
                <a:latin typeface="+mn-lt"/>
              </a:rPr>
              <a:t>way!</a:t>
            </a:r>
          </a:p>
        </p:txBody>
      </p:sp>
    </p:spTree>
    <p:extLst>
      <p:ext uri="{BB962C8B-B14F-4D97-AF65-F5344CB8AC3E}">
        <p14:creationId xmlns:p14="http://schemas.microsoft.com/office/powerpoint/2010/main" val="2381040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0" y="655638"/>
            <a:ext cx="4133850" cy="2849562"/>
          </a:xfrm>
        </p:spPr>
        <p:txBody>
          <a:bodyPr>
            <a:noAutofit/>
          </a:bodyPr>
          <a:lstStyle/>
          <a:p>
            <a:pPr>
              <a:lnSpc>
                <a:spcPct val="85000"/>
              </a:lnSpc>
            </a:pPr>
            <a:r>
              <a:rPr lang="en-US" sz="6000" dirty="0">
                <a:latin typeface="+mn-lt"/>
              </a:rPr>
              <a:t>James J. </a:t>
            </a:r>
            <a:r>
              <a:rPr lang="en-US" sz="11500" dirty="0"/>
              <a:t>HILL</a:t>
            </a:r>
            <a:endParaRPr lang="en-US" sz="6600" dirty="0"/>
          </a:p>
        </p:txBody>
      </p:sp>
      <p:sp>
        <p:nvSpPr>
          <p:cNvPr id="8" name="TextBox 7"/>
          <p:cNvSpPr txBox="1"/>
          <p:nvPr/>
        </p:nvSpPr>
        <p:spPr>
          <a:xfrm>
            <a:off x="0" y="5029200"/>
            <a:ext cx="9448801" cy="1015663"/>
          </a:xfrm>
          <a:prstGeom prst="rect">
            <a:avLst/>
          </a:prstGeom>
          <a:solidFill>
            <a:srgbClr val="2F2F2F">
              <a:alpha val="75000"/>
            </a:srgbClr>
          </a:solidFill>
        </p:spPr>
        <p:txBody>
          <a:bodyPr wrap="square" rtlCol="0">
            <a:spAutoFit/>
          </a:bodyPr>
          <a:lstStyle/>
          <a:p>
            <a:pPr algn="ctr"/>
            <a:r>
              <a:rPr lang="en-US" sz="6000" dirty="0">
                <a:solidFill>
                  <a:schemeClr val="bg1">
                    <a:lumMod val="95000"/>
                  </a:schemeClr>
                </a:solidFill>
                <a:effectLst>
                  <a:outerShdw blurRad="38100" dist="38100" dir="2700000" algn="tl">
                    <a:srgbClr val="000000">
                      <a:alpha val="43137"/>
                    </a:srgbClr>
                  </a:outerShdw>
                </a:effectLst>
                <a:latin typeface="+mj-lt"/>
              </a:rPr>
              <a:t>Great northern railroad</a:t>
            </a:r>
            <a:endParaRPr lang="en-US" sz="4000" dirty="0">
              <a:solidFill>
                <a:schemeClr val="bg1">
                  <a:lumMod val="95000"/>
                </a:schemeClr>
              </a:solidFill>
              <a:effectLst>
                <a:outerShdw blurRad="38100" dist="38100" dir="2700000" algn="tl">
                  <a:srgbClr val="000000">
                    <a:alpha val="43137"/>
                  </a:srgbClr>
                </a:outerShdw>
              </a:effectLst>
            </a:endParaRPr>
          </a:p>
        </p:txBody>
      </p:sp>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76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7438F49-B38F-4175-9EFA-3AD757CB34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5943600"/>
          </a:xfrm>
        </p:spPr>
        <p:txBody>
          <a:bodyPr>
            <a:noAutofit/>
          </a:bodyPr>
          <a:lstStyle/>
          <a:p>
            <a:pPr>
              <a:lnSpc>
                <a:spcPct val="85000"/>
              </a:lnSpc>
            </a:pPr>
            <a:r>
              <a:rPr lang="en-US" sz="22000" dirty="0">
                <a:solidFill>
                  <a:schemeClr val="bg2"/>
                </a:solidFill>
                <a:effectLst>
                  <a:outerShdw blurRad="38100" dist="38100" dir="2700000" algn="tl">
                    <a:srgbClr val="000000">
                      <a:alpha val="43137"/>
                    </a:srgbClr>
                  </a:outerShdw>
                </a:effectLst>
              </a:rPr>
              <a:t>FREE LAND</a:t>
            </a:r>
          </a:p>
        </p:txBody>
      </p:sp>
    </p:spTree>
    <p:extLst>
      <p:ext uri="{BB962C8B-B14F-4D97-AF65-F5344CB8AC3E}">
        <p14:creationId xmlns:p14="http://schemas.microsoft.com/office/powerpoint/2010/main" val="3129946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lumOff val="50000"/>
              </a:schemeClr>
            </a:gs>
            <a:gs pos="34000">
              <a:schemeClr val="tx1">
                <a:lumMod val="85000"/>
                <a:lumOff val="1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sz="5400" dirty="0">
                <a:solidFill>
                  <a:schemeClr val="bg1">
                    <a:lumMod val="95000"/>
                  </a:schemeClr>
                </a:solidFill>
                <a:effectLst>
                  <a:outerShdw blurRad="38100" dist="38100" dir="2700000" algn="tl">
                    <a:srgbClr val="000000">
                      <a:alpha val="43137"/>
                    </a:srgbClr>
                  </a:outerShdw>
                </a:effectLst>
              </a:rPr>
              <a:t>The Great Northern Railroad</a:t>
            </a:r>
          </a:p>
        </p:txBody>
      </p:sp>
      <p:sp>
        <p:nvSpPr>
          <p:cNvPr id="6" name="Content Placeholder 5"/>
          <p:cNvSpPr>
            <a:spLocks noGrp="1"/>
          </p:cNvSpPr>
          <p:nvPr>
            <p:ph sz="half" idx="2"/>
          </p:nvPr>
        </p:nvSpPr>
        <p:spPr>
          <a:xfrm>
            <a:off x="762001" y="5146835"/>
            <a:ext cx="7772399" cy="1558765"/>
          </a:xfrm>
        </p:spPr>
        <p:txBody>
          <a:bodyPr>
            <a:noAutofit/>
          </a:bodyPr>
          <a:lstStyle/>
          <a:p>
            <a:pPr marL="0" indent="0">
              <a:buNone/>
            </a:pPr>
            <a:r>
              <a:rPr lang="en-US" sz="3200" b="1" i="1" dirty="0">
                <a:solidFill>
                  <a:schemeClr val="bg1">
                    <a:lumMod val="95000"/>
                  </a:schemeClr>
                </a:solidFill>
              </a:rPr>
              <a:t>Hill built one of the most profitable and successful transcontinental railroads in the United States.</a:t>
            </a:r>
          </a:p>
        </p:txBody>
      </p:sp>
      <p:pic>
        <p:nvPicPr>
          <p:cNvPr id="6146" name="Picture 2" descr="http://upload.wikimedia.org/wikipedia/commons/thumb/d/df/GN_Route_Map.png/800px-GN_Route_Map.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1600200"/>
            <a:ext cx="9144000" cy="3463291"/>
          </a:xfrm>
          <a:prstGeom prst="rect">
            <a:avLst/>
          </a:prstGeom>
          <a:solidFill>
            <a:srgbClr val="849EAC"/>
          </a:solidFill>
        </p:spPr>
      </p:pic>
      <p:sp>
        <p:nvSpPr>
          <p:cNvPr id="7" name="Rectangle 6"/>
          <p:cNvSpPr/>
          <p:nvPr/>
        </p:nvSpPr>
        <p:spPr>
          <a:xfrm>
            <a:off x="7162800" y="4724400"/>
            <a:ext cx="1806905" cy="307777"/>
          </a:xfrm>
          <a:prstGeom prst="rect">
            <a:avLst/>
          </a:prstGeom>
        </p:spPr>
        <p:txBody>
          <a:bodyPr wrap="none">
            <a:spAutoFit/>
          </a:bodyPr>
          <a:lstStyle/>
          <a:p>
            <a:r>
              <a:rPr lang="en-US" sz="1400" dirty="0">
                <a:solidFill>
                  <a:srgbClr val="000000"/>
                </a:solidFill>
                <a:latin typeface="Arial" panose="020B0604020202020204" pitchFamily="34" charset="0"/>
              </a:rPr>
              <a:t> Map Credit: </a:t>
            </a:r>
            <a:r>
              <a:rPr lang="en-US" sz="1400" dirty="0">
                <a:solidFill>
                  <a:srgbClr val="663366"/>
                </a:solidFill>
                <a:latin typeface="Arial" panose="020B0604020202020204" pitchFamily="34" charset="0"/>
                <a:hlinkClick r:id="rId4" tooltip="en:User:Elkman"/>
              </a:rPr>
              <a:t>Elkman</a:t>
            </a:r>
            <a:endParaRPr lang="en-US" sz="1400" dirty="0"/>
          </a:p>
        </p:txBody>
      </p:sp>
    </p:spTree>
    <p:extLst>
      <p:ext uri="{BB962C8B-B14F-4D97-AF65-F5344CB8AC3E}">
        <p14:creationId xmlns:p14="http://schemas.microsoft.com/office/powerpoint/2010/main" val="2317774978"/>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0000"/>
                <a:lumOff val="40000"/>
              </a:schemeClr>
            </a:gs>
            <a:gs pos="34000">
              <a:schemeClr val="accent2">
                <a:lumMod val="75000"/>
              </a:schemeClr>
            </a:gs>
          </a:gsLst>
          <a:lin ang="54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9525" y="30540"/>
            <a:ext cx="9144000" cy="1569660"/>
          </a:xfrm>
          <a:prstGeom prst="rect">
            <a:avLst/>
          </a:prstGeom>
        </p:spPr>
        <p:txBody>
          <a:bodyPr wrap="square">
            <a:spAutoFit/>
          </a:bodyPr>
          <a:lstStyle/>
          <a:p>
            <a:pPr algn="ctr"/>
            <a:r>
              <a:rPr lang="en-US" sz="9600" dirty="0">
                <a:solidFill>
                  <a:schemeClr val="bg1">
                    <a:lumMod val="95000"/>
                  </a:schemeClr>
                </a:solidFill>
                <a:effectLst>
                  <a:outerShdw blurRad="38100" dist="38100" dir="2700000" algn="tl">
                    <a:srgbClr val="000000">
                      <a:alpha val="43137"/>
                    </a:srgbClr>
                  </a:outerShdw>
                </a:effectLst>
                <a:latin typeface="+mj-lt"/>
              </a:rPr>
              <a:t>WITHOUT</a:t>
            </a:r>
          </a:p>
        </p:txBody>
      </p:sp>
      <p:sp>
        <p:nvSpPr>
          <p:cNvPr id="11" name="Rectangle 10"/>
          <p:cNvSpPr/>
          <p:nvPr/>
        </p:nvSpPr>
        <p:spPr>
          <a:xfrm>
            <a:off x="2131756" y="3977045"/>
            <a:ext cx="6858002" cy="369332"/>
          </a:xfrm>
          <a:prstGeom prst="rect">
            <a:avLst/>
          </a:prstGeom>
        </p:spPr>
        <p:txBody>
          <a:bodyPr wrap="square">
            <a:spAutoFit/>
          </a:bodyPr>
          <a:lstStyle/>
          <a:p>
            <a:r>
              <a:rPr lang="en-US" dirty="0">
                <a:hlinkClick r:id="rId3"/>
              </a:rPr>
              <a:t>http://www.trinityhistory.org/AmH/images/04.rrlandgrants.jpg</a:t>
            </a:r>
            <a:r>
              <a:rPr lang="en-US" dirty="0"/>
              <a:t> </a:t>
            </a:r>
          </a:p>
        </p:txBody>
      </p:sp>
      <p:grpSp>
        <p:nvGrpSpPr>
          <p:cNvPr id="13" name="Group 12"/>
          <p:cNvGrpSpPr/>
          <p:nvPr/>
        </p:nvGrpSpPr>
        <p:grpSpPr>
          <a:xfrm>
            <a:off x="0" y="1600200"/>
            <a:ext cx="9144000" cy="3505200"/>
            <a:chOff x="0" y="1692442"/>
            <a:chExt cx="9144000" cy="3505200"/>
          </a:xfrm>
        </p:grpSpPr>
        <p:pic>
          <p:nvPicPr>
            <p:cNvPr id="10" name="Picture 2" descr="http://www.trinityhistory.org/AmH/images/04.rrlandgrants.jpg"/>
            <p:cNvPicPr>
              <a:picLocks noChangeAspect="1" noChangeArrowheads="1"/>
            </p:cNvPicPr>
            <p:nvPr/>
          </p:nvPicPr>
          <p:blipFill rotWithShape="1">
            <a:blip r:embed="rId4">
              <a:extLst>
                <a:ext uri="{28A0092B-C50C-407E-A947-70E740481C1C}">
                  <a14:useLocalDpi xmlns:a14="http://schemas.microsoft.com/office/drawing/2010/main" val="0"/>
                </a:ext>
              </a:extLst>
            </a:blip>
            <a:srcRect l="9343" t="3613" r="29737" b="68059"/>
            <a:stretch/>
          </p:blipFill>
          <p:spPr bwMode="auto">
            <a:xfrm>
              <a:off x="0" y="1692442"/>
              <a:ext cx="91440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trinityhistory.org/AmH/images/04.rrlandgrants.jpg"/>
            <p:cNvPicPr>
              <a:picLocks noChangeAspect="1" noChangeArrowheads="1"/>
            </p:cNvPicPr>
            <p:nvPr/>
          </p:nvPicPr>
          <p:blipFill rotWithShape="1">
            <a:blip r:embed="rId4">
              <a:extLst>
                <a:ext uri="{28A0092B-C50C-407E-A947-70E740481C1C}">
                  <a14:useLocalDpi xmlns:a14="http://schemas.microsoft.com/office/drawing/2010/main" val="0"/>
                </a:ext>
              </a:extLst>
            </a:blip>
            <a:srcRect l="43549" t="6933" r="41553" b="90987"/>
            <a:stretch/>
          </p:blipFill>
          <p:spPr bwMode="auto">
            <a:xfrm>
              <a:off x="4338129" y="1692442"/>
              <a:ext cx="3202243" cy="45946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19050" y="5029200"/>
            <a:ext cx="9124950" cy="1569660"/>
          </a:xfrm>
          <a:prstGeom prst="rect">
            <a:avLst/>
          </a:prstGeom>
        </p:spPr>
        <p:txBody>
          <a:bodyPr wrap="square">
            <a:spAutoFit/>
          </a:bodyPr>
          <a:lstStyle/>
          <a:p>
            <a:pPr algn="ctr"/>
            <a:r>
              <a:rPr lang="en-US" sz="9600" dirty="0">
                <a:solidFill>
                  <a:schemeClr val="bg1">
                    <a:lumMod val="95000"/>
                  </a:schemeClr>
                </a:solidFill>
                <a:effectLst>
                  <a:outerShdw blurRad="38100" dist="38100" dir="2700000" algn="tl">
                    <a:srgbClr val="000000">
                      <a:alpha val="43137"/>
                    </a:srgbClr>
                  </a:outerShdw>
                </a:effectLst>
                <a:latin typeface="+mj-lt"/>
              </a:rPr>
              <a:t>LAND GRANTS</a:t>
            </a:r>
          </a:p>
        </p:txBody>
      </p:sp>
    </p:spTree>
    <p:extLst>
      <p:ext uri="{BB962C8B-B14F-4D97-AF65-F5344CB8AC3E}">
        <p14:creationId xmlns:p14="http://schemas.microsoft.com/office/powerpoint/2010/main" val="1001211302"/>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0" y="655638"/>
            <a:ext cx="4133850" cy="2849562"/>
          </a:xfrm>
        </p:spPr>
        <p:txBody>
          <a:bodyPr>
            <a:noAutofit/>
          </a:bodyPr>
          <a:lstStyle/>
          <a:p>
            <a:pPr>
              <a:lnSpc>
                <a:spcPct val="85000"/>
              </a:lnSpc>
            </a:pPr>
            <a:r>
              <a:rPr lang="en-US" sz="6000" dirty="0">
                <a:latin typeface="+mn-lt"/>
              </a:rPr>
              <a:t>James J. </a:t>
            </a:r>
            <a:r>
              <a:rPr lang="en-US" sz="11500" dirty="0"/>
              <a:t>HILL</a:t>
            </a:r>
            <a:endParaRPr lang="en-US" sz="6600" dirty="0"/>
          </a:p>
        </p:txBody>
      </p:sp>
      <p:sp>
        <p:nvSpPr>
          <p:cNvPr id="8" name="TextBox 7"/>
          <p:cNvSpPr txBox="1"/>
          <p:nvPr/>
        </p:nvSpPr>
        <p:spPr>
          <a:xfrm>
            <a:off x="0" y="5029200"/>
            <a:ext cx="9448801" cy="1200329"/>
          </a:xfrm>
          <a:prstGeom prst="rect">
            <a:avLst/>
          </a:prstGeom>
          <a:solidFill>
            <a:srgbClr val="2F2F2F">
              <a:alpha val="75000"/>
            </a:srgbClr>
          </a:solidFill>
        </p:spPr>
        <p:txBody>
          <a:bodyPr wrap="square" rtlCol="0">
            <a:spAutoFit/>
          </a:bodyPr>
          <a:lstStyle/>
          <a:p>
            <a:pPr algn="ctr"/>
            <a:r>
              <a:rPr lang="en-US" sz="7200" dirty="0">
                <a:solidFill>
                  <a:prstClr val="white">
                    <a:lumMod val="95000"/>
                  </a:prstClr>
                </a:solidFill>
                <a:effectLst>
                  <a:outerShdw blurRad="38100" dist="38100" dir="2700000" algn="tl">
                    <a:srgbClr val="000000">
                      <a:alpha val="43137"/>
                    </a:srgbClr>
                  </a:outerShdw>
                </a:effectLst>
                <a:latin typeface="Gin"/>
              </a:rPr>
              <a:t>The “empire builder”</a:t>
            </a:r>
            <a:endParaRPr lang="en-US" sz="4800" dirty="0">
              <a:solidFill>
                <a:prstClr val="white">
                  <a:lumMod val="95000"/>
                </a:prstClr>
              </a:solidFill>
              <a:effectLst>
                <a:outerShdw blurRad="38100" dist="38100" dir="2700000" algn="tl">
                  <a:srgbClr val="000000">
                    <a:alpha val="43137"/>
                  </a:srgbClr>
                </a:outerShdw>
              </a:effectLst>
            </a:endParaRPr>
          </a:p>
        </p:txBody>
      </p:sp>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02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1" y="655638"/>
            <a:ext cx="9467851" cy="5592762"/>
          </a:xfrm>
        </p:spPr>
        <p:txBody>
          <a:bodyPr>
            <a:noAutofit/>
          </a:bodyPr>
          <a:lstStyle/>
          <a:p>
            <a:pPr>
              <a:lnSpc>
                <a:spcPct val="85000"/>
              </a:lnSpc>
            </a:pPr>
            <a:r>
              <a:rPr lang="en-US" sz="3600" b="1" i="1" dirty="0">
                <a:solidFill>
                  <a:schemeClr val="bg1">
                    <a:lumMod val="95000"/>
                  </a:schemeClr>
                </a:solidFill>
                <a:effectLst>
                  <a:outerShdw blurRad="38100" dist="38100" dir="2700000" algn="tl">
                    <a:srgbClr val="000000">
                      <a:alpha val="43137"/>
                    </a:srgbClr>
                  </a:outerShdw>
                </a:effectLst>
                <a:latin typeface="+mn-lt"/>
              </a:rPr>
              <a:t>Hill built a profitable and efficient </a:t>
            </a:r>
            <a:br>
              <a:rPr lang="en-US" sz="3600" b="1" i="1" dirty="0">
                <a:solidFill>
                  <a:schemeClr val="bg1">
                    <a:lumMod val="95000"/>
                  </a:schemeClr>
                </a:solidFill>
                <a:effectLst>
                  <a:outerShdw blurRad="38100" dist="38100" dir="2700000" algn="tl">
                    <a:srgbClr val="000000">
                      <a:alpha val="43137"/>
                    </a:srgbClr>
                  </a:outerShdw>
                </a:effectLst>
                <a:latin typeface="+mn-lt"/>
              </a:rPr>
            </a:br>
            <a:r>
              <a:rPr lang="en-US" sz="3600" b="1" i="1" dirty="0">
                <a:solidFill>
                  <a:schemeClr val="bg1">
                    <a:lumMod val="95000"/>
                  </a:schemeClr>
                </a:solidFill>
                <a:effectLst>
                  <a:outerShdw blurRad="38100" dist="38100" dir="2700000" algn="tl">
                    <a:srgbClr val="000000">
                      <a:alpha val="43137"/>
                    </a:srgbClr>
                  </a:outerShdw>
                </a:effectLst>
                <a:latin typeface="+mn-lt"/>
              </a:rPr>
              <a:t>railroad exclusively through</a:t>
            </a:r>
            <a:br>
              <a:rPr lang="en-US" sz="4800" dirty="0">
                <a:solidFill>
                  <a:schemeClr val="bg1">
                    <a:lumMod val="95000"/>
                  </a:schemeClr>
                </a:solidFill>
                <a:effectLst>
                  <a:outerShdw blurRad="38100" dist="38100" dir="2700000" algn="tl">
                    <a:srgbClr val="000000">
                      <a:alpha val="43137"/>
                    </a:srgbClr>
                  </a:outerShdw>
                </a:effectLst>
                <a:latin typeface="+mn-lt"/>
              </a:rPr>
            </a:br>
            <a:r>
              <a:rPr lang="en-US" sz="16600" dirty="0">
                <a:solidFill>
                  <a:schemeClr val="bg1">
                    <a:lumMod val="95000"/>
                  </a:schemeClr>
                </a:solidFill>
                <a:effectLst>
                  <a:outerShdw blurRad="38100" dist="38100" dir="2700000" algn="tl">
                    <a:srgbClr val="000000">
                      <a:alpha val="43137"/>
                    </a:srgbClr>
                  </a:outerShdw>
                </a:effectLst>
              </a:rPr>
              <a:t>PRIVATE</a:t>
            </a:r>
            <a:r>
              <a:rPr lang="en-US" sz="8000" dirty="0">
                <a:solidFill>
                  <a:schemeClr val="bg1">
                    <a:lumMod val="95000"/>
                  </a:schemeClr>
                </a:solidFill>
                <a:effectLst>
                  <a:outerShdw blurRad="38100" dist="38100" dir="2700000" algn="tl">
                    <a:srgbClr val="000000">
                      <a:alpha val="43137"/>
                    </a:srgbClr>
                  </a:outerShdw>
                </a:effectLst>
              </a:rPr>
              <a:t> </a:t>
            </a:r>
            <a:br>
              <a:rPr lang="en-US" sz="8000" dirty="0">
                <a:solidFill>
                  <a:schemeClr val="bg1">
                    <a:lumMod val="95000"/>
                  </a:schemeClr>
                </a:solidFill>
                <a:effectLst>
                  <a:outerShdw blurRad="38100" dist="38100" dir="2700000" algn="tl">
                    <a:srgbClr val="000000">
                      <a:alpha val="43137"/>
                    </a:srgbClr>
                  </a:outerShdw>
                </a:effectLst>
              </a:rPr>
            </a:br>
            <a:r>
              <a:rPr lang="en-US" sz="9600" dirty="0">
                <a:solidFill>
                  <a:schemeClr val="bg1">
                    <a:lumMod val="95000"/>
                  </a:schemeClr>
                </a:solidFill>
                <a:effectLst>
                  <a:outerShdw blurRad="38100" dist="38100" dir="2700000" algn="tl">
                    <a:srgbClr val="000000">
                      <a:alpha val="43137"/>
                    </a:srgbClr>
                  </a:outerShdw>
                </a:effectLst>
              </a:rPr>
              <a:t>INVESTMENT </a:t>
            </a:r>
            <a:endParaRPr lang="en-US" sz="8800" dirty="0">
              <a:solidFill>
                <a:schemeClr val="bg1">
                  <a:lumMod val="95000"/>
                </a:schemeClr>
              </a:solidFill>
              <a:effectLst>
                <a:outerShdw blurRad="38100" dist="38100" dir="2700000" algn="tl">
                  <a:srgbClr val="000000">
                    <a:alpha val="43137"/>
                  </a:srgbClr>
                </a:outerShdw>
              </a:effectLst>
            </a:endParaRPr>
          </a:p>
        </p:txBody>
      </p:sp>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97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655638"/>
            <a:ext cx="8458200" cy="5592762"/>
          </a:xfrm>
        </p:spPr>
        <p:txBody>
          <a:bodyPr>
            <a:noAutofit/>
          </a:bodyPr>
          <a:lstStyle/>
          <a:p>
            <a:pPr>
              <a:lnSpc>
                <a:spcPct val="85000"/>
              </a:lnSpc>
            </a:pPr>
            <a:r>
              <a:rPr lang="en-US" sz="6000" b="1" i="1" dirty="0">
                <a:solidFill>
                  <a:schemeClr val="bg1">
                    <a:lumMod val="95000"/>
                  </a:schemeClr>
                </a:solidFill>
                <a:effectLst>
                  <a:outerShdw blurRad="38100" dist="38100" dir="2700000" algn="tl">
                    <a:srgbClr val="000000">
                      <a:alpha val="43137"/>
                    </a:srgbClr>
                  </a:outerShdw>
                </a:effectLst>
                <a:latin typeface="+mn-lt"/>
              </a:rPr>
              <a:t>When the subsidized railroads went </a:t>
            </a:r>
            <a:r>
              <a:rPr lang="en-US" sz="11500" b="1" dirty="0">
                <a:solidFill>
                  <a:schemeClr val="bg1">
                    <a:lumMod val="95000"/>
                  </a:schemeClr>
                </a:solidFill>
                <a:effectLst>
                  <a:outerShdw blurRad="38100" dist="38100" dir="2700000" algn="tl">
                    <a:srgbClr val="000000">
                      <a:alpha val="43137"/>
                    </a:srgbClr>
                  </a:outerShdw>
                </a:effectLst>
              </a:rPr>
              <a:t>bankrupt</a:t>
            </a:r>
            <a:r>
              <a:rPr lang="en-US" sz="11500" b="1" i="1" dirty="0">
                <a:solidFill>
                  <a:schemeClr val="bg1">
                    <a:lumMod val="95000"/>
                  </a:schemeClr>
                </a:solidFill>
                <a:effectLst>
                  <a:outerShdw blurRad="38100" dist="38100" dir="2700000" algn="tl">
                    <a:srgbClr val="000000">
                      <a:alpha val="43137"/>
                    </a:srgbClr>
                  </a:outerShdw>
                </a:effectLst>
                <a:latin typeface="+mn-lt"/>
              </a:rPr>
              <a:t> </a:t>
            </a:r>
            <a:br>
              <a:rPr lang="en-US" sz="11500" b="1" i="1" dirty="0">
                <a:solidFill>
                  <a:schemeClr val="bg1">
                    <a:lumMod val="95000"/>
                  </a:schemeClr>
                </a:solidFill>
                <a:effectLst>
                  <a:outerShdw blurRad="38100" dist="38100" dir="2700000" algn="tl">
                    <a:srgbClr val="000000">
                      <a:alpha val="43137"/>
                    </a:srgbClr>
                  </a:outerShdw>
                </a:effectLst>
                <a:latin typeface="+mn-lt"/>
              </a:rPr>
            </a:br>
            <a:r>
              <a:rPr lang="en-US" sz="5400" b="1" i="1" dirty="0">
                <a:solidFill>
                  <a:schemeClr val="bg1">
                    <a:lumMod val="95000"/>
                  </a:schemeClr>
                </a:solidFill>
                <a:effectLst>
                  <a:outerShdw blurRad="38100" dist="38100" dir="2700000" algn="tl">
                    <a:srgbClr val="000000">
                      <a:alpha val="43137"/>
                    </a:srgbClr>
                  </a:outerShdw>
                </a:effectLst>
                <a:latin typeface="+mn-lt"/>
              </a:rPr>
              <a:t>in the 1890s... </a:t>
            </a:r>
            <a:endParaRPr lang="en-US" sz="9600"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7675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122"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b="29468"/>
          <a:stretch/>
        </p:blipFill>
        <p:spPr bwMode="auto">
          <a:xfrm>
            <a:off x="1600200" y="1"/>
            <a:ext cx="78486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t="3210" r="92642" b="29468"/>
          <a:stretch/>
        </p:blipFill>
        <p:spPr bwMode="auto">
          <a:xfrm>
            <a:off x="0" y="2"/>
            <a:ext cx="2209801"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chereek.files.wordpress.com/2009/12/james-j-hil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349" t="4488" r="91293" b="91024"/>
          <a:stretch/>
        </p:blipFill>
        <p:spPr bwMode="auto">
          <a:xfrm>
            <a:off x="24063" y="609601"/>
            <a:ext cx="2719137" cy="4572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9051" y="655638"/>
            <a:ext cx="9467851" cy="5592762"/>
          </a:xfrm>
        </p:spPr>
        <p:txBody>
          <a:bodyPr>
            <a:noAutofit/>
          </a:bodyPr>
          <a:lstStyle/>
          <a:p>
            <a:pPr>
              <a:lnSpc>
                <a:spcPct val="85000"/>
              </a:lnSpc>
            </a:pPr>
            <a:r>
              <a:rPr lang="en-US" sz="16600" dirty="0">
                <a:solidFill>
                  <a:schemeClr val="bg1">
                    <a:lumMod val="95000"/>
                  </a:schemeClr>
                </a:solidFill>
                <a:effectLst>
                  <a:outerShdw blurRad="38100" dist="38100" dir="2700000" algn="tl">
                    <a:srgbClr val="000000">
                      <a:alpha val="43137"/>
                    </a:srgbClr>
                  </a:outerShdw>
                </a:effectLst>
              </a:rPr>
              <a:t>HIS DIDN’T</a:t>
            </a:r>
          </a:p>
        </p:txBody>
      </p:sp>
    </p:spTree>
    <p:extLst>
      <p:ext uri="{BB962C8B-B14F-4D97-AF65-F5344CB8AC3E}">
        <p14:creationId xmlns:p14="http://schemas.microsoft.com/office/powerpoint/2010/main" val="35455356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2316162"/>
          </a:xfrm>
        </p:spPr>
        <p:txBody>
          <a:bodyPr>
            <a:noAutofit/>
          </a:bodyPr>
          <a:lstStyle/>
          <a:p>
            <a:pPr>
              <a:lnSpc>
                <a:spcPct val="85000"/>
              </a:lnSpc>
            </a:pPr>
            <a:r>
              <a:rPr lang="en-US" sz="6600" i="1" dirty="0">
                <a:solidFill>
                  <a:schemeClr val="bg1">
                    <a:lumMod val="95000"/>
                  </a:schemeClr>
                </a:solidFill>
                <a:latin typeface="+mn-lt"/>
              </a:rPr>
              <a:t>Were Subsidies </a:t>
            </a:r>
            <a:br>
              <a:rPr lang="en-US" sz="8000" dirty="0">
                <a:solidFill>
                  <a:schemeClr val="bg1">
                    <a:lumMod val="95000"/>
                  </a:schemeClr>
                </a:solidFill>
                <a:latin typeface="+mn-lt"/>
              </a:rPr>
            </a:br>
            <a:r>
              <a:rPr lang="en-US" sz="9600" dirty="0">
                <a:solidFill>
                  <a:schemeClr val="bg1">
                    <a:lumMod val="95000"/>
                  </a:schemeClr>
                </a:solidFill>
              </a:rPr>
              <a:t>NECESSARY? </a:t>
            </a:r>
          </a:p>
        </p:txBody>
      </p:sp>
    </p:spTree>
    <p:extLst>
      <p:ext uri="{BB962C8B-B14F-4D97-AF65-F5344CB8AC3E}">
        <p14:creationId xmlns:p14="http://schemas.microsoft.com/office/powerpoint/2010/main" val="3311471074"/>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2316162"/>
          </a:xfrm>
        </p:spPr>
        <p:txBody>
          <a:bodyPr>
            <a:noAutofit/>
          </a:bodyPr>
          <a:lstStyle/>
          <a:p>
            <a:pPr>
              <a:lnSpc>
                <a:spcPct val="85000"/>
              </a:lnSpc>
            </a:pPr>
            <a:r>
              <a:rPr lang="en-US" sz="6600" i="1" dirty="0">
                <a:solidFill>
                  <a:schemeClr val="bg1">
                    <a:lumMod val="95000"/>
                  </a:schemeClr>
                </a:solidFill>
                <a:latin typeface="+mn-lt"/>
              </a:rPr>
              <a:t>Were Subsidies </a:t>
            </a:r>
            <a:br>
              <a:rPr lang="en-US" sz="8000" dirty="0">
                <a:solidFill>
                  <a:schemeClr val="bg1">
                    <a:lumMod val="95000"/>
                  </a:schemeClr>
                </a:solidFill>
                <a:latin typeface="+mn-lt"/>
              </a:rPr>
            </a:br>
            <a:r>
              <a:rPr lang="en-US" sz="9600" dirty="0">
                <a:solidFill>
                  <a:schemeClr val="bg1">
                    <a:lumMod val="95000"/>
                  </a:schemeClr>
                </a:solidFill>
              </a:rPr>
              <a:t>NECESSARY? </a:t>
            </a:r>
          </a:p>
        </p:txBody>
      </p:sp>
      <p:sp>
        <p:nvSpPr>
          <p:cNvPr id="3" name="Rectangle 2"/>
          <p:cNvSpPr/>
          <p:nvPr/>
        </p:nvSpPr>
        <p:spPr>
          <a:xfrm>
            <a:off x="0" y="3352800"/>
            <a:ext cx="9144000" cy="2538387"/>
          </a:xfrm>
          <a:prstGeom prst="rect">
            <a:avLst/>
          </a:prstGeom>
        </p:spPr>
        <p:txBody>
          <a:bodyPr wrap="square">
            <a:spAutoFit/>
          </a:bodyPr>
          <a:lstStyle/>
          <a:p>
            <a:pPr algn="ctr">
              <a:lnSpc>
                <a:spcPct val="85000"/>
              </a:lnSpc>
            </a:pPr>
            <a:r>
              <a:rPr lang="en-US" sz="7200" i="1" dirty="0">
                <a:solidFill>
                  <a:prstClr val="white">
                    <a:lumMod val="95000"/>
                  </a:prstClr>
                </a:solidFill>
              </a:rPr>
              <a:t>Were they </a:t>
            </a:r>
            <a:br>
              <a:rPr lang="en-US" sz="8800" dirty="0">
                <a:solidFill>
                  <a:prstClr val="white">
                    <a:lumMod val="95000"/>
                  </a:prstClr>
                </a:solidFill>
              </a:rPr>
            </a:br>
            <a:r>
              <a:rPr lang="en-US" sz="11500" dirty="0">
                <a:solidFill>
                  <a:prstClr val="white">
                    <a:lumMod val="95000"/>
                  </a:prstClr>
                </a:solidFill>
                <a:latin typeface="Gin"/>
              </a:rPr>
              <a:t>PROPER?</a:t>
            </a:r>
            <a:endParaRPr lang="en-US" sz="2000" dirty="0"/>
          </a:p>
        </p:txBody>
      </p:sp>
    </p:spTree>
    <p:extLst>
      <p:ext uri="{BB962C8B-B14F-4D97-AF65-F5344CB8AC3E}">
        <p14:creationId xmlns:p14="http://schemas.microsoft.com/office/powerpoint/2010/main" val="4134340512"/>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a:bodyPr>
          <a:lstStyle/>
          <a:p>
            <a:r>
              <a:rPr lang="en-US" sz="4800" dirty="0"/>
              <a:t>Interstate Commerce Commission</a:t>
            </a:r>
          </a:p>
        </p:txBody>
      </p:sp>
      <p:sp>
        <p:nvSpPr>
          <p:cNvPr id="4" name="Content Placeholder 3"/>
          <p:cNvSpPr>
            <a:spLocks noGrp="1"/>
          </p:cNvSpPr>
          <p:nvPr>
            <p:ph sz="half" idx="2"/>
          </p:nvPr>
        </p:nvSpPr>
        <p:spPr>
          <a:xfrm>
            <a:off x="381000" y="2001043"/>
            <a:ext cx="4064350" cy="4125120"/>
          </a:xfrm>
        </p:spPr>
        <p:txBody>
          <a:bodyPr>
            <a:noAutofit/>
          </a:bodyPr>
          <a:lstStyle/>
          <a:p>
            <a:r>
              <a:rPr lang="en-US" sz="2800" dirty="0"/>
              <a:t>Founded in 1887 </a:t>
            </a:r>
            <a:br>
              <a:rPr lang="en-US" sz="2800" dirty="0"/>
            </a:br>
            <a:r>
              <a:rPr lang="en-US" sz="2800" dirty="0"/>
              <a:t>to regulate the railroad industry</a:t>
            </a:r>
          </a:p>
          <a:p>
            <a:r>
              <a:rPr lang="en-US" sz="2800" dirty="0"/>
              <a:t>First “fourth-branch” independent regulatory agency</a:t>
            </a:r>
          </a:p>
          <a:p>
            <a:pPr lvl="1"/>
            <a:r>
              <a:rPr lang="en-US" i="1" dirty="0"/>
              <a:t>Not directly responsible to the president</a:t>
            </a:r>
          </a:p>
        </p:txBody>
      </p:sp>
      <p:pic>
        <p:nvPicPr>
          <p:cNvPr id="1026" name="Picture 2" descr="https://upload.wikimedia.org/wikipedia/commons/d/d4/US-InterstateCommerceCommission-Sea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1550" y="2001043"/>
            <a:ext cx="4247356" cy="424735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614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2269678-6E85-42E9-B51C-412808DA1E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09600"/>
            <a:ext cx="3581400" cy="1323439"/>
          </a:xfrm>
          <a:prstGeom prst="rect">
            <a:avLst/>
          </a:prstGeom>
          <a:noFill/>
        </p:spPr>
        <p:txBody>
          <a:bodyPr wrap="square" rtlCol="0">
            <a:spAutoFit/>
          </a:bodyPr>
          <a:lstStyle/>
          <a:p>
            <a:pPr algn="ctr"/>
            <a:r>
              <a:rPr lang="en-US" sz="3200" i="1" dirty="0">
                <a:solidFill>
                  <a:schemeClr val="bg1"/>
                </a:solidFill>
                <a:effectLst>
                  <a:outerShdw blurRad="38100" dist="38100" dir="2700000" algn="tl">
                    <a:srgbClr val="000000">
                      <a:alpha val="43137"/>
                    </a:srgbClr>
                  </a:outerShdw>
                </a:effectLst>
              </a:rPr>
              <a:t>There’s still stuff </a:t>
            </a:r>
            <a:br>
              <a:rPr lang="en-US" sz="3200" dirty="0">
                <a:solidFill>
                  <a:schemeClr val="bg1"/>
                </a:solidFill>
                <a:effectLst>
                  <a:outerShdw blurRad="38100" dist="38100" dir="2700000" algn="tl">
                    <a:srgbClr val="000000">
                      <a:alpha val="43137"/>
                    </a:srgbClr>
                  </a:outerShdw>
                </a:effectLst>
              </a:rPr>
            </a:br>
            <a:r>
              <a:rPr lang="en-US" sz="4800" dirty="0">
                <a:solidFill>
                  <a:schemeClr val="bg1"/>
                </a:solidFill>
                <a:effectLst>
                  <a:outerShdw blurRad="38100" dist="38100" dir="2700000" algn="tl">
                    <a:srgbClr val="000000">
                      <a:alpha val="43137"/>
                    </a:srgbClr>
                  </a:outerShdw>
                </a:effectLst>
                <a:latin typeface="+mj-lt"/>
              </a:rPr>
              <a:t>in my way!</a:t>
            </a:r>
          </a:p>
        </p:txBody>
      </p:sp>
    </p:spTree>
    <p:extLst>
      <p:ext uri="{BB962C8B-B14F-4D97-AF65-F5344CB8AC3E}">
        <p14:creationId xmlns:p14="http://schemas.microsoft.com/office/powerpoint/2010/main" val="117263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C2A5"/>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4AC57BE-2E5B-4C96-A68A-D2798A61FD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116" y="0"/>
            <a:ext cx="9206562" cy="6855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8438"/>
            <a:ext cx="9144000" cy="1935162"/>
          </a:xfrm>
        </p:spPr>
        <p:txBody>
          <a:bodyPr>
            <a:noAutofit/>
          </a:bodyPr>
          <a:lstStyle/>
          <a:p>
            <a:r>
              <a:rPr lang="en-US" sz="15100" dirty="0">
                <a:ln w="19050">
                  <a:solidFill>
                    <a:srgbClr val="150904"/>
                  </a:solidFill>
                </a:ln>
                <a:solidFill>
                  <a:schemeClr val="bg2"/>
                </a:solidFill>
                <a:effectLst>
                  <a:outerShdw blurRad="38100" dist="38100" dir="2700000" algn="tl">
                    <a:srgbClr val="000000">
                      <a:alpha val="43137"/>
                    </a:srgbClr>
                  </a:outerShdw>
                </a:effectLst>
              </a:rPr>
              <a:t>FREE LAND</a:t>
            </a:r>
          </a:p>
        </p:txBody>
      </p:sp>
      <p:pic>
        <p:nvPicPr>
          <p:cNvPr id="1026" name="Picture 2" descr="File:Frederick Jackson Tur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944584"/>
            <a:ext cx="2209800" cy="299901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2814459"/>
            <a:ext cx="5334000" cy="3662541"/>
          </a:xfrm>
          <a:prstGeom prst="rect">
            <a:avLst/>
          </a:prstGeom>
        </p:spPr>
        <p:txBody>
          <a:bodyPr wrap="square">
            <a:spAutoFit/>
          </a:bodyPr>
          <a:lstStyle/>
          <a:p>
            <a:pPr marL="176213" indent="-176213"/>
            <a:r>
              <a:rPr lang="en-US" sz="32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r>
              <a:rPr lang="en-US" sz="3200" b="1" dirty="0">
                <a:solidFill>
                  <a:schemeClr val="bg2"/>
                </a:solidFill>
                <a:effectLst>
                  <a:glow rad="228600">
                    <a:srgbClr val="150904">
                      <a:alpha val="80000"/>
                    </a:srgbClr>
                  </a:glow>
                  <a:outerShdw blurRad="38100" dist="38100" dir="2700000" algn="tl">
                    <a:srgbClr val="000000">
                      <a:alpha val="43137"/>
                    </a:srgbClr>
                  </a:outerShdw>
                </a:effectLst>
              </a:rPr>
              <a:t>The most significant thing about the American frontier is, that it lies at the hither edge of free land</a:t>
            </a:r>
            <a:r>
              <a:rPr lang="en-US" sz="32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t>
            </a:r>
          </a:p>
          <a:p>
            <a:r>
              <a:rPr lang="en-US" sz="16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p>
          <a:p>
            <a:pPr algn="r"/>
            <a:r>
              <a:rPr lang="en-US" sz="36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a:t>
            </a:r>
            <a:r>
              <a:rPr lang="en-US" sz="28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 Frederick Jackson Turner</a:t>
            </a:r>
          </a:p>
          <a:p>
            <a:pPr algn="r"/>
            <a:r>
              <a:rPr lang="en-US" sz="2000" b="1" dirty="0">
                <a:solidFill>
                  <a:schemeClr val="bg2"/>
                </a:solidFill>
                <a:effectLst>
                  <a:glow rad="228600">
                    <a:srgbClr val="150904">
                      <a:alpha val="80000"/>
                    </a:srgbClr>
                  </a:glow>
                  <a:outerShdw blurRad="38100" dist="38100" dir="2700000" algn="tl">
                    <a:srgbClr val="000000">
                      <a:alpha val="43137"/>
                    </a:srgbClr>
                  </a:outerShdw>
                </a:effectLst>
                <a:latin typeface="Garamond" panose="02020404030301010803" pitchFamily="18" charset="0"/>
                <a:cs typeface="Times New Roman" panose="02020603050405020304" pitchFamily="18" charset="0"/>
              </a:rPr>
              <a:t>Historian</a:t>
            </a:r>
            <a:endParaRPr lang="en-US" sz="2800" b="1" dirty="0">
              <a:solidFill>
                <a:schemeClr val="bg2"/>
              </a:solidFill>
              <a:effectLst>
                <a:glow rad="228600">
                  <a:srgbClr val="150904">
                    <a:alpha val="8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9637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2.staticflickr.com/1152/595800194_0ff6819918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33400"/>
            <a:ext cx="8305800" cy="1143000"/>
          </a:xfrm>
        </p:spPr>
        <p:txBody>
          <a:bodyPr>
            <a:normAutofit fontScale="90000"/>
          </a:bodyPr>
          <a:lstStyle/>
          <a:p>
            <a:pPr algn="l"/>
            <a:r>
              <a:rPr lang="en-US" sz="5400" b="1" i="1" dirty="0">
                <a:latin typeface="+mn-lt"/>
              </a:rPr>
              <a:t>If this car were a train...</a:t>
            </a:r>
          </a:p>
        </p:txBody>
      </p:sp>
      <p:sp>
        <p:nvSpPr>
          <p:cNvPr id="3" name="Rectangle 2"/>
          <p:cNvSpPr/>
          <p:nvPr/>
        </p:nvSpPr>
        <p:spPr>
          <a:xfrm>
            <a:off x="5638800" y="6400800"/>
            <a:ext cx="2802114" cy="307777"/>
          </a:xfrm>
          <a:prstGeom prst="rect">
            <a:avLst/>
          </a:prstGeom>
        </p:spPr>
        <p:txBody>
          <a:bodyPr wrap="none">
            <a:spAutoFit/>
          </a:bodyPr>
          <a:lstStyle/>
          <a:p>
            <a:r>
              <a:rPr lang="en-US" sz="1400" dirty="0">
                <a:solidFill>
                  <a:schemeClr val="bg1"/>
                </a:solidFill>
                <a:latin typeface="Arial" panose="020B0604020202020204" pitchFamily="34" charset="0"/>
                <a:hlinkClick r:id="rId3" tooltip="Attribution-ShareAlike License"/>
              </a:rPr>
              <a:t>Some rights reserved</a:t>
            </a:r>
            <a:r>
              <a:rPr lang="en-US" sz="1400" dirty="0">
                <a:solidFill>
                  <a:schemeClr val="bg1"/>
                </a:solidFill>
                <a:latin typeface="Arial" panose="020B0604020202020204" pitchFamily="34" charset="0"/>
              </a:rPr>
              <a:t> by </a:t>
            </a:r>
            <a:r>
              <a:rPr lang="en-US" sz="1400" dirty="0">
                <a:solidFill>
                  <a:schemeClr val="bg1"/>
                </a:solidFill>
                <a:latin typeface="Arial" panose="020B0604020202020204" pitchFamily="34" charset="0"/>
                <a:hlinkClick r:id="rId4"/>
              </a:rPr>
              <a:t>Seth W.</a:t>
            </a:r>
            <a:endParaRPr lang="en-US" sz="1400" dirty="0">
              <a:solidFill>
                <a:schemeClr val="bg1"/>
              </a:solidFill>
            </a:endParaRPr>
          </a:p>
        </p:txBody>
      </p:sp>
    </p:spTree>
    <p:extLst>
      <p:ext uri="{BB962C8B-B14F-4D97-AF65-F5344CB8AC3E}">
        <p14:creationId xmlns:p14="http://schemas.microsoft.com/office/powerpoint/2010/main" val="40771209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3-eu-west-1.amazonaws.com/lookandlearn-preview/XB/XB246/XB246679.jpg"/>
          <p:cNvPicPr>
            <a:picLocks noChangeAspect="1" noChangeArrowheads="1"/>
          </p:cNvPicPr>
          <p:nvPr/>
        </p:nvPicPr>
        <p:blipFill rotWithShape="1">
          <a:blip r:embed="rId2">
            <a:extLst>
              <a:ext uri="{28A0092B-C50C-407E-A947-70E740481C1C}">
                <a14:useLocalDpi xmlns:a14="http://schemas.microsoft.com/office/drawing/2010/main" val="0"/>
              </a:ext>
            </a:extLst>
          </a:blip>
          <a:srcRect l="4271" r="10313"/>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04800"/>
            <a:ext cx="8305800" cy="1143000"/>
          </a:xfrm>
        </p:spPr>
        <p:txBody>
          <a:bodyPr>
            <a:noAutofit/>
          </a:bodyPr>
          <a:lstStyle/>
          <a:p>
            <a:pPr algn="l"/>
            <a:r>
              <a:rPr lang="en-US" b="1" i="1" dirty="0">
                <a:effectLst>
                  <a:glow rad="101600">
                    <a:srgbClr val="CCD4E8">
                      <a:alpha val="60000"/>
                    </a:srgbClr>
                  </a:glow>
                </a:effectLst>
                <a:latin typeface="+mn-lt"/>
              </a:rPr>
              <a:t>This just isn’t </a:t>
            </a:r>
            <a:br>
              <a:rPr lang="en-US" b="1" i="1" dirty="0">
                <a:effectLst>
                  <a:glow rad="101600">
                    <a:srgbClr val="CCD4E8">
                      <a:alpha val="60000"/>
                    </a:srgbClr>
                  </a:glow>
                </a:effectLst>
                <a:latin typeface="+mn-lt"/>
              </a:rPr>
            </a:br>
            <a:r>
              <a:rPr lang="en-US" b="1" i="1" dirty="0">
                <a:effectLst>
                  <a:glow rad="101600">
                    <a:srgbClr val="CCD4E8">
                      <a:alpha val="60000"/>
                    </a:srgbClr>
                  </a:glow>
                </a:effectLst>
                <a:latin typeface="+mn-lt"/>
              </a:rPr>
              <a:t>going to work...</a:t>
            </a:r>
          </a:p>
        </p:txBody>
      </p:sp>
    </p:spTree>
    <p:extLst>
      <p:ext uri="{BB962C8B-B14F-4D97-AF65-F5344CB8AC3E}">
        <p14:creationId xmlns:p14="http://schemas.microsoft.com/office/powerpoint/2010/main" val="8482402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2.staticflickr.com/1161/761931409_8f0f9c080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4323" y="3352800"/>
            <a:ext cx="4849677" cy="1143000"/>
          </a:xfrm>
        </p:spPr>
        <p:txBody>
          <a:bodyPr>
            <a:noAutofit/>
          </a:bodyPr>
          <a:lstStyle/>
          <a:p>
            <a:r>
              <a:rPr lang="en-US" sz="8800" dirty="0">
                <a:solidFill>
                  <a:schemeClr val="bg1">
                    <a:lumMod val="95000"/>
                  </a:schemeClr>
                </a:solidFill>
                <a:effectLst>
                  <a:outerShdw blurRad="38100" dist="38100" dir="2700000" algn="tl">
                    <a:srgbClr val="000000">
                      <a:alpha val="43137"/>
                    </a:srgbClr>
                  </a:outerShdw>
                </a:effectLst>
              </a:rPr>
              <a:t>BYE, SON!</a:t>
            </a:r>
          </a:p>
        </p:txBody>
      </p:sp>
      <p:sp>
        <p:nvSpPr>
          <p:cNvPr id="4" name="Rectangle 3"/>
          <p:cNvSpPr/>
          <p:nvPr/>
        </p:nvSpPr>
        <p:spPr>
          <a:xfrm>
            <a:off x="5361737" y="6367046"/>
            <a:ext cx="3172663" cy="338554"/>
          </a:xfrm>
          <a:prstGeom prst="rect">
            <a:avLst/>
          </a:prstGeom>
        </p:spPr>
        <p:txBody>
          <a:bodyPr wrap="none">
            <a:spAutoFit/>
          </a:bodyPr>
          <a:lstStyle/>
          <a:p>
            <a:r>
              <a:rPr lang="en-US" sz="1600" dirty="0">
                <a:solidFill>
                  <a:srgbClr val="0063DC"/>
                </a:solidFill>
                <a:latin typeface="Arial" panose="020B0604020202020204" pitchFamily="34" charset="0"/>
                <a:hlinkClick r:id="rId3" tooltip="Attribution-ShareAlike License"/>
              </a:rPr>
              <a:t>Some rights reserved</a:t>
            </a:r>
            <a:r>
              <a:rPr lang="en-US" sz="1600" dirty="0">
                <a:solidFill>
                  <a:srgbClr val="000000"/>
                </a:solidFill>
                <a:latin typeface="Arial" panose="020B0604020202020204" pitchFamily="34" charset="0"/>
              </a:rPr>
              <a:t> by </a:t>
            </a:r>
            <a:r>
              <a:rPr lang="en-US" sz="1600" dirty="0">
                <a:solidFill>
                  <a:srgbClr val="0063DC"/>
                </a:solidFill>
                <a:latin typeface="Arial" panose="020B0604020202020204" pitchFamily="34" charset="0"/>
                <a:hlinkClick r:id="rId4"/>
              </a:rPr>
              <a:t>viralbus</a:t>
            </a:r>
            <a:endParaRPr lang="en-US" sz="16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906327"/>
            <a:ext cx="3608523" cy="3608523"/>
          </a:xfrm>
          <a:prstGeom prst="rect">
            <a:avLst/>
          </a:prstGeom>
        </p:spPr>
      </p:pic>
    </p:spTree>
    <p:extLst>
      <p:ext uri="{BB962C8B-B14F-4D97-AF65-F5344CB8AC3E}">
        <p14:creationId xmlns:p14="http://schemas.microsoft.com/office/powerpoint/2010/main" val="2671226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6386" name="Picture 2" descr="File:Cody-Buffalo-Bill-L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545" y="0"/>
            <a:ext cx="538353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H="1">
            <a:off x="3772501" y="-1"/>
            <a:ext cx="570898" cy="6853989"/>
          </a:xfrm>
          <a:prstGeom prst="rect">
            <a:avLst/>
          </a:prstGeom>
          <a:gradFill flip="none" rotWithShape="1">
            <a:gsLst>
              <a:gs pos="0">
                <a:srgbClr val="262626">
                  <a:alpha val="0"/>
                </a:srgbClr>
              </a:gs>
              <a:gs pos="100000">
                <a:srgbClr val="2626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4495800" cy="2087562"/>
          </a:xfrm>
        </p:spPr>
        <p:txBody>
          <a:bodyPr>
            <a:noAutofit/>
          </a:bodyPr>
          <a:lstStyle/>
          <a:p>
            <a:r>
              <a:rPr lang="en-US" sz="8800" dirty="0">
                <a:solidFill>
                  <a:schemeClr val="bg1"/>
                </a:solidFill>
                <a:effectLst>
                  <a:outerShdw blurRad="38100" dist="38100" dir="2700000" algn="tl">
                    <a:srgbClr val="000000">
                      <a:alpha val="43137"/>
                    </a:srgbClr>
                  </a:outerShdw>
                </a:effectLst>
              </a:rPr>
              <a:t>BUFFALO </a:t>
            </a:r>
            <a:r>
              <a:rPr lang="en-US" sz="7200" dirty="0">
                <a:solidFill>
                  <a:schemeClr val="bg1"/>
                </a:solidFill>
                <a:effectLst>
                  <a:outerShdw blurRad="38100" dist="38100" dir="2700000" algn="tl">
                    <a:srgbClr val="000000">
                      <a:alpha val="43137"/>
                    </a:srgbClr>
                  </a:outerShdw>
                </a:effectLst>
              </a:rPr>
              <a:t>BILL CODY</a:t>
            </a:r>
          </a:p>
        </p:txBody>
      </p:sp>
      <p:sp>
        <p:nvSpPr>
          <p:cNvPr id="3" name="Content Placeholder 2"/>
          <p:cNvSpPr>
            <a:spLocks noGrp="1"/>
          </p:cNvSpPr>
          <p:nvPr>
            <p:ph idx="1"/>
          </p:nvPr>
        </p:nvSpPr>
        <p:spPr>
          <a:xfrm>
            <a:off x="762000" y="3352799"/>
            <a:ext cx="3429000" cy="2971801"/>
          </a:xfrm>
        </p:spPr>
        <p:txBody>
          <a:bodyPr>
            <a:normAutofit lnSpcReduction="10000"/>
          </a:bodyPr>
          <a:lstStyle/>
          <a:p>
            <a:pPr marL="0" indent="0">
              <a:buNone/>
            </a:pPr>
            <a:r>
              <a:rPr lang="en-US" i="1" dirty="0">
                <a:solidFill>
                  <a:schemeClr val="bg1"/>
                </a:solidFill>
              </a:rPr>
              <a:t>As a young man, “Buffalo Bill” contracted with railroads to provide bison meat to workers.</a:t>
            </a:r>
          </a:p>
        </p:txBody>
      </p:sp>
    </p:spTree>
    <p:extLst>
      <p:ext uri="{BB962C8B-B14F-4D97-AF65-F5344CB8AC3E}">
        <p14:creationId xmlns:p14="http://schemas.microsoft.com/office/powerpoint/2010/main" val="3002041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en/8/85/Map_of_the_Great_Plain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15697" t="1058" r="2548" b="2068"/>
          <a:stretch/>
        </p:blipFill>
        <p:spPr bwMode="auto">
          <a:xfrm>
            <a:off x="-304800" y="0"/>
            <a:ext cx="9525000" cy="6975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7600" y="762000"/>
            <a:ext cx="5410200" cy="4343400"/>
          </a:xfrm>
        </p:spPr>
        <p:txBody>
          <a:bodyPr>
            <a:noAutofit/>
          </a:bodyPr>
          <a:lstStyle/>
          <a:p>
            <a:r>
              <a:rPr lang="en-US" sz="5400" b="1" dirty="0">
                <a:effectLst>
                  <a:outerShdw blurRad="38100" dist="38100" dir="2700000" algn="tl">
                    <a:schemeClr val="bg1">
                      <a:alpha val="55000"/>
                    </a:schemeClr>
                  </a:outerShdw>
                </a:effectLst>
                <a:latin typeface="+mn-lt"/>
              </a:rPr>
              <a:t>Prior to 1870, </a:t>
            </a:r>
            <a:r>
              <a:rPr lang="en-US" sz="10500" b="1" dirty="0">
                <a:effectLst>
                  <a:outerShdw blurRad="38100" dist="38100" dir="2700000" algn="tl">
                    <a:schemeClr val="bg1">
                      <a:alpha val="55000"/>
                    </a:schemeClr>
                  </a:outerShdw>
                </a:effectLst>
              </a:rPr>
              <a:t>MILLIONS</a:t>
            </a:r>
            <a:br>
              <a:rPr lang="en-US" sz="8000" b="1" dirty="0">
                <a:effectLst>
                  <a:outerShdw blurRad="38100" dist="38100" dir="2700000" algn="tl">
                    <a:schemeClr val="bg1">
                      <a:alpha val="55000"/>
                    </a:schemeClr>
                  </a:outerShdw>
                </a:effectLst>
              </a:rPr>
            </a:br>
            <a:r>
              <a:rPr lang="en-US" sz="3200" b="1" dirty="0">
                <a:effectLst>
                  <a:outerShdw blurRad="38100" dist="38100" dir="2700000" algn="tl">
                    <a:schemeClr val="bg1">
                      <a:alpha val="55000"/>
                    </a:schemeClr>
                  </a:outerShdw>
                </a:effectLst>
                <a:latin typeface="+mn-lt"/>
              </a:rPr>
              <a:t>of bison roamed the </a:t>
            </a:r>
            <a:r>
              <a:rPr lang="en-US" sz="6600" b="1" dirty="0">
                <a:effectLst>
                  <a:outerShdw blurRad="38100" dist="38100" dir="2700000" algn="tl">
                    <a:schemeClr val="bg1">
                      <a:alpha val="55000"/>
                    </a:schemeClr>
                  </a:outerShdw>
                </a:effectLst>
              </a:rPr>
              <a:t>Great Plains.</a:t>
            </a:r>
            <a:endParaRPr lang="en-US" sz="4000" b="1" dirty="0">
              <a:effectLst>
                <a:outerShdw blurRad="38100" dist="38100" dir="2700000" algn="tl">
                  <a:schemeClr val="bg1">
                    <a:alpha val="55000"/>
                  </a:schemeClr>
                </a:outerShdw>
              </a:effectLst>
              <a:latin typeface="+mn-lt"/>
            </a:endParaRPr>
          </a:p>
        </p:txBody>
      </p:sp>
    </p:spTree>
    <p:extLst>
      <p:ext uri="{BB962C8B-B14F-4D97-AF65-F5344CB8AC3E}">
        <p14:creationId xmlns:p14="http://schemas.microsoft.com/office/powerpoint/2010/main" val="280848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en/8/85/Map_of_the_Great_Plain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rcRect l="15697" t="1058" r="2548" b="2068"/>
          <a:stretch/>
        </p:blipFill>
        <p:spPr bwMode="auto">
          <a:xfrm>
            <a:off x="-304800" y="0"/>
            <a:ext cx="9525000" cy="6975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7600" y="2590800"/>
            <a:ext cx="5410200" cy="3810000"/>
          </a:xfrm>
        </p:spPr>
        <p:txBody>
          <a:bodyPr>
            <a:noAutofit/>
          </a:bodyPr>
          <a:lstStyle/>
          <a:p>
            <a:r>
              <a:rPr lang="en-US" sz="5400" b="1" dirty="0">
                <a:solidFill>
                  <a:schemeClr val="bg1">
                    <a:lumMod val="95000"/>
                  </a:schemeClr>
                </a:solidFill>
                <a:effectLst>
                  <a:outerShdw blurRad="38100" dist="38100" dir="2700000" algn="tl">
                    <a:srgbClr val="000000">
                      <a:alpha val="43137"/>
                    </a:srgbClr>
                  </a:outerShdw>
                </a:effectLst>
                <a:latin typeface="+mn-lt"/>
              </a:rPr>
              <a:t>By 1900, they were nearly </a:t>
            </a:r>
            <a:r>
              <a:rPr lang="en-US" sz="10500" b="1" dirty="0">
                <a:solidFill>
                  <a:schemeClr val="bg1">
                    <a:lumMod val="95000"/>
                  </a:schemeClr>
                </a:solidFill>
                <a:effectLst>
                  <a:outerShdw blurRad="38100" dist="38100" dir="2700000" algn="tl">
                    <a:srgbClr val="000000">
                      <a:alpha val="43137"/>
                    </a:srgbClr>
                  </a:outerShdw>
                </a:effectLst>
              </a:rPr>
              <a:t>EXTINCT</a:t>
            </a:r>
            <a:r>
              <a:rPr lang="en-US" sz="8000" b="1" dirty="0">
                <a:solidFill>
                  <a:schemeClr val="bg1">
                    <a:lumMod val="95000"/>
                  </a:schemeClr>
                </a:solidFill>
                <a:effectLst>
                  <a:outerShdw blurRad="38100" dist="38100" dir="2700000" algn="tl">
                    <a:srgbClr val="000000">
                      <a:alpha val="43137"/>
                    </a:srgbClr>
                  </a:outerShdw>
                </a:effectLst>
              </a:rPr>
              <a:t>.</a:t>
            </a:r>
            <a:endParaRPr lang="en-US" sz="4000" b="1" dirty="0">
              <a:solidFill>
                <a:schemeClr val="bg1">
                  <a:lumMod val="9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00416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443731"/>
        </a:solidFill>
        <a:effectLst/>
      </p:bgPr>
    </p:bg>
    <p:spTree>
      <p:nvGrpSpPr>
        <p:cNvPr id="1" name=""/>
        <p:cNvGrpSpPr/>
        <p:nvPr/>
      </p:nvGrpSpPr>
      <p:grpSpPr>
        <a:xfrm>
          <a:off x="0" y="0"/>
          <a:ext cx="0" cy="0"/>
          <a:chOff x="0" y="0"/>
          <a:chExt cx="0" cy="0"/>
        </a:xfrm>
      </p:grpSpPr>
      <p:pic>
        <p:nvPicPr>
          <p:cNvPr id="12290" name="Picture 2" descr="http://upload.wikimedia.org/wikipedia/commons/thumb/c/cf/Alfred_Jacob_Miller_-_Hunting_Buffalo_-_Walters_371940190.jpg/1024px-Alfred_Jacob_Miller_-_Hunting_Buffalo_-_Walters_371940190.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85" t="19546" r="2488" b="-1"/>
          <a:stretch/>
        </p:blipFill>
        <p:spPr bwMode="auto">
          <a:xfrm>
            <a:off x="-76200" y="0"/>
            <a:ext cx="9220200" cy="6845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0" y="0"/>
            <a:ext cx="9220200" cy="6888578"/>
          </a:xfrm>
          <a:prstGeom prst="rect">
            <a:avLst/>
          </a:prstGeom>
          <a:gradFill flip="none" rotWithShape="1">
            <a:gsLst>
              <a:gs pos="58000">
                <a:schemeClr val="accent1">
                  <a:alpha val="0"/>
                  <a:lumMod val="0"/>
                </a:schemeClr>
              </a:gs>
              <a:gs pos="76000">
                <a:schemeClr val="tx1">
                  <a:lumMod val="100000"/>
                  <a:alpha val="60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6200"/>
            <a:ext cx="8229600" cy="1600200"/>
          </a:xfrm>
        </p:spPr>
        <p:txBody>
          <a:bodyPr>
            <a:noAutofit/>
          </a:bodyPr>
          <a:lstStyle/>
          <a:p>
            <a:pPr algn="l"/>
            <a:r>
              <a:rPr lang="en-US" sz="9600" b="1" dirty="0">
                <a:effectLst>
                  <a:outerShdw blurRad="38100" dist="38100" dir="2700000" algn="tl">
                    <a:srgbClr val="000000">
                      <a:alpha val="43137"/>
                    </a:srgbClr>
                  </a:outerShdw>
                </a:effectLst>
              </a:rPr>
              <a:t>Plains Indians</a:t>
            </a:r>
          </a:p>
        </p:txBody>
      </p:sp>
      <p:sp>
        <p:nvSpPr>
          <p:cNvPr id="3" name="TextBox 2"/>
          <p:cNvSpPr txBox="1"/>
          <p:nvPr/>
        </p:nvSpPr>
        <p:spPr>
          <a:xfrm>
            <a:off x="1905000" y="5181600"/>
            <a:ext cx="7010400" cy="1292662"/>
          </a:xfrm>
          <a:prstGeom prst="rect">
            <a:avLst/>
          </a:prstGeom>
          <a:noFill/>
        </p:spPr>
        <p:txBody>
          <a:bodyPr wrap="square" rtlCol="0">
            <a:spAutoFit/>
          </a:bodyPr>
          <a:lstStyle/>
          <a:p>
            <a:r>
              <a:rPr lang="en-US" sz="2600" b="1" dirty="0">
                <a:solidFill>
                  <a:schemeClr val="bg1"/>
                </a:solidFill>
                <a:effectLst>
                  <a:outerShdw blurRad="38100" dist="38100" dir="2700000" algn="tl">
                    <a:srgbClr val="000000">
                      <a:alpha val="43137"/>
                    </a:srgbClr>
                  </a:outerShdw>
                </a:effectLst>
              </a:rPr>
              <a:t>The extermination of the buffalo made it impossible for the Plains Indians to continue their way of life. </a:t>
            </a:r>
          </a:p>
        </p:txBody>
      </p:sp>
    </p:spTree>
    <p:extLst>
      <p:ext uri="{BB962C8B-B14F-4D97-AF65-F5344CB8AC3E}">
        <p14:creationId xmlns:p14="http://schemas.microsoft.com/office/powerpoint/2010/main" val="589133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le:Bodmer -- Blackfoot Indian, 1840-18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063" cy="7015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276600"/>
            <a:ext cx="7696200" cy="3001962"/>
          </a:xfrm>
        </p:spPr>
        <p:txBody>
          <a:bodyPr>
            <a:normAutofit/>
          </a:bodyPr>
          <a:lstStyle/>
          <a:p>
            <a:r>
              <a:rPr lang="en-US" sz="4800" i="1" dirty="0">
                <a:solidFill>
                  <a:schemeClr val="bg1"/>
                </a:solidFill>
                <a:effectLst>
                  <a:glow rad="63500">
                    <a:srgbClr val="2F2A25">
                      <a:alpha val="80000"/>
                    </a:srgbClr>
                  </a:glow>
                </a:effectLst>
                <a:latin typeface="+mn-lt"/>
              </a:rPr>
              <a:t>The Indians were also </a:t>
            </a:r>
            <a:br>
              <a:rPr lang="en-US" sz="4800" dirty="0">
                <a:effectLst>
                  <a:glow rad="63500">
                    <a:srgbClr val="2F2A25">
                      <a:alpha val="80000"/>
                    </a:srgbClr>
                  </a:glow>
                </a:effectLst>
              </a:rPr>
            </a:br>
            <a:r>
              <a:rPr lang="en-US" sz="11500" dirty="0">
                <a:ln w="28575">
                  <a:solidFill>
                    <a:srgbClr val="2F2A25"/>
                  </a:solidFill>
                </a:ln>
                <a:solidFill>
                  <a:schemeClr val="bg1"/>
                </a:solidFill>
                <a:effectLst>
                  <a:outerShdw blurRad="38100" dist="38100" dir="2700000" algn="tl">
                    <a:srgbClr val="000000">
                      <a:alpha val="43137"/>
                    </a:srgbClr>
                  </a:outerShdw>
                </a:effectLst>
              </a:rPr>
              <a:t>in the way</a:t>
            </a:r>
          </a:p>
        </p:txBody>
      </p:sp>
    </p:spTree>
    <p:extLst>
      <p:ext uri="{BB962C8B-B14F-4D97-AF65-F5344CB8AC3E}">
        <p14:creationId xmlns:p14="http://schemas.microsoft.com/office/powerpoint/2010/main" val="21195328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goldmapsonline.com/_images/maps/us-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01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304800"/>
            <a:ext cx="4343400" cy="4114800"/>
          </a:xfrm>
        </p:spPr>
        <p:txBody>
          <a:bodyPr>
            <a:noAutofit/>
          </a:bodyPr>
          <a:lstStyle/>
          <a:p>
            <a:pPr>
              <a:lnSpc>
                <a:spcPct val="85000"/>
              </a:lnSpc>
            </a:pPr>
            <a:r>
              <a:rPr lang="en-US" sz="13800" dirty="0">
                <a:solidFill>
                  <a:srgbClr val="FEAF12"/>
                </a:solidFill>
                <a:effectLst>
                  <a:outerShdw blurRad="38100" dist="38100" dir="2700000" algn="tl">
                    <a:srgbClr val="000000">
                      <a:alpha val="43137"/>
                    </a:srgbClr>
                  </a:outerShdw>
                </a:effectLst>
              </a:rPr>
              <a:t>GOLD</a:t>
            </a:r>
            <a:r>
              <a:rPr lang="en-US" sz="8800" dirty="0">
                <a:solidFill>
                  <a:srgbClr val="FEAF12"/>
                </a:solidFill>
                <a:effectLst>
                  <a:outerShdw blurRad="38100" dist="38100" dir="2700000" algn="tl">
                    <a:srgbClr val="000000">
                      <a:alpha val="43137"/>
                    </a:srgbClr>
                  </a:outerShdw>
                </a:effectLst>
              </a:rPr>
              <a:t> CLAIMS</a:t>
            </a:r>
            <a:br>
              <a:rPr lang="en-US" sz="8800" dirty="0">
                <a:solidFill>
                  <a:srgbClr val="FEA901"/>
                </a:solidFill>
              </a:rPr>
            </a:br>
            <a:r>
              <a:rPr lang="en-US" i="1" dirty="0">
                <a:solidFill>
                  <a:schemeClr val="bg1"/>
                </a:solidFill>
                <a:effectLst>
                  <a:outerShdw blurRad="38100" dist="38100" dir="2700000" algn="tl">
                    <a:srgbClr val="000000">
                      <a:alpha val="43137"/>
                    </a:srgbClr>
                  </a:outerShdw>
                </a:effectLst>
                <a:latin typeface="+mn-lt"/>
              </a:rPr>
              <a:t>in the U.S.</a:t>
            </a:r>
          </a:p>
        </p:txBody>
      </p:sp>
    </p:spTree>
    <p:extLst>
      <p:ext uri="{BB962C8B-B14F-4D97-AF65-F5344CB8AC3E}">
        <p14:creationId xmlns:p14="http://schemas.microsoft.com/office/powerpoint/2010/main" val="1833704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le:Cavalry and Indi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2712"/>
            <a:ext cx="9160042" cy="62232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le:Cavalry and Indians.JPG"/>
          <p:cNvPicPr>
            <a:picLocks noChangeAspect="1" noChangeArrowheads="1"/>
          </p:cNvPicPr>
          <p:nvPr/>
        </p:nvPicPr>
        <p:blipFill rotWithShape="1">
          <a:blip r:embed="rId2">
            <a:extLst>
              <a:ext uri="{28A0092B-C50C-407E-A947-70E740481C1C}">
                <a14:useLocalDpi xmlns:a14="http://schemas.microsoft.com/office/drawing/2010/main" val="0"/>
              </a:ext>
            </a:extLst>
          </a:blip>
          <a:srcRect b="90622"/>
          <a:stretch/>
        </p:blipFill>
        <p:spPr bwMode="auto">
          <a:xfrm>
            <a:off x="1" y="0"/>
            <a:ext cx="9160042"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le:Cavalry and Indians.JPG"/>
          <p:cNvPicPr>
            <a:picLocks noChangeAspect="1" noChangeArrowheads="1"/>
          </p:cNvPicPr>
          <p:nvPr/>
        </p:nvPicPr>
        <p:blipFill rotWithShape="1">
          <a:blip r:embed="rId2">
            <a:extLst>
              <a:ext uri="{28A0092B-C50C-407E-A947-70E740481C1C}">
                <a14:useLocalDpi xmlns:a14="http://schemas.microsoft.com/office/drawing/2010/main" val="0"/>
              </a:ext>
            </a:extLst>
          </a:blip>
          <a:srcRect t="83295"/>
          <a:stretch/>
        </p:blipFill>
        <p:spPr bwMode="auto">
          <a:xfrm>
            <a:off x="-16042" y="5486400"/>
            <a:ext cx="9160042"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581400"/>
            <a:ext cx="9143999" cy="2895600"/>
          </a:xfrm>
        </p:spPr>
        <p:txBody>
          <a:bodyPr>
            <a:noAutofit/>
          </a:bodyPr>
          <a:lstStyle/>
          <a:p>
            <a:r>
              <a:rPr lang="en-US" sz="8800" dirty="0">
                <a:effectLst>
                  <a:outerShdw blurRad="38100" dist="38100" dir="2700000" algn="tl">
                    <a:srgbClr val="EFD6A3"/>
                  </a:outerShdw>
                </a:effectLst>
              </a:rPr>
              <a:t>THE INDIAN WARS</a:t>
            </a:r>
          </a:p>
        </p:txBody>
      </p:sp>
    </p:spTree>
    <p:extLst>
      <p:ext uri="{BB962C8B-B14F-4D97-AF65-F5344CB8AC3E}">
        <p14:creationId xmlns:p14="http://schemas.microsoft.com/office/powerpoint/2010/main" val="328428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026" name="Picture 2" descr="http://4.bp.blogspot.com/_RFsc9-yN7W4/STfhgYKB_XI/AAAAAAAABUw/ER7iwlcTwyw/s1600/1452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8382000" cy="6888578"/>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http://upload.wikimedia.org/wikipedia/commons/thumb/1/19/William-Tecumseh-Sherman.jpg/807px-William-Tecumseh-Sher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63"/>
            <a:ext cx="5408446" cy="6862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7200" y="152400"/>
            <a:ext cx="4572000" cy="3459162"/>
          </a:xfrm>
        </p:spPr>
        <p:txBody>
          <a:bodyPr>
            <a:noAutofit/>
          </a:bodyPr>
          <a:lstStyle/>
          <a:p>
            <a:r>
              <a:rPr lang="en-US" sz="13800" dirty="0"/>
              <a:t>Final </a:t>
            </a:r>
            <a:r>
              <a:rPr lang="en-US" sz="8000" dirty="0"/>
              <a:t>Solution</a:t>
            </a:r>
            <a:endParaRPr lang="en-US" sz="8800" dirty="0"/>
          </a:p>
        </p:txBody>
      </p:sp>
      <p:sp>
        <p:nvSpPr>
          <p:cNvPr id="5" name="TextBox 4"/>
          <p:cNvSpPr txBox="1"/>
          <p:nvPr/>
        </p:nvSpPr>
        <p:spPr>
          <a:xfrm>
            <a:off x="5410200" y="4114800"/>
            <a:ext cx="3430754" cy="1815882"/>
          </a:xfrm>
          <a:prstGeom prst="rect">
            <a:avLst/>
          </a:prstGeom>
          <a:noFill/>
        </p:spPr>
        <p:txBody>
          <a:bodyPr wrap="square" rtlCol="0">
            <a:spAutoFit/>
          </a:bodyPr>
          <a:lstStyle/>
          <a:p>
            <a:r>
              <a:rPr lang="en-US" sz="2800" i="1" dirty="0"/>
              <a:t>Gen. William T. Sherman used this phrase decades before Hitler.</a:t>
            </a:r>
          </a:p>
        </p:txBody>
      </p:sp>
    </p:spTree>
    <p:extLst>
      <p:ext uri="{BB962C8B-B14F-4D97-AF65-F5344CB8AC3E}">
        <p14:creationId xmlns:p14="http://schemas.microsoft.com/office/powerpoint/2010/main" val="29575506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http://upload.wikimedia.org/wikipedia/commons/thumb/1/19/William-Tecumseh-Sherman.jpg/807px-William-Tecumseh-Sher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63"/>
            <a:ext cx="5408446" cy="68627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10000" y="838200"/>
            <a:ext cx="5257800" cy="4191000"/>
          </a:xfrm>
        </p:spPr>
        <p:txBody>
          <a:bodyPr>
            <a:normAutofit/>
          </a:bodyPr>
          <a:lstStyle/>
          <a:p>
            <a:pPr marL="114300" indent="-114300">
              <a:spcBef>
                <a:spcPts val="0"/>
              </a:spcBef>
              <a:buNone/>
            </a:pPr>
            <a:r>
              <a:rPr lang="en-US" sz="3000" i="1" dirty="0"/>
              <a:t>“Hostilities between the races will continue till the Indians are all killed or taken to a Country where they can be watched.”</a:t>
            </a:r>
          </a:p>
          <a:p>
            <a:pPr marL="114300" indent="-114300">
              <a:spcBef>
                <a:spcPts val="0"/>
              </a:spcBef>
              <a:buNone/>
            </a:pPr>
            <a:endParaRPr lang="en-US" sz="2600" i="1" dirty="0"/>
          </a:p>
          <a:p>
            <a:pPr marL="114300" indent="-114300">
              <a:spcBef>
                <a:spcPts val="0"/>
              </a:spcBef>
              <a:buNone/>
            </a:pPr>
            <a:r>
              <a:rPr lang="en-US" sz="2600" i="1" dirty="0"/>
              <a:t>		     William T. Sherman</a:t>
            </a:r>
          </a:p>
          <a:p>
            <a:pPr marL="114300" indent="-114300">
              <a:spcBef>
                <a:spcPts val="0"/>
              </a:spcBef>
              <a:buNone/>
            </a:pPr>
            <a:r>
              <a:rPr lang="en-US" sz="2600" i="1" dirty="0"/>
              <a:t>		     June 10, 1867</a:t>
            </a:r>
          </a:p>
        </p:txBody>
      </p:sp>
    </p:spTree>
    <p:extLst>
      <p:ext uri="{BB962C8B-B14F-4D97-AF65-F5344CB8AC3E}">
        <p14:creationId xmlns:p14="http://schemas.microsoft.com/office/powerpoint/2010/main" val="26571510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9B9B9"/>
        </a:solidFill>
        <a:effectLst/>
      </p:bgPr>
    </p:bg>
    <p:spTree>
      <p:nvGrpSpPr>
        <p:cNvPr id="1" name=""/>
        <p:cNvGrpSpPr/>
        <p:nvPr/>
      </p:nvGrpSpPr>
      <p:grpSpPr>
        <a:xfrm>
          <a:off x="0" y="0"/>
          <a:ext cx="0" cy="0"/>
          <a:chOff x="0" y="0"/>
          <a:chExt cx="0" cy="0"/>
        </a:xfrm>
      </p:grpSpPr>
      <p:pic>
        <p:nvPicPr>
          <p:cNvPr id="1026" name="Picture 2" descr="http://upload.wikimedia.org/wikipedia/commons/thumb/1/16/Custer_Bvt_MG_Geo_A_1865_LC-BH831-365-crop.jpg/819px-Custer_Bvt_MG_Geo_A_1865_LC-BH831-365-crop.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4000"/>
                    </a14:imgEffect>
                  </a14:imgLayer>
                </a14:imgProps>
              </a:ext>
              <a:ext uri="{28A0092B-C50C-407E-A947-70E740481C1C}">
                <a14:useLocalDpi xmlns:a14="http://schemas.microsoft.com/office/drawing/2010/main" val="0"/>
              </a:ext>
            </a:extLst>
          </a:blip>
          <a:srcRect l="5478" r="2754"/>
          <a:stretch/>
        </p:blipFill>
        <p:spPr bwMode="auto">
          <a:xfrm>
            <a:off x="0" y="-76200"/>
            <a:ext cx="5181600" cy="705970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457200"/>
            <a:ext cx="5257800" cy="2392362"/>
          </a:xfrm>
        </p:spPr>
        <p:txBody>
          <a:bodyPr>
            <a:normAutofit/>
          </a:bodyPr>
          <a:lstStyle/>
          <a:p>
            <a:r>
              <a:rPr lang="en-US" sz="8800" dirty="0"/>
              <a:t>Custer’s </a:t>
            </a:r>
            <a:br>
              <a:rPr lang="en-US" sz="6000" dirty="0"/>
            </a:br>
            <a:r>
              <a:rPr lang="en-US" sz="6000" dirty="0"/>
              <a:t>“Last Stand”</a:t>
            </a:r>
          </a:p>
        </p:txBody>
      </p:sp>
      <p:sp>
        <p:nvSpPr>
          <p:cNvPr id="4" name="Rectangle 3"/>
          <p:cNvSpPr/>
          <p:nvPr/>
        </p:nvSpPr>
        <p:spPr>
          <a:xfrm>
            <a:off x="4724400" y="3455830"/>
            <a:ext cx="3581400" cy="1631216"/>
          </a:xfrm>
          <a:prstGeom prst="rect">
            <a:avLst/>
          </a:prstGeom>
        </p:spPr>
        <p:txBody>
          <a:bodyPr wrap="square">
            <a:spAutoFit/>
          </a:bodyPr>
          <a:lstStyle/>
          <a:p>
            <a:pPr algn="ctr"/>
            <a:r>
              <a:rPr lang="en-US" sz="4000" b="1" dirty="0"/>
              <a:t>Battle of the </a:t>
            </a:r>
            <a:br>
              <a:rPr lang="en-US" sz="3200" b="1" dirty="0"/>
            </a:br>
            <a:r>
              <a:rPr lang="en-US" sz="3200" b="1" dirty="0"/>
              <a:t>Little Bighorn </a:t>
            </a:r>
            <a:br>
              <a:rPr lang="en-US" sz="3600" b="1" dirty="0"/>
            </a:br>
            <a:r>
              <a:rPr lang="en-US" sz="2800" i="1" dirty="0"/>
              <a:t>(Montana - 1876)</a:t>
            </a:r>
          </a:p>
        </p:txBody>
      </p:sp>
    </p:spTree>
    <p:extLst>
      <p:ext uri="{BB962C8B-B14F-4D97-AF65-F5344CB8AC3E}">
        <p14:creationId xmlns:p14="http://schemas.microsoft.com/office/powerpoint/2010/main" val="5765624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1.staticflickr.com/167/438348691_e7b2537339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8074"/>
            <a:ext cx="9144000" cy="68860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2793"/>
            <a:ext cx="9144000" cy="6900793"/>
          </a:xfrm>
          <a:prstGeom prst="rect">
            <a:avLst/>
          </a:prstGeom>
          <a:gradFill>
            <a:gsLst>
              <a:gs pos="0">
                <a:schemeClr val="tx1">
                  <a:alpha val="80000"/>
                </a:schemeClr>
              </a:gs>
              <a:gs pos="61000">
                <a:srgbClr val="000000">
                  <a:alpha val="0"/>
                  <a:lumMod val="0"/>
                </a:srgbClr>
              </a:gs>
              <a:gs pos="26000">
                <a:schemeClr val="bg1">
                  <a:alpha val="0"/>
                  <a:lumMod val="0"/>
                </a:schemeClr>
              </a:gs>
              <a:gs pos="91000">
                <a:schemeClr val="tx1">
                  <a:alpha val="8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63423" y="6488668"/>
            <a:ext cx="3980577" cy="369332"/>
          </a:xfrm>
          <a:prstGeom prst="rect">
            <a:avLst/>
          </a:prstGeom>
        </p:spPr>
        <p:txBody>
          <a:bodyPr wrap="none">
            <a:spAutoFit/>
          </a:bodyPr>
          <a:lstStyle/>
          <a:p>
            <a:r>
              <a:rPr lang="en-US" dirty="0">
                <a:solidFill>
                  <a:schemeClr val="accent1"/>
                </a:solidFill>
                <a:latin typeface="Arial" panose="020B0604020202020204" pitchFamily="34" charset="0"/>
              </a:rPr>
              <a:t>Some rights reserved by puuikibeach</a:t>
            </a:r>
            <a:endParaRPr lang="en-US" dirty="0">
              <a:solidFill>
                <a:schemeClr val="accent1"/>
              </a:solidFill>
            </a:endParaRPr>
          </a:p>
        </p:txBody>
      </p:sp>
      <p:sp>
        <p:nvSpPr>
          <p:cNvPr id="6" name="TextBox 5"/>
          <p:cNvSpPr txBox="1"/>
          <p:nvPr/>
        </p:nvSpPr>
        <p:spPr>
          <a:xfrm>
            <a:off x="381000" y="5294293"/>
            <a:ext cx="6424863"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Custer was celebrated by several generations as an American hero.</a:t>
            </a:r>
          </a:p>
        </p:txBody>
      </p:sp>
    </p:spTree>
    <p:extLst>
      <p:ext uri="{BB962C8B-B14F-4D97-AF65-F5344CB8AC3E}">
        <p14:creationId xmlns:p14="http://schemas.microsoft.com/office/powerpoint/2010/main" val="37792378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1/15/Little_Bighorn_memorial_obelis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
          <a:stretch/>
        </p:blipFill>
        <p:spPr bwMode="auto">
          <a:xfrm>
            <a:off x="0" y="-10886"/>
            <a:ext cx="9144000" cy="68688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95800" y="533400"/>
            <a:ext cx="4648200" cy="1905000"/>
          </a:xfrm>
        </p:spPr>
        <p:txBody>
          <a:bodyPr>
            <a:noAutofit/>
          </a:bodyPr>
          <a:lstStyle/>
          <a:p>
            <a:r>
              <a:rPr lang="en-US" sz="6600" dirty="0"/>
              <a:t>U.S. ARMY Memorial</a:t>
            </a:r>
          </a:p>
        </p:txBody>
      </p:sp>
      <p:sp>
        <p:nvSpPr>
          <p:cNvPr id="3" name="Content Placeholder 2"/>
          <p:cNvSpPr>
            <a:spLocks noGrp="1"/>
          </p:cNvSpPr>
          <p:nvPr>
            <p:ph idx="1"/>
          </p:nvPr>
        </p:nvSpPr>
        <p:spPr>
          <a:xfrm>
            <a:off x="5029200" y="4495800"/>
            <a:ext cx="3581400" cy="674914"/>
          </a:xfrm>
        </p:spPr>
        <p:txBody>
          <a:bodyPr>
            <a:normAutofit/>
          </a:bodyPr>
          <a:lstStyle/>
          <a:p>
            <a:pPr marL="0" indent="0" algn="ctr">
              <a:buNone/>
            </a:pPr>
            <a:r>
              <a:rPr lang="en-US" sz="3600" b="1" i="1" dirty="0"/>
              <a:t>Erected 1881</a:t>
            </a:r>
          </a:p>
        </p:txBody>
      </p:sp>
    </p:spTree>
    <p:extLst>
      <p:ext uri="{BB962C8B-B14F-4D97-AF65-F5344CB8AC3E}">
        <p14:creationId xmlns:p14="http://schemas.microsoft.com/office/powerpoint/2010/main" val="40757025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8.staticflickr.com/7154/6734222589_2c0c98b02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4648200" cy="1905000"/>
          </a:xfrm>
        </p:spPr>
        <p:txBody>
          <a:bodyPr>
            <a:noAutofit/>
          </a:bodyPr>
          <a:lstStyle/>
          <a:p>
            <a:r>
              <a:rPr lang="en-US" sz="6600" dirty="0"/>
              <a:t>Indian Memorial</a:t>
            </a:r>
          </a:p>
        </p:txBody>
      </p:sp>
      <p:sp>
        <p:nvSpPr>
          <p:cNvPr id="4" name="Rectangle 3"/>
          <p:cNvSpPr/>
          <p:nvPr/>
        </p:nvSpPr>
        <p:spPr>
          <a:xfrm>
            <a:off x="5758881" y="6474023"/>
            <a:ext cx="3308919"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Nomadic Lass</a:t>
            </a:r>
            <a:endParaRPr lang="en-US" sz="1400" dirty="0">
              <a:solidFill>
                <a:schemeClr val="bg1"/>
              </a:solidFill>
            </a:endParaRPr>
          </a:p>
        </p:txBody>
      </p:sp>
      <p:sp>
        <p:nvSpPr>
          <p:cNvPr id="10" name="Content Placeholder 2"/>
          <p:cNvSpPr>
            <a:spLocks noGrp="1"/>
          </p:cNvSpPr>
          <p:nvPr>
            <p:ph idx="1"/>
          </p:nvPr>
        </p:nvSpPr>
        <p:spPr>
          <a:xfrm>
            <a:off x="5029200" y="4963886"/>
            <a:ext cx="3581400" cy="674914"/>
          </a:xfrm>
        </p:spPr>
        <p:txBody>
          <a:bodyPr>
            <a:normAutofit/>
          </a:bodyPr>
          <a:lstStyle/>
          <a:p>
            <a:pPr marL="0" indent="0" algn="ctr">
              <a:buNone/>
            </a:pPr>
            <a:r>
              <a:rPr lang="en-US" sz="3600" b="1" i="1" dirty="0">
                <a:solidFill>
                  <a:schemeClr val="bg1"/>
                </a:solidFill>
                <a:effectLst>
                  <a:outerShdw blurRad="38100" dist="38100" dir="2700000" algn="tl">
                    <a:srgbClr val="000000">
                      <a:alpha val="43137"/>
                    </a:srgbClr>
                  </a:outerShdw>
                </a:effectLst>
              </a:rPr>
              <a:t>Erected 2003</a:t>
            </a:r>
          </a:p>
        </p:txBody>
      </p:sp>
    </p:spTree>
    <p:extLst>
      <p:ext uri="{BB962C8B-B14F-4D97-AF65-F5344CB8AC3E}">
        <p14:creationId xmlns:p14="http://schemas.microsoft.com/office/powerpoint/2010/main" val="10376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2.staticflickr.com/1413/5116221628_798af665e3_b.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660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85800" y="762000"/>
            <a:ext cx="7924800" cy="2590800"/>
          </a:xfrm>
        </p:spPr>
        <p:txBody>
          <a:bodyPr>
            <a:normAutofit/>
          </a:bodyPr>
          <a:lstStyle/>
          <a:p>
            <a:pPr marL="0" indent="0">
              <a:buNone/>
            </a:pPr>
            <a:r>
              <a:rPr lang="en-US" b="1" i="1" dirty="0">
                <a:solidFill>
                  <a:schemeClr val="bg1"/>
                </a:solidFill>
                <a:effectLst>
                  <a:outerShdw blurRad="38100" dist="38100" dir="2700000" algn="tl">
                    <a:srgbClr val="000000">
                      <a:alpha val="43137"/>
                    </a:srgbClr>
                  </a:outerShdw>
                </a:effectLst>
              </a:rPr>
              <a:t>Sherman rightly predicted that the transcontinental railroads would undermine the Plains Indians’ way of life in a way that the U.S. Army couldn’t.</a:t>
            </a:r>
          </a:p>
        </p:txBody>
      </p:sp>
      <p:sp>
        <p:nvSpPr>
          <p:cNvPr id="4" name="Rectangle 3"/>
          <p:cNvSpPr/>
          <p:nvPr/>
        </p:nvSpPr>
        <p:spPr>
          <a:xfrm>
            <a:off x="5976889" y="6474023"/>
            <a:ext cx="3090911"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SG_Design</a:t>
            </a:r>
            <a:endParaRPr lang="en-US" sz="1400" dirty="0">
              <a:solidFill>
                <a:schemeClr val="bg1"/>
              </a:solidFill>
            </a:endParaRPr>
          </a:p>
        </p:txBody>
      </p:sp>
    </p:spTree>
    <p:extLst>
      <p:ext uri="{BB962C8B-B14F-4D97-AF65-F5344CB8AC3E}">
        <p14:creationId xmlns:p14="http://schemas.microsoft.com/office/powerpoint/2010/main" val="7617402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2.staticflickr.com/1413/5116221628_798af665e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60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3124200"/>
            <a:ext cx="8229600" cy="2590800"/>
          </a:xfrm>
        </p:spPr>
        <p:txBody>
          <a:bodyPr>
            <a:normAutofit/>
          </a:bodyPr>
          <a:lstStyle/>
          <a:p>
            <a:pPr marL="0" indent="0" algn="ctr">
              <a:buNone/>
            </a:pPr>
            <a:r>
              <a:rPr lang="en-US" b="1" i="1" dirty="0">
                <a:solidFill>
                  <a:schemeClr val="bg1"/>
                </a:solidFill>
                <a:effectLst>
                  <a:outerShdw blurRad="38100" dist="38100" dir="2700000" algn="tl">
                    <a:srgbClr val="000000">
                      <a:alpha val="43137"/>
                    </a:srgbClr>
                  </a:outerShdw>
                </a:effectLst>
              </a:rPr>
              <a:t>By 1890, all tribes had been placed on </a:t>
            </a:r>
            <a:r>
              <a:rPr lang="en-US" sz="10200" b="1" dirty="0">
                <a:solidFill>
                  <a:schemeClr val="bg1"/>
                </a:solidFill>
                <a:effectLst>
                  <a:outerShdw blurRad="38100" dist="38100" dir="2700000" algn="tl">
                    <a:srgbClr val="000000">
                      <a:alpha val="43137"/>
                    </a:srgbClr>
                  </a:outerShdw>
                </a:effectLst>
                <a:latin typeface="+mj-lt"/>
              </a:rPr>
              <a:t>reservations</a:t>
            </a:r>
          </a:p>
        </p:txBody>
      </p:sp>
      <p:sp>
        <p:nvSpPr>
          <p:cNvPr id="4" name="Rectangle 3"/>
          <p:cNvSpPr/>
          <p:nvPr/>
        </p:nvSpPr>
        <p:spPr>
          <a:xfrm>
            <a:off x="5976889" y="6474023"/>
            <a:ext cx="3090911"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SG_Design</a:t>
            </a:r>
            <a:endParaRPr lang="en-US" sz="1400" dirty="0">
              <a:solidFill>
                <a:schemeClr val="bg1"/>
              </a:solidFill>
            </a:endParaRPr>
          </a:p>
        </p:txBody>
      </p:sp>
    </p:spTree>
    <p:extLst>
      <p:ext uri="{BB962C8B-B14F-4D97-AF65-F5344CB8AC3E}">
        <p14:creationId xmlns:p14="http://schemas.microsoft.com/office/powerpoint/2010/main" val="11526783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2050" name="Picture 2" descr="https://upload.wikimedia.org/wikipedia/commons/9/97/Goyaa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9070" y="0"/>
            <a:ext cx="5156355" cy="687317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51920" y="3809999"/>
            <a:ext cx="3055230" cy="2324100"/>
          </a:xfrm>
        </p:spPr>
        <p:txBody>
          <a:bodyPr/>
          <a:lstStyle/>
          <a:p>
            <a:pPr marL="0" indent="0" algn="ctr">
              <a:buNone/>
            </a:pPr>
            <a:r>
              <a:rPr lang="en-US" b="1" i="1" dirty="0"/>
              <a:t>Last Tribe to offer armed resistance to the U.S.</a:t>
            </a:r>
          </a:p>
        </p:txBody>
      </p:sp>
      <p:sp>
        <p:nvSpPr>
          <p:cNvPr id="3" name="Title 2"/>
          <p:cNvSpPr>
            <a:spLocks noGrp="1"/>
          </p:cNvSpPr>
          <p:nvPr>
            <p:ph type="title"/>
          </p:nvPr>
        </p:nvSpPr>
        <p:spPr>
          <a:xfrm>
            <a:off x="0" y="304800"/>
            <a:ext cx="3959070" cy="2286000"/>
          </a:xfrm>
        </p:spPr>
        <p:txBody>
          <a:bodyPr>
            <a:noAutofit/>
          </a:bodyPr>
          <a:lstStyle/>
          <a:p>
            <a:r>
              <a:rPr sz="7200" b="1" dirty="0"/>
              <a:t>Apache Wars</a:t>
            </a:r>
            <a:endParaRPr lang="en-US" sz="7200" b="1" dirty="0"/>
          </a:p>
        </p:txBody>
      </p:sp>
      <p:sp>
        <p:nvSpPr>
          <p:cNvPr id="7" name="TextBox 6"/>
          <p:cNvSpPr txBox="1"/>
          <p:nvPr/>
        </p:nvSpPr>
        <p:spPr>
          <a:xfrm>
            <a:off x="4114800" y="4679662"/>
            <a:ext cx="2548110"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b="1" dirty="0">
                <a:solidFill>
                  <a:prstClr val="black"/>
                </a:solidFill>
              </a:rPr>
              <a:t>Geronimo</a:t>
            </a:r>
          </a:p>
        </p:txBody>
      </p:sp>
      <p:sp>
        <p:nvSpPr>
          <p:cNvPr id="4" name="TextBox 3"/>
          <p:cNvSpPr txBox="1"/>
          <p:nvPr/>
        </p:nvSpPr>
        <p:spPr>
          <a:xfrm>
            <a:off x="0" y="2590800"/>
            <a:ext cx="3959070" cy="584775"/>
          </a:xfrm>
          <a:prstGeom prst="rect">
            <a:avLst/>
          </a:prstGeom>
          <a:noFill/>
        </p:spPr>
        <p:txBody>
          <a:bodyPr wrap="square" rtlCol="0">
            <a:spAutoFit/>
          </a:bodyPr>
          <a:lstStyle/>
          <a:p>
            <a:pPr algn="ctr"/>
            <a:r>
              <a:rPr lang="en-US" sz="3200" b="1" dirty="0">
                <a:solidFill>
                  <a:prstClr val="black"/>
                </a:solidFill>
              </a:rPr>
              <a:t>1849-1886</a:t>
            </a:r>
          </a:p>
        </p:txBody>
      </p:sp>
    </p:spTree>
    <p:extLst>
      <p:ext uri="{BB962C8B-B14F-4D97-AF65-F5344CB8AC3E}">
        <p14:creationId xmlns:p14="http://schemas.microsoft.com/office/powerpoint/2010/main" val="2932915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9144000" cy="6888163"/>
          </a:xfrm>
          <a:prstGeom prst="rect">
            <a:avLst/>
          </a:prstGeom>
        </p:spPr>
      </p:pic>
      <p:sp>
        <p:nvSpPr>
          <p:cNvPr id="2" name="Title 1"/>
          <p:cNvSpPr>
            <a:spLocks noGrp="1"/>
          </p:cNvSpPr>
          <p:nvPr>
            <p:ph type="title"/>
          </p:nvPr>
        </p:nvSpPr>
        <p:spPr>
          <a:xfrm>
            <a:off x="0" y="381000"/>
            <a:ext cx="9217528" cy="1143000"/>
          </a:xfrm>
        </p:spPr>
        <p:txBody>
          <a:bodyPr>
            <a:noAutofit/>
          </a:bodyPr>
          <a:lstStyle/>
          <a:p>
            <a:r>
              <a:rPr lang="en-US" sz="7200" dirty="0"/>
              <a:t>COCHISE STRONGHOLD</a:t>
            </a:r>
          </a:p>
        </p:txBody>
      </p:sp>
      <p:sp>
        <p:nvSpPr>
          <p:cNvPr id="12" name="Content Placeholder 11"/>
          <p:cNvSpPr>
            <a:spLocks noGrp="1"/>
          </p:cNvSpPr>
          <p:nvPr>
            <p:ph idx="1"/>
          </p:nvPr>
        </p:nvSpPr>
        <p:spPr>
          <a:xfrm>
            <a:off x="19049" y="4648200"/>
            <a:ext cx="9124951" cy="868363"/>
          </a:xfrm>
          <a:solidFill>
            <a:srgbClr val="1D2448">
              <a:alpha val="65000"/>
            </a:srgbClr>
          </a:solidFill>
        </p:spPr>
        <p:txBody>
          <a:bodyPr anchor="ctr">
            <a:normAutofit/>
          </a:bodyPr>
          <a:lstStyle/>
          <a:p>
            <a:pPr marL="0" indent="0" algn="ctr">
              <a:buNone/>
            </a:pPr>
            <a:r>
              <a:rPr lang="en-US" sz="4000" b="1" dirty="0">
                <a:solidFill>
                  <a:schemeClr val="bg1">
                    <a:lumMod val="95000"/>
                  </a:schemeClr>
                </a:solidFill>
              </a:rPr>
              <a:t>Dragoon Mountains </a:t>
            </a:r>
            <a:r>
              <a:rPr lang="en-US" sz="4000" dirty="0">
                <a:solidFill>
                  <a:schemeClr val="bg1">
                    <a:lumMod val="95000"/>
                  </a:schemeClr>
                </a:solidFill>
              </a:rPr>
              <a:t>(Arizona)</a:t>
            </a:r>
          </a:p>
        </p:txBody>
      </p:sp>
    </p:spTree>
    <p:extLst>
      <p:ext uri="{BB962C8B-B14F-4D97-AF65-F5344CB8AC3E}">
        <p14:creationId xmlns:p14="http://schemas.microsoft.com/office/powerpoint/2010/main" val="2940940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l War">
      <a:majorFont>
        <a:latin typeface="Gin"/>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22725</TotalTime>
  <Words>1252</Words>
  <Application>Microsoft Office PowerPoint</Application>
  <PresentationFormat>On-screen Show (4:3)</PresentationFormat>
  <Paragraphs>234</Paragraphs>
  <Slides>109</Slides>
  <Notes>3</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109</vt:i4>
      </vt:variant>
    </vt:vector>
  </HeadingPairs>
  <TitlesOfParts>
    <vt:vector size="117" baseType="lpstr">
      <vt:lpstr>Arial</vt:lpstr>
      <vt:lpstr>Gin</vt:lpstr>
      <vt:lpstr>AngsanaUPC</vt:lpstr>
      <vt:lpstr>Century Schoolbook</vt:lpstr>
      <vt:lpstr>Calibri</vt:lpstr>
      <vt:lpstr>Garamond</vt:lpstr>
      <vt:lpstr>Office Theme</vt:lpstr>
      <vt:lpstr>1_Office Theme</vt:lpstr>
      <vt:lpstr>Conquest  of the  American West</vt:lpstr>
      <vt:lpstr>The Mexican War</vt:lpstr>
      <vt:lpstr>MISSION ACCOMPLISHED</vt:lpstr>
      <vt:lpstr>NOT QUITE</vt:lpstr>
      <vt:lpstr>New France</vt:lpstr>
      <vt:lpstr>Conquering the West</vt:lpstr>
      <vt:lpstr>FREE LAND</vt:lpstr>
      <vt:lpstr>FREE LAND</vt:lpstr>
      <vt:lpstr>PowerPoint Presentation</vt:lpstr>
      <vt:lpstr>PowerPoint Presentation</vt:lpstr>
      <vt:lpstr>PowerPoint Presentation</vt:lpstr>
      <vt:lpstr>HOMESTEADS</vt:lpstr>
      <vt:lpstr>Homestead Act</vt:lpstr>
      <vt:lpstr>PowerPoint Presentation</vt:lpstr>
      <vt:lpstr>PowerPoint Presentation</vt:lpstr>
      <vt:lpstr>“EXODUSTERS”</vt:lpstr>
      <vt:lpstr>PowerPoint Presentation</vt:lpstr>
      <vt:lpstr>UNTIL WORLD WAR I</vt:lpstr>
      <vt:lpstr>Morrill land  grant act</vt:lpstr>
      <vt:lpstr>Morrill land  grant act</vt:lpstr>
      <vt:lpstr>MILITARY TACTICS</vt:lpstr>
      <vt:lpstr>PowerPoint Presentation</vt:lpstr>
      <vt:lpstr>PowerPoint Presentation</vt:lpstr>
      <vt:lpstr>Dawes Act</vt:lpstr>
      <vt:lpstr>Dawes Act</vt:lpstr>
      <vt:lpstr>Oklahoma Land Rush</vt:lpstr>
      <vt:lpstr>SOONERS</vt:lpstr>
      <vt:lpstr>PowerPoint Presentation</vt:lpstr>
      <vt:lpstr>GOAL: ASSIMILATION  </vt:lpstr>
      <vt:lpstr>PowerPoint Presentation</vt:lpstr>
      <vt:lpstr>Transcontinental  Railroads</vt:lpstr>
      <vt:lpstr>ESSENTIAL QUESTIONS</vt:lpstr>
      <vt:lpstr>The U.S. in 1860</vt:lpstr>
      <vt:lpstr>How do we create a national market?</vt:lpstr>
      <vt:lpstr>How Are Marketplaces Created?</vt:lpstr>
      <vt:lpstr>EXIT JEFFERSONIANS</vt:lpstr>
      <vt:lpstr>Secession A Hamiltonian Triumph</vt:lpstr>
      <vt:lpstr>The Party of Lincoln</vt:lpstr>
      <vt:lpstr>PACIFIC Railroad ACT</vt:lpstr>
      <vt:lpstr>SUBSIDIES</vt:lpstr>
      <vt:lpstr>PACIFIC Railroad ACT</vt:lpstr>
      <vt:lpstr>PowerPoint Presentation</vt:lpstr>
      <vt:lpstr>Federal Land Grants</vt:lpstr>
      <vt:lpstr>PowerPoint Presentation</vt:lpstr>
      <vt:lpstr>The First Transcontinental Railroad</vt:lpstr>
      <vt:lpstr>Indirect routes</vt:lpstr>
      <vt:lpstr>PowerPoint Presentation</vt:lpstr>
      <vt:lpstr>The Golden Spike</vt:lpstr>
      <vt:lpstr>THAT WAS FAST!</vt:lpstr>
      <vt:lpstr>But at what price?</vt:lpstr>
      <vt:lpstr>PowerPoint Presentation</vt:lpstr>
      <vt:lpstr>PowerPoint Presentation</vt:lpstr>
      <vt:lpstr>Credit Mobilier Scandal</vt:lpstr>
      <vt:lpstr>Gov. Subsidies</vt:lpstr>
      <vt:lpstr>Gov. Subsidies</vt:lpstr>
      <vt:lpstr>WHERE IS CONGRESS? </vt:lpstr>
      <vt:lpstr>In my POCKET!</vt:lpstr>
      <vt:lpstr>PowerPoint Presentation</vt:lpstr>
      <vt:lpstr>The Public Perception</vt:lpstr>
      <vt:lpstr>PowerPoint Presentation</vt:lpstr>
      <vt:lpstr>Should the  Government  subsidize  Corporations?</vt:lpstr>
      <vt:lpstr>CRONY CAPITALISM</vt:lpstr>
      <vt:lpstr>Leland Stanford</vt:lpstr>
      <vt:lpstr>PowerPoint Presentation</vt:lpstr>
      <vt:lpstr>Californians chafed  under the influence  of the  Railroad Monopolies</vt:lpstr>
      <vt:lpstr>PowerPoint Presentation</vt:lpstr>
      <vt:lpstr>PowerPoint Presentation</vt:lpstr>
      <vt:lpstr>There’s a BETTER way!</vt:lpstr>
      <vt:lpstr>James J. HILL</vt:lpstr>
      <vt:lpstr>The Great Northern Railroad</vt:lpstr>
      <vt:lpstr>PowerPoint Presentation</vt:lpstr>
      <vt:lpstr>James J. HILL</vt:lpstr>
      <vt:lpstr>Hill built a profitable and efficient  railroad exclusively through PRIVATE  INVESTMENT </vt:lpstr>
      <vt:lpstr>When the subsidized railroads went bankrupt  in the 1890s... </vt:lpstr>
      <vt:lpstr>HIS DIDN’T</vt:lpstr>
      <vt:lpstr>Were Subsidies  NECESSARY? </vt:lpstr>
      <vt:lpstr>Were Subsidies  NECESSARY? </vt:lpstr>
      <vt:lpstr>Interstate Commerce Commission</vt:lpstr>
      <vt:lpstr>PowerPoint Presentation</vt:lpstr>
      <vt:lpstr>If this car were a train...</vt:lpstr>
      <vt:lpstr>This just isn’t  going to work...</vt:lpstr>
      <vt:lpstr>BYE, SON!</vt:lpstr>
      <vt:lpstr>BUFFALO BILL CODY</vt:lpstr>
      <vt:lpstr>Prior to 1870, MILLIONS of bison roamed the Great Plains.</vt:lpstr>
      <vt:lpstr>By 1900, they were nearly EXTINCT.</vt:lpstr>
      <vt:lpstr>Plains Indians</vt:lpstr>
      <vt:lpstr>The Indians were also  in the way</vt:lpstr>
      <vt:lpstr>GOLD CLAIMS in the U.S.</vt:lpstr>
      <vt:lpstr>THE INDIAN WARS</vt:lpstr>
      <vt:lpstr>Final Solution</vt:lpstr>
      <vt:lpstr>PowerPoint Presentation</vt:lpstr>
      <vt:lpstr>Custer’s  “Last Stand”</vt:lpstr>
      <vt:lpstr>PowerPoint Presentation</vt:lpstr>
      <vt:lpstr>U.S. ARMY Memorial</vt:lpstr>
      <vt:lpstr>Indian Memorial</vt:lpstr>
      <vt:lpstr>PowerPoint Presentation</vt:lpstr>
      <vt:lpstr>PowerPoint Presentation</vt:lpstr>
      <vt:lpstr>Apache Wars</vt:lpstr>
      <vt:lpstr>COCHISE STRONGHOLD</vt:lpstr>
      <vt:lpstr>A Century of Dishonor</vt:lpstr>
      <vt:lpstr>Wounded Knee Massacre</vt:lpstr>
      <vt:lpstr>genocide</vt:lpstr>
      <vt:lpstr>End of an era</vt:lpstr>
      <vt:lpstr>MISSION ACCOMPLISHED</vt:lpstr>
      <vt:lpstr>Homesteads</vt:lpstr>
      <vt:lpstr>Homesteads</vt:lpstr>
      <vt:lpstr>Homesteads</vt:lpstr>
      <vt:lpstr>MANIFEST  DESTINY</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Conquest of the American West</dc:title>
  <dc:creator>Tom Richey</dc:creator>
  <cp:keywords>Transcontinental Railroads</cp:keywords>
  <cp:lastModifiedBy>Thomas Richey</cp:lastModifiedBy>
  <cp:revision>572</cp:revision>
  <dcterms:created xsi:type="dcterms:W3CDTF">2011-01-12T02:35:30Z</dcterms:created>
  <dcterms:modified xsi:type="dcterms:W3CDTF">2024-02-05T02:05:12Z</dcterms:modified>
</cp:coreProperties>
</file>