
<file path=[Content_Types].xml><?xml version="1.0" encoding="utf-8"?>
<Types xmlns="http://schemas.openxmlformats.org/package/2006/content-types">
  <Default Extension="png" ContentType="image/png"/>
  <Default Extension="mp3" ContentType="audio/mpeg"/>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notesSlides/notesSlide1.xml" ContentType="application/vnd.openxmlformats-officedocument.presentationml.notesSl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notesSlides/notesSlide2.xml" ContentType="application/vnd.openxmlformats-officedocument.presentationml.notesSl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theme/themeOverride22.xml" ContentType="application/vnd.openxmlformats-officedocument.themeOverride+xml"/>
  <Override PartName="/ppt/theme/themeOverride23.xml" ContentType="application/vnd.openxmlformats-officedocument.themeOverride+xml"/>
  <Override PartName="/ppt/theme/themeOverride24.xml" ContentType="application/vnd.openxmlformats-officedocument.themeOverride+xml"/>
  <Override PartName="/ppt/theme/themeOverride25.xml" ContentType="application/vnd.openxmlformats-officedocument.themeOverride+xml"/>
  <Override PartName="/ppt/theme/themeOverride26.xml" ContentType="application/vnd.openxmlformats-officedocument.themeOverride+xml"/>
  <Override PartName="/ppt/theme/themeOverride27.xml" ContentType="application/vnd.openxmlformats-officedocument.themeOverride+xml"/>
  <Override PartName="/ppt/theme/themeOverride28.xml" ContentType="application/vnd.openxmlformats-officedocument.themeOverride+xml"/>
  <Override PartName="/ppt/theme/themeOverride29.xml" ContentType="application/vnd.openxmlformats-officedocument.themeOverride+xml"/>
  <Override PartName="/ppt/theme/themeOverride30.xml" ContentType="application/vnd.openxmlformats-officedocument.themeOverride+xml"/>
  <Override PartName="/ppt/theme/themeOverride31.xml" ContentType="application/vnd.openxmlformats-officedocument.themeOverride+xml"/>
  <Override PartName="/ppt/theme/themeOverride3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72" r:id="rId1"/>
    <p:sldMasterId id="2147483684" r:id="rId2"/>
  </p:sldMasterIdLst>
  <p:notesMasterIdLst>
    <p:notesMasterId r:id="rId60"/>
  </p:notesMasterIdLst>
  <p:sldIdLst>
    <p:sldId id="427" r:id="rId3"/>
    <p:sldId id="260" r:id="rId4"/>
    <p:sldId id="428" r:id="rId5"/>
    <p:sldId id="259" r:id="rId6"/>
    <p:sldId id="413" r:id="rId7"/>
    <p:sldId id="434" r:id="rId8"/>
    <p:sldId id="403" r:id="rId9"/>
    <p:sldId id="381" r:id="rId10"/>
    <p:sldId id="392" r:id="rId11"/>
    <p:sldId id="421" r:id="rId12"/>
    <p:sldId id="404" r:id="rId13"/>
    <p:sldId id="391" r:id="rId14"/>
    <p:sldId id="380" r:id="rId15"/>
    <p:sldId id="382" r:id="rId16"/>
    <p:sldId id="317" r:id="rId17"/>
    <p:sldId id="318" r:id="rId18"/>
    <p:sldId id="425" r:id="rId19"/>
    <p:sldId id="405" r:id="rId20"/>
    <p:sldId id="376" r:id="rId21"/>
    <p:sldId id="407" r:id="rId22"/>
    <p:sldId id="409" r:id="rId23"/>
    <p:sldId id="412" r:id="rId24"/>
    <p:sldId id="411" r:id="rId25"/>
    <p:sldId id="264" r:id="rId26"/>
    <p:sldId id="416" r:id="rId27"/>
    <p:sldId id="417" r:id="rId28"/>
    <p:sldId id="418" r:id="rId29"/>
    <p:sldId id="419" r:id="rId30"/>
    <p:sldId id="415" r:id="rId31"/>
    <p:sldId id="298" r:id="rId32"/>
    <p:sldId id="299" r:id="rId33"/>
    <p:sldId id="300" r:id="rId34"/>
    <p:sldId id="297" r:id="rId35"/>
    <p:sldId id="408" r:id="rId36"/>
    <p:sldId id="328" r:id="rId37"/>
    <p:sldId id="395" r:id="rId38"/>
    <p:sldId id="394" r:id="rId39"/>
    <p:sldId id="426" r:id="rId40"/>
    <p:sldId id="393" r:id="rId41"/>
    <p:sldId id="420" r:id="rId42"/>
    <p:sldId id="422" r:id="rId43"/>
    <p:sldId id="321" r:id="rId44"/>
    <p:sldId id="398" r:id="rId45"/>
    <p:sldId id="400" r:id="rId46"/>
    <p:sldId id="399" r:id="rId47"/>
    <p:sldId id="326" r:id="rId48"/>
    <p:sldId id="433" r:id="rId49"/>
    <p:sldId id="339" r:id="rId50"/>
    <p:sldId id="383" r:id="rId51"/>
    <p:sldId id="423" r:id="rId52"/>
    <p:sldId id="424" r:id="rId53"/>
    <p:sldId id="327" r:id="rId54"/>
    <p:sldId id="341" r:id="rId55"/>
    <p:sldId id="429" r:id="rId56"/>
    <p:sldId id="430" r:id="rId57"/>
    <p:sldId id="431" r:id="rId58"/>
    <p:sldId id="432" r:id="rId59"/>
  </p:sldIdLst>
  <p:sldSz cx="9144000" cy="6858000" type="screen4x3"/>
  <p:notesSz cx="6858000" cy="9144000"/>
  <p:embeddedFontLst>
    <p:embeddedFont>
      <p:font typeface="Calibri" panose="020F0502020204030204" pitchFamily="34" charset="0"/>
      <p:regular r:id="rId61"/>
      <p:bold r:id="rId62"/>
      <p:italic r:id="rId63"/>
      <p:boldItalic r:id="rId64"/>
    </p:embeddedFont>
    <p:embeddedFont>
      <p:font typeface="Footlight MT Light" panose="0204060206030A020304" pitchFamily="18" charset="0"/>
      <p:regular r:id="rId65"/>
    </p:embeddedFont>
    <p:embeddedFont>
      <p:font typeface="Garamond" panose="02020404030301010803" pitchFamily="18" charset="0"/>
      <p:regular r:id="rId66"/>
      <p:bold r:id="rId67"/>
      <p:italic r:id="rId6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E8F4"/>
    <a:srgbClr val="D7EEF4"/>
    <a:srgbClr val="FF4B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208" autoAdjust="0"/>
    <p:restoredTop sz="94671" autoAdjust="0"/>
  </p:normalViewPr>
  <p:slideViewPr>
    <p:cSldViewPr>
      <p:cViewPr varScale="1">
        <p:scale>
          <a:sx n="64" d="100"/>
          <a:sy n="64" d="100"/>
        </p:scale>
        <p:origin x="600" y="78"/>
      </p:cViewPr>
      <p:guideLst>
        <p:guide orient="horz" pos="2160"/>
        <p:guide pos="2880"/>
      </p:guideLst>
    </p:cSldViewPr>
  </p:slideViewPr>
  <p:outlineViewPr>
    <p:cViewPr>
      <p:scale>
        <a:sx n="33" d="100"/>
        <a:sy n="33" d="100"/>
      </p:scale>
      <p:origin x="0" y="4818"/>
    </p:cViewPr>
  </p:outlineViewPr>
  <p:notesTextViewPr>
    <p:cViewPr>
      <p:scale>
        <a:sx n="100" d="100"/>
        <a:sy n="100" d="100"/>
      </p:scale>
      <p:origin x="0" y="0"/>
    </p:cViewPr>
  </p:notesTextViewPr>
  <p:sorterViewPr>
    <p:cViewPr>
      <p:scale>
        <a:sx n="60" d="100"/>
        <a:sy n="60" d="100"/>
      </p:scale>
      <p:origin x="0" y="-547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font" Target="fonts/font3.fntdata"/><Relationship Id="rId68" Type="http://schemas.openxmlformats.org/officeDocument/2006/relationships/font" Target="fonts/font8.fntdata"/><Relationship Id="rId7" Type="http://schemas.openxmlformats.org/officeDocument/2006/relationships/slide" Target="slides/slide5.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font" Target="fonts/font6.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font" Target="fonts/font1.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notesMaster" Target="notesMasters/notesMaster1.xml"/><Relationship Id="rId65"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font" Target="fonts/font4.fntdata"/><Relationship Id="rId69"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7.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2.fntdata"/><Relationship Id="rId7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19E91-90CD-4E54-A8F7-7575E5A3BEFA}" type="datetimeFigureOut">
              <a:rPr lang="en-US" smtClean="0"/>
              <a:pPr/>
              <a:t>10/27/2016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467ED1F-2899-4F45-9F58-645628732EBC}" type="slidenum">
              <a:rPr lang="en-US" smtClean="0"/>
              <a:pPr/>
              <a:t>‹#›</a:t>
            </a:fld>
            <a:endParaRPr lang="en-US"/>
          </a:p>
        </p:txBody>
      </p:sp>
    </p:spTree>
    <p:extLst>
      <p:ext uri="{BB962C8B-B14F-4D97-AF65-F5344CB8AC3E}">
        <p14:creationId xmlns:p14="http://schemas.microsoft.com/office/powerpoint/2010/main" val="42015522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en.wikipedia.org/wiki/Sacrifice_of_Isaac_(Caravaggio)"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en.wikipedia.org/wiki/Sacrifice_of_Isaac_(Caravaggio)"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hlinkClick r:id="rId3" action="ppaction://hlinkfile" tooltip="Sacrifice of Isaac (Caravaggio)"/>
              </a:rPr>
              <a:t>Sacrifice of Isaac (Caravaggio)</a:t>
            </a:r>
            <a:endParaRPr lang="en-US" dirty="0"/>
          </a:p>
        </p:txBody>
      </p:sp>
      <p:sp>
        <p:nvSpPr>
          <p:cNvPr id="4" name="Slide Number Placeholder 3"/>
          <p:cNvSpPr>
            <a:spLocks noGrp="1"/>
          </p:cNvSpPr>
          <p:nvPr>
            <p:ph type="sldNum" sz="quarter" idx="10"/>
          </p:nvPr>
        </p:nvSpPr>
        <p:spPr/>
        <p:txBody>
          <a:bodyPr/>
          <a:lstStyle/>
          <a:p>
            <a:fld id="{1467ED1F-2899-4F45-9F58-645628732EBC}" type="slidenum">
              <a:rPr lang="en-US" smtClean="0"/>
              <a:pPr/>
              <a:t>8</a:t>
            </a:fld>
            <a:endParaRPr lang="en-US"/>
          </a:p>
        </p:txBody>
      </p:sp>
    </p:spTree>
    <p:extLst>
      <p:ext uri="{BB962C8B-B14F-4D97-AF65-F5344CB8AC3E}">
        <p14:creationId xmlns:p14="http://schemas.microsoft.com/office/powerpoint/2010/main" val="37228175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hlinkClick r:id="rId3" action="ppaction://hlinkfile" tooltip="Sacrifice of Isaac (Caravaggio)"/>
              </a:rPr>
              <a:t>Sacrifice of Isaac (Caravaggio)</a:t>
            </a:r>
            <a:endParaRPr lang="en-US" dirty="0"/>
          </a:p>
        </p:txBody>
      </p:sp>
      <p:sp>
        <p:nvSpPr>
          <p:cNvPr id="4" name="Slide Number Placeholder 3"/>
          <p:cNvSpPr>
            <a:spLocks noGrp="1"/>
          </p:cNvSpPr>
          <p:nvPr>
            <p:ph type="sldNum" sz="quarter" idx="10"/>
          </p:nvPr>
        </p:nvSpPr>
        <p:spPr/>
        <p:txBody>
          <a:bodyPr/>
          <a:lstStyle/>
          <a:p>
            <a:fld id="{1467ED1F-2899-4F45-9F58-645628732EBC}" type="slidenum">
              <a:rPr lang="en-US" smtClean="0"/>
              <a:pPr/>
              <a:t>12</a:t>
            </a:fld>
            <a:endParaRPr lang="en-US"/>
          </a:p>
        </p:txBody>
      </p:sp>
    </p:spTree>
    <p:extLst>
      <p:ext uri="{BB962C8B-B14F-4D97-AF65-F5344CB8AC3E}">
        <p14:creationId xmlns:p14="http://schemas.microsoft.com/office/powerpoint/2010/main" val="37228175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fld id="{3DBB2CA3-76C3-4B5A-9CCA-618BD5194749}" type="datetimeFigureOut">
              <a:rPr lang="en-US" smtClean="0">
                <a:solidFill>
                  <a:srgbClr val="D4D2D0">
                    <a:shade val="50000"/>
                  </a:srgbClr>
                </a:solidFill>
              </a:rPr>
              <a:pPr>
                <a:defRPr/>
              </a:pPr>
              <a:t>10/27/2016</a:t>
            </a:fld>
            <a:endParaRPr lang="en-US">
              <a:solidFill>
                <a:srgbClr val="D4D2D0">
                  <a:shade val="50000"/>
                </a:srgbClr>
              </a:solidFill>
            </a:endParaRPr>
          </a:p>
        </p:txBody>
      </p:sp>
      <p:sp>
        <p:nvSpPr>
          <p:cNvPr id="5" name="Footer Placeholder 4"/>
          <p:cNvSpPr>
            <a:spLocks noGrp="1"/>
          </p:cNvSpPr>
          <p:nvPr>
            <p:ph type="ftr" sz="quarter" idx="11"/>
          </p:nvPr>
        </p:nvSpPr>
        <p:spPr/>
        <p:txBody>
          <a:bodyPr/>
          <a:lstStyle/>
          <a:p>
            <a:pPr>
              <a:defRPr/>
            </a:pPr>
            <a:endParaRPr lang="en-US">
              <a:solidFill>
                <a:srgbClr val="D4D2D0">
                  <a:shade val="50000"/>
                </a:srgbClr>
              </a:solidFill>
            </a:endParaRPr>
          </a:p>
        </p:txBody>
      </p:sp>
      <p:sp>
        <p:nvSpPr>
          <p:cNvPr id="6" name="Slide Number Placeholder 5"/>
          <p:cNvSpPr>
            <a:spLocks noGrp="1"/>
          </p:cNvSpPr>
          <p:nvPr>
            <p:ph type="sldNum" sz="quarter" idx="12"/>
          </p:nvPr>
        </p:nvSpPr>
        <p:spPr/>
        <p:txBody>
          <a:bodyPr/>
          <a:lstStyle/>
          <a:p>
            <a:pPr>
              <a:defRPr/>
            </a:pPr>
            <a:fld id="{C972D4CA-979E-4A44-AD75-AE29EFC51731}" type="slidenum">
              <a:rPr lang="en-US" smtClean="0">
                <a:solidFill>
                  <a:srgbClr val="D4D2D0">
                    <a:shade val="50000"/>
                  </a:srgbClr>
                </a:solidFill>
              </a:rPr>
              <a:pPr>
                <a:defRPr/>
              </a:pPr>
              <a:t>‹#›</a:t>
            </a:fld>
            <a:endParaRPr lang="en-US">
              <a:solidFill>
                <a:srgbClr val="D4D2D0">
                  <a:shade val="50000"/>
                </a:srgb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26ADD8D3-80DC-44F5-83C4-50E4228A202A}" type="datetimeFigureOut">
              <a:rPr lang="en-US" smtClean="0">
                <a:solidFill>
                  <a:srgbClr val="D4D2D0">
                    <a:shade val="50000"/>
                  </a:srgbClr>
                </a:solidFill>
              </a:rPr>
              <a:pPr>
                <a:defRPr/>
              </a:pPr>
              <a:t>10/27/2016</a:t>
            </a:fld>
            <a:endParaRPr lang="en-US">
              <a:solidFill>
                <a:srgbClr val="D4D2D0">
                  <a:shade val="50000"/>
                </a:srgbClr>
              </a:solidFill>
            </a:endParaRPr>
          </a:p>
        </p:txBody>
      </p:sp>
      <p:sp>
        <p:nvSpPr>
          <p:cNvPr id="5" name="Footer Placeholder 4"/>
          <p:cNvSpPr>
            <a:spLocks noGrp="1"/>
          </p:cNvSpPr>
          <p:nvPr>
            <p:ph type="ftr" sz="quarter" idx="11"/>
          </p:nvPr>
        </p:nvSpPr>
        <p:spPr/>
        <p:txBody>
          <a:bodyPr/>
          <a:lstStyle/>
          <a:p>
            <a:pPr>
              <a:defRPr/>
            </a:pPr>
            <a:endParaRPr lang="en-US">
              <a:solidFill>
                <a:srgbClr val="D4D2D0">
                  <a:shade val="50000"/>
                </a:srgbClr>
              </a:solidFill>
            </a:endParaRPr>
          </a:p>
        </p:txBody>
      </p:sp>
      <p:sp>
        <p:nvSpPr>
          <p:cNvPr id="6" name="Slide Number Placeholder 5"/>
          <p:cNvSpPr>
            <a:spLocks noGrp="1"/>
          </p:cNvSpPr>
          <p:nvPr>
            <p:ph type="sldNum" sz="quarter" idx="12"/>
          </p:nvPr>
        </p:nvSpPr>
        <p:spPr/>
        <p:txBody>
          <a:bodyPr/>
          <a:lstStyle/>
          <a:p>
            <a:pPr>
              <a:defRPr/>
            </a:pPr>
            <a:fld id="{5A406114-3526-407E-8789-575E8094EBC6}" type="slidenum">
              <a:rPr lang="en-US" smtClean="0">
                <a:solidFill>
                  <a:srgbClr val="D4D2D0">
                    <a:shade val="50000"/>
                  </a:srgbClr>
                </a:solidFill>
              </a:rPr>
              <a:pPr>
                <a:defRPr/>
              </a:pPr>
              <a:t>‹#›</a:t>
            </a:fld>
            <a:endParaRPr lang="en-US">
              <a:solidFill>
                <a:srgbClr val="D4D2D0">
                  <a:shade val="50000"/>
                </a:srgb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453CE77E-7254-4DD1-B65B-CB9307B10CCC}" type="datetimeFigureOut">
              <a:rPr lang="en-US" smtClean="0">
                <a:solidFill>
                  <a:srgbClr val="D4D2D0">
                    <a:shade val="50000"/>
                  </a:srgbClr>
                </a:solidFill>
              </a:rPr>
              <a:pPr>
                <a:defRPr/>
              </a:pPr>
              <a:t>10/27/2016</a:t>
            </a:fld>
            <a:endParaRPr lang="en-US">
              <a:solidFill>
                <a:srgbClr val="D4D2D0">
                  <a:shade val="50000"/>
                </a:srgbClr>
              </a:solidFill>
            </a:endParaRPr>
          </a:p>
        </p:txBody>
      </p:sp>
      <p:sp>
        <p:nvSpPr>
          <p:cNvPr id="5" name="Footer Placeholder 4"/>
          <p:cNvSpPr>
            <a:spLocks noGrp="1"/>
          </p:cNvSpPr>
          <p:nvPr>
            <p:ph type="ftr" sz="quarter" idx="11"/>
          </p:nvPr>
        </p:nvSpPr>
        <p:spPr/>
        <p:txBody>
          <a:bodyPr/>
          <a:lstStyle/>
          <a:p>
            <a:pPr>
              <a:defRPr/>
            </a:pPr>
            <a:endParaRPr lang="en-US">
              <a:solidFill>
                <a:srgbClr val="D4D2D0">
                  <a:shade val="50000"/>
                </a:srgbClr>
              </a:solidFill>
            </a:endParaRPr>
          </a:p>
        </p:txBody>
      </p:sp>
      <p:sp>
        <p:nvSpPr>
          <p:cNvPr id="6" name="Slide Number Placeholder 5"/>
          <p:cNvSpPr>
            <a:spLocks noGrp="1"/>
          </p:cNvSpPr>
          <p:nvPr>
            <p:ph type="sldNum" sz="quarter" idx="12"/>
          </p:nvPr>
        </p:nvSpPr>
        <p:spPr/>
        <p:txBody>
          <a:bodyPr/>
          <a:lstStyle/>
          <a:p>
            <a:pPr>
              <a:defRPr/>
            </a:pPr>
            <a:fld id="{7123F2DB-B9E6-44E1-AAA1-E8DB16414696}" type="slidenum">
              <a:rPr lang="en-US" smtClean="0">
                <a:solidFill>
                  <a:srgbClr val="D4D2D0">
                    <a:shade val="50000"/>
                  </a:srgbClr>
                </a:solidFill>
              </a:rPr>
              <a:pPr>
                <a:defRPr/>
              </a:pPr>
              <a:t>‹#›</a:t>
            </a:fld>
            <a:endParaRPr lang="en-US">
              <a:solidFill>
                <a:srgbClr val="D4D2D0">
                  <a:shade val="50000"/>
                </a:srgb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10/27/2016</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27157186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10/27/2016</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39345742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10/27/2016</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156888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4FEE20D-232A-47E8-8FDB-17CD01AF0984}" type="datetimeFigureOut">
              <a:rPr lang="en-US" smtClean="0">
                <a:solidFill>
                  <a:srgbClr val="072F54">
                    <a:tint val="75000"/>
                  </a:srgbClr>
                </a:solidFill>
              </a:rPr>
              <a:pPr/>
              <a:t>10/27/2016</a:t>
            </a:fld>
            <a:endParaRPr lang="en-US">
              <a:solidFill>
                <a:srgbClr val="072F54">
                  <a:tint val="75000"/>
                </a:srgbClr>
              </a:solidFill>
            </a:endParaRPr>
          </a:p>
        </p:txBody>
      </p:sp>
      <p:sp>
        <p:nvSpPr>
          <p:cNvPr id="6" name="Footer Placeholder 5"/>
          <p:cNvSpPr>
            <a:spLocks noGrp="1"/>
          </p:cNvSpPr>
          <p:nvPr>
            <p:ph type="ftr" sz="quarter" idx="11"/>
          </p:nvPr>
        </p:nvSpPr>
        <p:spPr/>
        <p:txBody>
          <a:bodyPr/>
          <a:lstStyle/>
          <a:p>
            <a:endParaRPr lang="en-US">
              <a:solidFill>
                <a:srgbClr val="072F54">
                  <a:tint val="75000"/>
                </a:srgbClr>
              </a:solidFill>
            </a:endParaRPr>
          </a:p>
        </p:txBody>
      </p:sp>
      <p:sp>
        <p:nvSpPr>
          <p:cNvPr id="7" name="Slide Number Placeholder 6"/>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25973957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4FEE20D-232A-47E8-8FDB-17CD01AF0984}" type="datetimeFigureOut">
              <a:rPr lang="en-US" smtClean="0">
                <a:solidFill>
                  <a:srgbClr val="072F54">
                    <a:tint val="75000"/>
                  </a:srgbClr>
                </a:solidFill>
              </a:rPr>
              <a:pPr/>
              <a:t>10/27/2016</a:t>
            </a:fld>
            <a:endParaRPr lang="en-US">
              <a:solidFill>
                <a:srgbClr val="072F54">
                  <a:tint val="75000"/>
                </a:srgbClr>
              </a:solidFill>
            </a:endParaRPr>
          </a:p>
        </p:txBody>
      </p:sp>
      <p:sp>
        <p:nvSpPr>
          <p:cNvPr id="8" name="Footer Placeholder 7"/>
          <p:cNvSpPr>
            <a:spLocks noGrp="1"/>
          </p:cNvSpPr>
          <p:nvPr>
            <p:ph type="ftr" sz="quarter" idx="11"/>
          </p:nvPr>
        </p:nvSpPr>
        <p:spPr/>
        <p:txBody>
          <a:bodyPr/>
          <a:lstStyle/>
          <a:p>
            <a:endParaRPr lang="en-US">
              <a:solidFill>
                <a:srgbClr val="072F54">
                  <a:tint val="75000"/>
                </a:srgbClr>
              </a:solidFill>
            </a:endParaRPr>
          </a:p>
        </p:txBody>
      </p:sp>
      <p:sp>
        <p:nvSpPr>
          <p:cNvPr id="9" name="Slide Number Placeholder 8"/>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32201731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4FEE20D-232A-47E8-8FDB-17CD01AF0984}" type="datetimeFigureOut">
              <a:rPr lang="en-US" smtClean="0">
                <a:solidFill>
                  <a:srgbClr val="072F54">
                    <a:tint val="75000"/>
                  </a:srgbClr>
                </a:solidFill>
              </a:rPr>
              <a:pPr/>
              <a:t>10/27/2016</a:t>
            </a:fld>
            <a:endParaRPr lang="en-US">
              <a:solidFill>
                <a:srgbClr val="072F54">
                  <a:tint val="75000"/>
                </a:srgbClr>
              </a:solidFill>
            </a:endParaRPr>
          </a:p>
        </p:txBody>
      </p:sp>
      <p:sp>
        <p:nvSpPr>
          <p:cNvPr id="4" name="Footer Placeholder 3"/>
          <p:cNvSpPr>
            <a:spLocks noGrp="1"/>
          </p:cNvSpPr>
          <p:nvPr>
            <p:ph type="ftr" sz="quarter" idx="11"/>
          </p:nvPr>
        </p:nvSpPr>
        <p:spPr/>
        <p:txBody>
          <a:bodyPr/>
          <a:lstStyle/>
          <a:p>
            <a:endParaRPr lang="en-US">
              <a:solidFill>
                <a:srgbClr val="072F54">
                  <a:tint val="75000"/>
                </a:srgbClr>
              </a:solidFill>
            </a:endParaRPr>
          </a:p>
        </p:txBody>
      </p:sp>
      <p:sp>
        <p:nvSpPr>
          <p:cNvPr id="5" name="Slide Number Placeholder 4"/>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1763405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FEE20D-232A-47E8-8FDB-17CD01AF0984}" type="datetimeFigureOut">
              <a:rPr lang="en-US" smtClean="0">
                <a:solidFill>
                  <a:srgbClr val="072F54">
                    <a:tint val="75000"/>
                  </a:srgbClr>
                </a:solidFill>
              </a:rPr>
              <a:pPr/>
              <a:t>10/27/2016</a:t>
            </a:fld>
            <a:endParaRPr lang="en-US">
              <a:solidFill>
                <a:srgbClr val="072F54">
                  <a:tint val="75000"/>
                </a:srgbClr>
              </a:solidFill>
            </a:endParaRPr>
          </a:p>
        </p:txBody>
      </p:sp>
      <p:sp>
        <p:nvSpPr>
          <p:cNvPr id="3" name="Footer Placeholder 2"/>
          <p:cNvSpPr>
            <a:spLocks noGrp="1"/>
          </p:cNvSpPr>
          <p:nvPr>
            <p:ph type="ftr" sz="quarter" idx="11"/>
          </p:nvPr>
        </p:nvSpPr>
        <p:spPr/>
        <p:txBody>
          <a:bodyPr/>
          <a:lstStyle/>
          <a:p>
            <a:endParaRPr lang="en-US">
              <a:solidFill>
                <a:srgbClr val="072F54">
                  <a:tint val="75000"/>
                </a:srgbClr>
              </a:solidFill>
            </a:endParaRPr>
          </a:p>
        </p:txBody>
      </p:sp>
      <p:sp>
        <p:nvSpPr>
          <p:cNvPr id="4" name="Slide Number Placeholder 3"/>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23421388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4FEE20D-232A-47E8-8FDB-17CD01AF0984}" type="datetimeFigureOut">
              <a:rPr lang="en-US" smtClean="0">
                <a:solidFill>
                  <a:srgbClr val="072F54">
                    <a:tint val="75000"/>
                  </a:srgbClr>
                </a:solidFill>
              </a:rPr>
              <a:pPr/>
              <a:t>10/27/2016</a:t>
            </a:fld>
            <a:endParaRPr lang="en-US">
              <a:solidFill>
                <a:srgbClr val="072F54">
                  <a:tint val="75000"/>
                </a:srgbClr>
              </a:solidFill>
            </a:endParaRPr>
          </a:p>
        </p:txBody>
      </p:sp>
      <p:sp>
        <p:nvSpPr>
          <p:cNvPr id="6" name="Footer Placeholder 5"/>
          <p:cNvSpPr>
            <a:spLocks noGrp="1"/>
          </p:cNvSpPr>
          <p:nvPr>
            <p:ph type="ftr" sz="quarter" idx="11"/>
          </p:nvPr>
        </p:nvSpPr>
        <p:spPr/>
        <p:txBody>
          <a:bodyPr/>
          <a:lstStyle/>
          <a:p>
            <a:endParaRPr lang="en-US">
              <a:solidFill>
                <a:srgbClr val="072F54">
                  <a:tint val="75000"/>
                </a:srgbClr>
              </a:solidFill>
            </a:endParaRPr>
          </a:p>
        </p:txBody>
      </p:sp>
      <p:sp>
        <p:nvSpPr>
          <p:cNvPr id="7" name="Slide Number Placeholder 6"/>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19897099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2E615ABA-02BB-48B0-BC42-ECA16960BEC6}" type="datetimeFigureOut">
              <a:rPr lang="en-US" smtClean="0">
                <a:solidFill>
                  <a:srgbClr val="D4D2D0">
                    <a:shade val="50000"/>
                  </a:srgbClr>
                </a:solidFill>
              </a:rPr>
              <a:pPr>
                <a:defRPr/>
              </a:pPr>
              <a:t>10/27/2016</a:t>
            </a:fld>
            <a:endParaRPr lang="en-US">
              <a:solidFill>
                <a:srgbClr val="D4D2D0">
                  <a:shade val="50000"/>
                </a:srgbClr>
              </a:solidFill>
            </a:endParaRPr>
          </a:p>
        </p:txBody>
      </p:sp>
      <p:sp>
        <p:nvSpPr>
          <p:cNvPr id="5" name="Footer Placeholder 4"/>
          <p:cNvSpPr>
            <a:spLocks noGrp="1"/>
          </p:cNvSpPr>
          <p:nvPr>
            <p:ph type="ftr" sz="quarter" idx="11"/>
          </p:nvPr>
        </p:nvSpPr>
        <p:spPr/>
        <p:txBody>
          <a:bodyPr/>
          <a:lstStyle/>
          <a:p>
            <a:pPr>
              <a:defRPr/>
            </a:pPr>
            <a:endParaRPr lang="en-US">
              <a:solidFill>
                <a:srgbClr val="D4D2D0">
                  <a:shade val="50000"/>
                </a:srgbClr>
              </a:solidFill>
            </a:endParaRPr>
          </a:p>
        </p:txBody>
      </p:sp>
      <p:sp>
        <p:nvSpPr>
          <p:cNvPr id="6" name="Slide Number Placeholder 5"/>
          <p:cNvSpPr>
            <a:spLocks noGrp="1"/>
          </p:cNvSpPr>
          <p:nvPr>
            <p:ph type="sldNum" sz="quarter" idx="12"/>
          </p:nvPr>
        </p:nvSpPr>
        <p:spPr/>
        <p:txBody>
          <a:bodyPr/>
          <a:lstStyle/>
          <a:p>
            <a:pPr>
              <a:defRPr/>
            </a:pPr>
            <a:fld id="{665A730C-0E15-434F-9E96-9B5EDF94BEEF}" type="slidenum">
              <a:rPr lang="en-US" smtClean="0">
                <a:solidFill>
                  <a:srgbClr val="D4D2D0">
                    <a:shade val="50000"/>
                  </a:srgbClr>
                </a:solidFill>
              </a:rPr>
              <a:pPr>
                <a:defRPr/>
              </a:pPr>
              <a:t>‹#›</a:t>
            </a:fld>
            <a:endParaRPr lang="en-US">
              <a:solidFill>
                <a:srgbClr val="D4D2D0">
                  <a:shade val="50000"/>
                </a:srgbClr>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4FEE20D-232A-47E8-8FDB-17CD01AF0984}" type="datetimeFigureOut">
              <a:rPr lang="en-US" smtClean="0">
                <a:solidFill>
                  <a:srgbClr val="072F54">
                    <a:tint val="75000"/>
                  </a:srgbClr>
                </a:solidFill>
              </a:rPr>
              <a:pPr/>
              <a:t>10/27/2016</a:t>
            </a:fld>
            <a:endParaRPr lang="en-US">
              <a:solidFill>
                <a:srgbClr val="072F54">
                  <a:tint val="75000"/>
                </a:srgbClr>
              </a:solidFill>
            </a:endParaRPr>
          </a:p>
        </p:txBody>
      </p:sp>
      <p:sp>
        <p:nvSpPr>
          <p:cNvPr id="6" name="Footer Placeholder 5"/>
          <p:cNvSpPr>
            <a:spLocks noGrp="1"/>
          </p:cNvSpPr>
          <p:nvPr>
            <p:ph type="ftr" sz="quarter" idx="11"/>
          </p:nvPr>
        </p:nvSpPr>
        <p:spPr/>
        <p:txBody>
          <a:bodyPr/>
          <a:lstStyle/>
          <a:p>
            <a:endParaRPr lang="en-US">
              <a:solidFill>
                <a:srgbClr val="072F54">
                  <a:tint val="75000"/>
                </a:srgbClr>
              </a:solidFill>
            </a:endParaRPr>
          </a:p>
        </p:txBody>
      </p:sp>
      <p:sp>
        <p:nvSpPr>
          <p:cNvPr id="7" name="Slide Number Placeholder 6"/>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42424381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10/27/2016</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29010461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4"/>
            <a:ext cx="2057400" cy="43878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6374"/>
            <a:ext cx="6019800" cy="43878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10/27/2016</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9331528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C1486004-D56A-4A54-B3AE-8010D3CF3B4D}" type="datetimeFigureOut">
              <a:rPr lang="en-US" smtClean="0">
                <a:solidFill>
                  <a:srgbClr val="D4D2D0">
                    <a:shade val="50000"/>
                  </a:srgbClr>
                </a:solidFill>
              </a:rPr>
              <a:pPr>
                <a:defRPr/>
              </a:pPr>
              <a:t>10/27/2016</a:t>
            </a:fld>
            <a:endParaRPr lang="en-US">
              <a:solidFill>
                <a:srgbClr val="D4D2D0">
                  <a:shade val="50000"/>
                </a:srgbClr>
              </a:solidFill>
            </a:endParaRPr>
          </a:p>
        </p:txBody>
      </p:sp>
      <p:sp>
        <p:nvSpPr>
          <p:cNvPr id="5" name="Footer Placeholder 4"/>
          <p:cNvSpPr>
            <a:spLocks noGrp="1"/>
          </p:cNvSpPr>
          <p:nvPr>
            <p:ph type="ftr" sz="quarter" idx="11"/>
          </p:nvPr>
        </p:nvSpPr>
        <p:spPr/>
        <p:txBody>
          <a:bodyPr/>
          <a:lstStyle/>
          <a:p>
            <a:pPr>
              <a:defRPr/>
            </a:pPr>
            <a:endParaRPr lang="en-US">
              <a:solidFill>
                <a:srgbClr val="D4D2D0">
                  <a:shade val="50000"/>
                </a:srgbClr>
              </a:solidFill>
            </a:endParaRPr>
          </a:p>
        </p:txBody>
      </p:sp>
      <p:sp>
        <p:nvSpPr>
          <p:cNvPr id="6" name="Slide Number Placeholder 5"/>
          <p:cNvSpPr>
            <a:spLocks noGrp="1"/>
          </p:cNvSpPr>
          <p:nvPr>
            <p:ph type="sldNum" sz="quarter" idx="12"/>
          </p:nvPr>
        </p:nvSpPr>
        <p:spPr/>
        <p:txBody>
          <a:bodyPr/>
          <a:lstStyle/>
          <a:p>
            <a:pPr>
              <a:defRPr/>
            </a:pPr>
            <a:fld id="{48867641-B02B-435A-9D19-DBB3F73FAE21}" type="slidenum">
              <a:rPr lang="en-US" smtClean="0">
                <a:solidFill>
                  <a:srgbClr val="D4D2D0">
                    <a:shade val="50000"/>
                  </a:srgbClr>
                </a:solidFill>
              </a:rPr>
              <a:pPr>
                <a:defRPr/>
              </a:pPr>
              <a:t>‹#›</a:t>
            </a:fld>
            <a:endParaRPr lang="en-US">
              <a:solidFill>
                <a:srgbClr val="D4D2D0">
                  <a:shade val="50000"/>
                </a:srgb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fld id="{37054931-1F28-42FA-8C16-0A3D7EFEB59B}" type="datetimeFigureOut">
              <a:rPr lang="en-US" smtClean="0">
                <a:solidFill>
                  <a:srgbClr val="D4D2D0">
                    <a:shade val="50000"/>
                  </a:srgbClr>
                </a:solidFill>
              </a:rPr>
              <a:pPr>
                <a:defRPr/>
              </a:pPr>
              <a:t>10/27/2016</a:t>
            </a:fld>
            <a:endParaRPr lang="en-US">
              <a:solidFill>
                <a:srgbClr val="D4D2D0">
                  <a:shade val="50000"/>
                </a:srgbClr>
              </a:solidFill>
            </a:endParaRPr>
          </a:p>
        </p:txBody>
      </p:sp>
      <p:sp>
        <p:nvSpPr>
          <p:cNvPr id="6" name="Footer Placeholder 5"/>
          <p:cNvSpPr>
            <a:spLocks noGrp="1"/>
          </p:cNvSpPr>
          <p:nvPr>
            <p:ph type="ftr" sz="quarter" idx="11"/>
          </p:nvPr>
        </p:nvSpPr>
        <p:spPr/>
        <p:txBody>
          <a:bodyPr/>
          <a:lstStyle/>
          <a:p>
            <a:pPr>
              <a:defRPr/>
            </a:pPr>
            <a:endParaRPr lang="en-US">
              <a:solidFill>
                <a:srgbClr val="D4D2D0">
                  <a:shade val="50000"/>
                </a:srgbClr>
              </a:solidFill>
            </a:endParaRPr>
          </a:p>
        </p:txBody>
      </p:sp>
      <p:sp>
        <p:nvSpPr>
          <p:cNvPr id="7" name="Slide Number Placeholder 6"/>
          <p:cNvSpPr>
            <a:spLocks noGrp="1"/>
          </p:cNvSpPr>
          <p:nvPr>
            <p:ph type="sldNum" sz="quarter" idx="12"/>
          </p:nvPr>
        </p:nvSpPr>
        <p:spPr/>
        <p:txBody>
          <a:bodyPr/>
          <a:lstStyle/>
          <a:p>
            <a:pPr>
              <a:defRPr/>
            </a:pPr>
            <a:fld id="{53727A77-91FF-451E-BA4A-F269A55C074D}" type="slidenum">
              <a:rPr lang="en-US" smtClean="0">
                <a:solidFill>
                  <a:srgbClr val="D4D2D0">
                    <a:shade val="50000"/>
                  </a:srgbClr>
                </a:solidFill>
              </a:rPr>
              <a:pPr>
                <a:defRPr/>
              </a:pPr>
              <a:t>‹#›</a:t>
            </a:fld>
            <a:endParaRPr lang="en-US">
              <a:solidFill>
                <a:srgbClr val="D4D2D0">
                  <a:shade val="50000"/>
                </a:srgb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fld id="{DEF9E4CE-3E3A-4461-B569-1B1F0D9DA005}" type="datetimeFigureOut">
              <a:rPr lang="en-US" smtClean="0">
                <a:solidFill>
                  <a:srgbClr val="D4D2D0">
                    <a:shade val="50000"/>
                  </a:srgbClr>
                </a:solidFill>
              </a:rPr>
              <a:pPr>
                <a:defRPr/>
              </a:pPr>
              <a:t>10/27/2016</a:t>
            </a:fld>
            <a:endParaRPr lang="en-US">
              <a:solidFill>
                <a:srgbClr val="D4D2D0">
                  <a:shade val="50000"/>
                </a:srgbClr>
              </a:solidFill>
            </a:endParaRPr>
          </a:p>
        </p:txBody>
      </p:sp>
      <p:sp>
        <p:nvSpPr>
          <p:cNvPr id="8" name="Footer Placeholder 7"/>
          <p:cNvSpPr>
            <a:spLocks noGrp="1"/>
          </p:cNvSpPr>
          <p:nvPr>
            <p:ph type="ftr" sz="quarter" idx="11"/>
          </p:nvPr>
        </p:nvSpPr>
        <p:spPr/>
        <p:txBody>
          <a:bodyPr/>
          <a:lstStyle/>
          <a:p>
            <a:pPr>
              <a:defRPr/>
            </a:pPr>
            <a:endParaRPr lang="en-US">
              <a:solidFill>
                <a:srgbClr val="D4D2D0">
                  <a:shade val="50000"/>
                </a:srgbClr>
              </a:solidFill>
            </a:endParaRPr>
          </a:p>
        </p:txBody>
      </p:sp>
      <p:sp>
        <p:nvSpPr>
          <p:cNvPr id="9" name="Slide Number Placeholder 8"/>
          <p:cNvSpPr>
            <a:spLocks noGrp="1"/>
          </p:cNvSpPr>
          <p:nvPr>
            <p:ph type="sldNum" sz="quarter" idx="12"/>
          </p:nvPr>
        </p:nvSpPr>
        <p:spPr/>
        <p:txBody>
          <a:bodyPr/>
          <a:lstStyle/>
          <a:p>
            <a:pPr>
              <a:defRPr/>
            </a:pPr>
            <a:fld id="{3262A007-715F-42C4-9E0D-4AE04E85B4F4}" type="slidenum">
              <a:rPr lang="en-US" smtClean="0">
                <a:solidFill>
                  <a:srgbClr val="D4D2D0">
                    <a:shade val="50000"/>
                  </a:srgbClr>
                </a:solidFill>
              </a:rPr>
              <a:pPr>
                <a:defRPr/>
              </a:pPr>
              <a:t>‹#›</a:t>
            </a:fld>
            <a:endParaRPr lang="en-US">
              <a:solidFill>
                <a:srgbClr val="D4D2D0">
                  <a:shade val="50000"/>
                </a:srgb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0B2E44FB-E1BC-4E31-9FD0-72FF170A087B}" type="datetimeFigureOut">
              <a:rPr lang="en-US" smtClean="0">
                <a:solidFill>
                  <a:srgbClr val="D4D2D0">
                    <a:shade val="50000"/>
                  </a:srgbClr>
                </a:solidFill>
              </a:rPr>
              <a:pPr>
                <a:defRPr/>
              </a:pPr>
              <a:t>10/27/2016</a:t>
            </a:fld>
            <a:endParaRPr lang="en-US">
              <a:solidFill>
                <a:srgbClr val="D4D2D0">
                  <a:shade val="50000"/>
                </a:srgbClr>
              </a:solidFill>
            </a:endParaRPr>
          </a:p>
        </p:txBody>
      </p:sp>
      <p:sp>
        <p:nvSpPr>
          <p:cNvPr id="4" name="Footer Placeholder 3"/>
          <p:cNvSpPr>
            <a:spLocks noGrp="1"/>
          </p:cNvSpPr>
          <p:nvPr>
            <p:ph type="ftr" sz="quarter" idx="11"/>
          </p:nvPr>
        </p:nvSpPr>
        <p:spPr/>
        <p:txBody>
          <a:bodyPr/>
          <a:lstStyle/>
          <a:p>
            <a:pPr>
              <a:defRPr/>
            </a:pPr>
            <a:endParaRPr lang="en-US">
              <a:solidFill>
                <a:srgbClr val="D4D2D0">
                  <a:shade val="50000"/>
                </a:srgbClr>
              </a:solidFill>
            </a:endParaRPr>
          </a:p>
        </p:txBody>
      </p:sp>
      <p:sp>
        <p:nvSpPr>
          <p:cNvPr id="5" name="Slide Number Placeholder 4"/>
          <p:cNvSpPr>
            <a:spLocks noGrp="1"/>
          </p:cNvSpPr>
          <p:nvPr>
            <p:ph type="sldNum" sz="quarter" idx="12"/>
          </p:nvPr>
        </p:nvSpPr>
        <p:spPr/>
        <p:txBody>
          <a:bodyPr/>
          <a:lstStyle/>
          <a:p>
            <a:pPr>
              <a:defRPr/>
            </a:pPr>
            <a:fld id="{3E9186CC-0499-4F5B-B000-34C0377F96AD}" type="slidenum">
              <a:rPr lang="en-US" smtClean="0">
                <a:solidFill>
                  <a:srgbClr val="D4D2D0">
                    <a:shade val="50000"/>
                  </a:srgbClr>
                </a:solidFill>
              </a:rPr>
              <a:pPr>
                <a:defRPr/>
              </a:pPr>
              <a:t>‹#›</a:t>
            </a:fld>
            <a:endParaRPr lang="en-US">
              <a:solidFill>
                <a:srgbClr val="D4D2D0">
                  <a:shade val="50000"/>
                </a:srgb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7BC5A49E-E019-4765-B48D-7365E617A382}" type="datetimeFigureOut">
              <a:rPr lang="en-US" smtClean="0">
                <a:solidFill>
                  <a:srgbClr val="D4D2D0">
                    <a:shade val="50000"/>
                  </a:srgbClr>
                </a:solidFill>
              </a:rPr>
              <a:pPr>
                <a:defRPr/>
              </a:pPr>
              <a:t>10/27/2016</a:t>
            </a:fld>
            <a:endParaRPr lang="en-US">
              <a:solidFill>
                <a:srgbClr val="D4D2D0">
                  <a:shade val="50000"/>
                </a:srgbClr>
              </a:solidFill>
            </a:endParaRPr>
          </a:p>
        </p:txBody>
      </p:sp>
      <p:sp>
        <p:nvSpPr>
          <p:cNvPr id="3" name="Footer Placeholder 2"/>
          <p:cNvSpPr>
            <a:spLocks noGrp="1"/>
          </p:cNvSpPr>
          <p:nvPr>
            <p:ph type="ftr" sz="quarter" idx="11"/>
          </p:nvPr>
        </p:nvSpPr>
        <p:spPr/>
        <p:txBody>
          <a:bodyPr/>
          <a:lstStyle/>
          <a:p>
            <a:pPr>
              <a:defRPr/>
            </a:pPr>
            <a:endParaRPr lang="en-US">
              <a:solidFill>
                <a:srgbClr val="D4D2D0">
                  <a:shade val="50000"/>
                </a:srgbClr>
              </a:solidFill>
            </a:endParaRPr>
          </a:p>
        </p:txBody>
      </p:sp>
      <p:sp>
        <p:nvSpPr>
          <p:cNvPr id="4" name="Slide Number Placeholder 3"/>
          <p:cNvSpPr>
            <a:spLocks noGrp="1"/>
          </p:cNvSpPr>
          <p:nvPr>
            <p:ph type="sldNum" sz="quarter" idx="12"/>
          </p:nvPr>
        </p:nvSpPr>
        <p:spPr/>
        <p:txBody>
          <a:bodyPr/>
          <a:lstStyle/>
          <a:p>
            <a:pPr>
              <a:defRPr/>
            </a:pPr>
            <a:fld id="{C88BB526-2A54-4922-9A69-82071E03960D}" type="slidenum">
              <a:rPr lang="en-US" smtClean="0">
                <a:solidFill>
                  <a:srgbClr val="D4D2D0">
                    <a:shade val="50000"/>
                  </a:srgbClr>
                </a:solidFill>
              </a:rPr>
              <a:pPr>
                <a:defRPr/>
              </a:pPr>
              <a:t>‹#›</a:t>
            </a:fld>
            <a:endParaRPr lang="en-US">
              <a:solidFill>
                <a:srgbClr val="D4D2D0">
                  <a:shade val="50000"/>
                </a:srgb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F9FBD8ED-3B0D-4FC5-B576-DB5F61B74B4D}" type="datetimeFigureOut">
              <a:rPr lang="en-US" smtClean="0">
                <a:solidFill>
                  <a:srgbClr val="D4D2D0">
                    <a:shade val="50000"/>
                  </a:srgbClr>
                </a:solidFill>
              </a:rPr>
              <a:pPr>
                <a:defRPr/>
              </a:pPr>
              <a:t>10/27/2016</a:t>
            </a:fld>
            <a:endParaRPr lang="en-US">
              <a:solidFill>
                <a:srgbClr val="D4D2D0">
                  <a:shade val="50000"/>
                </a:srgbClr>
              </a:solidFill>
            </a:endParaRPr>
          </a:p>
        </p:txBody>
      </p:sp>
      <p:sp>
        <p:nvSpPr>
          <p:cNvPr id="6" name="Footer Placeholder 5"/>
          <p:cNvSpPr>
            <a:spLocks noGrp="1"/>
          </p:cNvSpPr>
          <p:nvPr>
            <p:ph type="ftr" sz="quarter" idx="11"/>
          </p:nvPr>
        </p:nvSpPr>
        <p:spPr/>
        <p:txBody>
          <a:bodyPr/>
          <a:lstStyle/>
          <a:p>
            <a:pPr>
              <a:defRPr/>
            </a:pPr>
            <a:endParaRPr lang="en-US">
              <a:solidFill>
                <a:srgbClr val="D4D2D0">
                  <a:shade val="50000"/>
                </a:srgbClr>
              </a:solidFill>
            </a:endParaRPr>
          </a:p>
        </p:txBody>
      </p:sp>
      <p:sp>
        <p:nvSpPr>
          <p:cNvPr id="7" name="Slide Number Placeholder 6"/>
          <p:cNvSpPr>
            <a:spLocks noGrp="1"/>
          </p:cNvSpPr>
          <p:nvPr>
            <p:ph type="sldNum" sz="quarter" idx="12"/>
          </p:nvPr>
        </p:nvSpPr>
        <p:spPr/>
        <p:txBody>
          <a:bodyPr/>
          <a:lstStyle/>
          <a:p>
            <a:pPr>
              <a:defRPr/>
            </a:pPr>
            <a:fld id="{8ACE5B2D-75DF-4ACD-8CBF-C3A219A8CB57}" type="slidenum">
              <a:rPr lang="en-US" smtClean="0">
                <a:solidFill>
                  <a:srgbClr val="D4D2D0">
                    <a:shade val="50000"/>
                  </a:srgbClr>
                </a:solidFill>
              </a:rPr>
              <a:pPr>
                <a:defRPr/>
              </a:pPr>
              <a:t>‹#›</a:t>
            </a:fld>
            <a:endParaRPr lang="en-US">
              <a:solidFill>
                <a:srgbClr val="D4D2D0">
                  <a:shade val="50000"/>
                </a:srgb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9DCF2CDD-354E-4DC9-AB76-3C340AEA931C}" type="datetimeFigureOut">
              <a:rPr lang="en-US" smtClean="0">
                <a:solidFill>
                  <a:srgbClr val="D4D2D0">
                    <a:shade val="50000"/>
                  </a:srgbClr>
                </a:solidFill>
              </a:rPr>
              <a:pPr>
                <a:defRPr/>
              </a:pPr>
              <a:t>10/27/2016</a:t>
            </a:fld>
            <a:endParaRPr lang="en-US">
              <a:solidFill>
                <a:srgbClr val="D4D2D0">
                  <a:shade val="50000"/>
                </a:srgbClr>
              </a:solidFill>
            </a:endParaRPr>
          </a:p>
        </p:txBody>
      </p:sp>
      <p:sp>
        <p:nvSpPr>
          <p:cNvPr id="6" name="Footer Placeholder 5"/>
          <p:cNvSpPr>
            <a:spLocks noGrp="1"/>
          </p:cNvSpPr>
          <p:nvPr>
            <p:ph type="ftr" sz="quarter" idx="11"/>
          </p:nvPr>
        </p:nvSpPr>
        <p:spPr/>
        <p:txBody>
          <a:bodyPr/>
          <a:lstStyle/>
          <a:p>
            <a:pPr>
              <a:defRPr/>
            </a:pPr>
            <a:endParaRPr lang="en-US">
              <a:solidFill>
                <a:srgbClr val="D4D2D0">
                  <a:shade val="50000"/>
                </a:srgbClr>
              </a:solidFill>
            </a:endParaRPr>
          </a:p>
        </p:txBody>
      </p:sp>
      <p:sp>
        <p:nvSpPr>
          <p:cNvPr id="7" name="Slide Number Placeholder 6"/>
          <p:cNvSpPr>
            <a:spLocks noGrp="1"/>
          </p:cNvSpPr>
          <p:nvPr>
            <p:ph type="sldNum" sz="quarter" idx="12"/>
          </p:nvPr>
        </p:nvSpPr>
        <p:spPr/>
        <p:txBody>
          <a:bodyPr/>
          <a:lstStyle/>
          <a:p>
            <a:pPr>
              <a:defRPr/>
            </a:pPr>
            <a:fld id="{B9309043-BD97-463C-B236-32452C6AD473}" type="slidenum">
              <a:rPr lang="en-US" smtClean="0">
                <a:solidFill>
                  <a:srgbClr val="D4D2D0">
                    <a:shade val="50000"/>
                  </a:srgbClr>
                </a:solidFill>
              </a:rPr>
              <a:pPr>
                <a:defRPr/>
              </a:pPr>
              <a:t>‹#›</a:t>
            </a:fld>
            <a:endParaRPr lang="en-US">
              <a:solidFill>
                <a:srgbClr val="D4D2D0">
                  <a:shade val="50000"/>
                </a:srgb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E9E36D54-69CE-40AF-B80F-CD306D7DB7D2}" type="datetimeFigureOut">
              <a:rPr lang="en-US" smtClean="0">
                <a:solidFill>
                  <a:srgbClr val="D4D2D0">
                    <a:shade val="50000"/>
                  </a:srgbClr>
                </a:solidFill>
              </a:rPr>
              <a:pPr>
                <a:defRPr/>
              </a:pPr>
              <a:t>10/27/2016</a:t>
            </a:fld>
            <a:endParaRPr lang="en-US">
              <a:solidFill>
                <a:srgbClr val="D4D2D0">
                  <a:shade val="50000"/>
                </a:srgb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srgbClr val="D4D2D0">
                  <a:shade val="50000"/>
                </a:srgb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5D7CFA5A-15F3-4743-B3A3-B5F132E22164}" type="slidenum">
              <a:rPr lang="en-US" smtClean="0">
                <a:solidFill>
                  <a:srgbClr val="D4D2D0">
                    <a:shade val="50000"/>
                  </a:srgbClr>
                </a:solidFill>
              </a:rPr>
              <a:pPr>
                <a:defRPr/>
              </a:pPr>
              <a:t>‹#›</a:t>
            </a:fld>
            <a:endParaRPr lang="en-US">
              <a:solidFill>
                <a:srgbClr val="D4D2D0">
                  <a:shade val="50000"/>
                </a:srgbClr>
              </a:solidFill>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5000">
              <a:schemeClr val="tx1"/>
            </a:gs>
            <a:gs pos="91000">
              <a:schemeClr val="tx1"/>
            </a:gs>
            <a:gs pos="57000">
              <a:srgbClr val="0B4E8B"/>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FEE20D-232A-47E8-8FDB-17CD01AF0984}" type="datetimeFigureOut">
              <a:rPr lang="en-US" smtClean="0">
                <a:solidFill>
                  <a:srgbClr val="072F54">
                    <a:tint val="75000"/>
                  </a:srgbClr>
                </a:solidFill>
              </a:rPr>
              <a:pPr/>
              <a:t>10/27/2016</a:t>
            </a:fld>
            <a:endParaRPr lang="en-US">
              <a:solidFill>
                <a:srgbClr val="072F54">
                  <a:tint val="75000"/>
                </a:srgbClr>
              </a:solidFill>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072F54">
                  <a:tint val="75000"/>
                </a:srgb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276263884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hemeOverride" Target="../theme/themeOverride9.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hyperlink" Target="http://www.flickr.com/photos/center_for_jewish_history/" TargetMode="External"/><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1.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6.xml"/><Relationship Id="rId1" Type="http://schemas.openxmlformats.org/officeDocument/2006/relationships/themeOverride" Target="../theme/themeOverride1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hemeOverride" Target="../theme/themeOverride13.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2.xml"/><Relationship Id="rId1" Type="http://schemas.openxmlformats.org/officeDocument/2006/relationships/themeOverride" Target="../theme/themeOverride14.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slideLayout" Target="../slideLayouts/slideLayout2.xml"/><Relationship Id="rId1" Type="http://schemas.openxmlformats.org/officeDocument/2006/relationships/themeOverride" Target="../theme/themeOverride15.xml"/></Relationships>
</file>

<file path=ppt/slides/_rels/slide21.xml.rels><?xml version="1.0" encoding="UTF-8" standalone="yes"?>
<Relationships xmlns="http://schemas.openxmlformats.org/package/2006/relationships"><Relationship Id="rId3" Type="http://schemas.openxmlformats.org/officeDocument/2006/relationships/hyperlink" Target="http://www.flickr.com/people/11085937@N02" TargetMode="External"/><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2.xml"/><Relationship Id="rId1" Type="http://schemas.openxmlformats.org/officeDocument/2006/relationships/themeOverride" Target="../theme/themeOverride16.xml"/></Relationships>
</file>

<file path=ppt/slides/_rels/slide23.xml.rels><?xml version="1.0" encoding="UTF-8" standalone="yes"?>
<Relationships xmlns="http://schemas.openxmlformats.org/package/2006/relationships"><Relationship Id="rId3" Type="http://schemas.openxmlformats.org/officeDocument/2006/relationships/hyperlink" Target="http://www.flickr.com/photos/center_for_jewish_history/" TargetMode="External"/><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themeOverride" Target="../theme/themeOverride3.xml"/><Relationship Id="rId5" Type="http://schemas.openxmlformats.org/officeDocument/2006/relationships/hyperlink" Target="https://www.flickr.com/photos/grandin/" TargetMode="Externa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hemeOverride" Target="../theme/themeOverride17.xml"/></Relationships>
</file>

<file path=ppt/slides/_rels/slide3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2.xml"/><Relationship Id="rId1" Type="http://schemas.openxmlformats.org/officeDocument/2006/relationships/themeOverride" Target="../theme/themeOverride18.xml"/></Relationships>
</file>

<file path=ppt/slides/_rels/slide35.xml.rels><?xml version="1.0" encoding="UTF-8" standalone="yes"?>
<Relationships xmlns="http://schemas.openxmlformats.org/package/2006/relationships"><Relationship Id="rId8" Type="http://schemas.openxmlformats.org/officeDocument/2006/relationships/audio" Target="../media/media3.mp3"/><Relationship Id="rId13" Type="http://schemas.openxmlformats.org/officeDocument/2006/relationships/slideLayout" Target="../slideLayouts/slideLayout2.xml"/><Relationship Id="rId18" Type="http://schemas.openxmlformats.org/officeDocument/2006/relationships/image" Target="../media/image28.png"/><Relationship Id="rId3" Type="http://schemas.microsoft.com/office/2007/relationships/media" Target="../media/media1.mp3"/><Relationship Id="rId21" Type="http://schemas.openxmlformats.org/officeDocument/2006/relationships/image" Target="../media/image31.png"/><Relationship Id="rId7" Type="http://schemas.microsoft.com/office/2007/relationships/media" Target="../media/media3.mp3"/><Relationship Id="rId12" Type="http://schemas.openxmlformats.org/officeDocument/2006/relationships/audio" Target="../media/media5.mp3"/><Relationship Id="rId17" Type="http://schemas.openxmlformats.org/officeDocument/2006/relationships/image" Target="../media/image27.png"/><Relationship Id="rId2" Type="http://schemas.openxmlformats.org/officeDocument/2006/relationships/audio" Target="file:///T:\Global%20Studies%20I\Unit%202%20-%20Cradles%20of%20Civilization\Thunder_HD.mp3" TargetMode="External"/><Relationship Id="rId16" Type="http://schemas.openxmlformats.org/officeDocument/2006/relationships/image" Target="../media/image26.png"/><Relationship Id="rId20" Type="http://schemas.openxmlformats.org/officeDocument/2006/relationships/image" Target="../media/image30.png"/><Relationship Id="rId1" Type="http://schemas.microsoft.com/office/2007/relationships/media" Target="file:///T:\Global%20Studies%20I\Unit%202%20-%20Cradles%20of%20Civilization\Thunder_HD.mp3" TargetMode="External"/><Relationship Id="rId6" Type="http://schemas.openxmlformats.org/officeDocument/2006/relationships/audio" Target="../media/media2.mp3"/><Relationship Id="rId11" Type="http://schemas.microsoft.com/office/2007/relationships/media" Target="../media/media5.mp3"/><Relationship Id="rId24" Type="http://schemas.openxmlformats.org/officeDocument/2006/relationships/image" Target="../media/image34.png"/><Relationship Id="rId5" Type="http://schemas.microsoft.com/office/2007/relationships/media" Target="../media/media2.mp3"/><Relationship Id="rId15" Type="http://schemas.openxmlformats.org/officeDocument/2006/relationships/image" Target="../media/image25.png"/><Relationship Id="rId23" Type="http://schemas.openxmlformats.org/officeDocument/2006/relationships/image" Target="../media/image33.png"/><Relationship Id="rId10" Type="http://schemas.openxmlformats.org/officeDocument/2006/relationships/audio" Target="../media/media4.mp3"/><Relationship Id="rId19" Type="http://schemas.openxmlformats.org/officeDocument/2006/relationships/image" Target="../media/image29.png"/><Relationship Id="rId4" Type="http://schemas.openxmlformats.org/officeDocument/2006/relationships/audio" Target="../media/media1.mp3"/><Relationship Id="rId9" Type="http://schemas.microsoft.com/office/2007/relationships/media" Target="../media/media4.mp3"/><Relationship Id="rId14" Type="http://schemas.openxmlformats.org/officeDocument/2006/relationships/image" Target="../media/image24.png"/><Relationship Id="rId22" Type="http://schemas.openxmlformats.org/officeDocument/2006/relationships/image" Target="../media/image32.png"/></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2.xml"/><Relationship Id="rId1" Type="http://schemas.openxmlformats.org/officeDocument/2006/relationships/themeOverride" Target="../theme/themeOverride19.xml"/><Relationship Id="rId4" Type="http://schemas.openxmlformats.org/officeDocument/2006/relationships/hyperlink" Target="http://www.biblegateway.com/passage/?search=Genesis+18:16-33&amp;version=NIV"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themeOverride" Target="../theme/themeOverride20.xml"/><Relationship Id="rId4" Type="http://schemas.openxmlformats.org/officeDocument/2006/relationships/hyperlink" Target="http://commons.wikimedia.org/wiki/User:Richardprin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hemeOverride" Target="../theme/themeOverride4.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21.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22.xml"/></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2.xml"/><Relationship Id="rId1" Type="http://schemas.openxmlformats.org/officeDocument/2006/relationships/themeOverride" Target="../theme/themeOverride23.xml"/><Relationship Id="rId6" Type="http://schemas.openxmlformats.org/officeDocument/2006/relationships/image" Target="../media/image39.wmf"/><Relationship Id="rId5" Type="http://schemas.openxmlformats.org/officeDocument/2006/relationships/hyperlink" Target="http://www.biblegateway.com/passage/?search=Genesis+24&amp;version=NIV" TargetMode="External"/><Relationship Id="rId4" Type="http://schemas.openxmlformats.org/officeDocument/2006/relationships/hyperlink" Target="http://www.bible-art.info/Rebecca.htm" TargetMode="Externa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24.xml"/></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25.xml"/></Relationships>
</file>

<file path=ppt/slides/_rels/slide45.xml.rels><?xml version="1.0" encoding="UTF-8" standalone="yes"?>
<Relationships xmlns="http://schemas.openxmlformats.org/package/2006/relationships"><Relationship Id="rId3" Type="http://schemas.openxmlformats.org/officeDocument/2006/relationships/hyperlink" Target="http://www.thebricktestament.com/genesis/jabocb_takes_esaus_inheritance/01_gn25_21.html" TargetMode="External"/><Relationship Id="rId7" Type="http://schemas.openxmlformats.org/officeDocument/2006/relationships/image" Target="../media/image42.jpeg"/><Relationship Id="rId2" Type="http://schemas.openxmlformats.org/officeDocument/2006/relationships/slideLayout" Target="../slideLayouts/slideLayout2.xml"/><Relationship Id="rId1" Type="http://schemas.openxmlformats.org/officeDocument/2006/relationships/themeOverride" Target="../theme/themeOverride26.xml"/><Relationship Id="rId6" Type="http://schemas.openxmlformats.org/officeDocument/2006/relationships/image" Target="../media/image41.png"/><Relationship Id="rId5" Type="http://schemas.openxmlformats.org/officeDocument/2006/relationships/hyperlink" Target="http://www.thebricktestament.com/genesis/jacob_and_rebekah_decieve_elderly_isaac/01_gn27_01-04.html" TargetMode="External"/><Relationship Id="rId4" Type="http://schemas.openxmlformats.org/officeDocument/2006/relationships/image" Target="../media/image40.png"/></Relationships>
</file>

<file path=ppt/slides/_rels/slide4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2.xml"/><Relationship Id="rId1" Type="http://schemas.openxmlformats.org/officeDocument/2006/relationships/themeOverride" Target="../theme/themeOverride27.xml"/><Relationship Id="rId5" Type="http://schemas.openxmlformats.org/officeDocument/2006/relationships/image" Target="../media/image39.wmf"/><Relationship Id="rId4" Type="http://schemas.openxmlformats.org/officeDocument/2006/relationships/hyperlink" Target="http://www.biblegateway.com/passage/?search=Genesis%2028:10-19&amp;version=KJV" TargetMode="External"/></Relationships>
</file>

<file path=ppt/slides/_rels/slide4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2.xml"/><Relationship Id="rId1" Type="http://schemas.openxmlformats.org/officeDocument/2006/relationships/themeOverride" Target="../theme/themeOverride28.xml"/><Relationship Id="rId6" Type="http://schemas.openxmlformats.org/officeDocument/2006/relationships/image" Target="../media/image42.jpeg"/><Relationship Id="rId5" Type="http://schemas.openxmlformats.org/officeDocument/2006/relationships/image" Target="../media/image46.png"/><Relationship Id="rId4" Type="http://schemas.openxmlformats.org/officeDocument/2006/relationships/hyperlink" Target="http://www.bricktestament.com/genesis/jacob_wrestles_god/gn32_23.html" TargetMode="External"/></Relationships>
</file>

<file path=ppt/slides/_rels/slide49.xml.rels><?xml version="1.0" encoding="UTF-8" standalone="yes"?>
<Relationships xmlns="http://schemas.openxmlformats.org/package/2006/relationships"><Relationship Id="rId8" Type="http://schemas.openxmlformats.org/officeDocument/2006/relationships/hyperlink" Target="http://en.wikipedia.org/wiki/Tribe_of_judah" TargetMode="External"/><Relationship Id="rId3" Type="http://schemas.openxmlformats.org/officeDocument/2006/relationships/slide" Target="slide50.xml"/><Relationship Id="rId7" Type="http://schemas.openxmlformats.org/officeDocument/2006/relationships/hyperlink" Target="http://en.wikipedia.org/wiki/Levites" TargetMode="External"/><Relationship Id="rId2" Type="http://schemas.openxmlformats.org/officeDocument/2006/relationships/slideLayout" Target="../slideLayouts/slideLayout2.xml"/><Relationship Id="rId1" Type="http://schemas.openxmlformats.org/officeDocument/2006/relationships/themeOverride" Target="../theme/themeOverride29.xml"/><Relationship Id="rId6" Type="http://schemas.openxmlformats.org/officeDocument/2006/relationships/hyperlink" Target="http://en.wikipedia.org/wiki/Tribe_of_Simeon" TargetMode="External"/><Relationship Id="rId5" Type="http://schemas.openxmlformats.org/officeDocument/2006/relationships/hyperlink" Target="http://en.wikipedia.org/wiki/Tribe_of_Reuben" TargetMode="External"/><Relationship Id="rId4" Type="http://schemas.openxmlformats.org/officeDocument/2006/relationships/image" Target="../media/image47.png"/><Relationship Id="rId9" Type="http://schemas.openxmlformats.org/officeDocument/2006/relationships/hyperlink" Target="http://en.wikipedia.org/wiki/Joseph_(dreamer)"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themeOverride" Target="../theme/themeOverride5.xml"/></Relationships>
</file>

<file path=ppt/slides/_rels/slide50.xml.rels><?xml version="1.0" encoding="UTF-8" standalone="yes"?>
<Relationships xmlns="http://schemas.openxmlformats.org/package/2006/relationships"><Relationship Id="rId8" Type="http://schemas.openxmlformats.org/officeDocument/2006/relationships/hyperlink" Target="http://en.wikipedia.org/wiki/Joseph_(dreamer)" TargetMode="External"/><Relationship Id="rId3" Type="http://schemas.openxmlformats.org/officeDocument/2006/relationships/image" Target="../media/image48.png"/><Relationship Id="rId7" Type="http://schemas.openxmlformats.org/officeDocument/2006/relationships/hyperlink" Target="http://en.wikipedia.org/wiki/Tribe_of_judah" TargetMode="External"/><Relationship Id="rId2" Type="http://schemas.openxmlformats.org/officeDocument/2006/relationships/slideLayout" Target="../slideLayouts/slideLayout2.xml"/><Relationship Id="rId1" Type="http://schemas.openxmlformats.org/officeDocument/2006/relationships/themeOverride" Target="../theme/themeOverride30.xml"/><Relationship Id="rId6" Type="http://schemas.openxmlformats.org/officeDocument/2006/relationships/hyperlink" Target="http://en.wikipedia.org/wiki/Levites" TargetMode="External"/><Relationship Id="rId5" Type="http://schemas.openxmlformats.org/officeDocument/2006/relationships/hyperlink" Target="http://en.wikipedia.org/wiki/Tribe_of_Simeon" TargetMode="External"/><Relationship Id="rId4" Type="http://schemas.openxmlformats.org/officeDocument/2006/relationships/hyperlink" Target="http://en.wikipedia.org/wiki/Tribe_of_Reuben" TargetMode="External"/><Relationship Id="rId9" Type="http://schemas.openxmlformats.org/officeDocument/2006/relationships/hyperlink" Target="http://commons.wikimedia.org/wiki/User:Richardprins"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2.xml"/><Relationship Id="rId1" Type="http://schemas.openxmlformats.org/officeDocument/2006/relationships/themeOverride" Target="../theme/themeOverride31.xml"/><Relationship Id="rId4" Type="http://schemas.microsoft.com/office/2007/relationships/hdphoto" Target="../media/hdphoto5.wdp"/></Relationships>
</file>

<file path=ppt/slides/_rels/slide5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Layout" Target="../slideLayouts/slideLayout2.xml"/><Relationship Id="rId1" Type="http://schemas.openxmlformats.org/officeDocument/2006/relationships/themeOverride" Target="../theme/themeOverride32.xml"/><Relationship Id="rId5" Type="http://schemas.openxmlformats.org/officeDocument/2006/relationships/image" Target="../media/image50.jpeg"/><Relationship Id="rId4" Type="http://schemas.openxmlformats.org/officeDocument/2006/relationships/hyperlink" Target="http://www.bricktestament.com/genesis/joseph_is_ambushed/gn37_02-03.html" TargetMode="External"/></Relationships>
</file>

<file path=ppt/slides/_rels/slide5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hyperlink" Target="http://www.tomrichey.net/" TargetMode="External"/><Relationship Id="rId7" Type="http://schemas.openxmlformats.org/officeDocument/2006/relationships/hyperlink" Target="http://twitter.com/tomrichey" TargetMode="External"/><Relationship Id="rId12" Type="http://schemas.openxmlformats.org/officeDocument/2006/relationships/image" Target="../media/image60.png"/><Relationship Id="rId2" Type="http://schemas.openxmlformats.org/officeDocument/2006/relationships/image" Target="../media/image54.png"/><Relationship Id="rId1" Type="http://schemas.openxmlformats.org/officeDocument/2006/relationships/slideLayout" Target="../slideLayouts/slideLayout12.xml"/><Relationship Id="rId6" Type="http://schemas.openxmlformats.org/officeDocument/2006/relationships/image" Target="../media/image56.png"/><Relationship Id="rId11" Type="http://schemas.openxmlformats.org/officeDocument/2006/relationships/image" Target="../media/image59.png"/><Relationship Id="rId5" Type="http://schemas.openxmlformats.org/officeDocument/2006/relationships/hyperlink" Target="https://www.facebook.com/pages/Tom-Richey/14074617563" TargetMode="External"/><Relationship Id="rId10" Type="http://schemas.openxmlformats.org/officeDocument/2006/relationships/image" Target="../media/image58.png"/><Relationship Id="rId4" Type="http://schemas.openxmlformats.org/officeDocument/2006/relationships/image" Target="../media/image55.png"/><Relationship Id="rId9" Type="http://schemas.openxmlformats.org/officeDocument/2006/relationships/hyperlink" Target="http://www.youtube.com/tomforamerica" TargetMode="External"/></Relationships>
</file>

<file path=ppt/slides/_rels/slide5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6.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7.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descr="http://upload.wikimedia.org/wikipedia/commons/thumb/b/b7/024.Jacob_Wrestles_with_the_Angel.jpg/800px-024.Jacob_Wrestles_with_the_Angel.jpg"/>
          <p:cNvPicPr>
            <a:picLocks noChangeAspect="1" noChangeArrowheads="1"/>
          </p:cNvPicPr>
          <p:nvPr/>
        </p:nvPicPr>
        <p:blipFill rotWithShape="1">
          <a:blip r:embed="rId3">
            <a:extLst>
              <a:ext uri="{28A0092B-C50C-407E-A947-70E740481C1C}">
                <a14:useLocalDpi xmlns:a14="http://schemas.microsoft.com/office/drawing/2010/main" val="0"/>
              </a:ext>
            </a:extLst>
          </a:blip>
          <a:srcRect l="2000" t="15138" r="2000" b="27146"/>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0"/>
            <a:ext cx="6324600" cy="6858000"/>
          </a:xfrm>
          <a:prstGeom prst="rect">
            <a:avLst/>
          </a:prstGeom>
          <a:gradFill flip="none" rotWithShape="1">
            <a:gsLst>
              <a:gs pos="30000">
                <a:schemeClr val="tx1">
                  <a:alpha val="0"/>
                </a:schemeClr>
              </a:gs>
              <a:gs pos="87000">
                <a:schemeClr val="tx1">
                  <a:alpha val="5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6200" y="1905000"/>
            <a:ext cx="4267200" cy="3733800"/>
          </a:xfrm>
          <a:effectLst>
            <a:glow rad="101600">
              <a:schemeClr val="tx1">
                <a:alpha val="60000"/>
              </a:schemeClr>
            </a:glow>
          </a:effectLst>
        </p:spPr>
        <p:txBody>
          <a:bodyPr>
            <a:noAutofit/>
          </a:bodyPr>
          <a:lstStyle/>
          <a:p>
            <a:r>
              <a:rPr lang="en-US" sz="7200" b="1" dirty="0" smtClean="0">
                <a:solidFill>
                  <a:schemeClr val="bg1"/>
                </a:solidFill>
                <a:effectLst>
                  <a:glow rad="76200">
                    <a:schemeClr val="tx1">
                      <a:alpha val="80000"/>
                    </a:schemeClr>
                  </a:glow>
                  <a:outerShdw blurRad="38100" dist="38100" dir="2700000" algn="tl">
                    <a:srgbClr val="000000">
                      <a:alpha val="43137"/>
                    </a:srgbClr>
                  </a:outerShdw>
                </a:effectLst>
              </a:rPr>
              <a:t>The </a:t>
            </a:r>
            <a:br>
              <a:rPr lang="en-US" sz="7200" b="1" dirty="0" smtClean="0">
                <a:solidFill>
                  <a:schemeClr val="bg1"/>
                </a:solidFill>
                <a:effectLst>
                  <a:glow rad="76200">
                    <a:schemeClr val="tx1">
                      <a:alpha val="80000"/>
                    </a:schemeClr>
                  </a:glow>
                  <a:outerShdw blurRad="38100" dist="38100" dir="2700000" algn="tl">
                    <a:srgbClr val="000000">
                      <a:alpha val="43137"/>
                    </a:srgbClr>
                  </a:outerShdw>
                </a:effectLst>
              </a:rPr>
            </a:br>
            <a:r>
              <a:rPr lang="en-US" sz="7200" b="1" dirty="0" smtClean="0">
                <a:solidFill>
                  <a:schemeClr val="bg1"/>
                </a:solidFill>
                <a:effectLst>
                  <a:glow rad="76200">
                    <a:schemeClr val="tx1">
                      <a:alpha val="80000"/>
                    </a:schemeClr>
                  </a:glow>
                  <a:outerShdw blurRad="38100" dist="38100" dir="2700000" algn="tl">
                    <a:srgbClr val="000000">
                      <a:alpha val="43137"/>
                    </a:srgbClr>
                  </a:outerShdw>
                </a:effectLst>
              </a:rPr>
              <a:t>Patriarchs</a:t>
            </a:r>
            <a:br>
              <a:rPr lang="en-US" sz="7200" b="1" dirty="0" smtClean="0">
                <a:solidFill>
                  <a:schemeClr val="bg1"/>
                </a:solidFill>
                <a:effectLst>
                  <a:glow rad="76200">
                    <a:schemeClr val="tx1">
                      <a:alpha val="80000"/>
                    </a:schemeClr>
                  </a:glow>
                  <a:outerShdw blurRad="38100" dist="38100" dir="2700000" algn="tl">
                    <a:srgbClr val="000000">
                      <a:alpha val="43137"/>
                    </a:srgbClr>
                  </a:outerShdw>
                </a:effectLst>
              </a:rPr>
            </a:br>
            <a:r>
              <a:rPr lang="en-US" sz="7200" b="1" dirty="0" smtClean="0">
                <a:solidFill>
                  <a:schemeClr val="bg1"/>
                </a:solidFill>
                <a:effectLst>
                  <a:glow rad="76200">
                    <a:schemeClr val="tx1">
                      <a:alpha val="80000"/>
                    </a:schemeClr>
                  </a:glow>
                  <a:outerShdw blurRad="38100" dist="38100" dir="2700000" algn="tl">
                    <a:srgbClr val="000000">
                      <a:alpha val="43137"/>
                    </a:srgbClr>
                  </a:outerShdw>
                </a:effectLst>
              </a:rPr>
              <a:t>of Israel</a:t>
            </a:r>
            <a:endParaRPr lang="en-US" sz="7200" b="1" dirty="0">
              <a:solidFill>
                <a:schemeClr val="bg1"/>
              </a:solidFill>
              <a:effectLst>
                <a:glow rad="76200">
                  <a:schemeClr val="tx1">
                    <a:alpha val="80000"/>
                  </a:scheme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265931159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60000"/>
                <a:lumOff val="40000"/>
              </a:schemeClr>
            </a:gs>
            <a:gs pos="50000">
              <a:schemeClr val="accent4">
                <a:lumMod val="20000"/>
                <a:lumOff val="80000"/>
              </a:schemeClr>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33800" y="2133600"/>
            <a:ext cx="5334000" cy="2324100"/>
          </a:xfrm>
        </p:spPr>
        <p:txBody>
          <a:bodyPr>
            <a:noAutofit/>
          </a:bodyPr>
          <a:lstStyle/>
          <a:p>
            <a:r>
              <a:rPr lang="en-US" sz="11500" dirty="0" smtClean="0"/>
              <a:t>YHWH</a:t>
            </a:r>
            <a:endParaRPr lang="en-US" dirty="0"/>
          </a:p>
        </p:txBody>
      </p:sp>
      <p:pic>
        <p:nvPicPr>
          <p:cNvPr id="1026" name="Picture 2" descr="http://upload.wikimedia.org/wikipedia/commons/thumb/6/61/YHWH_pronunciation.svg/500px-YHWH_pronunciation.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876" y="2351825"/>
            <a:ext cx="3707524" cy="210587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28600" y="610850"/>
            <a:ext cx="8686800" cy="1446550"/>
          </a:xfrm>
          <a:prstGeom prst="rect">
            <a:avLst/>
          </a:prstGeom>
          <a:noFill/>
        </p:spPr>
        <p:txBody>
          <a:bodyPr wrap="square" rtlCol="0">
            <a:spAutoFit/>
          </a:bodyPr>
          <a:lstStyle/>
          <a:p>
            <a:pPr algn="ctr"/>
            <a:r>
              <a:rPr lang="en-US" sz="8800" b="1" dirty="0" err="1" smtClean="0">
                <a:latin typeface="+mj-lt"/>
              </a:rPr>
              <a:t>Tetragrammaton</a:t>
            </a:r>
            <a:endParaRPr lang="en-US" sz="6600" b="1" dirty="0">
              <a:latin typeface="+mj-lt"/>
            </a:endParaRPr>
          </a:p>
        </p:txBody>
      </p:sp>
      <p:sp>
        <p:nvSpPr>
          <p:cNvPr id="3" name="Rectangle 2"/>
          <p:cNvSpPr/>
          <p:nvPr/>
        </p:nvSpPr>
        <p:spPr>
          <a:xfrm>
            <a:off x="2424168" y="4521368"/>
            <a:ext cx="4295663" cy="1323439"/>
          </a:xfrm>
          <a:prstGeom prst="rect">
            <a:avLst/>
          </a:prstGeom>
        </p:spPr>
        <p:txBody>
          <a:bodyPr wrap="none">
            <a:spAutoFit/>
          </a:bodyPr>
          <a:lstStyle/>
          <a:p>
            <a:r>
              <a:rPr lang="en-US" sz="8000" dirty="0"/>
              <a:t>“Yahweh”</a:t>
            </a:r>
          </a:p>
        </p:txBody>
      </p:sp>
    </p:spTree>
    <p:extLst>
      <p:ext uri="{BB962C8B-B14F-4D97-AF65-F5344CB8AC3E}">
        <p14:creationId xmlns:p14="http://schemas.microsoft.com/office/powerpoint/2010/main" val="174604973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60000"/>
                <a:lumOff val="40000"/>
              </a:schemeClr>
            </a:gs>
            <a:gs pos="50000">
              <a:schemeClr val="accent4">
                <a:lumMod val="20000"/>
                <a:lumOff val="80000"/>
              </a:schemeClr>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4" name="TextBox 3"/>
          <p:cNvSpPr txBox="1"/>
          <p:nvPr/>
        </p:nvSpPr>
        <p:spPr>
          <a:xfrm>
            <a:off x="228600" y="1294924"/>
            <a:ext cx="8686800" cy="1862048"/>
          </a:xfrm>
          <a:prstGeom prst="rect">
            <a:avLst/>
          </a:prstGeom>
          <a:noFill/>
        </p:spPr>
        <p:txBody>
          <a:bodyPr wrap="square" rtlCol="0">
            <a:spAutoFit/>
          </a:bodyPr>
          <a:lstStyle/>
          <a:p>
            <a:pPr algn="ctr"/>
            <a:r>
              <a:rPr lang="en-US" sz="11500" b="1" dirty="0" smtClean="0">
                <a:latin typeface="+mj-lt"/>
              </a:rPr>
              <a:t>“Yahweh”</a:t>
            </a:r>
            <a:endParaRPr lang="en-US" sz="8000" b="1" dirty="0">
              <a:latin typeface="+mj-lt"/>
            </a:endParaRPr>
          </a:p>
        </p:txBody>
      </p:sp>
      <p:sp>
        <p:nvSpPr>
          <p:cNvPr id="3" name="Rectangle 2"/>
          <p:cNvSpPr/>
          <p:nvPr/>
        </p:nvSpPr>
        <p:spPr>
          <a:xfrm>
            <a:off x="1" y="3503474"/>
            <a:ext cx="9144000" cy="1938992"/>
          </a:xfrm>
          <a:prstGeom prst="rect">
            <a:avLst/>
          </a:prstGeom>
        </p:spPr>
        <p:txBody>
          <a:bodyPr wrap="square">
            <a:spAutoFit/>
          </a:bodyPr>
          <a:lstStyle/>
          <a:p>
            <a:pPr algn="ctr"/>
            <a:r>
              <a:rPr lang="en-US" sz="6600" dirty="0" smtClean="0"/>
              <a:t>He who Exists</a:t>
            </a:r>
          </a:p>
          <a:p>
            <a:pPr algn="ctr"/>
            <a:r>
              <a:rPr lang="en-US" sz="5400" dirty="0"/>
              <a:t>(Loosely</a:t>
            </a:r>
            <a:r>
              <a:rPr lang="en-US" sz="5400" dirty="0" smtClean="0"/>
              <a:t>)</a:t>
            </a:r>
            <a:endParaRPr lang="en-US" sz="5400" dirty="0"/>
          </a:p>
        </p:txBody>
      </p:sp>
    </p:spTree>
    <p:extLst>
      <p:ext uri="{BB962C8B-B14F-4D97-AF65-F5344CB8AC3E}">
        <p14:creationId xmlns:p14="http://schemas.microsoft.com/office/powerpoint/2010/main" val="262929041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2"/>
            </a:gs>
            <a:gs pos="86000">
              <a:schemeClr val="tx2">
                <a:lumMod val="50000"/>
              </a:schemeClr>
            </a:gs>
          </a:gsLst>
          <a:lin ang="27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1000" y="358775"/>
            <a:ext cx="7239000" cy="1470025"/>
          </a:xfrm>
        </p:spPr>
        <p:txBody>
          <a:bodyPr>
            <a:noAutofit/>
          </a:bodyPr>
          <a:lstStyle/>
          <a:p>
            <a:pPr algn="l"/>
            <a:r>
              <a:rPr lang="en-US" sz="11500" dirty="0" smtClean="0">
                <a:solidFill>
                  <a:schemeClr val="bg1"/>
                </a:solidFill>
                <a:effectLst>
                  <a:outerShdw blurRad="38100" dist="38100" dir="2700000" algn="tl">
                    <a:srgbClr val="000000">
                      <a:alpha val="43137"/>
                    </a:srgbClr>
                  </a:outerShdw>
                </a:effectLst>
              </a:rPr>
              <a:t>Covenant</a:t>
            </a:r>
            <a:endParaRPr lang="en-US" sz="11500" dirty="0">
              <a:solidFill>
                <a:schemeClr val="bg1"/>
              </a:solidFill>
              <a:effectLst>
                <a:outerShdw blurRad="38100" dist="38100" dir="2700000" algn="tl">
                  <a:srgbClr val="000000">
                    <a:alpha val="43137"/>
                  </a:srgbClr>
                </a:outerShdw>
              </a:effectLst>
            </a:endParaRPr>
          </a:p>
        </p:txBody>
      </p:sp>
      <p:sp>
        <p:nvSpPr>
          <p:cNvPr id="4" name="Content Placeholder 2"/>
          <p:cNvSpPr txBox="1">
            <a:spLocks/>
          </p:cNvSpPr>
          <p:nvPr/>
        </p:nvSpPr>
        <p:spPr>
          <a:xfrm>
            <a:off x="533400" y="2743200"/>
            <a:ext cx="3200400" cy="28956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5400" b="1" u="sng" dirty="0" smtClean="0">
                <a:solidFill>
                  <a:schemeClr val="bg1"/>
                </a:solidFill>
                <a:effectLst>
                  <a:outerShdw blurRad="38100" dist="38100" dir="2700000" algn="tl">
                    <a:srgbClr val="000000">
                      <a:alpha val="43137"/>
                    </a:srgbClr>
                  </a:outerShdw>
                </a:effectLst>
                <a:latin typeface="+mj-lt"/>
              </a:rPr>
              <a:t>YAHWEH</a:t>
            </a:r>
          </a:p>
          <a:p>
            <a:pPr algn="l"/>
            <a:r>
              <a:rPr lang="en-US" sz="2800" dirty="0" smtClean="0">
                <a:solidFill>
                  <a:schemeClr val="bg1"/>
                </a:solidFill>
                <a:effectLst>
                  <a:outerShdw blurRad="38100" dist="38100" dir="2700000" algn="tl">
                    <a:srgbClr val="000000">
                      <a:alpha val="43137"/>
                    </a:srgbClr>
                  </a:outerShdw>
                </a:effectLst>
                <a:latin typeface="+mj-lt"/>
              </a:rPr>
              <a:t>Will make Abraham and his descendants a great nation.</a:t>
            </a:r>
            <a:endParaRPr lang="en-US" sz="2800" dirty="0" smtClean="0">
              <a:solidFill>
                <a:schemeClr val="bg1"/>
              </a:solidFill>
              <a:latin typeface="+mj-lt"/>
            </a:endParaRPr>
          </a:p>
        </p:txBody>
      </p:sp>
      <p:sp>
        <p:nvSpPr>
          <p:cNvPr id="3" name="TextBox 2"/>
          <p:cNvSpPr txBox="1"/>
          <p:nvPr/>
        </p:nvSpPr>
        <p:spPr>
          <a:xfrm>
            <a:off x="1371600" y="1777425"/>
            <a:ext cx="4724400" cy="584775"/>
          </a:xfrm>
          <a:prstGeom prst="rect">
            <a:avLst/>
          </a:prstGeom>
          <a:noFill/>
        </p:spPr>
        <p:txBody>
          <a:bodyPr wrap="square" rtlCol="0">
            <a:spAutoFit/>
          </a:bodyPr>
          <a:lstStyle/>
          <a:p>
            <a:r>
              <a:rPr lang="en-US" sz="3200" b="1" i="1" dirty="0" smtClean="0">
                <a:solidFill>
                  <a:schemeClr val="bg1"/>
                </a:solidFill>
              </a:rPr>
              <a:t>A Solemn Contract or Oath</a:t>
            </a:r>
            <a:endParaRPr lang="en-US" sz="3200" b="1" i="1" dirty="0">
              <a:solidFill>
                <a:schemeClr val="bg1"/>
              </a:solidFill>
            </a:endParaRPr>
          </a:p>
        </p:txBody>
      </p:sp>
      <p:sp>
        <p:nvSpPr>
          <p:cNvPr id="6" name="Content Placeholder 2"/>
          <p:cNvSpPr txBox="1">
            <a:spLocks/>
          </p:cNvSpPr>
          <p:nvPr/>
        </p:nvSpPr>
        <p:spPr>
          <a:xfrm>
            <a:off x="5029200" y="2743200"/>
            <a:ext cx="3657600" cy="17526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5400" b="1" u="sng" dirty="0" smtClean="0">
                <a:solidFill>
                  <a:schemeClr val="bg1"/>
                </a:solidFill>
                <a:effectLst>
                  <a:outerShdw blurRad="38100" dist="38100" dir="2700000" algn="tl">
                    <a:srgbClr val="000000">
                      <a:alpha val="43137"/>
                    </a:srgbClr>
                  </a:outerShdw>
                </a:effectLst>
                <a:latin typeface="+mj-lt"/>
              </a:rPr>
              <a:t>ABRAHAM</a:t>
            </a:r>
          </a:p>
          <a:p>
            <a:r>
              <a:rPr lang="en-US" dirty="0" smtClean="0">
                <a:solidFill>
                  <a:schemeClr val="bg1"/>
                </a:solidFill>
                <a:effectLst>
                  <a:outerShdw blurRad="38100" dist="38100" dir="2700000" algn="tl">
                    <a:srgbClr val="000000">
                      <a:alpha val="43137"/>
                    </a:srgbClr>
                  </a:outerShdw>
                </a:effectLst>
                <a:latin typeface="+mj-lt"/>
              </a:rPr>
              <a:t>Will </a:t>
            </a:r>
            <a:r>
              <a:rPr lang="en-US" b="1" dirty="0" smtClean="0">
                <a:solidFill>
                  <a:schemeClr val="bg1"/>
                </a:solidFill>
                <a:effectLst>
                  <a:outerShdw blurRad="38100" dist="38100" dir="2700000" algn="tl">
                    <a:srgbClr val="000000">
                      <a:alpha val="43137"/>
                    </a:srgbClr>
                  </a:outerShdw>
                </a:effectLst>
                <a:latin typeface="+mj-lt"/>
              </a:rPr>
              <a:t>obey</a:t>
            </a:r>
            <a:r>
              <a:rPr lang="en-US" dirty="0" smtClean="0">
                <a:solidFill>
                  <a:schemeClr val="bg1"/>
                </a:solidFill>
                <a:effectLst>
                  <a:outerShdw blurRad="38100" dist="38100" dir="2700000" algn="tl">
                    <a:srgbClr val="000000">
                      <a:alpha val="43137"/>
                    </a:srgbClr>
                  </a:outerShdw>
                </a:effectLst>
                <a:latin typeface="+mj-lt"/>
              </a:rPr>
              <a:t> Yahweh.</a:t>
            </a:r>
            <a:endParaRPr lang="en-US" dirty="0" smtClean="0">
              <a:solidFill>
                <a:schemeClr val="bg1"/>
              </a:solidFill>
              <a:latin typeface="+mj-lt"/>
            </a:endParaRPr>
          </a:p>
        </p:txBody>
      </p:sp>
    </p:spTree>
    <p:extLst>
      <p:ext uri="{BB962C8B-B14F-4D97-AF65-F5344CB8AC3E}">
        <p14:creationId xmlns:p14="http://schemas.microsoft.com/office/powerpoint/2010/main" val="2971906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farm3.staticflickr.com/2422/3561574044_f505e2ec89_o.jpg"/>
          <p:cNvPicPr>
            <a:picLocks noChangeAspect="1" noChangeArrowheads="1"/>
          </p:cNvPicPr>
          <p:nvPr/>
        </p:nvPicPr>
        <p:blipFill rotWithShape="1">
          <a:blip r:embed="rId2">
            <a:extLst>
              <a:ext uri="{28A0092B-C50C-407E-A947-70E740481C1C}">
                <a14:useLocalDpi xmlns:a14="http://schemas.microsoft.com/office/drawing/2010/main" val="0"/>
              </a:ext>
            </a:extLst>
          </a:blip>
          <a:srcRect l="3849" r="6815"/>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28600" y="152400"/>
            <a:ext cx="6324600" cy="1143000"/>
          </a:xfrm>
        </p:spPr>
        <p:txBody>
          <a:bodyPr>
            <a:noAutofit/>
          </a:bodyPr>
          <a:lstStyle/>
          <a:p>
            <a:pPr algn="l"/>
            <a:r>
              <a:rPr lang="en-US" sz="6000" b="1" dirty="0" smtClean="0"/>
              <a:t>CIRCUMCISION</a:t>
            </a:r>
            <a:endParaRPr lang="en-US" sz="6000" b="1" dirty="0"/>
          </a:p>
        </p:txBody>
      </p:sp>
      <p:sp>
        <p:nvSpPr>
          <p:cNvPr id="3" name="Content Placeholder 2"/>
          <p:cNvSpPr>
            <a:spLocks noGrp="1"/>
          </p:cNvSpPr>
          <p:nvPr>
            <p:ph idx="1"/>
          </p:nvPr>
        </p:nvSpPr>
        <p:spPr>
          <a:xfrm>
            <a:off x="457200" y="1096962"/>
            <a:ext cx="4495800" cy="609600"/>
          </a:xfrm>
        </p:spPr>
        <p:txBody>
          <a:bodyPr/>
          <a:lstStyle/>
          <a:p>
            <a:pPr marL="0" indent="0">
              <a:buNone/>
            </a:pPr>
            <a:r>
              <a:rPr lang="en-US" dirty="0" smtClean="0"/>
              <a:t>The Sign of the Covenant</a:t>
            </a:r>
            <a:endParaRPr lang="en-US" dirty="0"/>
          </a:p>
        </p:txBody>
      </p:sp>
      <p:sp>
        <p:nvSpPr>
          <p:cNvPr id="4" name="Rectangle 3"/>
          <p:cNvSpPr/>
          <p:nvPr/>
        </p:nvSpPr>
        <p:spPr>
          <a:xfrm>
            <a:off x="7010698" y="6504801"/>
            <a:ext cx="2057102" cy="276999"/>
          </a:xfrm>
          <a:prstGeom prst="rect">
            <a:avLst/>
          </a:prstGeom>
        </p:spPr>
        <p:txBody>
          <a:bodyPr wrap="none">
            <a:spAutoFit/>
          </a:bodyPr>
          <a:lstStyle/>
          <a:p>
            <a:r>
              <a:rPr lang="en-US" sz="1200" dirty="0">
                <a:hlinkClick r:id="rId3" action="ppaction://hlinkfile"/>
              </a:rPr>
              <a:t>Center for Jewish History, NYC</a:t>
            </a:r>
            <a:endParaRPr lang="en-US" sz="1200" dirty="0"/>
          </a:p>
        </p:txBody>
      </p:sp>
      <p:sp>
        <p:nvSpPr>
          <p:cNvPr id="5" name="TextBox 4"/>
          <p:cNvSpPr txBox="1"/>
          <p:nvPr/>
        </p:nvSpPr>
        <p:spPr>
          <a:xfrm>
            <a:off x="4267200" y="3474690"/>
            <a:ext cx="1600200" cy="3770263"/>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39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8</a:t>
            </a:r>
            <a:endParaRPr lang="en-US" sz="239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6" name="TextBox 5"/>
          <p:cNvSpPr txBox="1"/>
          <p:nvPr/>
        </p:nvSpPr>
        <p:spPr>
          <a:xfrm>
            <a:off x="6096000" y="4461808"/>
            <a:ext cx="2667000" cy="1938992"/>
          </a:xfrm>
          <a:prstGeom prst="rect">
            <a:avLst/>
          </a:prstGeom>
          <a:noFill/>
        </p:spPr>
        <p:txBody>
          <a:bodyPr wrap="square" rtlCol="0">
            <a:spAutoFit/>
          </a:bodyPr>
          <a:lstStyle/>
          <a:p>
            <a:r>
              <a:rPr lang="en-US" sz="2400" b="1" dirty="0" smtClean="0"/>
              <a:t>Jewish males are still circumcised on the eighth day to mark the covenant with Abraham.</a:t>
            </a:r>
            <a:endParaRPr lang="en-US" sz="2400" b="1" dirty="0"/>
          </a:p>
        </p:txBody>
      </p:sp>
    </p:spTree>
    <p:extLst>
      <p:ext uri="{BB962C8B-B14F-4D97-AF65-F5344CB8AC3E}">
        <p14:creationId xmlns:p14="http://schemas.microsoft.com/office/powerpoint/2010/main" val="16464502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60000"/>
                <a:lumOff val="40000"/>
              </a:schemeClr>
            </a:gs>
            <a:gs pos="50000">
              <a:schemeClr val="accent4">
                <a:lumMod val="20000"/>
                <a:lumOff val="80000"/>
              </a:schemeClr>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graphicFrame>
        <p:nvGraphicFramePr>
          <p:cNvPr id="17" name="Table 16"/>
          <p:cNvGraphicFramePr>
            <a:graphicFrameLocks noGrp="1"/>
          </p:cNvGraphicFramePr>
          <p:nvPr>
            <p:extLst>
              <p:ext uri="{D42A27DB-BD31-4B8C-83A1-F6EECF244321}">
                <p14:modId xmlns:p14="http://schemas.microsoft.com/office/powerpoint/2010/main" val="359209958"/>
              </p:ext>
            </p:extLst>
          </p:nvPr>
        </p:nvGraphicFramePr>
        <p:xfrm>
          <a:off x="800100" y="2133600"/>
          <a:ext cx="2857500" cy="3048000"/>
        </p:xfrm>
        <a:graphic>
          <a:graphicData uri="http://schemas.openxmlformats.org/drawingml/2006/table">
            <a:tbl>
              <a:tblPr firstRow="1" bandRow="1">
                <a:tableStyleId>{5C22544A-7EE6-4342-B048-85BDC9FD1C3A}</a:tableStyleId>
              </a:tblPr>
              <a:tblGrid>
                <a:gridCol w="2857500"/>
              </a:tblGrid>
              <a:tr h="876300">
                <a:tc>
                  <a:txBody>
                    <a:bodyPr/>
                    <a:lstStyle/>
                    <a:p>
                      <a:pPr algn="ctr"/>
                      <a:r>
                        <a:rPr lang="en-US" sz="5400" dirty="0" smtClean="0">
                          <a:effectLst>
                            <a:outerShdw blurRad="38100" dist="38100" dir="2700000" algn="tl">
                              <a:srgbClr val="000000">
                                <a:alpha val="43137"/>
                              </a:srgbClr>
                            </a:outerShdw>
                          </a:effectLst>
                          <a:latin typeface="+mj-lt"/>
                        </a:rPr>
                        <a:t>Hagar</a:t>
                      </a:r>
                      <a:r>
                        <a:rPr lang="en-US" sz="5400" dirty="0" smtClean="0">
                          <a:effectLst>
                            <a:outerShdw blurRad="38100" dist="38100" dir="2700000" algn="tl">
                              <a:srgbClr val="000000">
                                <a:alpha val="43137"/>
                              </a:srgbClr>
                            </a:outerShdw>
                          </a:effectLst>
                        </a:rPr>
                        <a:t> </a:t>
                      </a:r>
                      <a:r>
                        <a:rPr lang="en-US" sz="4400" dirty="0" smtClean="0"/>
                        <a:t/>
                      </a:r>
                      <a:br>
                        <a:rPr lang="en-US" sz="4400" dirty="0" smtClean="0"/>
                      </a:br>
                      <a:r>
                        <a:rPr lang="en-US" sz="4000" b="0" dirty="0" smtClean="0">
                          <a:effectLst>
                            <a:outerShdw blurRad="38100" dist="38100" dir="2700000" algn="tl">
                              <a:srgbClr val="000000">
                                <a:alpha val="43137"/>
                              </a:srgbClr>
                            </a:outerShdw>
                          </a:effectLst>
                        </a:rPr>
                        <a:t>(Slave)</a:t>
                      </a:r>
                      <a:endParaRPr lang="en-US" sz="4400" b="0" dirty="0">
                        <a:effectLst>
                          <a:outerShdw blurRad="38100" dist="38100" dir="2700000" algn="tl">
                            <a:srgbClr val="000000">
                              <a:alpha val="43137"/>
                            </a:srgbClr>
                          </a:outerShdw>
                        </a:effectLst>
                      </a:endParaRPr>
                    </a:p>
                  </a:txBody>
                  <a:tcPr>
                    <a:solidFill>
                      <a:schemeClr val="accent1">
                        <a:lumMod val="50000"/>
                      </a:schemeClr>
                    </a:solidFill>
                  </a:tcPr>
                </a:tc>
              </a:tr>
              <a:tr h="876300">
                <a:tc>
                  <a:txBody>
                    <a:bodyPr/>
                    <a:lstStyle/>
                    <a:p>
                      <a:pPr algn="ctr"/>
                      <a:r>
                        <a:rPr lang="en-US" sz="5400" b="1" dirty="0" smtClean="0">
                          <a:latin typeface="+mj-lt"/>
                        </a:rPr>
                        <a:t>Ishmael</a:t>
                      </a:r>
                      <a:endParaRPr lang="en-US" sz="4000" b="1" dirty="0" smtClean="0">
                        <a:latin typeface="+mj-lt"/>
                      </a:endParaRPr>
                    </a:p>
                    <a:p>
                      <a:pPr algn="ctr"/>
                      <a:r>
                        <a:rPr lang="en-US" sz="4000" dirty="0" smtClean="0"/>
                        <a:t>(Elder)</a:t>
                      </a:r>
                      <a:endParaRPr lang="en-US" sz="4000" dirty="0"/>
                    </a:p>
                  </a:txBody>
                  <a:tcPr/>
                </a:tc>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87974186"/>
              </p:ext>
            </p:extLst>
          </p:nvPr>
        </p:nvGraphicFramePr>
        <p:xfrm>
          <a:off x="5410200" y="2133600"/>
          <a:ext cx="2857500" cy="3048000"/>
        </p:xfrm>
        <a:graphic>
          <a:graphicData uri="http://schemas.openxmlformats.org/drawingml/2006/table">
            <a:tbl>
              <a:tblPr firstRow="1" bandRow="1">
                <a:tableStyleId>{5C22544A-7EE6-4342-B048-85BDC9FD1C3A}</a:tableStyleId>
              </a:tblPr>
              <a:tblGrid>
                <a:gridCol w="2857500"/>
              </a:tblGrid>
              <a:tr h="876300">
                <a:tc>
                  <a:txBody>
                    <a:bodyPr/>
                    <a:lstStyle/>
                    <a:p>
                      <a:pPr algn="ctr"/>
                      <a:r>
                        <a:rPr lang="en-US" sz="5400" b="1" kern="1200" dirty="0" smtClean="0">
                          <a:solidFill>
                            <a:schemeClr val="lt1"/>
                          </a:solidFill>
                          <a:effectLst>
                            <a:outerShdw blurRad="38100" dist="38100" dir="2700000" algn="tl">
                              <a:srgbClr val="000000">
                                <a:alpha val="43137"/>
                              </a:srgbClr>
                            </a:outerShdw>
                          </a:effectLst>
                          <a:latin typeface="+mj-lt"/>
                          <a:ea typeface="+mn-ea"/>
                          <a:cs typeface="+mn-cs"/>
                        </a:rPr>
                        <a:t>Sarah</a:t>
                      </a:r>
                      <a:r>
                        <a:rPr lang="en-US" sz="5400" dirty="0" smtClean="0"/>
                        <a:t> </a:t>
                      </a:r>
                      <a:r>
                        <a:rPr lang="en-US" sz="4400" dirty="0" smtClean="0"/>
                        <a:t/>
                      </a:r>
                      <a:br>
                        <a:rPr lang="en-US" sz="4400" dirty="0" smtClean="0"/>
                      </a:br>
                      <a:r>
                        <a:rPr lang="en-US" sz="4000" b="0" dirty="0" smtClean="0">
                          <a:effectLst>
                            <a:outerShdw blurRad="38100" dist="38100" dir="2700000" algn="tl">
                              <a:srgbClr val="000000">
                                <a:alpha val="43137"/>
                              </a:srgbClr>
                            </a:outerShdw>
                          </a:effectLst>
                        </a:rPr>
                        <a:t>(Wife)</a:t>
                      </a:r>
                      <a:endParaRPr lang="en-US" sz="4400" b="0" dirty="0">
                        <a:effectLst>
                          <a:outerShdw blurRad="38100" dist="38100" dir="2700000" algn="tl">
                            <a:srgbClr val="000000">
                              <a:alpha val="43137"/>
                            </a:srgbClr>
                          </a:outerShdw>
                        </a:effectLst>
                      </a:endParaRPr>
                    </a:p>
                  </a:txBody>
                  <a:tcPr>
                    <a:solidFill>
                      <a:schemeClr val="accent1">
                        <a:lumMod val="50000"/>
                      </a:schemeClr>
                    </a:solidFill>
                  </a:tcPr>
                </a:tc>
              </a:tr>
              <a:tr h="876300">
                <a:tc>
                  <a:txBody>
                    <a:bodyPr/>
                    <a:lstStyle/>
                    <a:p>
                      <a:pPr algn="ctr"/>
                      <a:r>
                        <a:rPr lang="en-US" sz="5400" b="1" kern="1200" dirty="0" smtClean="0">
                          <a:solidFill>
                            <a:schemeClr val="dk1"/>
                          </a:solidFill>
                          <a:latin typeface="+mj-lt"/>
                          <a:ea typeface="+mn-ea"/>
                          <a:cs typeface="+mn-cs"/>
                        </a:rPr>
                        <a:t>Isaac</a:t>
                      </a:r>
                      <a:r>
                        <a:rPr lang="en-US" sz="4000" dirty="0" smtClean="0"/>
                        <a:t/>
                      </a:r>
                      <a:br>
                        <a:rPr lang="en-US" sz="4000" dirty="0" smtClean="0"/>
                      </a:br>
                      <a:r>
                        <a:rPr lang="en-US" sz="4000" dirty="0" smtClean="0"/>
                        <a:t>(Younger)</a:t>
                      </a:r>
                      <a:endParaRPr lang="en-US" sz="4000" dirty="0"/>
                    </a:p>
                  </a:txBody>
                  <a:tcPr/>
                </a:tc>
              </a:tr>
            </a:tbl>
          </a:graphicData>
        </a:graphic>
      </p:graphicFrame>
      <p:sp>
        <p:nvSpPr>
          <p:cNvPr id="4" name="Title 3"/>
          <p:cNvSpPr>
            <a:spLocks noGrp="1"/>
          </p:cNvSpPr>
          <p:nvPr>
            <p:ph type="title"/>
          </p:nvPr>
        </p:nvSpPr>
        <p:spPr>
          <a:xfrm>
            <a:off x="457200" y="457200"/>
            <a:ext cx="8229600" cy="1143000"/>
          </a:xfrm>
        </p:spPr>
        <p:txBody>
          <a:bodyPr>
            <a:normAutofit/>
          </a:bodyPr>
          <a:lstStyle/>
          <a:p>
            <a:pPr algn="l"/>
            <a:r>
              <a:rPr lang="en-US" sz="6000" b="1" dirty="0" smtClean="0"/>
              <a:t>Abraham’s Offspring</a:t>
            </a:r>
            <a:endParaRPr lang="en-US" sz="6000" b="1" dirty="0"/>
          </a:p>
        </p:txBody>
      </p:sp>
    </p:spTree>
    <p:extLst>
      <p:ext uri="{BB962C8B-B14F-4D97-AF65-F5344CB8AC3E}">
        <p14:creationId xmlns:p14="http://schemas.microsoft.com/office/powerpoint/2010/main" val="167032528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60000"/>
                <a:lumOff val="40000"/>
              </a:schemeClr>
            </a:gs>
            <a:gs pos="50000">
              <a:schemeClr val="accent4">
                <a:lumMod val="20000"/>
                <a:lumOff val="80000"/>
              </a:schemeClr>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5" name="TextBox 4"/>
          <p:cNvSpPr txBox="1"/>
          <p:nvPr/>
        </p:nvSpPr>
        <p:spPr>
          <a:xfrm>
            <a:off x="304800" y="1828800"/>
            <a:ext cx="4267200" cy="4031873"/>
          </a:xfrm>
          <a:prstGeom prst="rect">
            <a:avLst/>
          </a:prstGeom>
          <a:noFill/>
        </p:spPr>
        <p:txBody>
          <a:bodyPr wrap="square" rtlCol="0">
            <a:spAutoFit/>
          </a:bodyPr>
          <a:lstStyle/>
          <a:p>
            <a:pPr algn="ctr"/>
            <a:r>
              <a:rPr lang="en-US" sz="4800" b="1" dirty="0" smtClean="0"/>
              <a:t>Judaism</a:t>
            </a:r>
          </a:p>
          <a:p>
            <a:pPr algn="ctr"/>
            <a:r>
              <a:rPr lang="en-US" sz="4800" b="1" dirty="0" smtClean="0"/>
              <a:t>Christianity</a:t>
            </a:r>
          </a:p>
          <a:p>
            <a:pPr algn="ctr"/>
            <a:r>
              <a:rPr lang="en-US" sz="4800" b="1" dirty="0" smtClean="0"/>
              <a:t>Islam</a:t>
            </a:r>
          </a:p>
          <a:p>
            <a:endParaRPr lang="en-US" sz="4000" b="1" dirty="0" smtClean="0"/>
          </a:p>
          <a:p>
            <a:r>
              <a:rPr lang="en-US" sz="2400" b="1" i="1" dirty="0" smtClean="0"/>
              <a:t>All of the Abrahamic recognize Abraham as a prophet who received  a revelation from God.</a:t>
            </a:r>
            <a:endParaRPr lang="en-US" sz="2400" b="1" i="1" dirty="0"/>
          </a:p>
        </p:txBody>
      </p:sp>
      <p:pic>
        <p:nvPicPr>
          <p:cNvPr id="4" name="Picture 3" descr="AbrahamicReligionsSymbols.png"/>
          <p:cNvPicPr>
            <a:picLocks noChangeAspect="1"/>
          </p:cNvPicPr>
          <p:nvPr/>
        </p:nvPicPr>
        <p:blipFill rotWithShape="1">
          <a:blip r:embed="rId3" cstate="print"/>
          <a:srcRect l="-451" t="-189" r="1413" b="1556"/>
          <a:stretch/>
        </p:blipFill>
        <p:spPr>
          <a:xfrm>
            <a:off x="4398579" y="1424152"/>
            <a:ext cx="4603531" cy="4824248"/>
          </a:xfrm>
          <a:prstGeom prst="rect">
            <a:avLst/>
          </a:prstGeom>
        </p:spPr>
      </p:pic>
      <p:sp>
        <p:nvSpPr>
          <p:cNvPr id="3" name="Title 2"/>
          <p:cNvSpPr>
            <a:spLocks noGrp="1"/>
          </p:cNvSpPr>
          <p:nvPr>
            <p:ph type="title"/>
          </p:nvPr>
        </p:nvSpPr>
        <p:spPr/>
        <p:txBody>
          <a:bodyPr>
            <a:normAutofit/>
          </a:bodyPr>
          <a:lstStyle/>
          <a:p>
            <a:pPr algn="l"/>
            <a:r>
              <a:rPr lang="en-US" sz="6600" b="1" dirty="0" smtClean="0"/>
              <a:t>Abrahamic Religions</a:t>
            </a:r>
            <a:endParaRPr lang="en-US" sz="6600" b="1" dirty="0"/>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ChangeAspect="1" noChangeArrowheads="1"/>
          </p:cNvPicPr>
          <p:nvPr/>
        </p:nvPicPr>
        <p:blipFill>
          <a:blip r:embed="rId2" cstate="print"/>
          <a:srcRect/>
          <a:stretch>
            <a:fillRect/>
          </a:stretch>
        </p:blipFill>
        <p:spPr bwMode="auto">
          <a:xfrm>
            <a:off x="0" y="533400"/>
            <a:ext cx="9144000" cy="587502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74638"/>
            <a:ext cx="9144000" cy="1143000"/>
          </a:xfrm>
        </p:spPr>
        <p:txBody>
          <a:bodyPr>
            <a:normAutofit/>
          </a:bodyPr>
          <a:lstStyle/>
          <a:p>
            <a:r>
              <a:rPr lang="en-US" sz="4800" dirty="0" smtClean="0"/>
              <a:t>Abrahamic and Indian Religions</a:t>
            </a:r>
            <a:endParaRPr lang="en-US" sz="4800" dirty="0"/>
          </a:p>
        </p:txBody>
      </p:sp>
      <p:pic>
        <p:nvPicPr>
          <p:cNvPr id="1026" name="Picture 2" descr="http://upload.wikimedia.org/wikipedia/commons/e/e7/Abraham_Dharma.png"/>
          <p:cNvPicPr>
            <a:picLocks noChangeAspect="1" noChangeArrowheads="1"/>
          </p:cNvPicPr>
          <p:nvPr/>
        </p:nvPicPr>
        <p:blipFill rotWithShape="1">
          <a:blip r:embed="rId2">
            <a:clrChange>
              <a:clrFrom>
                <a:srgbClr val="CCFFFF"/>
              </a:clrFrom>
              <a:clrTo>
                <a:srgbClr val="CCFFFF">
                  <a:alpha val="0"/>
                </a:srgbClr>
              </a:clrTo>
            </a:clrChange>
            <a:extLst>
              <a:ext uri="{28A0092B-C50C-407E-A947-70E740481C1C}">
                <a14:useLocalDpi xmlns:a14="http://schemas.microsoft.com/office/drawing/2010/main" val="0"/>
              </a:ext>
            </a:extLst>
          </a:blip>
          <a:srcRect r="4115"/>
          <a:stretch/>
        </p:blipFill>
        <p:spPr bwMode="auto">
          <a:xfrm>
            <a:off x="76199" y="1444823"/>
            <a:ext cx="9067801" cy="448922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096000" y="5712023"/>
            <a:ext cx="2422843" cy="307777"/>
          </a:xfrm>
          <a:prstGeom prst="rect">
            <a:avLst/>
          </a:prstGeom>
        </p:spPr>
        <p:txBody>
          <a:bodyPr wrap="none">
            <a:spAutoFit/>
          </a:bodyPr>
          <a:lstStyle/>
          <a:p>
            <a:r>
              <a:rPr lang="en-US" sz="1400" dirty="0" smtClean="0"/>
              <a:t>Map Credit:  </a:t>
            </a:r>
            <a:r>
              <a:rPr lang="en-US" sz="1400" dirty="0"/>
              <a:t>Abraham Dharma</a:t>
            </a:r>
          </a:p>
        </p:txBody>
      </p:sp>
    </p:spTree>
    <p:extLst>
      <p:ext uri="{BB962C8B-B14F-4D97-AF65-F5344CB8AC3E}">
        <p14:creationId xmlns:p14="http://schemas.microsoft.com/office/powerpoint/2010/main" val="41934072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60000"/>
                <a:lumOff val="40000"/>
              </a:schemeClr>
            </a:gs>
            <a:gs pos="50000">
              <a:schemeClr val="accent4">
                <a:lumMod val="20000"/>
                <a:lumOff val="80000"/>
              </a:schemeClr>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52400" y="525517"/>
            <a:ext cx="8686800" cy="1227083"/>
          </a:xfrm>
        </p:spPr>
        <p:txBody>
          <a:bodyPr>
            <a:normAutofit/>
          </a:bodyPr>
          <a:lstStyle/>
          <a:p>
            <a:r>
              <a:rPr lang="en-US" sz="6000" b="1" dirty="0" smtClean="0"/>
              <a:t>Judeo-Christian Tradition</a:t>
            </a:r>
            <a:endParaRPr lang="en-US" sz="6000" b="1" dirty="0"/>
          </a:p>
        </p:txBody>
      </p:sp>
      <p:pic>
        <p:nvPicPr>
          <p:cNvPr id="2050" name="Picture 2" descr="C:\Users\trichey\AppData\Local\Microsoft\Windows\Temporary Internet Files\Content.IE5\VN680A5I\MC900436217[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268683"/>
            <a:ext cx="1903942" cy="21588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trichey\AppData\Local\Microsoft\Windows\Temporary Internet Files\Content.IE5\9DDGKTZB\MC900436392[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2201917"/>
            <a:ext cx="1728185" cy="237008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81000" y="5257800"/>
            <a:ext cx="7924800" cy="954107"/>
          </a:xfrm>
          <a:prstGeom prst="rect">
            <a:avLst/>
          </a:prstGeom>
          <a:noFill/>
        </p:spPr>
        <p:txBody>
          <a:bodyPr wrap="square" rtlCol="0">
            <a:spAutoFit/>
          </a:bodyPr>
          <a:lstStyle/>
          <a:p>
            <a:pPr algn="ctr"/>
            <a:r>
              <a:rPr lang="en-US" sz="2800" b="1" dirty="0" smtClean="0"/>
              <a:t>In the Hebrew Bible, Isaac is chosen by Yahweh as the legitimate heir of the Abrahamic covenant.</a:t>
            </a:r>
            <a:endParaRPr lang="en-US" sz="2800" b="1" dirty="0"/>
          </a:p>
        </p:txBody>
      </p:sp>
      <p:graphicFrame>
        <p:nvGraphicFramePr>
          <p:cNvPr id="7" name="Table 6"/>
          <p:cNvGraphicFramePr>
            <a:graphicFrameLocks noGrp="1"/>
          </p:cNvGraphicFramePr>
          <p:nvPr>
            <p:extLst>
              <p:ext uri="{D42A27DB-BD31-4B8C-83A1-F6EECF244321}">
                <p14:modId xmlns:p14="http://schemas.microsoft.com/office/powerpoint/2010/main" val="3402430093"/>
              </p:ext>
            </p:extLst>
          </p:nvPr>
        </p:nvGraphicFramePr>
        <p:xfrm>
          <a:off x="5410200" y="1905000"/>
          <a:ext cx="2857500" cy="3048000"/>
        </p:xfrm>
        <a:graphic>
          <a:graphicData uri="http://schemas.openxmlformats.org/drawingml/2006/table">
            <a:tbl>
              <a:tblPr firstRow="1" bandRow="1">
                <a:tableStyleId>{5C22544A-7EE6-4342-B048-85BDC9FD1C3A}</a:tableStyleId>
              </a:tblPr>
              <a:tblGrid>
                <a:gridCol w="2857500"/>
              </a:tblGrid>
              <a:tr h="876300">
                <a:tc>
                  <a:txBody>
                    <a:bodyPr/>
                    <a:lstStyle/>
                    <a:p>
                      <a:pPr algn="ctr"/>
                      <a:r>
                        <a:rPr lang="en-US" sz="5400" b="1" kern="1200" dirty="0" smtClean="0">
                          <a:solidFill>
                            <a:schemeClr val="lt1"/>
                          </a:solidFill>
                          <a:effectLst>
                            <a:outerShdw blurRad="38100" dist="38100" dir="2700000" algn="tl">
                              <a:srgbClr val="000000">
                                <a:alpha val="43137"/>
                              </a:srgbClr>
                            </a:outerShdw>
                          </a:effectLst>
                          <a:latin typeface="+mj-lt"/>
                          <a:ea typeface="+mn-ea"/>
                          <a:cs typeface="+mn-cs"/>
                        </a:rPr>
                        <a:t>Sarah</a:t>
                      </a:r>
                      <a:r>
                        <a:rPr lang="en-US" sz="5400" dirty="0" smtClean="0"/>
                        <a:t> </a:t>
                      </a:r>
                      <a:r>
                        <a:rPr lang="en-US" sz="4400" dirty="0" smtClean="0"/>
                        <a:t/>
                      </a:r>
                      <a:br>
                        <a:rPr lang="en-US" sz="4400" dirty="0" smtClean="0"/>
                      </a:br>
                      <a:r>
                        <a:rPr lang="en-US" sz="4000" b="0" dirty="0" smtClean="0">
                          <a:effectLst>
                            <a:outerShdw blurRad="38100" dist="38100" dir="2700000" algn="tl">
                              <a:srgbClr val="000000">
                                <a:alpha val="43137"/>
                              </a:srgbClr>
                            </a:outerShdw>
                          </a:effectLst>
                        </a:rPr>
                        <a:t>(Wife)</a:t>
                      </a:r>
                      <a:endParaRPr lang="en-US" sz="4400" b="0" dirty="0">
                        <a:effectLst>
                          <a:outerShdw blurRad="38100" dist="38100" dir="2700000" algn="tl">
                            <a:srgbClr val="000000">
                              <a:alpha val="43137"/>
                            </a:srgbClr>
                          </a:outerShdw>
                        </a:effectLst>
                      </a:endParaRPr>
                    </a:p>
                  </a:txBody>
                  <a:tcPr>
                    <a:solidFill>
                      <a:schemeClr val="accent1">
                        <a:lumMod val="50000"/>
                      </a:schemeClr>
                    </a:solidFill>
                  </a:tcPr>
                </a:tc>
              </a:tr>
              <a:tr h="876300">
                <a:tc>
                  <a:txBody>
                    <a:bodyPr/>
                    <a:lstStyle/>
                    <a:p>
                      <a:pPr algn="ctr"/>
                      <a:r>
                        <a:rPr lang="en-US" sz="5400" b="1" kern="1200" dirty="0" smtClean="0">
                          <a:solidFill>
                            <a:schemeClr val="dk1"/>
                          </a:solidFill>
                          <a:latin typeface="+mj-lt"/>
                          <a:ea typeface="+mn-ea"/>
                          <a:cs typeface="+mn-cs"/>
                        </a:rPr>
                        <a:t>Isaac</a:t>
                      </a:r>
                      <a:r>
                        <a:rPr lang="en-US" sz="4000" dirty="0" smtClean="0"/>
                        <a:t/>
                      </a:r>
                      <a:br>
                        <a:rPr lang="en-US" sz="4000" dirty="0" smtClean="0"/>
                      </a:br>
                      <a:r>
                        <a:rPr lang="en-US" sz="4000" dirty="0" smtClean="0"/>
                        <a:t>(Younger)</a:t>
                      </a:r>
                      <a:endParaRPr lang="en-US" sz="4000" dirty="0"/>
                    </a:p>
                  </a:txBody>
                  <a:tcPr/>
                </a:tc>
              </a:tr>
            </a:tbl>
          </a:graphicData>
        </a:graphic>
      </p:graphicFrame>
    </p:spTree>
    <p:extLst>
      <p:ext uri="{BB962C8B-B14F-4D97-AF65-F5344CB8AC3E}">
        <p14:creationId xmlns:p14="http://schemas.microsoft.com/office/powerpoint/2010/main" val="77358271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60000"/>
                <a:lumOff val="40000"/>
              </a:schemeClr>
            </a:gs>
            <a:gs pos="50000">
              <a:schemeClr val="accent4">
                <a:lumMod val="20000"/>
                <a:lumOff val="80000"/>
              </a:schemeClr>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 y="381000"/>
            <a:ext cx="3657600" cy="4191000"/>
          </a:xfrm>
        </p:spPr>
        <p:txBody>
          <a:bodyPr>
            <a:noAutofit/>
          </a:bodyPr>
          <a:lstStyle/>
          <a:p>
            <a:r>
              <a:rPr lang="en-US" sz="4000" dirty="0"/>
              <a:t>But </a:t>
            </a:r>
            <a:r>
              <a:rPr lang="en-US" sz="4000" dirty="0" smtClean="0"/>
              <a:t/>
            </a:r>
            <a:br>
              <a:rPr lang="en-US" sz="4000" dirty="0" smtClean="0"/>
            </a:br>
            <a:r>
              <a:rPr lang="en-US" sz="7200" dirty="0" smtClean="0"/>
              <a:t>Ishmael </a:t>
            </a:r>
            <a:r>
              <a:rPr lang="en-US" sz="4000" dirty="0"/>
              <a:t>would </a:t>
            </a:r>
            <a:r>
              <a:rPr lang="en-US" sz="4000" dirty="0" smtClean="0"/>
              <a:t>foster a </a:t>
            </a:r>
            <a:br>
              <a:rPr lang="en-US" sz="4000" dirty="0" smtClean="0"/>
            </a:br>
            <a:r>
              <a:rPr lang="en-US" sz="4000" dirty="0" smtClean="0"/>
              <a:t>great </a:t>
            </a:r>
            <a:r>
              <a:rPr lang="en-US" sz="4000" dirty="0"/>
              <a:t>nation, </a:t>
            </a:r>
            <a:r>
              <a:rPr lang="en-US" sz="4000" dirty="0" smtClean="0"/>
              <a:t/>
            </a:r>
            <a:br>
              <a:rPr lang="en-US" sz="4000" dirty="0" smtClean="0"/>
            </a:br>
            <a:r>
              <a:rPr lang="en-US" sz="4000" dirty="0" smtClean="0"/>
              <a:t>as </a:t>
            </a:r>
            <a:r>
              <a:rPr lang="en-US" sz="4000" dirty="0"/>
              <a:t>well.</a:t>
            </a:r>
          </a:p>
        </p:txBody>
      </p:sp>
      <p:pic>
        <p:nvPicPr>
          <p:cNvPr id="1026" name="Picture 2" descr="File:Hagar and Ishmael in desert (Grigoriy Ugryumov).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9811"/>
            <a:ext cx="5334000" cy="686781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1021" y="6096000"/>
            <a:ext cx="3831021" cy="707886"/>
          </a:xfrm>
          <a:prstGeom prst="rect">
            <a:avLst/>
          </a:prstGeom>
        </p:spPr>
        <p:txBody>
          <a:bodyPr wrap="square">
            <a:spAutoFit/>
          </a:bodyPr>
          <a:lstStyle/>
          <a:p>
            <a:pPr algn="ctr"/>
            <a:r>
              <a:rPr lang="en-US" sz="2000" b="1" i="1" dirty="0"/>
              <a:t>Hagar and Ishmael in the Desert</a:t>
            </a:r>
            <a:r>
              <a:rPr lang="en-US" sz="2000" b="1" dirty="0"/>
              <a:t>, </a:t>
            </a:r>
            <a:r>
              <a:rPr lang="en-US" sz="2000" b="1" dirty="0" smtClean="0"/>
              <a:t/>
            </a:r>
            <a:br>
              <a:rPr lang="en-US" sz="2000" b="1" dirty="0" smtClean="0"/>
            </a:br>
            <a:r>
              <a:rPr lang="en-US" sz="2000" b="1" dirty="0" smtClean="0"/>
              <a:t>by </a:t>
            </a:r>
            <a:r>
              <a:rPr lang="en-US" sz="2000" b="1" dirty="0" err="1"/>
              <a:t>Grigoriy</a:t>
            </a:r>
            <a:r>
              <a:rPr lang="en-US" sz="2000" b="1" dirty="0"/>
              <a:t> </a:t>
            </a:r>
            <a:r>
              <a:rPr lang="en-US" sz="2000" b="1" dirty="0" err="1"/>
              <a:t>Ugrumov</a:t>
            </a:r>
            <a:r>
              <a:rPr lang="en-US" sz="2000" b="1" dirty="0"/>
              <a:t> (c. 1785)</a:t>
            </a:r>
          </a:p>
        </p:txBody>
      </p:sp>
    </p:spTree>
    <p:extLst>
      <p:ext uri="{BB962C8B-B14F-4D97-AF65-F5344CB8AC3E}">
        <p14:creationId xmlns:p14="http://schemas.microsoft.com/office/powerpoint/2010/main" val="19468082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60000"/>
                <a:lumOff val="40000"/>
              </a:schemeClr>
            </a:gs>
            <a:gs pos="50000">
              <a:schemeClr val="accent4">
                <a:lumMod val="20000"/>
                <a:lumOff val="80000"/>
              </a:schemeClr>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pic>
        <p:nvPicPr>
          <p:cNvPr id="3074" name="Picture 2" descr="C:\Users\trichey\AppData\Local\Microsoft\Windows\Temporary Internet Files\Content.IE5\MU52RS1M\MP900442198[1].jpg"/>
          <p:cNvPicPr>
            <a:picLocks noChangeAspect="1" noChangeArrowheads="1"/>
          </p:cNvPicPr>
          <p:nvPr/>
        </p:nvPicPr>
        <p:blipFill rotWithShape="1">
          <a:blip r:embed="rId3">
            <a:extLst>
              <a:ext uri="{28A0092B-C50C-407E-A947-70E740481C1C}">
                <a14:useLocalDpi xmlns:a14="http://schemas.microsoft.com/office/drawing/2010/main" val="0"/>
              </a:ext>
            </a:extLst>
          </a:blip>
          <a:srcRect l="2197" r="14346" b="5833"/>
          <a:stretch/>
        </p:blipFill>
        <p:spPr bwMode="auto">
          <a:xfrm>
            <a:off x="0" y="-1"/>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11267" name="Content Placeholder 2"/>
          <p:cNvSpPr>
            <a:spLocks noGrp="1"/>
          </p:cNvSpPr>
          <p:nvPr>
            <p:ph idx="1"/>
          </p:nvPr>
        </p:nvSpPr>
        <p:spPr>
          <a:xfrm>
            <a:off x="609600" y="2537617"/>
            <a:ext cx="2971800" cy="1782763"/>
          </a:xfrm>
          <a:solidFill>
            <a:schemeClr val="bg1">
              <a:alpha val="50000"/>
            </a:schemeClr>
          </a:solidFill>
          <a:effectLst>
            <a:softEdge rad="63500"/>
          </a:effectLst>
        </p:spPr>
        <p:txBody>
          <a:bodyPr>
            <a:noAutofit/>
          </a:bodyPr>
          <a:lstStyle/>
          <a:p>
            <a:pPr marL="0" indent="0">
              <a:buNone/>
            </a:pPr>
            <a:r>
              <a:rPr lang="en-US" sz="4000" b="1" dirty="0" smtClean="0"/>
              <a:t>The father of a family or nation</a:t>
            </a:r>
            <a:endParaRPr lang="en-US" sz="1600" b="1" i="1" dirty="0" smtClean="0"/>
          </a:p>
        </p:txBody>
      </p:sp>
      <p:sp>
        <p:nvSpPr>
          <p:cNvPr id="2" name="Title 1"/>
          <p:cNvSpPr>
            <a:spLocks noGrp="1"/>
          </p:cNvSpPr>
          <p:nvPr>
            <p:ph type="title"/>
          </p:nvPr>
        </p:nvSpPr>
        <p:spPr>
          <a:xfrm>
            <a:off x="0" y="838200"/>
            <a:ext cx="4876800" cy="1143000"/>
          </a:xfrm>
        </p:spPr>
        <p:txBody>
          <a:bodyPr>
            <a:noAutofit/>
          </a:bodyPr>
          <a:lstStyle/>
          <a:p>
            <a:r>
              <a:rPr lang="en-US" sz="8000" b="1" dirty="0" smtClean="0">
                <a:effectLst>
                  <a:outerShdw blurRad="38100" dist="38100" dir="2700000" algn="tl">
                    <a:srgbClr val="000000">
                      <a:alpha val="43137"/>
                    </a:srgbClr>
                  </a:outerShdw>
                </a:effectLst>
              </a:rPr>
              <a:t>Patriarch</a:t>
            </a:r>
            <a:endParaRPr lang="en-US" sz="8000" b="1" dirty="0">
              <a:effectLst>
                <a:outerShdw blurRad="38100" dist="38100" dir="2700000" algn="tl">
                  <a:srgbClr val="000000">
                    <a:alpha val="43137"/>
                  </a:srgbClr>
                </a:outerShdw>
              </a:effectLst>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60000"/>
                <a:lumOff val="40000"/>
              </a:schemeClr>
            </a:gs>
            <a:gs pos="50000">
              <a:schemeClr val="accent4">
                <a:lumMod val="20000"/>
                <a:lumOff val="80000"/>
              </a:schemeClr>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464353999"/>
              </p:ext>
            </p:extLst>
          </p:nvPr>
        </p:nvGraphicFramePr>
        <p:xfrm>
          <a:off x="5410200" y="2133600"/>
          <a:ext cx="2857500" cy="2743200"/>
        </p:xfrm>
        <a:graphic>
          <a:graphicData uri="http://schemas.openxmlformats.org/drawingml/2006/table">
            <a:tbl>
              <a:tblPr firstRow="1" bandRow="1">
                <a:tableStyleId>{5C22544A-7EE6-4342-B048-85BDC9FD1C3A}</a:tableStyleId>
              </a:tblPr>
              <a:tblGrid>
                <a:gridCol w="2857500"/>
              </a:tblGrid>
              <a:tr h="876300">
                <a:tc>
                  <a:txBody>
                    <a:bodyPr/>
                    <a:lstStyle/>
                    <a:p>
                      <a:pPr algn="ctr"/>
                      <a:r>
                        <a:rPr lang="en-US" sz="4400" dirty="0" smtClean="0"/>
                        <a:t>Sarah </a:t>
                      </a:r>
                      <a:br>
                        <a:rPr lang="en-US" sz="4400" dirty="0" smtClean="0"/>
                      </a:br>
                      <a:r>
                        <a:rPr lang="en-US" sz="4000" dirty="0" smtClean="0"/>
                        <a:t>(Wife)</a:t>
                      </a:r>
                      <a:endParaRPr lang="en-US" sz="4400" dirty="0"/>
                    </a:p>
                  </a:txBody>
                  <a:tcPr/>
                </a:tc>
              </a:tr>
              <a:tr h="876300">
                <a:tc>
                  <a:txBody>
                    <a:bodyPr/>
                    <a:lstStyle/>
                    <a:p>
                      <a:pPr algn="ctr"/>
                      <a:r>
                        <a:rPr lang="en-US" sz="4400" b="1" dirty="0" smtClean="0"/>
                        <a:t>Isaac</a:t>
                      </a:r>
                      <a:r>
                        <a:rPr lang="en-US" sz="4000" dirty="0" smtClean="0"/>
                        <a:t/>
                      </a:r>
                      <a:br>
                        <a:rPr lang="en-US" sz="4000" dirty="0" smtClean="0"/>
                      </a:br>
                      <a:r>
                        <a:rPr lang="en-US" sz="4000" dirty="0" smtClean="0"/>
                        <a:t>(Younger)</a:t>
                      </a:r>
                      <a:endParaRPr lang="en-US" sz="4000" dirty="0"/>
                    </a:p>
                  </a:txBody>
                  <a:tcPr/>
                </a:tc>
              </a:tr>
            </a:tbl>
          </a:graphicData>
        </a:graphic>
      </p:graphicFrame>
      <p:sp>
        <p:nvSpPr>
          <p:cNvPr id="4" name="Title 3"/>
          <p:cNvSpPr>
            <a:spLocks noGrp="1"/>
          </p:cNvSpPr>
          <p:nvPr>
            <p:ph type="title"/>
          </p:nvPr>
        </p:nvSpPr>
        <p:spPr>
          <a:xfrm>
            <a:off x="152400" y="525517"/>
            <a:ext cx="8686800" cy="1227083"/>
          </a:xfrm>
        </p:spPr>
        <p:txBody>
          <a:bodyPr>
            <a:normAutofit/>
          </a:bodyPr>
          <a:lstStyle/>
          <a:p>
            <a:pPr algn="l"/>
            <a:r>
              <a:rPr lang="en-US" sz="6000" b="1" dirty="0" smtClean="0"/>
              <a:t>Islamic Tradition</a:t>
            </a:r>
            <a:endParaRPr lang="en-US" sz="6000" b="1" dirty="0"/>
          </a:p>
        </p:txBody>
      </p:sp>
      <p:sp>
        <p:nvSpPr>
          <p:cNvPr id="5" name="TextBox 4"/>
          <p:cNvSpPr txBox="1"/>
          <p:nvPr/>
        </p:nvSpPr>
        <p:spPr>
          <a:xfrm>
            <a:off x="457200" y="5141893"/>
            <a:ext cx="8153400" cy="954107"/>
          </a:xfrm>
          <a:prstGeom prst="rect">
            <a:avLst/>
          </a:prstGeom>
          <a:noFill/>
        </p:spPr>
        <p:txBody>
          <a:bodyPr wrap="square" rtlCol="0">
            <a:spAutoFit/>
          </a:bodyPr>
          <a:lstStyle/>
          <a:p>
            <a:pPr algn="ctr"/>
            <a:r>
              <a:rPr lang="en-US" sz="2800" b="1" dirty="0" smtClean="0"/>
              <a:t>Islamic Tradition makes no special distinction for Isaac as the sole heir of the Abrahamic covenant.</a:t>
            </a:r>
            <a:endParaRPr lang="en-US" sz="2800" b="1" dirty="0"/>
          </a:p>
        </p:txBody>
      </p:sp>
      <p:graphicFrame>
        <p:nvGraphicFramePr>
          <p:cNvPr id="7" name="Table 6"/>
          <p:cNvGraphicFramePr>
            <a:graphicFrameLocks noGrp="1"/>
          </p:cNvGraphicFramePr>
          <p:nvPr>
            <p:extLst>
              <p:ext uri="{D42A27DB-BD31-4B8C-83A1-F6EECF244321}">
                <p14:modId xmlns:p14="http://schemas.microsoft.com/office/powerpoint/2010/main" val="3074972361"/>
              </p:ext>
            </p:extLst>
          </p:nvPr>
        </p:nvGraphicFramePr>
        <p:xfrm>
          <a:off x="800100" y="2133600"/>
          <a:ext cx="2857500" cy="2743200"/>
        </p:xfrm>
        <a:graphic>
          <a:graphicData uri="http://schemas.openxmlformats.org/drawingml/2006/table">
            <a:tbl>
              <a:tblPr firstRow="1" bandRow="1">
                <a:tableStyleId>{5C22544A-7EE6-4342-B048-85BDC9FD1C3A}</a:tableStyleId>
              </a:tblPr>
              <a:tblGrid>
                <a:gridCol w="2857500"/>
              </a:tblGrid>
              <a:tr h="876300">
                <a:tc>
                  <a:txBody>
                    <a:bodyPr/>
                    <a:lstStyle/>
                    <a:p>
                      <a:pPr algn="ctr"/>
                      <a:r>
                        <a:rPr lang="en-US" sz="4400" dirty="0" smtClean="0"/>
                        <a:t>Hagar </a:t>
                      </a:r>
                      <a:br>
                        <a:rPr lang="en-US" sz="4400" dirty="0" smtClean="0"/>
                      </a:br>
                      <a:r>
                        <a:rPr lang="en-US" sz="4000" dirty="0" smtClean="0"/>
                        <a:t>(Slave)</a:t>
                      </a:r>
                      <a:endParaRPr lang="en-US" sz="4400" dirty="0"/>
                    </a:p>
                  </a:txBody>
                  <a:tcPr/>
                </a:tc>
              </a:tr>
              <a:tr h="876300">
                <a:tc>
                  <a:txBody>
                    <a:bodyPr/>
                    <a:lstStyle/>
                    <a:p>
                      <a:pPr algn="ctr"/>
                      <a:r>
                        <a:rPr lang="en-US" sz="4400" b="1" dirty="0" smtClean="0"/>
                        <a:t>Ishmael</a:t>
                      </a:r>
                      <a:endParaRPr lang="en-US" sz="4000" b="1" dirty="0" smtClean="0"/>
                    </a:p>
                    <a:p>
                      <a:pPr algn="ctr"/>
                      <a:r>
                        <a:rPr lang="en-US" sz="4000" dirty="0" smtClean="0"/>
                        <a:t>(Elder)</a:t>
                      </a:r>
                      <a:endParaRPr lang="en-US" sz="4000" dirty="0"/>
                    </a:p>
                  </a:txBody>
                  <a:tcPr/>
                </a:tc>
              </a:tr>
            </a:tbl>
          </a:graphicData>
        </a:graphic>
      </p:graphicFrame>
      <p:pic>
        <p:nvPicPr>
          <p:cNvPr id="8" name="Picture 8" descr="C:\Users\trichey\AppData\Local\Microsoft\Windows\Temporary Internet Files\Content.IE5\PQONXBEA\MC900156537[1].wmf"/>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553201" y="228599"/>
            <a:ext cx="1752600" cy="1601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771771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File:Mosquée Masjid el Haram à la Mecqu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37" y="1"/>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33400" y="609600"/>
            <a:ext cx="4114800" cy="1143000"/>
          </a:xfrm>
        </p:spPr>
        <p:style>
          <a:lnRef idx="1">
            <a:schemeClr val="accent1"/>
          </a:lnRef>
          <a:fillRef idx="2">
            <a:schemeClr val="accent1"/>
          </a:fillRef>
          <a:effectRef idx="1">
            <a:schemeClr val="accent1"/>
          </a:effectRef>
          <a:fontRef idx="minor">
            <a:schemeClr val="dk1"/>
          </a:fontRef>
        </p:style>
        <p:txBody>
          <a:bodyPr>
            <a:normAutofit/>
          </a:bodyPr>
          <a:lstStyle/>
          <a:p>
            <a:r>
              <a:rPr lang="en-US" sz="6600" dirty="0" smtClean="0">
                <a:latin typeface="+mj-lt"/>
              </a:rPr>
              <a:t>The Kaaba</a:t>
            </a:r>
            <a:endParaRPr lang="en-US" sz="6600" dirty="0">
              <a:latin typeface="+mj-lt"/>
            </a:endParaRPr>
          </a:p>
        </p:txBody>
      </p:sp>
      <p:sp>
        <p:nvSpPr>
          <p:cNvPr id="3" name="Content Placeholder 2"/>
          <p:cNvSpPr>
            <a:spLocks noGrp="1"/>
          </p:cNvSpPr>
          <p:nvPr>
            <p:ph idx="1"/>
          </p:nvPr>
        </p:nvSpPr>
        <p:spPr>
          <a:xfrm>
            <a:off x="0" y="4343400"/>
            <a:ext cx="9144000" cy="1143000"/>
          </a:xfrm>
          <a:solidFill>
            <a:schemeClr val="tx1">
              <a:alpha val="70000"/>
            </a:schemeClr>
          </a:solidFill>
        </p:spPr>
        <p:txBody>
          <a:bodyPr/>
          <a:lstStyle/>
          <a:p>
            <a:pPr marL="0" indent="0" algn="ctr">
              <a:buNone/>
            </a:pPr>
            <a:r>
              <a:rPr lang="en-US" b="1" dirty="0" smtClean="0">
                <a:solidFill>
                  <a:schemeClr val="bg1"/>
                </a:solidFill>
              </a:rPr>
              <a:t>Islam’s holiest shrine – according to Muslim </a:t>
            </a:r>
            <a:br>
              <a:rPr lang="en-US" b="1" dirty="0" smtClean="0">
                <a:solidFill>
                  <a:schemeClr val="bg1"/>
                </a:solidFill>
              </a:rPr>
            </a:br>
            <a:r>
              <a:rPr lang="en-US" b="1" dirty="0" smtClean="0">
                <a:solidFill>
                  <a:schemeClr val="bg1"/>
                </a:solidFill>
              </a:rPr>
              <a:t>tradition, built by Abraham and Ishmael</a:t>
            </a:r>
            <a:endParaRPr lang="en-US" b="1" dirty="0">
              <a:solidFill>
                <a:schemeClr val="bg1"/>
              </a:solidFill>
            </a:endParaRPr>
          </a:p>
        </p:txBody>
      </p:sp>
      <p:sp>
        <p:nvSpPr>
          <p:cNvPr id="4" name="Rectangle 3"/>
          <p:cNvSpPr/>
          <p:nvPr/>
        </p:nvSpPr>
        <p:spPr>
          <a:xfrm>
            <a:off x="6324600" y="6397823"/>
            <a:ext cx="2643352" cy="307777"/>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n-US" sz="1400" dirty="0" smtClean="0"/>
              <a:t>Some Rights Reserved by </a:t>
            </a:r>
            <a:r>
              <a:rPr lang="en-US" sz="1400" dirty="0" smtClean="0">
                <a:hlinkClick r:id="rId3"/>
              </a:rPr>
              <a:t>Tab59</a:t>
            </a:r>
            <a:endParaRPr lang="en-US" sz="1400" dirty="0"/>
          </a:p>
        </p:txBody>
      </p:sp>
    </p:spTree>
    <p:extLst>
      <p:ext uri="{BB962C8B-B14F-4D97-AF65-F5344CB8AC3E}">
        <p14:creationId xmlns:p14="http://schemas.microsoft.com/office/powerpoint/2010/main" val="28788134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60000"/>
                <a:lumOff val="40000"/>
              </a:schemeClr>
            </a:gs>
            <a:gs pos="50000">
              <a:schemeClr val="accent4">
                <a:lumMod val="20000"/>
                <a:lumOff val="80000"/>
              </a:schemeClr>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pic>
        <p:nvPicPr>
          <p:cNvPr id="3076" name="Picture 4" descr="http://www.amaana.org/ismaili/wp-content/uploads/2012/10/Abrahams-Sacrifice-Turkish-15831.jpg"/>
          <p:cNvPicPr>
            <a:picLocks noChangeAspect="1" noChangeArrowheads="1"/>
          </p:cNvPicPr>
          <p:nvPr/>
        </p:nvPicPr>
        <p:blipFill rotWithShape="1">
          <a:blip r:embed="rId3">
            <a:extLst>
              <a:ext uri="{28A0092B-C50C-407E-A947-70E740481C1C}">
                <a14:useLocalDpi xmlns:a14="http://schemas.microsoft.com/office/drawing/2010/main" val="0"/>
              </a:ext>
            </a:extLst>
          </a:blip>
          <a:srcRect r="48276"/>
          <a:stretch/>
        </p:blipFill>
        <p:spPr bwMode="auto">
          <a:xfrm>
            <a:off x="0" y="311727"/>
            <a:ext cx="4729655" cy="6089073"/>
          </a:xfrm>
          <a:prstGeom prst="rect">
            <a:avLst/>
          </a:prstGeom>
          <a:noFill/>
          <a:extLst>
            <a:ext uri="{909E8E84-426E-40DD-AFC4-6F175D3DCCD1}">
              <a14:hiddenFill xmlns:a14="http://schemas.microsoft.com/office/drawing/2010/main">
                <a:solidFill>
                  <a:srgbClr val="FFFFFF"/>
                </a:solidFill>
              </a14:hiddenFill>
            </a:ext>
          </a:extLst>
        </p:spPr>
      </p:pic>
      <p:sp useBgFill="1">
        <p:nvSpPr>
          <p:cNvPr id="7" name="Rectangle 6"/>
          <p:cNvSpPr/>
          <p:nvPr/>
        </p:nvSpPr>
        <p:spPr>
          <a:xfrm>
            <a:off x="4191000" y="-838200"/>
            <a:ext cx="1219200" cy="8153400"/>
          </a:xfrm>
          <a:prstGeom prst="rect">
            <a:avLst/>
          </a:prstGeom>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0" y="768927"/>
            <a:ext cx="4572000" cy="1143000"/>
          </a:xfrm>
        </p:spPr>
        <p:txBody>
          <a:bodyPr>
            <a:noAutofit/>
          </a:bodyPr>
          <a:lstStyle/>
          <a:p>
            <a:r>
              <a:rPr lang="en-US" sz="7200" dirty="0" smtClean="0"/>
              <a:t>Ishmael</a:t>
            </a:r>
            <a:endParaRPr lang="en-US" sz="7200" dirty="0"/>
          </a:p>
        </p:txBody>
      </p:sp>
      <p:sp>
        <p:nvSpPr>
          <p:cNvPr id="3" name="Content Placeholder 2"/>
          <p:cNvSpPr>
            <a:spLocks noGrp="1"/>
          </p:cNvSpPr>
          <p:nvPr>
            <p:ph idx="1"/>
          </p:nvPr>
        </p:nvSpPr>
        <p:spPr>
          <a:xfrm>
            <a:off x="5029200" y="4807528"/>
            <a:ext cx="3652488" cy="1295400"/>
          </a:xfrm>
        </p:spPr>
        <p:txBody>
          <a:bodyPr>
            <a:noAutofit/>
          </a:bodyPr>
          <a:lstStyle/>
          <a:p>
            <a:pPr marL="0" indent="0" algn="ctr">
              <a:buNone/>
            </a:pPr>
            <a:r>
              <a:rPr lang="en-US" sz="2400" b="1" dirty="0" smtClean="0"/>
              <a:t>Muslims also hold Ishmael to be an ancestor of the Prophet Muhammad.</a:t>
            </a:r>
            <a:endParaRPr lang="en-US" sz="2400" b="1" dirty="0"/>
          </a:p>
        </p:txBody>
      </p:sp>
      <p:sp>
        <p:nvSpPr>
          <p:cNvPr id="4" name="TextBox 3"/>
          <p:cNvSpPr txBox="1"/>
          <p:nvPr/>
        </p:nvSpPr>
        <p:spPr>
          <a:xfrm>
            <a:off x="6553200" y="1759527"/>
            <a:ext cx="696024" cy="2667000"/>
          </a:xfrm>
          <a:prstGeom prst="rect">
            <a:avLst/>
          </a:prstGeom>
          <a:noFill/>
        </p:spPr>
        <p:txBody>
          <a:bodyPr vert="wordArtVert" wrap="square" rtlCol="0">
            <a:spAutoFit/>
          </a:bodyPr>
          <a:lstStyle/>
          <a:p>
            <a:r>
              <a:rPr lang="en-US" sz="2800" b="1" dirty="0" smtClean="0"/>
              <a:t>...</a:t>
            </a:r>
            <a:endParaRPr lang="en-US" sz="2800" b="1" dirty="0"/>
          </a:p>
        </p:txBody>
      </p:sp>
      <p:sp>
        <p:nvSpPr>
          <p:cNvPr id="6" name="Rectangle 5"/>
          <p:cNvSpPr/>
          <p:nvPr/>
        </p:nvSpPr>
        <p:spPr>
          <a:xfrm>
            <a:off x="4572001" y="3359727"/>
            <a:ext cx="4569372" cy="923330"/>
          </a:xfrm>
          <a:prstGeom prst="rect">
            <a:avLst/>
          </a:prstGeom>
        </p:spPr>
        <p:txBody>
          <a:bodyPr wrap="square">
            <a:spAutoFit/>
          </a:bodyPr>
          <a:lstStyle/>
          <a:p>
            <a:pPr algn="ctr"/>
            <a:r>
              <a:rPr lang="en-US" sz="5400" dirty="0" smtClean="0">
                <a:solidFill>
                  <a:prstClr val="black"/>
                </a:solidFill>
                <a:latin typeface="Footlight MT Light"/>
              </a:rPr>
              <a:t>Muhammad</a:t>
            </a:r>
            <a:endParaRPr lang="en-US" dirty="0"/>
          </a:p>
        </p:txBody>
      </p:sp>
    </p:spTree>
    <p:extLst>
      <p:ext uri="{BB962C8B-B14F-4D97-AF65-F5344CB8AC3E}">
        <p14:creationId xmlns:p14="http://schemas.microsoft.com/office/powerpoint/2010/main" val="221880092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farm3.staticflickr.com/2422/3561574044_f505e2ec89_o.jpg"/>
          <p:cNvPicPr>
            <a:picLocks noChangeAspect="1" noChangeArrowheads="1"/>
          </p:cNvPicPr>
          <p:nvPr/>
        </p:nvPicPr>
        <p:blipFill rotWithShape="1">
          <a:blip r:embed="rId2">
            <a:extLst>
              <a:ext uri="{28A0092B-C50C-407E-A947-70E740481C1C}">
                <a14:useLocalDpi xmlns:a14="http://schemas.microsoft.com/office/drawing/2010/main" val="0"/>
              </a:ext>
            </a:extLst>
          </a:blip>
          <a:srcRect l="3849" r="6815"/>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28600" y="152400"/>
            <a:ext cx="6324600" cy="1143000"/>
          </a:xfrm>
        </p:spPr>
        <p:txBody>
          <a:bodyPr>
            <a:noAutofit/>
          </a:bodyPr>
          <a:lstStyle/>
          <a:p>
            <a:pPr algn="l"/>
            <a:r>
              <a:rPr lang="en-US" sz="6000" b="1" dirty="0" smtClean="0"/>
              <a:t>CIRCUMCISION</a:t>
            </a:r>
            <a:endParaRPr lang="en-US" sz="6000" b="1" dirty="0"/>
          </a:p>
        </p:txBody>
      </p:sp>
      <p:sp>
        <p:nvSpPr>
          <p:cNvPr id="3" name="Content Placeholder 2"/>
          <p:cNvSpPr>
            <a:spLocks noGrp="1"/>
          </p:cNvSpPr>
          <p:nvPr>
            <p:ph idx="1"/>
          </p:nvPr>
        </p:nvSpPr>
        <p:spPr>
          <a:xfrm>
            <a:off x="457200" y="1096962"/>
            <a:ext cx="4495800" cy="609600"/>
          </a:xfrm>
        </p:spPr>
        <p:txBody>
          <a:bodyPr/>
          <a:lstStyle/>
          <a:p>
            <a:pPr marL="0" indent="0">
              <a:buNone/>
            </a:pPr>
            <a:r>
              <a:rPr lang="en-US" dirty="0" smtClean="0"/>
              <a:t>The Sign of the Covenant</a:t>
            </a:r>
            <a:endParaRPr lang="en-US" dirty="0"/>
          </a:p>
        </p:txBody>
      </p:sp>
      <p:sp>
        <p:nvSpPr>
          <p:cNvPr id="4" name="Rectangle 3"/>
          <p:cNvSpPr/>
          <p:nvPr/>
        </p:nvSpPr>
        <p:spPr>
          <a:xfrm>
            <a:off x="7010698" y="6504801"/>
            <a:ext cx="2057102" cy="276999"/>
          </a:xfrm>
          <a:prstGeom prst="rect">
            <a:avLst/>
          </a:prstGeom>
        </p:spPr>
        <p:txBody>
          <a:bodyPr wrap="none">
            <a:spAutoFit/>
          </a:bodyPr>
          <a:lstStyle/>
          <a:p>
            <a:r>
              <a:rPr lang="en-US" sz="1200" dirty="0">
                <a:hlinkClick r:id="rId3" action="ppaction://hlinkfile"/>
              </a:rPr>
              <a:t>Center for Jewish History, NYC</a:t>
            </a:r>
            <a:endParaRPr lang="en-US" sz="1200" dirty="0"/>
          </a:p>
        </p:txBody>
      </p:sp>
      <p:sp>
        <p:nvSpPr>
          <p:cNvPr id="6" name="TextBox 5"/>
          <p:cNvSpPr txBox="1"/>
          <p:nvPr/>
        </p:nvSpPr>
        <p:spPr>
          <a:xfrm>
            <a:off x="3962400" y="4526340"/>
            <a:ext cx="4800600" cy="1569660"/>
          </a:xfrm>
          <a:prstGeom prst="rect">
            <a:avLst/>
          </a:prstGeom>
          <a:noFill/>
        </p:spPr>
        <p:txBody>
          <a:bodyPr wrap="square" rtlCol="0">
            <a:spAutoFit/>
          </a:bodyPr>
          <a:lstStyle/>
          <a:p>
            <a:pPr algn="ctr"/>
            <a:r>
              <a:rPr lang="en-US" sz="3200" b="1" dirty="0" smtClean="0"/>
              <a:t>Ceremonial circumcision is still practiced by most Muslim religious sects.</a:t>
            </a:r>
            <a:endParaRPr lang="en-US" sz="3200" b="1" dirty="0"/>
          </a:p>
        </p:txBody>
      </p:sp>
    </p:spTree>
    <p:extLst>
      <p:ext uri="{BB962C8B-B14F-4D97-AF65-F5344CB8AC3E}">
        <p14:creationId xmlns:p14="http://schemas.microsoft.com/office/powerpoint/2010/main" val="37845829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http://onokart.files.wordpress.com/2010/09/1606-1650-laurent-de-la-hire-abraham-sacrificing-isaac.jpg?w=800&amp;h=600"/>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1168837"/>
            <a:ext cx="9144000" cy="3631763"/>
          </a:xfrm>
          <a:prstGeom prst="rect">
            <a:avLst/>
          </a:prstGeom>
          <a:noFill/>
        </p:spPr>
        <p:txBody>
          <a:bodyPr wrap="square" rtlCol="0">
            <a:spAutoFit/>
          </a:bodyPr>
          <a:lstStyle/>
          <a:p>
            <a:pPr algn="ctr"/>
            <a:r>
              <a:rPr lang="en-US" sz="11500" b="1" dirty="0" smtClean="0">
                <a:solidFill>
                  <a:schemeClr val="bg1"/>
                </a:solidFill>
                <a:effectLst>
                  <a:outerShdw blurRad="38100" dist="38100" dir="2700000" algn="tl">
                    <a:srgbClr val="000000">
                      <a:alpha val="43137"/>
                    </a:srgbClr>
                  </a:outerShdw>
                </a:effectLst>
                <a:latin typeface="+mj-lt"/>
              </a:rPr>
              <a:t>The Sacrifice </a:t>
            </a:r>
            <a:br>
              <a:rPr lang="en-US" sz="11500" b="1" dirty="0" smtClean="0">
                <a:solidFill>
                  <a:schemeClr val="bg1"/>
                </a:solidFill>
                <a:effectLst>
                  <a:outerShdw blurRad="38100" dist="38100" dir="2700000" algn="tl">
                    <a:srgbClr val="000000">
                      <a:alpha val="43137"/>
                    </a:srgbClr>
                  </a:outerShdw>
                </a:effectLst>
                <a:latin typeface="+mj-lt"/>
              </a:rPr>
            </a:br>
            <a:r>
              <a:rPr lang="en-US" sz="11500" b="1" dirty="0" smtClean="0">
                <a:solidFill>
                  <a:schemeClr val="bg1"/>
                </a:solidFill>
                <a:effectLst>
                  <a:outerShdw blurRad="38100" dist="38100" dir="2700000" algn="tl">
                    <a:srgbClr val="000000">
                      <a:alpha val="43137"/>
                    </a:srgbClr>
                  </a:outerShdw>
                </a:effectLst>
                <a:latin typeface="+mj-lt"/>
              </a:rPr>
              <a:t>of Isaac</a:t>
            </a:r>
            <a:endParaRPr lang="en-US" sz="11500" b="1" dirty="0">
              <a:solidFill>
                <a:schemeClr val="bg1"/>
              </a:solidFill>
              <a:effectLst>
                <a:outerShdw blurRad="38100" dist="38100" dir="2700000" algn="tl">
                  <a:srgbClr val="000000">
                    <a:alpha val="43137"/>
                  </a:srgbClr>
                </a:outerShdw>
              </a:effectLst>
              <a:latin typeface="+mj-lt"/>
            </a:endParaRP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http://onokart.files.wordpress.com/2010/09/1606-1650-laurent-de-la-hire-abraham-sacrificing-isaac.jpg?w=800&amp;h=600"/>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3352800"/>
            <a:ext cx="9144000" cy="3505200"/>
          </a:xfrm>
          <a:prstGeom prst="rect">
            <a:avLst/>
          </a:prstGeom>
          <a:gradFill>
            <a:gsLst>
              <a:gs pos="6000">
                <a:schemeClr val="tx1">
                  <a:alpha val="0"/>
                </a:schemeClr>
              </a:gs>
              <a:gs pos="65000">
                <a:schemeClr val="tx1">
                  <a:alpha val="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81000" y="990600"/>
            <a:ext cx="8458200" cy="1107996"/>
          </a:xfrm>
          <a:prstGeom prst="rect">
            <a:avLst/>
          </a:prstGeom>
          <a:noFill/>
        </p:spPr>
        <p:txBody>
          <a:bodyPr wrap="square" rtlCol="0">
            <a:spAutoFit/>
          </a:bodyPr>
          <a:lstStyle/>
          <a:p>
            <a:r>
              <a:rPr lang="en-US" sz="6600" b="1" dirty="0" smtClean="0">
                <a:solidFill>
                  <a:schemeClr val="bg1"/>
                </a:solidFill>
                <a:effectLst>
                  <a:outerShdw blurRad="38100" dist="38100" dir="2700000" algn="tl">
                    <a:srgbClr val="000000">
                      <a:alpha val="43137"/>
                    </a:srgbClr>
                  </a:outerShdw>
                </a:effectLst>
                <a:latin typeface="+mj-lt"/>
              </a:rPr>
              <a:t>From Genesis 22</a:t>
            </a:r>
            <a:endParaRPr lang="en-US" sz="6600" b="1" dirty="0">
              <a:solidFill>
                <a:schemeClr val="bg1"/>
              </a:solidFill>
              <a:effectLst>
                <a:outerShdw blurRad="38100" dist="38100" dir="2700000" algn="tl">
                  <a:srgbClr val="000000">
                    <a:alpha val="43137"/>
                  </a:srgbClr>
                </a:outerShdw>
              </a:effectLst>
              <a:latin typeface="+mj-lt"/>
            </a:endParaRPr>
          </a:p>
        </p:txBody>
      </p:sp>
      <p:sp>
        <p:nvSpPr>
          <p:cNvPr id="2" name="Rectangle 1"/>
          <p:cNvSpPr/>
          <p:nvPr/>
        </p:nvSpPr>
        <p:spPr>
          <a:xfrm>
            <a:off x="381000" y="3418344"/>
            <a:ext cx="8458200" cy="2677656"/>
          </a:xfrm>
          <a:prstGeom prst="rect">
            <a:avLst/>
          </a:prstGeom>
          <a:noFill/>
        </p:spPr>
        <p:txBody>
          <a:bodyPr wrap="square">
            <a:spAutoFit/>
          </a:bodyPr>
          <a:lstStyle/>
          <a:p>
            <a:r>
              <a:rPr lang="en-US" sz="2800" b="1" dirty="0">
                <a:solidFill>
                  <a:schemeClr val="bg1"/>
                </a:solidFill>
                <a:effectLst>
                  <a:outerShdw blurRad="38100" dist="38100" dir="2700000" algn="tl">
                    <a:srgbClr val="000000">
                      <a:alpha val="43137"/>
                    </a:srgbClr>
                  </a:outerShdw>
                </a:effectLst>
                <a:latin typeface="Garamond" panose="02020404030301010803" pitchFamily="18" charset="0"/>
              </a:rPr>
              <a:t>After these things God tested Abraham. </a:t>
            </a:r>
            <a:r>
              <a:rPr lang="en-US" sz="2800" b="1" dirty="0" smtClean="0">
                <a:solidFill>
                  <a:schemeClr val="bg1"/>
                </a:solidFill>
                <a:effectLst>
                  <a:outerShdw blurRad="38100" dist="38100" dir="2700000" algn="tl">
                    <a:srgbClr val="000000">
                      <a:alpha val="43137"/>
                    </a:srgbClr>
                  </a:outerShdw>
                </a:effectLst>
                <a:latin typeface="Garamond" panose="02020404030301010803" pitchFamily="18" charset="0"/>
              </a:rPr>
              <a:t> He </a:t>
            </a:r>
            <a:r>
              <a:rPr lang="en-US" sz="2800" b="1" dirty="0">
                <a:solidFill>
                  <a:schemeClr val="bg1"/>
                </a:solidFill>
                <a:effectLst>
                  <a:outerShdw blurRad="38100" dist="38100" dir="2700000" algn="tl">
                    <a:srgbClr val="000000">
                      <a:alpha val="43137"/>
                    </a:srgbClr>
                  </a:outerShdw>
                </a:effectLst>
                <a:latin typeface="Garamond" panose="02020404030301010803" pitchFamily="18" charset="0"/>
              </a:rPr>
              <a:t>said to him, “Abraham!” </a:t>
            </a:r>
            <a:r>
              <a:rPr lang="en-US" sz="2800" b="1" dirty="0" smtClean="0">
                <a:solidFill>
                  <a:schemeClr val="bg1"/>
                </a:solidFill>
                <a:effectLst>
                  <a:outerShdw blurRad="38100" dist="38100" dir="2700000" algn="tl">
                    <a:srgbClr val="000000">
                      <a:alpha val="43137"/>
                    </a:srgbClr>
                  </a:outerShdw>
                </a:effectLst>
                <a:latin typeface="Garamond" panose="02020404030301010803" pitchFamily="18" charset="0"/>
              </a:rPr>
              <a:t> And </a:t>
            </a:r>
            <a:r>
              <a:rPr lang="en-US" sz="2800" b="1" dirty="0">
                <a:solidFill>
                  <a:schemeClr val="bg1"/>
                </a:solidFill>
                <a:effectLst>
                  <a:outerShdw blurRad="38100" dist="38100" dir="2700000" algn="tl">
                    <a:srgbClr val="000000">
                      <a:alpha val="43137"/>
                    </a:srgbClr>
                  </a:outerShdw>
                </a:effectLst>
                <a:latin typeface="Garamond" panose="02020404030301010803" pitchFamily="18" charset="0"/>
              </a:rPr>
              <a:t>he said, “Here I am.” </a:t>
            </a:r>
            <a:r>
              <a:rPr lang="en-US" sz="2800" b="1" baseline="30000" dirty="0">
                <a:solidFill>
                  <a:schemeClr val="bg1"/>
                </a:solidFill>
                <a:effectLst>
                  <a:outerShdw blurRad="38100" dist="38100" dir="2700000" algn="tl">
                    <a:srgbClr val="000000">
                      <a:alpha val="43137"/>
                    </a:srgbClr>
                  </a:outerShdw>
                </a:effectLst>
                <a:latin typeface="Garamond" panose="02020404030301010803" pitchFamily="18" charset="0"/>
              </a:rPr>
              <a:t> </a:t>
            </a:r>
            <a:r>
              <a:rPr lang="en-US" sz="2800" b="1" baseline="30000" dirty="0" smtClean="0">
                <a:solidFill>
                  <a:schemeClr val="bg1"/>
                </a:solidFill>
                <a:effectLst>
                  <a:outerShdw blurRad="38100" dist="38100" dir="2700000" algn="tl">
                    <a:srgbClr val="000000">
                      <a:alpha val="43137"/>
                    </a:srgbClr>
                  </a:outerShdw>
                </a:effectLst>
                <a:latin typeface="Garamond" panose="02020404030301010803" pitchFamily="18" charset="0"/>
              </a:rPr>
              <a:t> </a:t>
            </a:r>
            <a:r>
              <a:rPr lang="en-US" sz="2800" b="1" dirty="0" smtClean="0">
                <a:solidFill>
                  <a:schemeClr val="bg1"/>
                </a:solidFill>
                <a:effectLst>
                  <a:outerShdw blurRad="38100" dist="38100" dir="2700000" algn="tl">
                    <a:srgbClr val="000000">
                      <a:alpha val="43137"/>
                    </a:srgbClr>
                  </a:outerShdw>
                </a:effectLst>
                <a:latin typeface="Garamond" panose="02020404030301010803" pitchFamily="18" charset="0"/>
              </a:rPr>
              <a:t>He </a:t>
            </a:r>
            <a:r>
              <a:rPr lang="en-US" sz="2800" b="1" dirty="0">
                <a:solidFill>
                  <a:schemeClr val="bg1"/>
                </a:solidFill>
                <a:effectLst>
                  <a:outerShdw blurRad="38100" dist="38100" dir="2700000" algn="tl">
                    <a:srgbClr val="000000">
                      <a:alpha val="43137"/>
                    </a:srgbClr>
                  </a:outerShdw>
                </a:effectLst>
                <a:latin typeface="Garamond" panose="02020404030301010803" pitchFamily="18" charset="0"/>
              </a:rPr>
              <a:t>said, “Take your son, your only son Isaac, whom you love, and go to the land of </a:t>
            </a:r>
            <a:r>
              <a:rPr lang="en-US" sz="2800" b="1" dirty="0" err="1">
                <a:solidFill>
                  <a:schemeClr val="bg1"/>
                </a:solidFill>
                <a:effectLst>
                  <a:outerShdw blurRad="38100" dist="38100" dir="2700000" algn="tl">
                    <a:srgbClr val="000000">
                      <a:alpha val="43137"/>
                    </a:srgbClr>
                  </a:outerShdw>
                </a:effectLst>
                <a:latin typeface="Garamond" panose="02020404030301010803" pitchFamily="18" charset="0"/>
              </a:rPr>
              <a:t>Moriah</a:t>
            </a:r>
            <a:r>
              <a:rPr lang="en-US" sz="2800" b="1" dirty="0">
                <a:solidFill>
                  <a:schemeClr val="bg1"/>
                </a:solidFill>
                <a:effectLst>
                  <a:outerShdw blurRad="38100" dist="38100" dir="2700000" algn="tl">
                    <a:srgbClr val="000000">
                      <a:alpha val="43137"/>
                    </a:srgbClr>
                  </a:outerShdw>
                </a:effectLst>
                <a:latin typeface="Garamond" panose="02020404030301010803" pitchFamily="18" charset="0"/>
              </a:rPr>
              <a:t>, and offer him there as a burnt offering on one of the mountains that I shall show you.”</a:t>
            </a:r>
          </a:p>
        </p:txBody>
      </p:sp>
      <p:sp>
        <p:nvSpPr>
          <p:cNvPr id="7" name="Rectangle 6"/>
          <p:cNvSpPr/>
          <p:nvPr/>
        </p:nvSpPr>
        <p:spPr>
          <a:xfrm>
            <a:off x="2286000" y="6443246"/>
            <a:ext cx="6248400" cy="338554"/>
          </a:xfrm>
          <a:prstGeom prst="rect">
            <a:avLst/>
          </a:prstGeom>
          <a:noFill/>
          <a:effectLst>
            <a:outerShdw blurRad="40000" dist="20000" dir="5400000" rotWithShape="0">
              <a:srgbClr val="000000">
                <a:alpha val="38000"/>
              </a:srgbClr>
            </a:outerShdw>
            <a:softEdge rad="63500"/>
          </a:effectLst>
        </p:spPr>
        <p:style>
          <a:lnRef idx="1">
            <a:schemeClr val="accent2"/>
          </a:lnRef>
          <a:fillRef idx="2">
            <a:schemeClr val="accent2"/>
          </a:fillRef>
          <a:effectRef idx="1">
            <a:schemeClr val="accent2"/>
          </a:effectRef>
          <a:fontRef idx="minor">
            <a:schemeClr val="dk1"/>
          </a:fontRef>
        </p:style>
        <p:txBody>
          <a:bodyPr wrap="square">
            <a:spAutoFit/>
          </a:bodyPr>
          <a:lstStyle/>
          <a:p>
            <a:pPr algn="r"/>
            <a:r>
              <a:rPr lang="en-US" sz="1600" i="1" dirty="0" smtClean="0">
                <a:solidFill>
                  <a:schemeClr val="bg1">
                    <a:lumMod val="85000"/>
                  </a:schemeClr>
                </a:solidFill>
                <a:latin typeface="+mj-lt"/>
              </a:rPr>
              <a:t>Abraham Sacrificing Isaac</a:t>
            </a:r>
            <a:r>
              <a:rPr lang="en-US" sz="1600" dirty="0" smtClean="0">
                <a:solidFill>
                  <a:schemeClr val="bg1">
                    <a:lumMod val="85000"/>
                  </a:schemeClr>
                </a:solidFill>
                <a:latin typeface="+mj-lt"/>
              </a:rPr>
              <a:t>, by Laurent de La Hire, 1650</a:t>
            </a:r>
            <a:endParaRPr lang="en-US" sz="1600" dirty="0">
              <a:solidFill>
                <a:schemeClr val="bg1">
                  <a:lumMod val="85000"/>
                </a:schemeClr>
              </a:solidFill>
              <a:latin typeface="+mj-lt"/>
            </a:endParaRPr>
          </a:p>
        </p:txBody>
      </p:sp>
    </p:spTree>
    <p:extLst>
      <p:ext uri="{BB962C8B-B14F-4D97-AF65-F5344CB8AC3E}">
        <p14:creationId xmlns:p14="http://schemas.microsoft.com/office/powerpoint/2010/main" val="4248544848"/>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http://onokart.files.wordpress.com/2010/09/1606-1650-laurent-de-la-hire-abraham-sacrificing-isaac.jpg?w=800&amp;h=600"/>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3352800"/>
            <a:ext cx="9144000" cy="3505200"/>
          </a:xfrm>
          <a:prstGeom prst="rect">
            <a:avLst/>
          </a:prstGeom>
          <a:gradFill>
            <a:gsLst>
              <a:gs pos="6000">
                <a:schemeClr val="tx1">
                  <a:alpha val="0"/>
                </a:schemeClr>
              </a:gs>
              <a:gs pos="65000">
                <a:schemeClr val="tx1">
                  <a:alpha val="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81000" y="990600"/>
            <a:ext cx="8458200" cy="1107996"/>
          </a:xfrm>
          <a:prstGeom prst="rect">
            <a:avLst/>
          </a:prstGeom>
          <a:noFill/>
        </p:spPr>
        <p:txBody>
          <a:bodyPr wrap="square" rtlCol="0">
            <a:spAutoFit/>
          </a:bodyPr>
          <a:lstStyle/>
          <a:p>
            <a:r>
              <a:rPr lang="en-US" sz="6600" b="1" dirty="0" smtClean="0">
                <a:solidFill>
                  <a:schemeClr val="bg1"/>
                </a:solidFill>
                <a:effectLst>
                  <a:outerShdw blurRad="38100" dist="38100" dir="2700000" algn="tl">
                    <a:srgbClr val="000000">
                      <a:alpha val="43137"/>
                    </a:srgbClr>
                  </a:outerShdw>
                </a:effectLst>
                <a:latin typeface="+mj-lt"/>
              </a:rPr>
              <a:t>From Genesis 22</a:t>
            </a:r>
            <a:endParaRPr lang="en-US" sz="6600" b="1" dirty="0">
              <a:solidFill>
                <a:schemeClr val="bg1"/>
              </a:solidFill>
              <a:effectLst>
                <a:outerShdw blurRad="38100" dist="38100" dir="2700000" algn="tl">
                  <a:srgbClr val="000000">
                    <a:alpha val="43137"/>
                  </a:srgbClr>
                </a:outerShdw>
              </a:effectLst>
              <a:latin typeface="+mj-lt"/>
            </a:endParaRPr>
          </a:p>
        </p:txBody>
      </p:sp>
      <p:sp>
        <p:nvSpPr>
          <p:cNvPr id="2" name="Rectangle 1"/>
          <p:cNvSpPr/>
          <p:nvPr/>
        </p:nvSpPr>
        <p:spPr>
          <a:xfrm>
            <a:off x="381000" y="3581400"/>
            <a:ext cx="8458200" cy="2246769"/>
          </a:xfrm>
          <a:prstGeom prst="rect">
            <a:avLst/>
          </a:prstGeom>
          <a:noFill/>
        </p:spPr>
        <p:txBody>
          <a:bodyPr wrap="square">
            <a:spAutoFit/>
          </a:bodyPr>
          <a:lstStyle/>
          <a:p>
            <a:r>
              <a:rPr lang="en-US" sz="2800" b="1" dirty="0">
                <a:solidFill>
                  <a:schemeClr val="bg1"/>
                </a:solidFill>
                <a:effectLst>
                  <a:outerShdw blurRad="38100" dist="38100" dir="2700000" algn="tl">
                    <a:srgbClr val="000000">
                      <a:alpha val="43137"/>
                    </a:srgbClr>
                  </a:outerShdw>
                </a:effectLst>
                <a:latin typeface="Garamond" panose="02020404030301010803" pitchFamily="18" charset="0"/>
              </a:rPr>
              <a:t>When they came to the place that God had shown him, Abraham built an altar there and laid the wood in order. </a:t>
            </a:r>
            <a:r>
              <a:rPr lang="en-US" sz="2800" b="1" dirty="0" smtClean="0">
                <a:solidFill>
                  <a:schemeClr val="bg1"/>
                </a:solidFill>
                <a:effectLst>
                  <a:outerShdw blurRad="38100" dist="38100" dir="2700000" algn="tl">
                    <a:srgbClr val="000000">
                      <a:alpha val="43137"/>
                    </a:srgbClr>
                  </a:outerShdw>
                </a:effectLst>
                <a:latin typeface="Garamond" panose="02020404030301010803" pitchFamily="18" charset="0"/>
              </a:rPr>
              <a:t> He </a:t>
            </a:r>
            <a:r>
              <a:rPr lang="en-US" sz="2800" b="1" dirty="0">
                <a:solidFill>
                  <a:schemeClr val="bg1"/>
                </a:solidFill>
                <a:effectLst>
                  <a:outerShdw blurRad="38100" dist="38100" dir="2700000" algn="tl">
                    <a:srgbClr val="000000">
                      <a:alpha val="43137"/>
                    </a:srgbClr>
                  </a:outerShdw>
                </a:effectLst>
                <a:latin typeface="Garamond" panose="02020404030301010803" pitchFamily="18" charset="0"/>
              </a:rPr>
              <a:t>bound his son Isaac, and laid him on the altar, on top of the wood.  </a:t>
            </a:r>
            <a:r>
              <a:rPr lang="en-US" sz="2800" b="1" dirty="0" smtClean="0">
                <a:solidFill>
                  <a:schemeClr val="bg1"/>
                </a:solidFill>
                <a:effectLst>
                  <a:outerShdw blurRad="38100" dist="38100" dir="2700000" algn="tl">
                    <a:srgbClr val="000000">
                      <a:alpha val="43137"/>
                    </a:srgbClr>
                  </a:outerShdw>
                </a:effectLst>
                <a:latin typeface="Garamond" panose="02020404030301010803" pitchFamily="18" charset="0"/>
              </a:rPr>
              <a:t>Then </a:t>
            </a:r>
            <a:r>
              <a:rPr lang="en-US" sz="2800" b="1" dirty="0">
                <a:solidFill>
                  <a:schemeClr val="bg1"/>
                </a:solidFill>
                <a:effectLst>
                  <a:outerShdw blurRad="38100" dist="38100" dir="2700000" algn="tl">
                    <a:srgbClr val="000000">
                      <a:alpha val="43137"/>
                    </a:srgbClr>
                  </a:outerShdw>
                </a:effectLst>
                <a:latin typeface="Garamond" panose="02020404030301010803" pitchFamily="18" charset="0"/>
              </a:rPr>
              <a:t>Abraham reached out his hand and took the knife to </a:t>
            </a:r>
            <a:r>
              <a:rPr lang="en-US" sz="2800" b="1" dirty="0" smtClean="0">
                <a:solidFill>
                  <a:schemeClr val="bg1"/>
                </a:solidFill>
                <a:effectLst>
                  <a:outerShdw blurRad="38100" dist="38100" dir="2700000" algn="tl">
                    <a:srgbClr val="000000">
                      <a:alpha val="43137"/>
                    </a:srgbClr>
                  </a:outerShdw>
                </a:effectLst>
                <a:latin typeface="Garamond" panose="02020404030301010803" pitchFamily="18" charset="0"/>
              </a:rPr>
              <a:t>kill </a:t>
            </a:r>
            <a:r>
              <a:rPr lang="en-US" sz="2800" b="1" dirty="0">
                <a:solidFill>
                  <a:schemeClr val="bg1"/>
                </a:solidFill>
                <a:effectLst>
                  <a:outerShdw blurRad="38100" dist="38100" dir="2700000" algn="tl">
                    <a:srgbClr val="000000">
                      <a:alpha val="43137"/>
                    </a:srgbClr>
                  </a:outerShdw>
                </a:effectLst>
                <a:latin typeface="Garamond" panose="02020404030301010803" pitchFamily="18" charset="0"/>
              </a:rPr>
              <a:t>his son. </a:t>
            </a:r>
          </a:p>
        </p:txBody>
      </p:sp>
      <p:sp>
        <p:nvSpPr>
          <p:cNvPr id="7" name="Rectangle 6"/>
          <p:cNvSpPr/>
          <p:nvPr/>
        </p:nvSpPr>
        <p:spPr>
          <a:xfrm>
            <a:off x="2286000" y="6443246"/>
            <a:ext cx="6248400" cy="338554"/>
          </a:xfrm>
          <a:prstGeom prst="rect">
            <a:avLst/>
          </a:prstGeom>
          <a:noFill/>
          <a:effectLst>
            <a:outerShdw blurRad="40000" dist="20000" dir="5400000" rotWithShape="0">
              <a:srgbClr val="000000">
                <a:alpha val="38000"/>
              </a:srgbClr>
            </a:outerShdw>
            <a:softEdge rad="63500"/>
          </a:effectLst>
        </p:spPr>
        <p:style>
          <a:lnRef idx="1">
            <a:schemeClr val="accent2"/>
          </a:lnRef>
          <a:fillRef idx="2">
            <a:schemeClr val="accent2"/>
          </a:fillRef>
          <a:effectRef idx="1">
            <a:schemeClr val="accent2"/>
          </a:effectRef>
          <a:fontRef idx="minor">
            <a:schemeClr val="dk1"/>
          </a:fontRef>
        </p:style>
        <p:txBody>
          <a:bodyPr wrap="square">
            <a:spAutoFit/>
          </a:bodyPr>
          <a:lstStyle/>
          <a:p>
            <a:pPr algn="r"/>
            <a:r>
              <a:rPr lang="en-US" sz="1600" i="1" dirty="0" smtClean="0">
                <a:solidFill>
                  <a:schemeClr val="bg1">
                    <a:lumMod val="85000"/>
                  </a:schemeClr>
                </a:solidFill>
                <a:latin typeface="+mj-lt"/>
              </a:rPr>
              <a:t>Abraham Sacrificing Isaac</a:t>
            </a:r>
            <a:r>
              <a:rPr lang="en-US" sz="1600" dirty="0" smtClean="0">
                <a:solidFill>
                  <a:schemeClr val="bg1">
                    <a:lumMod val="85000"/>
                  </a:schemeClr>
                </a:solidFill>
                <a:latin typeface="+mj-lt"/>
              </a:rPr>
              <a:t>, by Laurent de La Hire, 1650</a:t>
            </a:r>
            <a:endParaRPr lang="en-US" sz="1600" dirty="0">
              <a:solidFill>
                <a:schemeClr val="bg1">
                  <a:lumMod val="85000"/>
                </a:schemeClr>
              </a:solidFill>
              <a:latin typeface="+mj-lt"/>
            </a:endParaRPr>
          </a:p>
        </p:txBody>
      </p:sp>
    </p:spTree>
    <p:extLst>
      <p:ext uri="{BB962C8B-B14F-4D97-AF65-F5344CB8AC3E}">
        <p14:creationId xmlns:p14="http://schemas.microsoft.com/office/powerpoint/2010/main" val="4290205222"/>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http://onokart.files.wordpress.com/2010/09/1606-1650-laurent-de-la-hire-abraham-sacrificing-isaac.jpg?w=800&amp;h=600"/>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3352800"/>
            <a:ext cx="9144000" cy="3505200"/>
          </a:xfrm>
          <a:prstGeom prst="rect">
            <a:avLst/>
          </a:prstGeom>
          <a:gradFill>
            <a:gsLst>
              <a:gs pos="6000">
                <a:schemeClr val="tx1">
                  <a:alpha val="0"/>
                </a:schemeClr>
              </a:gs>
              <a:gs pos="65000">
                <a:schemeClr val="tx1">
                  <a:alpha val="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286000" y="6443246"/>
            <a:ext cx="6248400" cy="338554"/>
          </a:xfrm>
          <a:prstGeom prst="rect">
            <a:avLst/>
          </a:prstGeom>
          <a:noFill/>
          <a:effectLst>
            <a:outerShdw blurRad="40000" dist="20000" dir="5400000" rotWithShape="0">
              <a:srgbClr val="000000">
                <a:alpha val="38000"/>
              </a:srgbClr>
            </a:outerShdw>
            <a:softEdge rad="63500"/>
          </a:effectLst>
        </p:spPr>
        <p:style>
          <a:lnRef idx="1">
            <a:schemeClr val="accent2"/>
          </a:lnRef>
          <a:fillRef idx="2">
            <a:schemeClr val="accent2"/>
          </a:fillRef>
          <a:effectRef idx="1">
            <a:schemeClr val="accent2"/>
          </a:effectRef>
          <a:fontRef idx="minor">
            <a:schemeClr val="dk1"/>
          </a:fontRef>
        </p:style>
        <p:txBody>
          <a:bodyPr wrap="square">
            <a:spAutoFit/>
          </a:bodyPr>
          <a:lstStyle/>
          <a:p>
            <a:pPr algn="r"/>
            <a:r>
              <a:rPr lang="en-US" sz="1600" i="1" dirty="0" smtClean="0">
                <a:solidFill>
                  <a:schemeClr val="bg1">
                    <a:lumMod val="85000"/>
                  </a:schemeClr>
                </a:solidFill>
                <a:latin typeface="+mj-lt"/>
              </a:rPr>
              <a:t>Abraham Sacrificing Isaac</a:t>
            </a:r>
            <a:r>
              <a:rPr lang="en-US" sz="1600" dirty="0" smtClean="0">
                <a:solidFill>
                  <a:schemeClr val="bg1">
                    <a:lumMod val="85000"/>
                  </a:schemeClr>
                </a:solidFill>
                <a:latin typeface="+mj-lt"/>
              </a:rPr>
              <a:t>, by Laurent de La Hire, 1650</a:t>
            </a:r>
            <a:endParaRPr lang="en-US" sz="1600" dirty="0">
              <a:solidFill>
                <a:schemeClr val="bg1">
                  <a:lumMod val="85000"/>
                </a:schemeClr>
              </a:solidFill>
              <a:latin typeface="+mj-lt"/>
            </a:endParaRPr>
          </a:p>
        </p:txBody>
      </p:sp>
      <p:sp>
        <p:nvSpPr>
          <p:cNvPr id="3" name="TextBox 2"/>
          <p:cNvSpPr txBox="1"/>
          <p:nvPr/>
        </p:nvSpPr>
        <p:spPr>
          <a:xfrm>
            <a:off x="381000" y="990600"/>
            <a:ext cx="8458200" cy="1107996"/>
          </a:xfrm>
          <a:prstGeom prst="rect">
            <a:avLst/>
          </a:prstGeom>
          <a:noFill/>
        </p:spPr>
        <p:txBody>
          <a:bodyPr wrap="square" rtlCol="0">
            <a:spAutoFit/>
          </a:bodyPr>
          <a:lstStyle/>
          <a:p>
            <a:r>
              <a:rPr lang="en-US" sz="6600" b="1" dirty="0" smtClean="0">
                <a:solidFill>
                  <a:schemeClr val="bg1"/>
                </a:solidFill>
                <a:effectLst>
                  <a:outerShdw blurRad="38100" dist="38100" dir="2700000" algn="tl">
                    <a:srgbClr val="000000">
                      <a:alpha val="43137"/>
                    </a:srgbClr>
                  </a:outerShdw>
                </a:effectLst>
                <a:latin typeface="+mj-lt"/>
              </a:rPr>
              <a:t>From Genesis 22</a:t>
            </a:r>
            <a:endParaRPr lang="en-US" sz="6600" b="1" dirty="0">
              <a:solidFill>
                <a:schemeClr val="bg1"/>
              </a:solidFill>
              <a:effectLst>
                <a:outerShdw blurRad="38100" dist="38100" dir="2700000" algn="tl">
                  <a:srgbClr val="000000">
                    <a:alpha val="43137"/>
                  </a:srgbClr>
                </a:outerShdw>
              </a:effectLst>
              <a:latin typeface="+mj-lt"/>
            </a:endParaRPr>
          </a:p>
        </p:txBody>
      </p:sp>
      <p:sp>
        <p:nvSpPr>
          <p:cNvPr id="2" name="Rectangle 1"/>
          <p:cNvSpPr/>
          <p:nvPr/>
        </p:nvSpPr>
        <p:spPr>
          <a:xfrm>
            <a:off x="381000" y="3657600"/>
            <a:ext cx="8458200" cy="2246769"/>
          </a:xfrm>
          <a:prstGeom prst="rect">
            <a:avLst/>
          </a:prstGeom>
          <a:noFill/>
        </p:spPr>
        <p:txBody>
          <a:bodyPr wrap="square">
            <a:spAutoFit/>
          </a:bodyPr>
          <a:lstStyle/>
          <a:p>
            <a:r>
              <a:rPr lang="en-US" sz="2800" b="1" dirty="0" smtClean="0">
                <a:solidFill>
                  <a:schemeClr val="bg1"/>
                </a:solidFill>
                <a:effectLst>
                  <a:outerShdw blurRad="38100" dist="38100" dir="2700000" algn="tl">
                    <a:srgbClr val="000000">
                      <a:alpha val="43137"/>
                    </a:srgbClr>
                  </a:outerShdw>
                </a:effectLst>
                <a:latin typeface="Garamond" panose="02020404030301010803" pitchFamily="18" charset="0"/>
              </a:rPr>
              <a:t>But </a:t>
            </a:r>
            <a:r>
              <a:rPr lang="en-US" sz="2800" b="1" dirty="0">
                <a:solidFill>
                  <a:schemeClr val="bg1"/>
                </a:solidFill>
                <a:effectLst>
                  <a:outerShdw blurRad="38100" dist="38100" dir="2700000" algn="tl">
                    <a:srgbClr val="000000">
                      <a:alpha val="43137"/>
                    </a:srgbClr>
                  </a:outerShdw>
                </a:effectLst>
                <a:latin typeface="Garamond" panose="02020404030301010803" pitchFamily="18" charset="0"/>
              </a:rPr>
              <a:t>the angel of the Lord called to him from heaven, and said, “Abraham, Abraham</a:t>
            </a:r>
            <a:r>
              <a:rPr lang="en-US" sz="2800" b="1" dirty="0" smtClean="0">
                <a:solidFill>
                  <a:schemeClr val="bg1"/>
                </a:solidFill>
                <a:effectLst>
                  <a:outerShdw blurRad="38100" dist="38100" dir="2700000" algn="tl">
                    <a:srgbClr val="000000">
                      <a:alpha val="43137"/>
                    </a:srgbClr>
                  </a:outerShdw>
                </a:effectLst>
                <a:latin typeface="Garamond" panose="02020404030301010803" pitchFamily="18" charset="0"/>
              </a:rPr>
              <a:t>! … Do </a:t>
            </a:r>
            <a:r>
              <a:rPr lang="en-US" sz="2800" b="1" dirty="0">
                <a:solidFill>
                  <a:schemeClr val="bg1"/>
                </a:solidFill>
                <a:effectLst>
                  <a:outerShdw blurRad="38100" dist="38100" dir="2700000" algn="tl">
                    <a:srgbClr val="000000">
                      <a:alpha val="43137"/>
                    </a:srgbClr>
                  </a:outerShdw>
                </a:effectLst>
                <a:latin typeface="Garamond" panose="02020404030301010803" pitchFamily="18" charset="0"/>
              </a:rPr>
              <a:t>not lay your hand on the </a:t>
            </a:r>
            <a:r>
              <a:rPr lang="en-US" sz="2800" b="1" dirty="0" smtClean="0">
                <a:solidFill>
                  <a:schemeClr val="bg1"/>
                </a:solidFill>
                <a:effectLst>
                  <a:outerShdw blurRad="38100" dist="38100" dir="2700000" algn="tl">
                    <a:srgbClr val="000000">
                      <a:alpha val="43137"/>
                    </a:srgbClr>
                  </a:outerShdw>
                </a:effectLst>
                <a:latin typeface="Garamond" panose="02020404030301010803" pitchFamily="18" charset="0"/>
              </a:rPr>
              <a:t>boy… for </a:t>
            </a:r>
            <a:r>
              <a:rPr lang="en-US" sz="2800" b="1" dirty="0">
                <a:solidFill>
                  <a:schemeClr val="bg1"/>
                </a:solidFill>
                <a:effectLst>
                  <a:outerShdw blurRad="38100" dist="38100" dir="2700000" algn="tl">
                    <a:srgbClr val="000000">
                      <a:alpha val="43137"/>
                    </a:srgbClr>
                  </a:outerShdw>
                </a:effectLst>
                <a:latin typeface="Garamond" panose="02020404030301010803" pitchFamily="18" charset="0"/>
              </a:rPr>
              <a:t>now I know that you fear God, since you have not withheld your son, your only son, from me</a:t>
            </a:r>
            <a:r>
              <a:rPr lang="en-US" sz="2800" b="1" dirty="0" smtClean="0">
                <a:solidFill>
                  <a:schemeClr val="bg1"/>
                </a:solidFill>
                <a:effectLst>
                  <a:outerShdw blurRad="38100" dist="38100" dir="2700000" algn="tl">
                    <a:srgbClr val="000000">
                      <a:alpha val="43137"/>
                    </a:srgbClr>
                  </a:outerShdw>
                </a:effectLst>
                <a:latin typeface="Garamond" panose="02020404030301010803" pitchFamily="18" charset="0"/>
              </a:rPr>
              <a:t>.”</a:t>
            </a:r>
            <a:endParaRPr lang="en-US" sz="2800" b="1" dirty="0">
              <a:solidFill>
                <a:schemeClr val="bg1"/>
              </a:solidFill>
              <a:effectLst>
                <a:outerShdw blurRad="38100" dist="38100" dir="2700000" algn="tl">
                  <a:srgbClr val="000000">
                    <a:alpha val="43137"/>
                  </a:srgbClr>
                </a:outerShdw>
              </a:effectLst>
              <a:latin typeface="Garamond" panose="02020404030301010803" pitchFamily="18" charset="0"/>
            </a:endParaRPr>
          </a:p>
        </p:txBody>
      </p:sp>
    </p:spTree>
    <p:extLst>
      <p:ext uri="{BB962C8B-B14F-4D97-AF65-F5344CB8AC3E}">
        <p14:creationId xmlns:p14="http://schemas.microsoft.com/office/powerpoint/2010/main" val="3531221134"/>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http://onokart.files.wordpress.com/2010/09/1606-1650-laurent-de-la-hire-abraham-sacrificing-isaac.jpg?w=800&amp;h=600"/>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3352800"/>
            <a:ext cx="9144000" cy="3505200"/>
          </a:xfrm>
          <a:prstGeom prst="rect">
            <a:avLst/>
          </a:prstGeom>
          <a:gradFill>
            <a:gsLst>
              <a:gs pos="6000">
                <a:schemeClr val="tx1">
                  <a:alpha val="0"/>
                </a:schemeClr>
              </a:gs>
              <a:gs pos="65000">
                <a:schemeClr val="tx1">
                  <a:alpha val="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81000" y="990600"/>
            <a:ext cx="8458200" cy="1107996"/>
          </a:xfrm>
          <a:prstGeom prst="rect">
            <a:avLst/>
          </a:prstGeom>
          <a:noFill/>
        </p:spPr>
        <p:txBody>
          <a:bodyPr wrap="square" rtlCol="0">
            <a:spAutoFit/>
          </a:bodyPr>
          <a:lstStyle/>
          <a:p>
            <a:r>
              <a:rPr lang="en-US" sz="6600" b="1" dirty="0" smtClean="0">
                <a:solidFill>
                  <a:schemeClr val="bg1"/>
                </a:solidFill>
                <a:effectLst>
                  <a:outerShdw blurRad="38100" dist="38100" dir="2700000" algn="tl">
                    <a:srgbClr val="000000">
                      <a:alpha val="43137"/>
                    </a:srgbClr>
                  </a:outerShdw>
                </a:effectLst>
                <a:latin typeface="+mj-lt"/>
              </a:rPr>
              <a:t>From Genesis 22</a:t>
            </a:r>
            <a:endParaRPr lang="en-US" sz="6600" b="1" dirty="0">
              <a:solidFill>
                <a:schemeClr val="bg1"/>
              </a:solidFill>
              <a:effectLst>
                <a:outerShdw blurRad="38100" dist="38100" dir="2700000" algn="tl">
                  <a:srgbClr val="000000">
                    <a:alpha val="43137"/>
                  </a:srgbClr>
                </a:outerShdw>
              </a:effectLst>
              <a:latin typeface="+mj-lt"/>
            </a:endParaRPr>
          </a:p>
        </p:txBody>
      </p:sp>
      <p:sp>
        <p:nvSpPr>
          <p:cNvPr id="2" name="Rectangle 1"/>
          <p:cNvSpPr/>
          <p:nvPr/>
        </p:nvSpPr>
        <p:spPr>
          <a:xfrm>
            <a:off x="381000" y="3652897"/>
            <a:ext cx="8458200" cy="2062103"/>
          </a:xfrm>
          <a:prstGeom prst="rect">
            <a:avLst/>
          </a:prstGeom>
          <a:noFill/>
        </p:spPr>
        <p:txBody>
          <a:bodyPr wrap="square">
            <a:spAutoFit/>
          </a:bodyPr>
          <a:lstStyle/>
          <a:p>
            <a:r>
              <a:rPr lang="en-US" sz="3200" b="1" dirty="0" smtClean="0">
                <a:solidFill>
                  <a:schemeClr val="bg1"/>
                </a:solidFill>
                <a:effectLst>
                  <a:outerShdw blurRad="38100" dist="38100" dir="2700000" algn="tl">
                    <a:srgbClr val="000000">
                      <a:alpha val="43137"/>
                    </a:srgbClr>
                  </a:outerShdw>
                </a:effectLst>
                <a:latin typeface="Garamond" panose="02020404030301010803" pitchFamily="18" charset="0"/>
              </a:rPr>
              <a:t>And </a:t>
            </a:r>
            <a:r>
              <a:rPr lang="en-US" sz="3200" b="1" dirty="0">
                <a:solidFill>
                  <a:schemeClr val="bg1"/>
                </a:solidFill>
                <a:effectLst>
                  <a:outerShdw blurRad="38100" dist="38100" dir="2700000" algn="tl">
                    <a:srgbClr val="000000">
                      <a:alpha val="43137"/>
                    </a:srgbClr>
                  </a:outerShdw>
                </a:effectLst>
                <a:latin typeface="Garamond" panose="02020404030301010803" pitchFamily="18" charset="0"/>
              </a:rPr>
              <a:t>Abraham looked up and saw a ram, caught in a thicket by its horns. </a:t>
            </a:r>
            <a:r>
              <a:rPr lang="en-US" sz="3200" b="1" dirty="0" smtClean="0">
                <a:solidFill>
                  <a:schemeClr val="bg1"/>
                </a:solidFill>
                <a:effectLst>
                  <a:outerShdw blurRad="38100" dist="38100" dir="2700000" algn="tl">
                    <a:srgbClr val="000000">
                      <a:alpha val="43137"/>
                    </a:srgbClr>
                  </a:outerShdw>
                </a:effectLst>
                <a:latin typeface="Garamond" panose="02020404030301010803" pitchFamily="18" charset="0"/>
              </a:rPr>
              <a:t> Abraham </a:t>
            </a:r>
            <a:r>
              <a:rPr lang="en-US" sz="3200" b="1" dirty="0">
                <a:solidFill>
                  <a:schemeClr val="bg1"/>
                </a:solidFill>
                <a:effectLst>
                  <a:outerShdw blurRad="38100" dist="38100" dir="2700000" algn="tl">
                    <a:srgbClr val="000000">
                      <a:alpha val="43137"/>
                    </a:srgbClr>
                  </a:outerShdw>
                </a:effectLst>
                <a:latin typeface="Garamond" panose="02020404030301010803" pitchFamily="18" charset="0"/>
              </a:rPr>
              <a:t>went and took the ram and offered it up as a burnt offering instead of his son.</a:t>
            </a:r>
          </a:p>
        </p:txBody>
      </p:sp>
      <p:sp>
        <p:nvSpPr>
          <p:cNvPr id="7" name="Rectangle 6"/>
          <p:cNvSpPr/>
          <p:nvPr/>
        </p:nvSpPr>
        <p:spPr>
          <a:xfrm>
            <a:off x="2286000" y="6443246"/>
            <a:ext cx="6248400" cy="338554"/>
          </a:xfrm>
          <a:prstGeom prst="rect">
            <a:avLst/>
          </a:prstGeom>
          <a:noFill/>
          <a:effectLst>
            <a:outerShdw blurRad="40000" dist="20000" dir="5400000" rotWithShape="0">
              <a:srgbClr val="000000">
                <a:alpha val="38000"/>
              </a:srgbClr>
            </a:outerShdw>
            <a:softEdge rad="63500"/>
          </a:effectLst>
        </p:spPr>
        <p:style>
          <a:lnRef idx="1">
            <a:schemeClr val="accent2"/>
          </a:lnRef>
          <a:fillRef idx="2">
            <a:schemeClr val="accent2"/>
          </a:fillRef>
          <a:effectRef idx="1">
            <a:schemeClr val="accent2"/>
          </a:effectRef>
          <a:fontRef idx="minor">
            <a:schemeClr val="dk1"/>
          </a:fontRef>
        </p:style>
        <p:txBody>
          <a:bodyPr wrap="square">
            <a:spAutoFit/>
          </a:bodyPr>
          <a:lstStyle/>
          <a:p>
            <a:pPr algn="r"/>
            <a:r>
              <a:rPr lang="en-US" sz="1600" i="1" dirty="0" smtClean="0">
                <a:solidFill>
                  <a:schemeClr val="bg1">
                    <a:lumMod val="85000"/>
                  </a:schemeClr>
                </a:solidFill>
                <a:latin typeface="+mj-lt"/>
              </a:rPr>
              <a:t>Abraham Sacrificing Isaac</a:t>
            </a:r>
            <a:r>
              <a:rPr lang="en-US" sz="1600" dirty="0" smtClean="0">
                <a:solidFill>
                  <a:schemeClr val="bg1">
                    <a:lumMod val="85000"/>
                  </a:schemeClr>
                </a:solidFill>
                <a:latin typeface="+mj-lt"/>
              </a:rPr>
              <a:t>, by Laurent de La Hire, 1650</a:t>
            </a:r>
            <a:endParaRPr lang="en-US" sz="1600" dirty="0">
              <a:solidFill>
                <a:schemeClr val="bg1">
                  <a:lumMod val="85000"/>
                </a:schemeClr>
              </a:solidFill>
              <a:latin typeface="+mj-lt"/>
            </a:endParaRPr>
          </a:p>
        </p:txBody>
      </p:sp>
    </p:spTree>
    <p:extLst>
      <p:ext uri="{BB962C8B-B14F-4D97-AF65-F5344CB8AC3E}">
        <p14:creationId xmlns:p14="http://schemas.microsoft.com/office/powerpoint/2010/main" val="1412256463"/>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http://onokart.files.wordpress.com/2010/09/1606-1650-laurent-de-la-hire-abraham-sacrificing-isaac.jpg?w=800&amp;h=600"/>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286000" y="6443246"/>
            <a:ext cx="6248400" cy="338554"/>
          </a:xfrm>
          <a:prstGeom prst="rect">
            <a:avLst/>
          </a:prstGeom>
          <a:noFill/>
          <a:effectLst>
            <a:outerShdw blurRad="40000" dist="20000" dir="5400000" rotWithShape="0">
              <a:srgbClr val="000000">
                <a:alpha val="38000"/>
              </a:srgbClr>
            </a:outerShdw>
            <a:softEdge rad="63500"/>
          </a:effectLst>
        </p:spPr>
        <p:style>
          <a:lnRef idx="1">
            <a:schemeClr val="accent2"/>
          </a:lnRef>
          <a:fillRef idx="2">
            <a:schemeClr val="accent2"/>
          </a:fillRef>
          <a:effectRef idx="1">
            <a:schemeClr val="accent2"/>
          </a:effectRef>
          <a:fontRef idx="minor">
            <a:schemeClr val="dk1"/>
          </a:fontRef>
        </p:style>
        <p:txBody>
          <a:bodyPr wrap="square">
            <a:spAutoFit/>
          </a:bodyPr>
          <a:lstStyle/>
          <a:p>
            <a:pPr algn="r"/>
            <a:r>
              <a:rPr lang="en-US" sz="1600" i="1" dirty="0" smtClean="0">
                <a:solidFill>
                  <a:schemeClr val="bg1">
                    <a:lumMod val="85000"/>
                  </a:schemeClr>
                </a:solidFill>
                <a:latin typeface="+mj-lt"/>
              </a:rPr>
              <a:t>Abraham Sacrificing Isaac</a:t>
            </a:r>
            <a:r>
              <a:rPr lang="en-US" sz="1600" dirty="0" smtClean="0">
                <a:solidFill>
                  <a:schemeClr val="bg1">
                    <a:lumMod val="85000"/>
                  </a:schemeClr>
                </a:solidFill>
                <a:latin typeface="+mj-lt"/>
              </a:rPr>
              <a:t>, by Laurent de La Hire, 1650</a:t>
            </a:r>
            <a:endParaRPr lang="en-US" sz="1600" dirty="0">
              <a:solidFill>
                <a:schemeClr val="bg1">
                  <a:lumMod val="85000"/>
                </a:schemeClr>
              </a:solidFill>
              <a:latin typeface="+mj-lt"/>
            </a:endParaRPr>
          </a:p>
        </p:txBody>
      </p:sp>
    </p:spTree>
    <p:extLst>
      <p:ext uri="{BB962C8B-B14F-4D97-AF65-F5344CB8AC3E}">
        <p14:creationId xmlns:p14="http://schemas.microsoft.com/office/powerpoint/2010/main" val="612199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60000"/>
                <a:lumOff val="40000"/>
              </a:schemeClr>
            </a:gs>
            <a:gs pos="50000">
              <a:schemeClr val="accent4">
                <a:lumMod val="20000"/>
                <a:lumOff val="80000"/>
              </a:schemeClr>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11267" name="Content Placeholder 2"/>
          <p:cNvSpPr>
            <a:spLocks noGrp="1"/>
          </p:cNvSpPr>
          <p:nvPr>
            <p:ph idx="1"/>
          </p:nvPr>
        </p:nvSpPr>
        <p:spPr>
          <a:xfrm>
            <a:off x="0" y="1905000"/>
            <a:ext cx="3861958" cy="4191000"/>
          </a:xfrm>
        </p:spPr>
        <p:txBody>
          <a:bodyPr>
            <a:normAutofit/>
          </a:bodyPr>
          <a:lstStyle/>
          <a:p>
            <a:pPr marL="0" indent="0" algn="ctr">
              <a:spcBef>
                <a:spcPts val="3600"/>
              </a:spcBef>
              <a:spcAft>
                <a:spcPts val="600"/>
              </a:spcAft>
              <a:buNone/>
            </a:pPr>
            <a:r>
              <a:rPr lang="en-US" sz="4400" b="1" dirty="0" smtClean="0">
                <a:latin typeface="+mj-lt"/>
              </a:rPr>
              <a:t>Abraham</a:t>
            </a:r>
          </a:p>
          <a:p>
            <a:pPr marL="0" indent="0" algn="ctr">
              <a:spcBef>
                <a:spcPts val="3600"/>
              </a:spcBef>
              <a:spcAft>
                <a:spcPts val="600"/>
              </a:spcAft>
              <a:buNone/>
            </a:pPr>
            <a:r>
              <a:rPr lang="en-US" sz="4400" b="1" dirty="0" smtClean="0">
                <a:latin typeface="+mj-lt"/>
              </a:rPr>
              <a:t>Isaac</a:t>
            </a:r>
          </a:p>
          <a:p>
            <a:pPr marL="0" indent="0" algn="ctr">
              <a:spcBef>
                <a:spcPts val="3600"/>
              </a:spcBef>
              <a:spcAft>
                <a:spcPts val="600"/>
              </a:spcAft>
              <a:buNone/>
            </a:pPr>
            <a:r>
              <a:rPr lang="en-US" sz="4400" b="1" dirty="0" smtClean="0">
                <a:solidFill>
                  <a:srgbClr val="C00000"/>
                </a:solidFill>
                <a:latin typeface="+mj-lt"/>
              </a:rPr>
              <a:t>Jacob</a:t>
            </a:r>
            <a:r>
              <a:rPr lang="en-US" sz="4400" b="1" dirty="0" smtClean="0">
                <a:latin typeface="+mj-lt"/>
              </a:rPr>
              <a:t> </a:t>
            </a:r>
            <a:r>
              <a:rPr lang="en-US" sz="4400" b="1" dirty="0">
                <a:latin typeface="+mj-lt"/>
              </a:rPr>
              <a:t/>
            </a:r>
            <a:br>
              <a:rPr lang="en-US" sz="4400" b="1" dirty="0">
                <a:latin typeface="+mj-lt"/>
              </a:rPr>
            </a:br>
            <a:r>
              <a:rPr lang="en-US" dirty="0" smtClean="0">
                <a:latin typeface="+mj-lt"/>
              </a:rPr>
              <a:t>(Israel)</a:t>
            </a:r>
          </a:p>
        </p:txBody>
      </p:sp>
      <p:sp>
        <p:nvSpPr>
          <p:cNvPr id="2" name="Title 1"/>
          <p:cNvSpPr>
            <a:spLocks noGrp="1"/>
          </p:cNvSpPr>
          <p:nvPr>
            <p:ph type="title"/>
          </p:nvPr>
        </p:nvSpPr>
        <p:spPr>
          <a:xfrm>
            <a:off x="-1" y="457200"/>
            <a:ext cx="9144001" cy="1143000"/>
          </a:xfrm>
        </p:spPr>
        <p:txBody>
          <a:bodyPr>
            <a:noAutofit/>
          </a:bodyPr>
          <a:lstStyle/>
          <a:p>
            <a:r>
              <a:rPr lang="en-US" sz="8400" dirty="0" smtClean="0"/>
              <a:t>Patriarchs of Israel</a:t>
            </a:r>
            <a:endParaRPr lang="en-US" sz="8400" dirty="0"/>
          </a:p>
        </p:txBody>
      </p:sp>
      <p:pic>
        <p:nvPicPr>
          <p:cNvPr id="4098"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l="7597" t="13578" r="10291" b="6250"/>
          <a:stretch/>
        </p:blipFill>
        <p:spPr bwMode="auto">
          <a:xfrm>
            <a:off x="3810000" y="1904999"/>
            <a:ext cx="4924631" cy="360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6330796" y="5511225"/>
            <a:ext cx="2432204" cy="584775"/>
          </a:xfrm>
          <a:prstGeom prst="rect">
            <a:avLst/>
          </a:prstGeom>
        </p:spPr>
        <p:txBody>
          <a:bodyPr wrap="none">
            <a:spAutoFit/>
          </a:bodyPr>
          <a:lstStyle/>
          <a:p>
            <a:pPr algn="r"/>
            <a:r>
              <a:rPr lang="en-US" sz="1600" dirty="0" smtClean="0"/>
              <a:t>Photo by </a:t>
            </a:r>
            <a:r>
              <a:rPr lang="en-US" sz="1600" dirty="0">
                <a:hlinkClick r:id="rId5" tooltip="Go to Grandin Donovan's photostream"/>
              </a:rPr>
              <a:t>Grandin </a:t>
            </a:r>
            <a:r>
              <a:rPr lang="en-US" sz="1600" dirty="0" smtClean="0">
                <a:hlinkClick r:id="rId5" tooltip="Go to Grandin Donovan's photostream"/>
              </a:rPr>
              <a:t>Donovan</a:t>
            </a:r>
            <a:endParaRPr lang="en-US" sz="1600" dirty="0" smtClean="0"/>
          </a:p>
          <a:p>
            <a:pPr algn="r"/>
            <a:r>
              <a:rPr lang="en-US" sz="1600" dirty="0" err="1" smtClean="0"/>
              <a:t>Ieud</a:t>
            </a:r>
            <a:r>
              <a:rPr lang="en-US" sz="1600" dirty="0" smtClean="0"/>
              <a:t> Church, Romania</a:t>
            </a:r>
            <a:endParaRPr lang="en-US" sz="1600" dirty="0"/>
          </a:p>
        </p:txBody>
      </p:sp>
      <p:cxnSp>
        <p:nvCxnSpPr>
          <p:cNvPr id="5" name="Straight Connector 4"/>
          <p:cNvCxnSpPr/>
          <p:nvPr/>
        </p:nvCxnSpPr>
        <p:spPr>
          <a:xfrm>
            <a:off x="1905000" y="2667000"/>
            <a:ext cx="0" cy="53340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905000" y="3810000"/>
            <a:ext cx="0" cy="53340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28600" y="5803612"/>
            <a:ext cx="5334000" cy="769441"/>
          </a:xfrm>
          <a:prstGeom prst="rect">
            <a:avLst/>
          </a:prstGeom>
          <a:noFill/>
        </p:spPr>
        <p:txBody>
          <a:bodyPr wrap="square" rtlCol="0">
            <a:spAutoFit/>
          </a:bodyPr>
          <a:lstStyle/>
          <a:p>
            <a:pPr algn="ctr"/>
            <a:r>
              <a:rPr lang="en-US" sz="2200" dirty="0" smtClean="0">
                <a:latin typeface="+mj-lt"/>
              </a:rPr>
              <a:t>The </a:t>
            </a:r>
            <a:r>
              <a:rPr lang="en-US" sz="2200" b="1" i="1" dirty="0" smtClean="0">
                <a:latin typeface="+mj-lt"/>
              </a:rPr>
              <a:t>Patriarchs </a:t>
            </a:r>
            <a:r>
              <a:rPr lang="en-US" sz="2200" dirty="0" smtClean="0">
                <a:latin typeface="+mj-lt"/>
              </a:rPr>
              <a:t> are the traditional common ancestors of the tribes of Israel.</a:t>
            </a:r>
            <a:endParaRPr lang="en-US" sz="2200" dirty="0">
              <a:latin typeface="+mj-lt"/>
            </a:endParaRPr>
          </a:p>
        </p:txBody>
      </p:sp>
    </p:spTree>
    <p:extLst>
      <p:ext uri="{BB962C8B-B14F-4D97-AF65-F5344CB8AC3E}">
        <p14:creationId xmlns:p14="http://schemas.microsoft.com/office/powerpoint/2010/main" val="181042831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cstate="print"/>
          <a:srcRect l="-46774" r="-46774"/>
          <a:stretch/>
        </p:blipFill>
        <p:spPr bwMode="auto">
          <a:xfrm>
            <a:off x="0" y="-1"/>
            <a:ext cx="9144000" cy="6863535"/>
          </a:xfrm>
          <a:prstGeom prst="rect">
            <a:avLst/>
          </a:prstGeom>
          <a:noFill/>
          <a:ln w="9525">
            <a:noFill/>
            <a:miter lim="800000"/>
            <a:headEnd/>
            <a:tailEnd/>
          </a:ln>
        </p:spPr>
      </p:pic>
      <p:sp>
        <p:nvSpPr>
          <p:cNvPr id="5" name="Rectangle 4"/>
          <p:cNvSpPr/>
          <p:nvPr/>
        </p:nvSpPr>
        <p:spPr>
          <a:xfrm>
            <a:off x="2209800" y="6443246"/>
            <a:ext cx="4724400" cy="338554"/>
          </a:xfrm>
          <a:prstGeom prst="rect">
            <a:avLst/>
          </a:prstGeom>
          <a:noFill/>
          <a:ln>
            <a:noFill/>
          </a:ln>
          <a:effectLst>
            <a:outerShdw blurRad="40000" dist="20000" dir="5400000" rotWithShape="0">
              <a:srgbClr val="000000">
                <a:alpha val="38000"/>
              </a:srgbClr>
            </a:outerShdw>
            <a:softEdge rad="63500"/>
          </a:effectLst>
        </p:spPr>
        <p:style>
          <a:lnRef idx="1">
            <a:schemeClr val="accent2"/>
          </a:lnRef>
          <a:fillRef idx="2">
            <a:schemeClr val="accent2"/>
          </a:fillRef>
          <a:effectRef idx="1">
            <a:schemeClr val="accent2"/>
          </a:effectRef>
          <a:fontRef idx="minor">
            <a:schemeClr val="dk1"/>
          </a:fontRef>
        </p:style>
        <p:txBody>
          <a:bodyPr wrap="square">
            <a:spAutoFit/>
          </a:bodyPr>
          <a:lstStyle/>
          <a:p>
            <a:pPr algn="r"/>
            <a:r>
              <a:rPr lang="en-US" sz="1600" b="1" dirty="0" smtClean="0">
                <a:solidFill>
                  <a:schemeClr val="bg1">
                    <a:lumMod val="85000"/>
                  </a:schemeClr>
                </a:solidFill>
                <a:effectLst>
                  <a:outerShdw blurRad="38100" dist="38100" dir="2700000" algn="tl">
                    <a:srgbClr val="000000">
                      <a:alpha val="43137"/>
                    </a:srgbClr>
                  </a:outerShdw>
                </a:effectLst>
                <a:latin typeface="+mj-lt"/>
              </a:rPr>
              <a:t>Rembrandt, </a:t>
            </a:r>
            <a:r>
              <a:rPr lang="en-US" sz="1600" b="1" i="1" dirty="0" smtClean="0">
                <a:solidFill>
                  <a:schemeClr val="bg1">
                    <a:lumMod val="85000"/>
                  </a:schemeClr>
                </a:solidFill>
                <a:effectLst>
                  <a:outerShdw blurRad="38100" dist="38100" dir="2700000" algn="tl">
                    <a:srgbClr val="000000">
                      <a:alpha val="43137"/>
                    </a:srgbClr>
                  </a:outerShdw>
                </a:effectLst>
                <a:latin typeface="+mj-lt"/>
              </a:rPr>
              <a:t>Sacrifice of Isaac</a:t>
            </a:r>
            <a:r>
              <a:rPr lang="en-US" sz="1600" b="1" dirty="0" smtClean="0">
                <a:solidFill>
                  <a:schemeClr val="bg1">
                    <a:lumMod val="85000"/>
                  </a:schemeClr>
                </a:solidFill>
                <a:effectLst>
                  <a:outerShdw blurRad="38100" dist="38100" dir="2700000" algn="tl">
                    <a:srgbClr val="000000">
                      <a:alpha val="43137"/>
                    </a:srgbClr>
                  </a:outerShdw>
                </a:effectLst>
                <a:latin typeface="+mj-lt"/>
              </a:rPr>
              <a:t>, 1635</a:t>
            </a:r>
            <a:endParaRPr lang="en-US" sz="1600" b="1" dirty="0">
              <a:solidFill>
                <a:schemeClr val="bg1">
                  <a:lumMod val="85000"/>
                </a:schemeClr>
              </a:solidFill>
              <a:effectLst>
                <a:outerShdw blurRad="38100" dist="38100" dir="2700000" algn="tl">
                  <a:srgbClr val="000000">
                    <a:alpha val="43137"/>
                  </a:srgbClr>
                </a:outerShdw>
              </a:effectLst>
              <a:latin typeface="+mj-lt"/>
            </a:endParaRP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20000" contrast="20000"/>
                    </a14:imgEffect>
                  </a14:imgLayer>
                </a14:imgProps>
              </a:ext>
            </a:extLst>
          </a:blip>
          <a:srcRect t="2342"/>
          <a:stretch/>
        </p:blipFill>
        <p:spPr bwMode="auto">
          <a:xfrm>
            <a:off x="0" y="0"/>
            <a:ext cx="9144000" cy="7038174"/>
          </a:xfrm>
          <a:prstGeom prst="rect">
            <a:avLst/>
          </a:prstGeom>
          <a:noFill/>
          <a:ln w="9525">
            <a:noFill/>
            <a:miter lim="800000"/>
            <a:headEnd/>
            <a:tailEnd/>
          </a:ln>
        </p:spPr>
      </p:pic>
      <p:sp>
        <p:nvSpPr>
          <p:cNvPr id="5" name="Rectangle 4"/>
          <p:cNvSpPr/>
          <p:nvPr/>
        </p:nvSpPr>
        <p:spPr>
          <a:xfrm>
            <a:off x="914400" y="6488668"/>
            <a:ext cx="4724400" cy="369332"/>
          </a:xfrm>
          <a:prstGeom prst="rect">
            <a:avLst/>
          </a:prstGeom>
          <a:noFill/>
          <a:ln>
            <a:noFill/>
          </a:ln>
          <a:effectLst>
            <a:outerShdw blurRad="40000" dist="20000" dir="5400000" rotWithShape="0">
              <a:srgbClr val="000000">
                <a:alpha val="38000"/>
              </a:srgbClr>
            </a:outerShdw>
            <a:softEdge rad="63500"/>
          </a:effectLst>
        </p:spPr>
        <p:style>
          <a:lnRef idx="1">
            <a:schemeClr val="accent2"/>
          </a:lnRef>
          <a:fillRef idx="2">
            <a:schemeClr val="accent2"/>
          </a:fillRef>
          <a:effectRef idx="1">
            <a:schemeClr val="accent2"/>
          </a:effectRef>
          <a:fontRef idx="minor">
            <a:schemeClr val="dk1"/>
          </a:fontRef>
        </p:style>
        <p:txBody>
          <a:bodyPr wrap="square">
            <a:spAutoFit/>
          </a:bodyPr>
          <a:lstStyle/>
          <a:p>
            <a:r>
              <a:rPr lang="en-US" b="1" i="1" dirty="0" smtClean="0">
                <a:solidFill>
                  <a:schemeClr val="bg1">
                    <a:lumMod val="85000"/>
                  </a:schemeClr>
                </a:solidFill>
                <a:effectLst>
                  <a:outerShdw blurRad="38100" dist="38100" dir="2700000" algn="tl">
                    <a:srgbClr val="000000">
                      <a:alpha val="43137"/>
                    </a:srgbClr>
                  </a:outerShdw>
                </a:effectLst>
                <a:latin typeface="+mj-lt"/>
              </a:rPr>
              <a:t>The Sacrifice of Isaac</a:t>
            </a:r>
            <a:r>
              <a:rPr lang="en-US" b="1" dirty="0" smtClean="0">
                <a:solidFill>
                  <a:schemeClr val="bg1">
                    <a:lumMod val="85000"/>
                  </a:schemeClr>
                </a:solidFill>
                <a:effectLst>
                  <a:outerShdw blurRad="38100" dist="38100" dir="2700000" algn="tl">
                    <a:srgbClr val="000000">
                      <a:alpha val="43137"/>
                    </a:srgbClr>
                  </a:outerShdw>
                </a:effectLst>
                <a:latin typeface="+mj-lt"/>
              </a:rPr>
              <a:t> by Caravaggio</a:t>
            </a:r>
            <a:endParaRPr lang="en-US" b="1" dirty="0">
              <a:solidFill>
                <a:schemeClr val="bg1">
                  <a:lumMod val="85000"/>
                </a:schemeClr>
              </a:solidFill>
              <a:effectLst>
                <a:outerShdw blurRad="38100" dist="38100" dir="2700000" algn="tl">
                  <a:srgbClr val="000000">
                    <a:alpha val="43137"/>
                  </a:srgbClr>
                </a:outerShdw>
              </a:effectLst>
              <a:latin typeface="+mj-lt"/>
            </a:endParaRP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40000" contrast="20000"/>
                    </a14:imgEffect>
                  </a14:imgLayer>
                </a14:imgProps>
              </a:ext>
            </a:extLst>
          </a:blip>
          <a:srcRect/>
          <a:stretch>
            <a:fillRect/>
          </a:stretch>
        </p:blipFill>
        <p:spPr bwMode="auto">
          <a:xfrm>
            <a:off x="66964" y="-21662"/>
            <a:ext cx="9035288" cy="6879661"/>
          </a:xfrm>
          <a:prstGeom prst="rect">
            <a:avLst/>
          </a:prstGeom>
          <a:noFill/>
          <a:ln w="9525">
            <a:noFill/>
            <a:miter lim="800000"/>
            <a:headEnd/>
            <a:tailEnd/>
          </a:ln>
        </p:spPr>
      </p:pic>
      <p:sp>
        <p:nvSpPr>
          <p:cNvPr id="4" name="Rectangle 3"/>
          <p:cNvSpPr/>
          <p:nvPr/>
        </p:nvSpPr>
        <p:spPr>
          <a:xfrm>
            <a:off x="914400" y="6488668"/>
            <a:ext cx="4724400" cy="369332"/>
          </a:xfrm>
          <a:prstGeom prst="rect">
            <a:avLst/>
          </a:prstGeom>
          <a:noFill/>
          <a:ln>
            <a:noFill/>
          </a:ln>
          <a:effectLst>
            <a:outerShdw blurRad="40000" dist="20000" dir="5400000" rotWithShape="0">
              <a:srgbClr val="000000">
                <a:alpha val="38000"/>
              </a:srgbClr>
            </a:outerShdw>
            <a:softEdge rad="63500"/>
          </a:effectLst>
        </p:spPr>
        <p:style>
          <a:lnRef idx="1">
            <a:schemeClr val="accent2"/>
          </a:lnRef>
          <a:fillRef idx="2">
            <a:schemeClr val="accent2"/>
          </a:fillRef>
          <a:effectRef idx="1">
            <a:schemeClr val="accent2"/>
          </a:effectRef>
          <a:fontRef idx="minor">
            <a:schemeClr val="dk1"/>
          </a:fontRef>
        </p:style>
        <p:txBody>
          <a:bodyPr wrap="square">
            <a:spAutoFit/>
          </a:bodyPr>
          <a:lstStyle/>
          <a:p>
            <a:r>
              <a:rPr lang="en-US" b="1" i="1" dirty="0" smtClean="0">
                <a:solidFill>
                  <a:schemeClr val="bg1">
                    <a:lumMod val="85000"/>
                  </a:schemeClr>
                </a:solidFill>
                <a:effectLst>
                  <a:outerShdw blurRad="38100" dist="38100" dir="2700000" algn="tl">
                    <a:srgbClr val="000000">
                      <a:alpha val="43137"/>
                    </a:srgbClr>
                  </a:outerShdw>
                </a:effectLst>
                <a:latin typeface="+mj-lt"/>
              </a:rPr>
              <a:t>The Sacrifice of Isaac</a:t>
            </a:r>
            <a:r>
              <a:rPr lang="en-US" b="1" dirty="0" smtClean="0">
                <a:solidFill>
                  <a:schemeClr val="bg1">
                    <a:lumMod val="85000"/>
                  </a:schemeClr>
                </a:solidFill>
                <a:effectLst>
                  <a:outerShdw blurRad="38100" dist="38100" dir="2700000" algn="tl">
                    <a:srgbClr val="000000">
                      <a:alpha val="43137"/>
                    </a:srgbClr>
                  </a:outerShdw>
                </a:effectLst>
                <a:latin typeface="+mj-lt"/>
              </a:rPr>
              <a:t> by Caravaggio</a:t>
            </a:r>
            <a:endParaRPr lang="en-US" b="1" dirty="0">
              <a:solidFill>
                <a:schemeClr val="bg1">
                  <a:lumMod val="85000"/>
                </a:schemeClr>
              </a:solidFill>
              <a:effectLst>
                <a:outerShdw blurRad="38100" dist="38100" dir="2700000" algn="tl">
                  <a:srgbClr val="000000">
                    <a:alpha val="43137"/>
                  </a:srgbClr>
                </a:outerShdw>
              </a:effectLst>
              <a:latin typeface="+mj-lt"/>
            </a:endParaRP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3" cstate="print"/>
          <a:srcRect l="-33333" r="-33333"/>
          <a:stretch>
            <a:fillRect/>
          </a:stretch>
        </p:blipFill>
        <p:spPr bwMode="auto">
          <a:xfrm>
            <a:off x="0" y="0"/>
            <a:ext cx="9144000" cy="6846570"/>
          </a:xfrm>
          <a:prstGeom prst="rect">
            <a:avLst/>
          </a:prstGeom>
          <a:noFill/>
          <a:ln w="9525">
            <a:noFill/>
            <a:miter lim="800000"/>
            <a:headEnd/>
            <a:tailEnd/>
          </a:ln>
        </p:spPr>
      </p:pic>
      <p:sp>
        <p:nvSpPr>
          <p:cNvPr id="5" name="Rectangle 4"/>
          <p:cNvSpPr/>
          <p:nvPr/>
        </p:nvSpPr>
        <p:spPr>
          <a:xfrm>
            <a:off x="3124200" y="6400800"/>
            <a:ext cx="4114800" cy="369332"/>
          </a:xfrm>
          <a:prstGeom prst="rect">
            <a:avLst/>
          </a:prstGeom>
          <a:effectLst>
            <a:outerShdw blurRad="40000" dist="20000" dir="5400000" rotWithShape="0">
              <a:srgbClr val="000000">
                <a:alpha val="38000"/>
              </a:srgbClr>
            </a:outerShdw>
            <a:softEdge rad="63500"/>
          </a:effectLst>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n-US" b="1" i="1" dirty="0" smtClean="0">
                <a:latin typeface="+mj-lt"/>
              </a:rPr>
              <a:t>Sacrifice of Isaac</a:t>
            </a:r>
            <a:r>
              <a:rPr lang="en-US" b="1" dirty="0" smtClean="0">
                <a:latin typeface="+mj-lt"/>
              </a:rPr>
              <a:t>, by Adi Holzer (1997)</a:t>
            </a:r>
            <a:endParaRPr lang="en-US" b="1" dirty="0">
              <a:latin typeface="+mj-lt"/>
            </a:endParaRP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60000"/>
                <a:lumOff val="40000"/>
              </a:schemeClr>
            </a:gs>
            <a:gs pos="50000">
              <a:schemeClr val="accent4">
                <a:lumMod val="20000"/>
                <a:lumOff val="80000"/>
              </a:schemeClr>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pic>
        <p:nvPicPr>
          <p:cNvPr id="3076" name="Picture 4" descr="http://www.amaana.org/ismaili/wp-content/uploads/2012/10/Abrahams-Sacrifice-Turkish-158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08907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52400" y="6248400"/>
            <a:ext cx="8763000" cy="487363"/>
          </a:xfrm>
        </p:spPr>
        <p:txBody>
          <a:bodyPr>
            <a:normAutofit fontScale="92500" lnSpcReduction="20000"/>
          </a:bodyPr>
          <a:lstStyle/>
          <a:p>
            <a:pPr marL="0" indent="0" algn="ctr">
              <a:buNone/>
            </a:pPr>
            <a:r>
              <a:rPr lang="en-US" dirty="0" smtClean="0"/>
              <a:t>Muslim art depicting the Sacrifice of </a:t>
            </a:r>
            <a:r>
              <a:rPr lang="en-US" i="1" dirty="0" smtClean="0"/>
              <a:t>Ishmael</a:t>
            </a:r>
            <a:r>
              <a:rPr lang="en-US" dirty="0" smtClean="0"/>
              <a:t>.</a:t>
            </a:r>
            <a:endParaRPr lang="en-US" dirty="0"/>
          </a:p>
        </p:txBody>
      </p:sp>
    </p:spTree>
    <p:extLst>
      <p:ext uri="{BB962C8B-B14F-4D97-AF65-F5344CB8AC3E}">
        <p14:creationId xmlns:p14="http://schemas.microsoft.com/office/powerpoint/2010/main" val="262948831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14" cstate="print"/>
          <a:srcRect/>
          <a:stretch>
            <a:fillRect/>
          </a:stretch>
        </p:blipFill>
        <p:spPr bwMode="auto">
          <a:xfrm>
            <a:off x="0" y="0"/>
            <a:ext cx="9144000" cy="6858000"/>
          </a:xfrm>
          <a:prstGeom prst="rect">
            <a:avLst/>
          </a:prstGeom>
          <a:noFill/>
          <a:ln w="9525">
            <a:noFill/>
            <a:miter lim="800000"/>
            <a:headEnd/>
            <a:tailEnd/>
          </a:ln>
        </p:spPr>
      </p:pic>
      <p:pic>
        <p:nvPicPr>
          <p:cNvPr id="1026" name="Picture 2"/>
          <p:cNvPicPr>
            <a:picLocks noChangeAspect="1" noChangeArrowheads="1"/>
          </p:cNvPicPr>
          <p:nvPr/>
        </p:nvPicPr>
        <p:blipFill>
          <a:blip r:embed="rId15" cstate="print"/>
          <a:srcRect/>
          <a:stretch>
            <a:fillRect/>
          </a:stretch>
        </p:blipFill>
        <p:spPr bwMode="auto">
          <a:xfrm>
            <a:off x="0" y="0"/>
            <a:ext cx="9144000" cy="6858000"/>
          </a:xfrm>
          <a:prstGeom prst="rect">
            <a:avLst/>
          </a:prstGeom>
          <a:noFill/>
          <a:ln w="9525">
            <a:noFill/>
            <a:miter lim="800000"/>
            <a:headEnd/>
            <a:tailEnd/>
          </a:ln>
        </p:spPr>
      </p:pic>
      <p:pic>
        <p:nvPicPr>
          <p:cNvPr id="1027" name="Picture 3"/>
          <p:cNvPicPr>
            <a:picLocks noChangeAspect="1" noChangeArrowheads="1"/>
          </p:cNvPicPr>
          <p:nvPr/>
        </p:nvPicPr>
        <p:blipFill>
          <a:blip r:embed="rId16" cstate="print"/>
          <a:srcRect/>
          <a:stretch>
            <a:fillRect/>
          </a:stretch>
        </p:blipFill>
        <p:spPr bwMode="auto">
          <a:xfrm>
            <a:off x="0" y="0"/>
            <a:ext cx="9144000" cy="6858000"/>
          </a:xfrm>
          <a:prstGeom prst="rect">
            <a:avLst/>
          </a:prstGeom>
          <a:noFill/>
          <a:ln w="9525">
            <a:noFill/>
            <a:miter lim="800000"/>
            <a:headEnd/>
            <a:tailEnd/>
          </a:ln>
        </p:spPr>
      </p:pic>
      <p:pic>
        <p:nvPicPr>
          <p:cNvPr id="6" name="Thunder_HD.mp3">
            <a:hlinkClick r:id="" action="ppaction://media"/>
          </p:cNvPr>
          <p:cNvPicPr>
            <a:picLocks noGrp="1" noChangeAspect="1"/>
          </p:cNvPicPr>
          <p:nvPr>
            <p:ph idx="1"/>
            <a:audioFile r:link="rId2"/>
            <p:extLst>
              <p:ext uri="{DAA4B4D4-6D71-4841-9C94-3DE7FCFB9230}">
                <p14:media xmlns:p14="http://schemas.microsoft.com/office/powerpoint/2010/main" r:link="rId1"/>
              </p:ext>
            </p:extLst>
          </p:nvPr>
        </p:nvPicPr>
        <p:blipFill>
          <a:blip r:embed="rId17" cstate="print"/>
          <a:stretch>
            <a:fillRect/>
          </a:stretch>
        </p:blipFill>
        <p:spPr>
          <a:xfrm>
            <a:off x="9144000" y="3962400"/>
            <a:ext cx="304800" cy="304800"/>
          </a:xfrm>
          <a:prstGeom prst="rect">
            <a:avLst/>
          </a:prstGeom>
        </p:spPr>
      </p:pic>
      <p:pic>
        <p:nvPicPr>
          <p:cNvPr id="1028" name="Picture 4"/>
          <p:cNvPicPr>
            <a:picLocks noChangeAspect="1" noChangeArrowheads="1"/>
          </p:cNvPicPr>
          <p:nvPr/>
        </p:nvPicPr>
        <p:blipFill>
          <a:blip r:embed="rId18" cstate="print"/>
          <a:srcRect/>
          <a:stretch>
            <a:fillRect/>
          </a:stretch>
        </p:blipFill>
        <p:spPr bwMode="auto">
          <a:xfrm>
            <a:off x="0" y="0"/>
            <a:ext cx="9144000" cy="6858000"/>
          </a:xfrm>
          <a:prstGeom prst="rect">
            <a:avLst/>
          </a:prstGeom>
          <a:noFill/>
          <a:ln w="9525">
            <a:noFill/>
            <a:miter lim="800000"/>
            <a:headEnd/>
            <a:tailEnd/>
          </a:ln>
        </p:spPr>
      </p:pic>
      <p:pic>
        <p:nvPicPr>
          <p:cNvPr id="1029" name="Picture 5"/>
          <p:cNvPicPr>
            <a:picLocks noChangeAspect="1" noChangeArrowheads="1"/>
          </p:cNvPicPr>
          <p:nvPr/>
        </p:nvPicPr>
        <p:blipFill>
          <a:blip r:embed="rId19" cstate="print"/>
          <a:srcRect/>
          <a:stretch>
            <a:fillRect/>
          </a:stretch>
        </p:blipFill>
        <p:spPr bwMode="auto">
          <a:xfrm>
            <a:off x="0" y="0"/>
            <a:ext cx="9144000" cy="6858000"/>
          </a:xfrm>
          <a:prstGeom prst="rect">
            <a:avLst/>
          </a:prstGeom>
          <a:noFill/>
          <a:ln w="9525">
            <a:noFill/>
            <a:miter lim="800000"/>
            <a:headEnd/>
            <a:tailEnd/>
          </a:ln>
        </p:spPr>
      </p:pic>
      <p:pic>
        <p:nvPicPr>
          <p:cNvPr id="9" name="Psycho Screa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0" cstate="print"/>
          <a:stretch>
            <a:fillRect/>
          </a:stretch>
        </p:blipFill>
        <p:spPr>
          <a:xfrm>
            <a:off x="9144000" y="3048000"/>
            <a:ext cx="304800" cy="304800"/>
          </a:xfrm>
          <a:prstGeom prst="rect">
            <a:avLst/>
          </a:prstGeom>
        </p:spPr>
      </p:pic>
      <p:pic>
        <p:nvPicPr>
          <p:cNvPr id="10" name="Shotgun_Blast.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1" cstate="print"/>
          <a:stretch>
            <a:fillRect/>
          </a:stretch>
        </p:blipFill>
        <p:spPr>
          <a:xfrm>
            <a:off x="9144000" y="3429000"/>
            <a:ext cx="304800" cy="304800"/>
          </a:xfrm>
          <a:prstGeom prst="rect">
            <a:avLst/>
          </a:prstGeom>
        </p:spPr>
      </p:pic>
      <p:pic>
        <p:nvPicPr>
          <p:cNvPr id="1031" name="Picture 7"/>
          <p:cNvPicPr>
            <a:picLocks noChangeAspect="1" noChangeArrowheads="1"/>
          </p:cNvPicPr>
          <p:nvPr/>
        </p:nvPicPr>
        <p:blipFill>
          <a:blip r:embed="rId22" cstate="print"/>
          <a:srcRect/>
          <a:stretch>
            <a:fillRect/>
          </a:stretch>
        </p:blipFill>
        <p:spPr bwMode="auto">
          <a:xfrm>
            <a:off x="5715000" y="6384412"/>
            <a:ext cx="3276600" cy="399299"/>
          </a:xfrm>
          <a:prstGeom prst="rect">
            <a:avLst/>
          </a:prstGeom>
          <a:noFill/>
          <a:ln w="9525">
            <a:noFill/>
            <a:miter lim="800000"/>
            <a:headEnd/>
            <a:tailEnd/>
          </a:ln>
        </p:spPr>
      </p:pic>
      <p:pic>
        <p:nvPicPr>
          <p:cNvPr id="13" name="Siren_Noise.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3" cstate="print"/>
          <a:stretch>
            <a:fillRect/>
          </a:stretch>
        </p:blipFill>
        <p:spPr>
          <a:xfrm>
            <a:off x="9144000" y="2590800"/>
            <a:ext cx="304800" cy="304800"/>
          </a:xfrm>
          <a:prstGeom prst="rect">
            <a:avLst/>
          </a:prstGeom>
        </p:spPr>
      </p:pic>
      <p:pic>
        <p:nvPicPr>
          <p:cNvPr id="14" name="Fire_Burning.mp3">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24" cstate="print"/>
          <a:stretch>
            <a:fillRect/>
          </a:stretch>
        </p:blipFill>
        <p:spPr>
          <a:xfrm>
            <a:off x="9144000" y="6553200"/>
            <a:ext cx="304800" cy="304800"/>
          </a:xfrm>
          <a:prstGeom prst="rect">
            <a:avLst/>
          </a:prstGeom>
        </p:spPr>
      </p:pic>
      <p:pic>
        <p:nvPicPr>
          <p:cNvPr id="15" name="Grenade Explosion.mp3">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24" cstate="print"/>
          <a:stretch>
            <a:fillRect/>
          </a:stretch>
        </p:blipFill>
        <p:spPr>
          <a:xfrm>
            <a:off x="9144000" y="4343400"/>
            <a:ext cx="304800" cy="304800"/>
          </a:xfrm>
          <a:prstGeom prst="rect">
            <a:avLst/>
          </a:prstGeom>
        </p:spPr>
      </p:pic>
    </p:spTree>
  </p:cSld>
  <p:clrMapOvr>
    <a:masterClrMapping/>
  </p:clrMapOvr>
  <p:transition advTm="3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30" fill="hold"/>
                                        <p:tgtEl>
                                          <p:spTgt spid="13"/>
                                        </p:tgtEl>
                                      </p:cBhvr>
                                    </p:cmd>
                                  </p:childTnLst>
                                </p:cTn>
                              </p:par>
                            </p:childTnLst>
                          </p:cTn>
                        </p:par>
                        <p:par>
                          <p:cTn id="7" fill="hold">
                            <p:stCondLst>
                              <p:cond delay="9330"/>
                            </p:stCondLst>
                            <p:childTnLst>
                              <p:par>
                                <p:cTn id="8" presetID="1" presetClass="mediacall" presetSubtype="0" fill="hold" nodeType="afterEffect">
                                  <p:stCondLst>
                                    <p:cond delay="0"/>
                                  </p:stCondLst>
                                  <p:childTnLst>
                                    <p:cmd type="call" cmd="playFrom(0.0)">
                                      <p:cBhvr>
                                        <p:cTn id="9" dur="1850" fill="hold"/>
                                        <p:tgtEl>
                                          <p:spTgt spid="15"/>
                                        </p:tgtEl>
                                      </p:cBhvr>
                                    </p:cmd>
                                  </p:childTnLst>
                                </p:cTn>
                              </p:par>
                              <p:par>
                                <p:cTn id="10" presetID="12" presetClass="entr" presetSubtype="8"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slide(fromLeft)">
                                      <p:cBhvr>
                                        <p:cTn id="12" dur="3000"/>
                                        <p:tgtEl>
                                          <p:spTgt spid="1026"/>
                                        </p:tgtEl>
                                      </p:cBhvr>
                                    </p:animEffect>
                                  </p:childTnLst>
                                </p:cTn>
                              </p:par>
                            </p:childTnLst>
                          </p:cTn>
                        </p:par>
                        <p:par>
                          <p:cTn id="13" fill="hold">
                            <p:stCondLst>
                              <p:cond delay="12330"/>
                            </p:stCondLst>
                            <p:childTnLst>
                              <p:par>
                                <p:cTn id="14" presetID="53" presetClass="entr" presetSubtype="0" fill="hold" nodeType="afterEffect">
                                  <p:stCondLst>
                                    <p:cond delay="3000"/>
                                  </p:stCondLst>
                                  <p:childTnLst>
                                    <p:set>
                                      <p:cBhvr>
                                        <p:cTn id="15" dur="1" fill="hold">
                                          <p:stCondLst>
                                            <p:cond delay="0"/>
                                          </p:stCondLst>
                                        </p:cTn>
                                        <p:tgtEl>
                                          <p:spTgt spid="1027"/>
                                        </p:tgtEl>
                                        <p:attrNameLst>
                                          <p:attrName>style.visibility</p:attrName>
                                        </p:attrNameLst>
                                      </p:cBhvr>
                                      <p:to>
                                        <p:strVal val="visible"/>
                                      </p:to>
                                    </p:set>
                                    <p:anim calcmode="lin" valueType="num">
                                      <p:cBhvr>
                                        <p:cTn id="16" dur="500" fill="hold"/>
                                        <p:tgtEl>
                                          <p:spTgt spid="1027"/>
                                        </p:tgtEl>
                                        <p:attrNameLst>
                                          <p:attrName>ppt_w</p:attrName>
                                        </p:attrNameLst>
                                      </p:cBhvr>
                                      <p:tavLst>
                                        <p:tav tm="0">
                                          <p:val>
                                            <p:fltVal val="0"/>
                                          </p:val>
                                        </p:tav>
                                        <p:tav tm="100000">
                                          <p:val>
                                            <p:strVal val="#ppt_w"/>
                                          </p:val>
                                        </p:tav>
                                      </p:tavLst>
                                    </p:anim>
                                    <p:anim calcmode="lin" valueType="num">
                                      <p:cBhvr>
                                        <p:cTn id="17" dur="500" fill="hold"/>
                                        <p:tgtEl>
                                          <p:spTgt spid="1027"/>
                                        </p:tgtEl>
                                        <p:attrNameLst>
                                          <p:attrName>ppt_h</p:attrName>
                                        </p:attrNameLst>
                                      </p:cBhvr>
                                      <p:tavLst>
                                        <p:tav tm="0">
                                          <p:val>
                                            <p:fltVal val="0"/>
                                          </p:val>
                                        </p:tav>
                                        <p:tav tm="100000">
                                          <p:val>
                                            <p:strVal val="#ppt_h"/>
                                          </p:val>
                                        </p:tav>
                                      </p:tavLst>
                                    </p:anim>
                                    <p:animEffect transition="in" filter="fade">
                                      <p:cBhvr>
                                        <p:cTn id="18" dur="500"/>
                                        <p:tgtEl>
                                          <p:spTgt spid="1027"/>
                                        </p:tgtEl>
                                      </p:cBhvr>
                                    </p:animEffect>
                                  </p:childTnLst>
                                </p:cTn>
                              </p:par>
                            </p:childTnLst>
                          </p:cTn>
                        </p:par>
                        <p:par>
                          <p:cTn id="19" fill="hold">
                            <p:stCondLst>
                              <p:cond delay="15830"/>
                            </p:stCondLst>
                            <p:childTnLst>
                              <p:par>
                                <p:cTn id="20" presetID="1" presetClass="mediacall" presetSubtype="0" fill="hold" nodeType="afterEffect">
                                  <p:stCondLst>
                                    <p:cond delay="0"/>
                                  </p:stCondLst>
                                  <p:childTnLst>
                                    <p:cmd type="call" cmd="playFrom(0.0)">
                                      <p:cBhvr>
                                        <p:cTn id="21" dur="3983" fill="hold"/>
                                        <p:tgtEl>
                                          <p:spTgt spid="9"/>
                                        </p:tgtEl>
                                      </p:cBhvr>
                                    </p:cmd>
                                  </p:childTnLst>
                                </p:cTn>
                              </p:par>
                            </p:childTnLst>
                          </p:cTn>
                        </p:par>
                        <p:par>
                          <p:cTn id="22" fill="hold">
                            <p:stCondLst>
                              <p:cond delay="19813"/>
                            </p:stCondLst>
                            <p:childTnLst>
                              <p:par>
                                <p:cTn id="23" presetID="2" presetClass="entr" presetSubtype="12" fill="hold" nodeType="afterEffect">
                                  <p:stCondLst>
                                    <p:cond delay="0"/>
                                  </p:stCondLst>
                                  <p:childTnLst>
                                    <p:set>
                                      <p:cBhvr>
                                        <p:cTn id="24" dur="1" fill="hold">
                                          <p:stCondLst>
                                            <p:cond delay="0"/>
                                          </p:stCondLst>
                                        </p:cTn>
                                        <p:tgtEl>
                                          <p:spTgt spid="1028"/>
                                        </p:tgtEl>
                                        <p:attrNameLst>
                                          <p:attrName>style.visibility</p:attrName>
                                        </p:attrNameLst>
                                      </p:cBhvr>
                                      <p:to>
                                        <p:strVal val="visible"/>
                                      </p:to>
                                    </p:set>
                                    <p:anim calcmode="lin" valueType="num">
                                      <p:cBhvr additive="base">
                                        <p:cTn id="25" dur="1000" fill="hold"/>
                                        <p:tgtEl>
                                          <p:spTgt spid="1028"/>
                                        </p:tgtEl>
                                        <p:attrNameLst>
                                          <p:attrName>ppt_x</p:attrName>
                                        </p:attrNameLst>
                                      </p:cBhvr>
                                      <p:tavLst>
                                        <p:tav tm="0">
                                          <p:val>
                                            <p:strVal val="0-#ppt_w/2"/>
                                          </p:val>
                                        </p:tav>
                                        <p:tav tm="100000">
                                          <p:val>
                                            <p:strVal val="#ppt_x"/>
                                          </p:val>
                                        </p:tav>
                                      </p:tavLst>
                                    </p:anim>
                                    <p:anim calcmode="lin" valueType="num">
                                      <p:cBhvr additive="base">
                                        <p:cTn id="26" dur="1000" fill="hold"/>
                                        <p:tgtEl>
                                          <p:spTgt spid="1028"/>
                                        </p:tgtEl>
                                        <p:attrNameLst>
                                          <p:attrName>ppt_y</p:attrName>
                                        </p:attrNameLst>
                                      </p:cBhvr>
                                      <p:tavLst>
                                        <p:tav tm="0">
                                          <p:val>
                                            <p:strVal val="1+#ppt_h/2"/>
                                          </p:val>
                                        </p:tav>
                                        <p:tav tm="100000">
                                          <p:val>
                                            <p:strVal val="#ppt_y"/>
                                          </p:val>
                                        </p:tav>
                                      </p:tavLst>
                                    </p:anim>
                                  </p:childTnLst>
                                </p:cTn>
                              </p:par>
                              <p:par>
                                <p:cTn id="27" presetID="1" presetClass="mediacall" presetSubtype="0" fill="hold" nodeType="withEffect">
                                  <p:stCondLst>
                                    <p:cond delay="0"/>
                                  </p:stCondLst>
                                  <p:childTnLst>
                                    <p:cmd type="call" cmd="playFrom(0.0)">
                                      <p:cBhvr>
                                        <p:cTn id="28" dur="2668" fill="hold"/>
                                        <p:tgtEl>
                                          <p:spTgt spid="10"/>
                                        </p:tgtEl>
                                      </p:cBhvr>
                                    </p:cmd>
                                  </p:childTnLst>
                                </p:cTn>
                              </p:par>
                            </p:childTnLst>
                          </p:cTn>
                        </p:par>
                        <p:par>
                          <p:cTn id="29" fill="hold">
                            <p:stCondLst>
                              <p:cond delay="22481"/>
                            </p:stCondLst>
                            <p:childTnLst>
                              <p:par>
                                <p:cTn id="30" presetID="10" presetClass="entr" presetSubtype="0" fill="hold" nodeType="afterEffect">
                                  <p:stCondLst>
                                    <p:cond delay="1000"/>
                                  </p:stCondLst>
                                  <p:childTnLst>
                                    <p:set>
                                      <p:cBhvr>
                                        <p:cTn id="31" dur="1" fill="hold">
                                          <p:stCondLst>
                                            <p:cond delay="0"/>
                                          </p:stCondLst>
                                        </p:cTn>
                                        <p:tgtEl>
                                          <p:spTgt spid="1029"/>
                                        </p:tgtEl>
                                        <p:attrNameLst>
                                          <p:attrName>style.visibility</p:attrName>
                                        </p:attrNameLst>
                                      </p:cBhvr>
                                      <p:to>
                                        <p:strVal val="visible"/>
                                      </p:to>
                                    </p:set>
                                    <p:animEffect transition="in" filter="fade">
                                      <p:cBhvr>
                                        <p:cTn id="32" dur="5000"/>
                                        <p:tgtEl>
                                          <p:spTgt spid="1029"/>
                                        </p:tgtEl>
                                      </p:cBhvr>
                                    </p:animEffect>
                                  </p:childTnLst>
                                </p:cTn>
                              </p:par>
                              <p:par>
                                <p:cTn id="33" presetID="1" presetClass="mediacall" presetSubtype="0" fill="hold" nodeType="withEffect">
                                  <p:stCondLst>
                                    <p:cond delay="2000"/>
                                  </p:stCondLst>
                                  <p:childTnLst>
                                    <p:cmd type="call" cmd="playFrom(0.0)">
                                      <p:cBhvr>
                                        <p:cTn id="34" dur="13488"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5"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audio>
              <p:cMediaNode vol="100000">
                <p:cTn id="36"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audio>
              <p:cMediaNode vol="100000">
                <p:cTn id="37"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audio>
              <p:cMediaNode vol="37000">
                <p:cTn id="38"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audio>
              <p:cMediaNode>
                <p:cTn id="39" fill="hold" display="0">
                  <p:stCondLst>
                    <p:cond delay="indefinite"/>
                  </p:stCondLst>
                  <p:endCondLst>
                    <p:cond evt="onNext" delay="0">
                      <p:tgtEl>
                        <p:sldTgt/>
                      </p:tgtEl>
                    </p:cond>
                    <p:cond evt="onPrev" delay="0">
                      <p:tgtEl>
                        <p:sldTgt/>
                      </p:tgtEl>
                    </p:cond>
                    <p:cond evt="onStopAudio" delay="0">
                      <p:tgtEl>
                        <p:sldTgt/>
                      </p:tgtEl>
                    </p:cond>
                  </p:endCondLst>
                </p:cTn>
                <p:tgtEl>
                  <p:spTgt spid="14"/>
                </p:tgtEl>
              </p:cMediaNode>
            </p:audio>
            <p:audio>
              <p:cMediaNode vol="100000">
                <p:cTn id="40" fill="hold" display="0">
                  <p:stCondLst>
                    <p:cond delay="indefinite"/>
                  </p:stCondLst>
                  <p:endCondLst>
                    <p:cond evt="onNext" delay="0">
                      <p:tgtEl>
                        <p:sldTgt/>
                      </p:tgtEl>
                    </p:cond>
                    <p:cond evt="onPrev" delay="0">
                      <p:tgtEl>
                        <p:sldTgt/>
                      </p:tgtEl>
                    </p:cond>
                    <p:cond evt="onStopAudio" delay="0">
                      <p:tgtEl>
                        <p:sldTgt/>
                      </p:tgtEl>
                    </p:cond>
                  </p:endCondLst>
                </p:cTn>
                <p:tgtEl>
                  <p:spTgt spid="1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50000">
              <a:srgbClr val="FFC000"/>
            </a:gs>
            <a:gs pos="100000">
              <a:srgbClr val="C00000"/>
            </a:gs>
          </a:gsLst>
          <a:lin ang="5400000" scaled="0"/>
        </a:gra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cstate="print"/>
          <a:srcRect l="3165" r="11680"/>
          <a:stretch/>
        </p:blipFill>
        <p:spPr bwMode="auto">
          <a:xfrm>
            <a:off x="0" y="0"/>
            <a:ext cx="9144000" cy="6858000"/>
          </a:xfrm>
          <a:prstGeom prst="rect">
            <a:avLst/>
          </a:prstGeom>
          <a:noFill/>
          <a:ln w="9525">
            <a:noFill/>
            <a:miter lim="800000"/>
            <a:headEnd/>
            <a:tailEnd/>
          </a:ln>
        </p:spPr>
      </p:pic>
      <p:sp>
        <p:nvSpPr>
          <p:cNvPr id="4" name="Title 1"/>
          <p:cNvSpPr>
            <a:spLocks noGrp="1"/>
          </p:cNvSpPr>
          <p:nvPr>
            <p:ph type="title"/>
          </p:nvPr>
        </p:nvSpPr>
        <p:spPr>
          <a:xfrm>
            <a:off x="228600" y="152400"/>
            <a:ext cx="8801100" cy="1066800"/>
          </a:xfrm>
          <a:noFill/>
          <a:ln>
            <a:noFill/>
          </a:ln>
          <a:effectLst>
            <a:outerShdw blurRad="40000" dist="23000" dir="5400000" rotWithShape="0">
              <a:srgbClr val="000000">
                <a:alpha val="35000"/>
              </a:srgbClr>
            </a:outerShdw>
            <a:softEdge rad="127000"/>
          </a:effectLst>
        </p:spPr>
        <p:style>
          <a:lnRef idx="1">
            <a:schemeClr val="accent2"/>
          </a:lnRef>
          <a:fillRef idx="3">
            <a:schemeClr val="accent2"/>
          </a:fillRef>
          <a:effectRef idx="2">
            <a:schemeClr val="accent2"/>
          </a:effectRef>
          <a:fontRef idx="minor">
            <a:schemeClr val="lt1"/>
          </a:fontRef>
        </p:style>
        <p:txBody>
          <a:bodyPr vert="horz" lIns="91440" tIns="45720" rIns="91440" bIns="45720" rtlCol="0" anchor="ctr">
            <a:noAutofit/>
          </a:bodyPr>
          <a:lstStyle/>
          <a:p>
            <a:pPr algn="l"/>
            <a:r>
              <a:rPr lang="en-US" sz="6600" b="1" dirty="0" smtClean="0">
                <a:solidFill>
                  <a:schemeClr val="bg1"/>
                </a:solidFill>
                <a:effectLst>
                  <a:outerShdw blurRad="38100" dist="38100" dir="2700000" algn="tl">
                    <a:srgbClr val="000000">
                      <a:alpha val="43137"/>
                    </a:srgbClr>
                  </a:outerShdw>
                </a:effectLst>
                <a:latin typeface="+mj-lt"/>
                <a:ea typeface="+mn-ea"/>
                <a:cs typeface="+mn-cs"/>
              </a:rPr>
              <a:t>Sodom and Gomorrah</a:t>
            </a:r>
            <a:endParaRPr lang="en-US" sz="6600" b="1" dirty="0">
              <a:solidFill>
                <a:schemeClr val="bg1"/>
              </a:solidFill>
              <a:effectLst>
                <a:outerShdw blurRad="38100" dist="38100" dir="2700000" algn="tl">
                  <a:srgbClr val="000000">
                    <a:alpha val="43137"/>
                  </a:srgbClr>
                </a:outerShdw>
              </a:effectLst>
              <a:latin typeface="+mj-lt"/>
              <a:ea typeface="+mn-ea"/>
              <a:cs typeface="+mn-cs"/>
            </a:endParaRPr>
          </a:p>
        </p:txBody>
      </p:sp>
      <p:sp>
        <p:nvSpPr>
          <p:cNvPr id="7" name="Rectangle 6"/>
          <p:cNvSpPr/>
          <p:nvPr/>
        </p:nvSpPr>
        <p:spPr>
          <a:xfrm>
            <a:off x="3009900" y="6328886"/>
            <a:ext cx="6019800" cy="369332"/>
          </a:xfrm>
          <a:prstGeom prst="rect">
            <a:avLst/>
          </a:prstGeom>
          <a:noFill/>
          <a:effectLst>
            <a:outerShdw blurRad="40000" dist="20000" dir="5400000" rotWithShape="0">
              <a:srgbClr val="000000">
                <a:alpha val="38000"/>
              </a:srgbClr>
            </a:outerShdw>
            <a:softEdge rad="63500"/>
          </a:effectLst>
        </p:spPr>
        <p:style>
          <a:lnRef idx="1">
            <a:schemeClr val="accent6"/>
          </a:lnRef>
          <a:fillRef idx="2">
            <a:schemeClr val="accent6"/>
          </a:fillRef>
          <a:effectRef idx="1">
            <a:schemeClr val="accent6"/>
          </a:effectRef>
          <a:fontRef idx="minor">
            <a:schemeClr val="dk1"/>
          </a:fontRef>
        </p:style>
        <p:txBody>
          <a:bodyPr wrap="square">
            <a:spAutoFit/>
          </a:bodyPr>
          <a:lstStyle/>
          <a:p>
            <a:r>
              <a:rPr lang="en-US" b="1" i="1" dirty="0" smtClean="0">
                <a:solidFill>
                  <a:schemeClr val="bg2"/>
                </a:solidFill>
              </a:rPr>
              <a:t>The Destruction of Sodom and Gomorrah</a:t>
            </a:r>
            <a:r>
              <a:rPr lang="en-US" b="1" dirty="0" smtClean="0">
                <a:solidFill>
                  <a:schemeClr val="bg2"/>
                </a:solidFill>
              </a:rPr>
              <a:t>, John Martin, 1852.</a:t>
            </a:r>
            <a:endParaRPr lang="en-US" b="1" dirty="0">
              <a:solidFill>
                <a:schemeClr val="bg2"/>
              </a:solidFill>
            </a:endParaRPr>
          </a:p>
        </p:txBody>
      </p:sp>
      <p:sp>
        <p:nvSpPr>
          <p:cNvPr id="2" name="TextBox 1"/>
          <p:cNvSpPr txBox="1"/>
          <p:nvPr/>
        </p:nvSpPr>
        <p:spPr>
          <a:xfrm>
            <a:off x="609600" y="4343400"/>
            <a:ext cx="4572000" cy="1754326"/>
          </a:xfrm>
          <a:prstGeom prst="rect">
            <a:avLst/>
          </a:prstGeom>
          <a:noFill/>
        </p:spPr>
        <p:txBody>
          <a:bodyPr wrap="square" rtlCol="0">
            <a:spAutoFit/>
          </a:bodyPr>
          <a:lstStyle/>
          <a:p>
            <a:pPr algn="ctr"/>
            <a:r>
              <a:rPr lang="en-US" sz="5400" i="1" dirty="0" smtClean="0">
                <a:solidFill>
                  <a:schemeClr val="bg1"/>
                </a:solidFill>
              </a:rPr>
              <a:t>What if there are 50?</a:t>
            </a:r>
            <a:endParaRPr lang="en-US" sz="5400" i="1" dirty="0">
              <a:solidFill>
                <a:schemeClr val="bg1"/>
              </a:solidFill>
            </a:endParaRPr>
          </a:p>
        </p:txBody>
      </p:sp>
      <p:sp>
        <p:nvSpPr>
          <p:cNvPr id="3" name="Rectangle 2">
            <a:hlinkClick r:id="rId4"/>
          </p:cNvPr>
          <p:cNvSpPr/>
          <p:nvPr/>
        </p:nvSpPr>
        <p:spPr>
          <a:xfrm>
            <a:off x="6172200" y="4800600"/>
            <a:ext cx="2209800" cy="892552"/>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n-US" sz="3200" b="1" dirty="0" smtClean="0"/>
              <a:t>Genesis 18</a:t>
            </a:r>
          </a:p>
          <a:p>
            <a:pPr algn="ctr"/>
            <a:r>
              <a:rPr lang="en-US" sz="2000" i="1" dirty="0" smtClean="0"/>
              <a:t>Click to Read</a:t>
            </a:r>
            <a:endParaRPr lang="en-US" sz="2000" i="1" dirty="0"/>
          </a:p>
        </p:txBody>
      </p:sp>
    </p:spTree>
    <p:extLst>
      <p:ext uri="{BB962C8B-B14F-4D97-AF65-F5344CB8AC3E}">
        <p14:creationId xmlns:p14="http://schemas.microsoft.com/office/powerpoint/2010/main" val="1161680354"/>
      </p:ext>
    </p:extLst>
  </p:cSld>
  <p:clrMapOvr>
    <a:overrideClrMapping bg1="lt1" tx1="dk1" bg2="lt2" tx2="dk2" accent1="accent1" accent2="accent2" accent3="accent3" accent4="accent4" accent5="accent5" accent6="accent6" hlink="hlink" folHlink="folHlink"/>
  </p:clrMapOvr>
  <p:transition spd="slow">
    <p:fade thruBlk="1"/>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descr="http://upload.wikimedia.org/wikipedia/commons/4/48/Gentileschi%2C_Artemisia_-_Lot_and_his_Daughters_-_1635-1638.jpg"/>
          <p:cNvPicPr>
            <a:picLocks noChangeAspect="1" noChangeArrowheads="1"/>
          </p:cNvPicPr>
          <p:nvPr/>
        </p:nvPicPr>
        <p:blipFill rotWithShape="1">
          <a:blip r:embed="rId2">
            <a:extLst>
              <a:ext uri="{28A0092B-C50C-407E-A947-70E740481C1C}">
                <a14:useLocalDpi xmlns:a14="http://schemas.microsoft.com/office/drawing/2010/main" val="0"/>
              </a:ext>
            </a:extLst>
          </a:blip>
          <a:srcRect t="4727"/>
          <a:stretch/>
        </p:blipFill>
        <p:spPr bwMode="auto">
          <a:xfrm>
            <a:off x="3276600" y="0"/>
            <a:ext cx="5486400" cy="658368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0"/>
            <a:ext cx="5562600" cy="266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rot="16200000">
            <a:off x="457199" y="2819399"/>
            <a:ext cx="6858000" cy="1219201"/>
          </a:xfrm>
          <a:prstGeom prst="rect">
            <a:avLst/>
          </a:prstGeom>
          <a:gradFill>
            <a:gsLst>
              <a:gs pos="16000">
                <a:schemeClr val="tx1"/>
              </a:gs>
              <a:gs pos="100000">
                <a:schemeClr val="tx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457200"/>
            <a:ext cx="3657600" cy="3352800"/>
          </a:xfrm>
        </p:spPr>
        <p:txBody>
          <a:bodyPr>
            <a:noAutofit/>
          </a:bodyPr>
          <a:lstStyle/>
          <a:p>
            <a:r>
              <a:rPr lang="en-US" sz="19900" b="1" dirty="0" smtClean="0">
                <a:solidFill>
                  <a:schemeClr val="bg1"/>
                </a:solidFill>
                <a:effectLst>
                  <a:outerShdw blurRad="38100" dist="38100" dir="2700000" algn="tl">
                    <a:srgbClr val="000000">
                      <a:alpha val="43137"/>
                    </a:srgbClr>
                  </a:outerShdw>
                </a:effectLst>
              </a:rPr>
              <a:t>Lot </a:t>
            </a:r>
            <a:r>
              <a:rPr lang="en-US" sz="7200" b="1" dirty="0" smtClean="0">
                <a:solidFill>
                  <a:schemeClr val="bg1"/>
                </a:solidFill>
                <a:effectLst>
                  <a:outerShdw blurRad="38100" dist="38100" dir="2700000" algn="tl">
                    <a:srgbClr val="000000">
                      <a:alpha val="43137"/>
                    </a:srgbClr>
                  </a:outerShdw>
                </a:effectLst>
              </a:rPr>
              <a:t/>
            </a:r>
            <a:br>
              <a:rPr lang="en-US" sz="7200" b="1" dirty="0" smtClean="0">
                <a:solidFill>
                  <a:schemeClr val="bg1"/>
                </a:solidFill>
                <a:effectLst>
                  <a:outerShdw blurRad="38100" dist="38100" dir="2700000" algn="tl">
                    <a:srgbClr val="000000">
                      <a:alpha val="43137"/>
                    </a:srgbClr>
                  </a:outerShdw>
                </a:effectLst>
              </a:rPr>
            </a:br>
            <a:r>
              <a:rPr lang="en-US" sz="7200" b="1" dirty="0" smtClean="0">
                <a:solidFill>
                  <a:schemeClr val="bg1"/>
                </a:solidFill>
                <a:effectLst>
                  <a:outerShdw blurRad="38100" dist="38100" dir="2700000" algn="tl">
                    <a:srgbClr val="000000">
                      <a:alpha val="43137"/>
                    </a:srgbClr>
                  </a:outerShdw>
                </a:effectLst>
              </a:rPr>
              <a:t>&amp; His </a:t>
            </a:r>
            <a:r>
              <a:rPr lang="en-US" sz="5400" b="1" dirty="0" smtClean="0">
                <a:solidFill>
                  <a:schemeClr val="bg1"/>
                </a:solidFill>
                <a:effectLst>
                  <a:outerShdw blurRad="38100" dist="38100" dir="2700000" algn="tl">
                    <a:srgbClr val="000000">
                      <a:alpha val="43137"/>
                    </a:srgbClr>
                  </a:outerShdw>
                </a:effectLst>
              </a:rPr>
              <a:t>Daughters</a:t>
            </a:r>
            <a:endParaRPr lang="en-US" sz="5400" b="1" dirty="0">
              <a:solidFill>
                <a:schemeClr val="bg1"/>
              </a:solidFill>
              <a:effectLst>
                <a:outerShdw blurRad="38100" dist="38100" dir="2700000" algn="tl">
                  <a:srgbClr val="000000">
                    <a:alpha val="43137"/>
                  </a:srgbClr>
                </a:outerShdw>
              </a:effectLst>
            </a:endParaRPr>
          </a:p>
        </p:txBody>
      </p:sp>
      <p:sp>
        <p:nvSpPr>
          <p:cNvPr id="8" name="Rectangle 7"/>
          <p:cNvSpPr/>
          <p:nvPr/>
        </p:nvSpPr>
        <p:spPr>
          <a:xfrm rot="16200000" flipV="1">
            <a:off x="4914900" y="3009901"/>
            <a:ext cx="6858000" cy="838200"/>
          </a:xfrm>
          <a:prstGeom prst="rect">
            <a:avLst/>
          </a:prstGeom>
          <a:gradFill>
            <a:gsLst>
              <a:gs pos="0">
                <a:schemeClr val="tx1">
                  <a:alpha val="90000"/>
                </a:schemeClr>
              </a:gs>
              <a:gs pos="100000">
                <a:schemeClr val="tx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flipV="1">
            <a:off x="3276600" y="6248400"/>
            <a:ext cx="5562600" cy="609600"/>
          </a:xfrm>
          <a:prstGeom prst="rect">
            <a:avLst/>
          </a:prstGeom>
          <a:gradFill>
            <a:gsLst>
              <a:gs pos="0">
                <a:schemeClr val="tx1">
                  <a:alpha val="90000"/>
                </a:schemeClr>
              </a:gs>
              <a:gs pos="100000">
                <a:schemeClr val="tx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810000" y="6412468"/>
            <a:ext cx="4510466" cy="307777"/>
          </a:xfrm>
          <a:prstGeom prst="rect">
            <a:avLst/>
          </a:prstGeom>
        </p:spPr>
        <p:txBody>
          <a:bodyPr wrap="none">
            <a:spAutoFit/>
          </a:bodyPr>
          <a:lstStyle/>
          <a:p>
            <a:r>
              <a:rPr lang="en-US" sz="1400" b="1" dirty="0">
                <a:solidFill>
                  <a:schemeClr val="bg1"/>
                </a:solidFill>
              </a:rPr>
              <a:t>Artemisia Gentileschi </a:t>
            </a:r>
            <a:r>
              <a:rPr lang="en-US" sz="1400" b="1" dirty="0" smtClean="0">
                <a:solidFill>
                  <a:schemeClr val="bg1"/>
                </a:solidFill>
              </a:rPr>
              <a:t>, </a:t>
            </a:r>
            <a:r>
              <a:rPr lang="en-US" sz="1400" b="1" i="1" dirty="0" smtClean="0">
                <a:solidFill>
                  <a:schemeClr val="bg1"/>
                </a:solidFill>
              </a:rPr>
              <a:t>Lot and His Daughters </a:t>
            </a:r>
            <a:r>
              <a:rPr lang="en-US" sz="1400" b="1" dirty="0" smtClean="0">
                <a:solidFill>
                  <a:schemeClr val="bg1"/>
                </a:solidFill>
              </a:rPr>
              <a:t>(1593–1653</a:t>
            </a:r>
            <a:r>
              <a:rPr lang="en-US" sz="1400" b="1" dirty="0">
                <a:solidFill>
                  <a:schemeClr val="bg1"/>
                </a:solidFill>
              </a:rPr>
              <a:t>)</a:t>
            </a:r>
            <a:endParaRPr lang="en-US" sz="1400" dirty="0">
              <a:solidFill>
                <a:schemeClr val="bg1"/>
              </a:solidFill>
            </a:endParaRPr>
          </a:p>
        </p:txBody>
      </p:sp>
    </p:spTree>
    <p:extLst>
      <p:ext uri="{BB962C8B-B14F-4D97-AF65-F5344CB8AC3E}">
        <p14:creationId xmlns:p14="http://schemas.microsoft.com/office/powerpoint/2010/main" val="253622214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descr="http://upload.wikimedia.org/wikipedia/commons/4/48/Gentileschi%2C_Artemisia_-_Lot_and_his_Daughters_-_1635-1638.jpg"/>
          <p:cNvPicPr>
            <a:picLocks noChangeAspect="1" noChangeArrowheads="1"/>
          </p:cNvPicPr>
          <p:nvPr/>
        </p:nvPicPr>
        <p:blipFill rotWithShape="1">
          <a:blip r:embed="rId2">
            <a:extLst>
              <a:ext uri="{28A0092B-C50C-407E-A947-70E740481C1C}">
                <a14:useLocalDpi xmlns:a14="http://schemas.microsoft.com/office/drawing/2010/main" val="0"/>
              </a:ext>
            </a:extLst>
          </a:blip>
          <a:srcRect t="17298" b="22951"/>
          <a:stretch/>
        </p:blipFill>
        <p:spPr bwMode="auto">
          <a:xfrm>
            <a:off x="-38100" y="0"/>
            <a:ext cx="9144000" cy="688164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0"/>
            <a:ext cx="5562600" cy="266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flipV="1">
            <a:off x="-38100" y="3124200"/>
            <a:ext cx="9182100" cy="3757448"/>
          </a:xfrm>
          <a:prstGeom prst="rect">
            <a:avLst/>
          </a:prstGeom>
          <a:gradFill>
            <a:gsLst>
              <a:gs pos="34000">
                <a:schemeClr val="tx1">
                  <a:alpha val="90000"/>
                </a:schemeClr>
              </a:gs>
              <a:gs pos="80000">
                <a:schemeClr val="tx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57200" y="4800600"/>
            <a:ext cx="8305800" cy="1569660"/>
          </a:xfrm>
          <a:prstGeom prst="rect">
            <a:avLst/>
          </a:prstGeom>
        </p:spPr>
        <p:txBody>
          <a:bodyPr wrap="square">
            <a:spAutoFit/>
          </a:bodyPr>
          <a:lstStyle/>
          <a:p>
            <a:r>
              <a:rPr lang="en-US" sz="2400" b="1" dirty="0">
                <a:solidFill>
                  <a:schemeClr val="bg1"/>
                </a:solidFill>
                <a:effectLst>
                  <a:outerShdw blurRad="38100" dist="38100" dir="2700000" algn="tl">
                    <a:srgbClr val="000000">
                      <a:alpha val="43137"/>
                    </a:srgbClr>
                  </a:outerShdw>
                </a:effectLst>
                <a:latin typeface="+mj-lt"/>
              </a:rPr>
              <a:t>So both of Lot’s daughters became pregnant by their </a:t>
            </a:r>
            <a:r>
              <a:rPr lang="en-US" sz="2400" b="1" dirty="0" smtClean="0">
                <a:solidFill>
                  <a:schemeClr val="bg1"/>
                </a:solidFill>
                <a:effectLst>
                  <a:outerShdw blurRad="38100" dist="38100" dir="2700000" algn="tl">
                    <a:srgbClr val="000000">
                      <a:alpha val="43137"/>
                    </a:srgbClr>
                  </a:outerShdw>
                </a:effectLst>
                <a:latin typeface="+mj-lt"/>
              </a:rPr>
              <a:t>father.</a:t>
            </a:r>
            <a:r>
              <a:rPr lang="en-US" sz="2400" b="1" dirty="0">
                <a:solidFill>
                  <a:schemeClr val="bg1"/>
                </a:solidFill>
                <a:effectLst>
                  <a:outerShdw blurRad="38100" dist="38100" dir="2700000" algn="tl">
                    <a:srgbClr val="000000">
                      <a:alpha val="43137"/>
                    </a:srgbClr>
                  </a:outerShdw>
                </a:effectLst>
                <a:latin typeface="+mj-lt"/>
              </a:rPr>
              <a:t> </a:t>
            </a:r>
            <a:r>
              <a:rPr lang="en-US" sz="2400" b="1" dirty="0" smtClean="0">
                <a:solidFill>
                  <a:schemeClr val="bg1"/>
                </a:solidFill>
                <a:effectLst>
                  <a:outerShdw blurRad="38100" dist="38100" dir="2700000" algn="tl">
                    <a:srgbClr val="000000">
                      <a:alpha val="43137"/>
                    </a:srgbClr>
                  </a:outerShdw>
                </a:effectLst>
                <a:latin typeface="+mj-lt"/>
              </a:rPr>
              <a:t>The </a:t>
            </a:r>
            <a:r>
              <a:rPr lang="en-US" sz="2400" b="1" dirty="0">
                <a:solidFill>
                  <a:schemeClr val="bg1"/>
                </a:solidFill>
                <a:effectLst>
                  <a:outerShdw blurRad="38100" dist="38100" dir="2700000" algn="tl">
                    <a:srgbClr val="000000">
                      <a:alpha val="43137"/>
                    </a:srgbClr>
                  </a:outerShdw>
                </a:effectLst>
                <a:latin typeface="+mj-lt"/>
              </a:rPr>
              <a:t>older daughter had a son, and she named him </a:t>
            </a:r>
            <a:r>
              <a:rPr lang="en-US" sz="2400" b="1" dirty="0" smtClean="0">
                <a:solidFill>
                  <a:schemeClr val="bg1"/>
                </a:solidFill>
                <a:effectLst>
                  <a:outerShdw blurRad="38100" dist="38100" dir="2700000" algn="tl">
                    <a:srgbClr val="000000">
                      <a:alpha val="43137"/>
                    </a:srgbClr>
                  </a:outerShdw>
                </a:effectLst>
                <a:latin typeface="+mj-lt"/>
              </a:rPr>
              <a:t>Moab;</a:t>
            </a:r>
            <a:r>
              <a:rPr lang="en-US" sz="2400" b="1" dirty="0">
                <a:solidFill>
                  <a:schemeClr val="bg1"/>
                </a:solidFill>
                <a:effectLst>
                  <a:outerShdw blurRad="38100" dist="38100" dir="2700000" algn="tl">
                    <a:srgbClr val="000000">
                      <a:alpha val="43137"/>
                    </a:srgbClr>
                  </a:outerShdw>
                </a:effectLst>
                <a:latin typeface="+mj-lt"/>
              </a:rPr>
              <a:t> he is the father of the Moabites of today. </a:t>
            </a:r>
            <a:r>
              <a:rPr lang="en-US" sz="2400" b="1" baseline="30000" dirty="0">
                <a:solidFill>
                  <a:schemeClr val="bg1"/>
                </a:solidFill>
                <a:effectLst>
                  <a:outerShdw blurRad="38100" dist="38100" dir="2700000" algn="tl">
                    <a:srgbClr val="000000">
                      <a:alpha val="43137"/>
                    </a:srgbClr>
                  </a:outerShdw>
                </a:effectLst>
                <a:latin typeface="+mj-lt"/>
              </a:rPr>
              <a:t> </a:t>
            </a:r>
            <a:r>
              <a:rPr lang="en-US" sz="2400" b="1" dirty="0" smtClean="0">
                <a:solidFill>
                  <a:schemeClr val="bg1"/>
                </a:solidFill>
                <a:effectLst>
                  <a:outerShdw blurRad="38100" dist="38100" dir="2700000" algn="tl">
                    <a:srgbClr val="000000">
                      <a:alpha val="43137"/>
                    </a:srgbClr>
                  </a:outerShdw>
                </a:effectLst>
                <a:latin typeface="+mj-lt"/>
              </a:rPr>
              <a:t>The </a:t>
            </a:r>
            <a:r>
              <a:rPr lang="en-US" sz="2400" b="1" dirty="0">
                <a:solidFill>
                  <a:schemeClr val="bg1"/>
                </a:solidFill>
                <a:effectLst>
                  <a:outerShdw blurRad="38100" dist="38100" dir="2700000" algn="tl">
                    <a:srgbClr val="000000">
                      <a:alpha val="43137"/>
                    </a:srgbClr>
                  </a:outerShdw>
                </a:effectLst>
                <a:latin typeface="+mj-lt"/>
              </a:rPr>
              <a:t>younger daughter also had a </a:t>
            </a:r>
            <a:r>
              <a:rPr lang="en-US" sz="2400" b="1" dirty="0" smtClean="0">
                <a:solidFill>
                  <a:schemeClr val="bg1"/>
                </a:solidFill>
                <a:effectLst>
                  <a:outerShdw blurRad="38100" dist="38100" dir="2700000" algn="tl">
                    <a:srgbClr val="000000">
                      <a:alpha val="43137"/>
                    </a:srgbClr>
                  </a:outerShdw>
                </a:effectLst>
                <a:latin typeface="+mj-lt"/>
              </a:rPr>
              <a:t>son… he </a:t>
            </a:r>
            <a:r>
              <a:rPr lang="en-US" sz="2400" b="1" dirty="0">
                <a:solidFill>
                  <a:schemeClr val="bg1"/>
                </a:solidFill>
                <a:effectLst>
                  <a:outerShdw blurRad="38100" dist="38100" dir="2700000" algn="tl">
                    <a:srgbClr val="000000">
                      <a:alpha val="43137"/>
                    </a:srgbClr>
                  </a:outerShdw>
                </a:effectLst>
                <a:latin typeface="+mj-lt"/>
              </a:rPr>
              <a:t>is the father of the </a:t>
            </a:r>
            <a:r>
              <a:rPr lang="en-US" sz="2400" b="1" dirty="0" smtClean="0">
                <a:solidFill>
                  <a:schemeClr val="bg1"/>
                </a:solidFill>
                <a:effectLst>
                  <a:outerShdw blurRad="38100" dist="38100" dir="2700000" algn="tl">
                    <a:srgbClr val="000000">
                      <a:alpha val="43137"/>
                    </a:srgbClr>
                  </a:outerShdw>
                </a:effectLst>
                <a:latin typeface="+mj-lt"/>
              </a:rPr>
              <a:t>Ammonites</a:t>
            </a:r>
            <a:r>
              <a:rPr lang="en-US" sz="2400" b="1" baseline="30000" dirty="0">
                <a:solidFill>
                  <a:schemeClr val="bg1"/>
                </a:solidFill>
                <a:effectLst>
                  <a:outerShdw blurRad="38100" dist="38100" dir="2700000" algn="tl">
                    <a:srgbClr val="000000">
                      <a:alpha val="43137"/>
                    </a:srgbClr>
                  </a:outerShdw>
                </a:effectLst>
                <a:latin typeface="+mj-lt"/>
              </a:rPr>
              <a:t> </a:t>
            </a:r>
            <a:r>
              <a:rPr lang="en-US" sz="2400" b="1" dirty="0" smtClean="0">
                <a:solidFill>
                  <a:schemeClr val="bg1"/>
                </a:solidFill>
                <a:effectLst>
                  <a:outerShdw blurRad="38100" dist="38100" dir="2700000" algn="tl">
                    <a:srgbClr val="000000">
                      <a:alpha val="43137"/>
                    </a:srgbClr>
                  </a:outerShdw>
                </a:effectLst>
                <a:latin typeface="+mj-lt"/>
              </a:rPr>
              <a:t>of </a:t>
            </a:r>
            <a:r>
              <a:rPr lang="en-US" sz="2400" b="1" dirty="0">
                <a:solidFill>
                  <a:schemeClr val="bg1"/>
                </a:solidFill>
                <a:effectLst>
                  <a:outerShdw blurRad="38100" dist="38100" dir="2700000" algn="tl">
                    <a:srgbClr val="000000">
                      <a:alpha val="43137"/>
                    </a:srgbClr>
                  </a:outerShdw>
                </a:effectLst>
                <a:latin typeface="+mj-lt"/>
              </a:rPr>
              <a:t>today.</a:t>
            </a:r>
          </a:p>
        </p:txBody>
      </p:sp>
    </p:spTree>
    <p:extLst>
      <p:ext uri="{BB962C8B-B14F-4D97-AF65-F5344CB8AC3E}">
        <p14:creationId xmlns:p14="http://schemas.microsoft.com/office/powerpoint/2010/main" val="296529945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http://upload.wikimedia.org/wikipedia/commons/thumb/b/bd/Kingdoms_of_Israel_and_Judah_map_830.svg/644px-Kingdoms_of_Israel_and_Judah_map_830.svg.png"/>
          <p:cNvPicPr>
            <a:picLocks noChangeAspect="1" noChangeArrowheads="1"/>
          </p:cNvPicPr>
          <p:nvPr/>
        </p:nvPicPr>
        <p:blipFill rotWithShape="1">
          <a:blip r:embed="rId3">
            <a:extLst>
              <a:ext uri="{28A0092B-C50C-407E-A947-70E740481C1C}">
                <a14:useLocalDpi xmlns:a14="http://schemas.microsoft.com/office/drawing/2010/main" val="0"/>
              </a:ext>
            </a:extLst>
          </a:blip>
          <a:srcRect l="823" t="19729" r="6748" b="21960"/>
          <a:stretch/>
        </p:blipFill>
        <p:spPr bwMode="auto">
          <a:xfrm>
            <a:off x="0" y="-21335"/>
            <a:ext cx="9144000" cy="6879336"/>
          </a:xfrm>
          <a:prstGeom prst="rect">
            <a:avLst/>
          </a:prstGeom>
          <a:noFill/>
          <a:extLst>
            <a:ext uri="{909E8E84-426E-40DD-AFC4-6F175D3DCCD1}">
              <a14:hiddenFill xmlns:a14="http://schemas.microsoft.com/office/drawing/2010/main">
                <a:solidFill>
                  <a:srgbClr val="FFFFFF"/>
                </a:solidFill>
              </a14:hiddenFill>
            </a:ext>
          </a:extLst>
        </p:spPr>
      </p:pic>
      <p:sp>
        <p:nvSpPr>
          <p:cNvPr id="10" name="Donut 9"/>
          <p:cNvSpPr/>
          <p:nvPr/>
        </p:nvSpPr>
        <p:spPr>
          <a:xfrm>
            <a:off x="5257800" y="1524000"/>
            <a:ext cx="2971800" cy="1742146"/>
          </a:xfrm>
          <a:prstGeom prst="donut">
            <a:avLst>
              <a:gd name="adj" fmla="val 13956"/>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schemeClr val="tx1"/>
              </a:solidFill>
            </a:endParaRPr>
          </a:p>
        </p:txBody>
      </p:sp>
      <p:sp>
        <p:nvSpPr>
          <p:cNvPr id="11" name="Donut 10"/>
          <p:cNvSpPr/>
          <p:nvPr/>
        </p:nvSpPr>
        <p:spPr>
          <a:xfrm>
            <a:off x="4328491" y="4191000"/>
            <a:ext cx="3215309" cy="1676400"/>
          </a:xfrm>
          <a:prstGeom prst="donut">
            <a:avLst>
              <a:gd name="adj" fmla="val 13120"/>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990600" y="2391490"/>
            <a:ext cx="3429000" cy="76944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algn="ctr"/>
            <a:r>
              <a:rPr lang="en-US" sz="4400" b="1" dirty="0" smtClean="0"/>
              <a:t>LEGITIMATE</a:t>
            </a:r>
            <a:endParaRPr lang="en-US" sz="4400" b="1" dirty="0"/>
          </a:p>
        </p:txBody>
      </p:sp>
      <p:cxnSp>
        <p:nvCxnSpPr>
          <p:cNvPr id="17" name="Straight Arrow Connector 16"/>
          <p:cNvCxnSpPr/>
          <p:nvPr/>
        </p:nvCxnSpPr>
        <p:spPr>
          <a:xfrm flipV="1">
            <a:off x="2943639" y="1752600"/>
            <a:ext cx="1247361" cy="63889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2885661" y="3048000"/>
            <a:ext cx="848139" cy="91440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470634" y="3394511"/>
            <a:ext cx="2424319" cy="707886"/>
          </a:xfrm>
          <a:prstGeom prst="rect">
            <a:avLst/>
          </a:prstGeom>
          <a:gradFill>
            <a:gsLst>
              <a:gs pos="0">
                <a:schemeClr val="accent3">
                  <a:lumMod val="75000"/>
                </a:schemeClr>
              </a:gs>
              <a:gs pos="35000">
                <a:schemeClr val="bg2">
                  <a:lumMod val="75000"/>
                </a:schemeClr>
              </a:gs>
              <a:gs pos="100000">
                <a:schemeClr val="accent3">
                  <a:tint val="15000"/>
                  <a:satMod val="350000"/>
                </a:schemeClr>
              </a:gs>
            </a:gsLst>
          </a:gradFill>
        </p:spPr>
        <p:style>
          <a:lnRef idx="1">
            <a:schemeClr val="accent3"/>
          </a:lnRef>
          <a:fillRef idx="2">
            <a:schemeClr val="accent3"/>
          </a:fillRef>
          <a:effectRef idx="1">
            <a:schemeClr val="accent3"/>
          </a:effectRef>
          <a:fontRef idx="minor">
            <a:schemeClr val="dk1"/>
          </a:fontRef>
        </p:style>
        <p:txBody>
          <a:bodyPr wrap="square" rtlCol="0" anchor="ctr">
            <a:spAutoFit/>
          </a:bodyPr>
          <a:lstStyle/>
          <a:p>
            <a:pPr algn="ctr"/>
            <a:r>
              <a:rPr lang="en-US" sz="4000" b="1" i="1" dirty="0" smtClean="0"/>
              <a:t>GROSS!!!</a:t>
            </a:r>
            <a:endParaRPr lang="en-US" sz="4000" b="1" i="1" dirty="0"/>
          </a:p>
        </p:txBody>
      </p:sp>
      <p:sp>
        <p:nvSpPr>
          <p:cNvPr id="2" name="Rectangle 1"/>
          <p:cNvSpPr/>
          <p:nvPr/>
        </p:nvSpPr>
        <p:spPr>
          <a:xfrm>
            <a:off x="7093965" y="6412468"/>
            <a:ext cx="1897635" cy="338554"/>
          </a:xfrm>
          <a:prstGeom prst="rect">
            <a:avLst/>
          </a:prstGeom>
        </p:spPr>
        <p:txBody>
          <a:bodyPr wrap="none">
            <a:spAutoFit/>
          </a:bodyPr>
          <a:lstStyle/>
          <a:p>
            <a:r>
              <a:rPr lang="en-US" sz="1600" dirty="0" smtClean="0"/>
              <a:t>Map by </a:t>
            </a:r>
            <a:r>
              <a:rPr lang="en-US" sz="1600" dirty="0" err="1" smtClean="0">
                <a:hlinkClick r:id="rId4" tooltip="User:Richardprins"/>
              </a:rPr>
              <a:t>Richardprins</a:t>
            </a:r>
            <a:endParaRPr lang="en-US" sz="1600" dirty="0"/>
          </a:p>
        </p:txBody>
      </p:sp>
    </p:spTree>
    <p:extLst>
      <p:ext uri="{BB962C8B-B14F-4D97-AF65-F5344CB8AC3E}">
        <p14:creationId xmlns:p14="http://schemas.microsoft.com/office/powerpoint/2010/main" val="3642123801"/>
      </p:ext>
    </p:extLst>
  </p:cSld>
  <p:clrMapOvr>
    <a:overrideClrMapping bg1="lt1" tx1="dk1" bg2="lt2" tx2="dk2" accent1="accent1" accent2="accent2" accent3="accent3" accent4="accent4" accent5="accent5" accent6="accent6" hlink="hlink" folHlink="folHlink"/>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750"/>
                                        <p:tgtEl>
                                          <p:spTgt spid="10"/>
                                        </p:tgtEl>
                                      </p:cBhvr>
                                    </p:animEffect>
                                  </p:childTnLst>
                                </p:cTn>
                              </p:par>
                            </p:childTnLst>
                          </p:cTn>
                        </p:par>
                        <p:par>
                          <p:cTn id="8" fill="hold">
                            <p:stCondLst>
                              <p:cond delay="750"/>
                            </p:stCondLst>
                            <p:childTnLst>
                              <p:par>
                                <p:cTn id="9" presetID="21" presetClass="entr" presetSubtype="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heel(1)">
                                      <p:cBhvr>
                                        <p:cTn id="11" dur="750"/>
                                        <p:tgtEl>
                                          <p:spTgt spid="11"/>
                                        </p:tgtEl>
                                      </p:cBhvr>
                                    </p:animEffect>
                                  </p:childTnLst>
                                </p:cTn>
                              </p:par>
                            </p:childTnLst>
                          </p:cTn>
                        </p:par>
                        <p:par>
                          <p:cTn id="12" fill="hold">
                            <p:stCondLst>
                              <p:cond delay="1500"/>
                            </p:stCondLst>
                            <p:childTnLst>
                              <p:par>
                                <p:cTn id="13" presetID="12" presetClass="entr" presetSubtype="4"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slide(fromBottom)">
                                      <p:cBhvr>
                                        <p:cTn id="15" dur="10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slide(fromBottom)">
                                      <p:cBhvr>
                                        <p:cTn id="20" dur="1000"/>
                                        <p:tgtEl>
                                          <p:spTgt spid="13"/>
                                        </p:tgtEl>
                                      </p:cBhvr>
                                    </p:animEffect>
                                  </p:childTnLst>
                                </p:cTn>
                              </p:par>
                            </p:childTnLst>
                          </p:cTn>
                        </p:par>
                        <p:par>
                          <p:cTn id="21" fill="hold">
                            <p:stCondLst>
                              <p:cond delay="1000"/>
                            </p:stCondLst>
                            <p:childTnLst>
                              <p:par>
                                <p:cTn id="22" presetID="22" presetClass="entr" presetSubtype="8"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left)">
                                      <p:cBhvr>
                                        <p:cTn id="24" dur="500"/>
                                        <p:tgtEl>
                                          <p:spTgt spid="17"/>
                                        </p:tgtEl>
                                      </p:cBhvr>
                                    </p:animEffect>
                                  </p:childTnLst>
                                </p:cTn>
                              </p:par>
                            </p:childTnLst>
                          </p:cTn>
                        </p:par>
                        <p:par>
                          <p:cTn id="25" fill="hold">
                            <p:stCondLst>
                              <p:cond delay="1500"/>
                            </p:stCondLst>
                            <p:childTnLst>
                              <p:par>
                                <p:cTn id="26" presetID="22" presetClass="entr" presetSubtype="8" fill="hold" nodeType="after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left)">
                                      <p:cBhvr>
                                        <p:cTn id="2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60000"/>
                <a:lumOff val="40000"/>
              </a:schemeClr>
            </a:gs>
            <a:gs pos="50000">
              <a:schemeClr val="accent4">
                <a:lumMod val="20000"/>
                <a:lumOff val="80000"/>
              </a:schemeClr>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10243" name="Content Placeholder 2"/>
          <p:cNvSpPr>
            <a:spLocks noGrp="1"/>
          </p:cNvSpPr>
          <p:nvPr>
            <p:ph idx="1"/>
          </p:nvPr>
        </p:nvSpPr>
        <p:spPr>
          <a:xfrm>
            <a:off x="457200" y="2057400"/>
            <a:ext cx="4038600" cy="3657600"/>
          </a:xfrm>
        </p:spPr>
        <p:txBody>
          <a:bodyPr>
            <a:noAutofit/>
          </a:bodyPr>
          <a:lstStyle/>
          <a:p>
            <a:pPr>
              <a:buNone/>
            </a:pPr>
            <a:r>
              <a:rPr lang="en-US" sz="3600" b="1" dirty="0" smtClean="0"/>
              <a:t>Five Books:</a:t>
            </a:r>
          </a:p>
          <a:p>
            <a:pPr marL="971550" lvl="1" indent="-514350">
              <a:buFont typeface="+mj-lt"/>
              <a:buAutoNum type="arabicPeriod"/>
            </a:pPr>
            <a:r>
              <a:rPr lang="en-US" sz="3200" b="1" dirty="0" smtClean="0"/>
              <a:t>Genesis</a:t>
            </a:r>
          </a:p>
          <a:p>
            <a:pPr marL="971550" lvl="1" indent="-514350">
              <a:buFont typeface="+mj-lt"/>
              <a:buAutoNum type="arabicPeriod"/>
            </a:pPr>
            <a:r>
              <a:rPr lang="en-US" sz="3200" b="1" dirty="0" smtClean="0"/>
              <a:t>Exodus</a:t>
            </a:r>
          </a:p>
          <a:p>
            <a:pPr marL="971550" lvl="1" indent="-514350">
              <a:buFont typeface="+mj-lt"/>
              <a:buAutoNum type="arabicPeriod"/>
            </a:pPr>
            <a:r>
              <a:rPr lang="en-US" sz="3200" b="1" dirty="0" smtClean="0"/>
              <a:t>Leviticus</a:t>
            </a:r>
          </a:p>
          <a:p>
            <a:pPr marL="971550" lvl="1" indent="-514350">
              <a:buFont typeface="+mj-lt"/>
              <a:buAutoNum type="arabicPeriod"/>
            </a:pPr>
            <a:r>
              <a:rPr lang="en-US" sz="3200" b="1" dirty="0" smtClean="0"/>
              <a:t>Numbers</a:t>
            </a:r>
          </a:p>
          <a:p>
            <a:pPr marL="971550" lvl="1" indent="-514350">
              <a:buFont typeface="+mj-lt"/>
              <a:buAutoNum type="arabicPeriod"/>
            </a:pPr>
            <a:r>
              <a:rPr lang="en-US" sz="3200" b="1" dirty="0" smtClean="0"/>
              <a:t>Deuteronomy</a:t>
            </a:r>
          </a:p>
        </p:txBody>
      </p:sp>
      <p:pic>
        <p:nvPicPr>
          <p:cNvPr id="2050" name="Picture 2"/>
          <p:cNvPicPr>
            <a:picLocks noChangeAspect="1" noChangeArrowheads="1"/>
          </p:cNvPicPr>
          <p:nvPr/>
        </p:nvPicPr>
        <p:blipFill>
          <a:blip r:embed="rId3" cstate="print"/>
          <a:srcRect/>
          <a:stretch>
            <a:fillRect/>
          </a:stretch>
        </p:blipFill>
        <p:spPr bwMode="auto">
          <a:xfrm>
            <a:off x="4724400" y="1828800"/>
            <a:ext cx="4191000" cy="4191000"/>
          </a:xfrm>
          <a:prstGeom prst="rect">
            <a:avLst/>
          </a:prstGeom>
          <a:noFill/>
          <a:ln w="9525">
            <a:noFill/>
            <a:miter lim="800000"/>
            <a:headEnd/>
            <a:tailEnd/>
          </a:ln>
        </p:spPr>
      </p:pic>
      <p:sp>
        <p:nvSpPr>
          <p:cNvPr id="3" name="Title 2"/>
          <p:cNvSpPr>
            <a:spLocks noGrp="1"/>
          </p:cNvSpPr>
          <p:nvPr>
            <p:ph type="title"/>
          </p:nvPr>
        </p:nvSpPr>
        <p:spPr>
          <a:xfrm>
            <a:off x="76200" y="274638"/>
            <a:ext cx="5029200" cy="1173162"/>
          </a:xfrm>
        </p:spPr>
        <p:txBody>
          <a:bodyPr>
            <a:noAutofit/>
          </a:bodyPr>
          <a:lstStyle/>
          <a:p>
            <a:r>
              <a:rPr lang="en-US" sz="8000" b="1" dirty="0" smtClean="0"/>
              <a:t>The Torah</a:t>
            </a:r>
            <a:endParaRPr lang="en-US" sz="8000" b="1" dirty="0"/>
          </a:p>
        </p:txBody>
      </p:sp>
      <p:sp>
        <p:nvSpPr>
          <p:cNvPr id="4" name="Rectangle 3"/>
          <p:cNvSpPr/>
          <p:nvPr/>
        </p:nvSpPr>
        <p:spPr>
          <a:xfrm>
            <a:off x="5285587" y="457200"/>
            <a:ext cx="3325013" cy="769441"/>
          </a:xfrm>
          <a:prstGeom prst="rect">
            <a:avLst/>
          </a:prstGeom>
        </p:spPr>
        <p:txBody>
          <a:bodyPr wrap="none">
            <a:spAutoFit/>
          </a:bodyPr>
          <a:lstStyle/>
          <a:p>
            <a:r>
              <a:rPr lang="en-US" sz="4400" b="1" dirty="0" smtClean="0"/>
              <a:t>“Pentateuch”</a:t>
            </a:r>
            <a:endParaRPr lang="en-US" sz="4400" dirty="0"/>
          </a:p>
        </p:txBody>
      </p:sp>
      <p:sp>
        <p:nvSpPr>
          <p:cNvPr id="2" name="Rectangle 1"/>
          <p:cNvSpPr/>
          <p:nvPr/>
        </p:nvSpPr>
        <p:spPr>
          <a:xfrm>
            <a:off x="7125423" y="6032203"/>
            <a:ext cx="1789977" cy="307777"/>
          </a:xfrm>
          <a:prstGeom prst="rect">
            <a:avLst/>
          </a:prstGeom>
        </p:spPr>
        <p:txBody>
          <a:bodyPr wrap="none">
            <a:spAutoFit/>
          </a:bodyPr>
          <a:lstStyle/>
          <a:p>
            <a:pPr algn="r"/>
            <a:r>
              <a:rPr lang="en-US" sz="1400" dirty="0" smtClean="0"/>
              <a:t>Photo by Willy </a:t>
            </a:r>
            <a:r>
              <a:rPr lang="en-US" sz="1400" dirty="0" err="1" smtClean="0"/>
              <a:t>Horsch</a:t>
            </a:r>
            <a:endParaRPr lang="en-US" sz="1400" dirty="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60000"/>
              </a:schemeClr>
            </a:gs>
            <a:gs pos="86000">
              <a:schemeClr val="accent2">
                <a:lumMod val="40000"/>
              </a:schemeClr>
            </a:gs>
          </a:gsLst>
          <a:lin ang="27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0"/>
            <a:ext cx="8229600" cy="1143000"/>
          </a:xfrm>
        </p:spPr>
        <p:txBody>
          <a:bodyPr>
            <a:noAutofit/>
          </a:bodyPr>
          <a:lstStyle/>
          <a:p>
            <a:r>
              <a:rPr lang="en-US" sz="9600" b="1" dirty="0" smtClean="0">
                <a:solidFill>
                  <a:schemeClr val="bg1"/>
                </a:solidFill>
                <a:effectLst>
                  <a:outerShdw blurRad="38100" dist="38100" dir="2700000" algn="tl">
                    <a:srgbClr val="000000">
                      <a:alpha val="43137"/>
                    </a:srgbClr>
                  </a:outerShdw>
                </a:effectLst>
              </a:rPr>
              <a:t>Ethnocentrism</a:t>
            </a:r>
            <a:endParaRPr lang="en-US" sz="9600" b="1" dirty="0">
              <a:solidFill>
                <a:schemeClr val="bg1"/>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3886200"/>
            <a:ext cx="8229600" cy="2438400"/>
          </a:xfrm>
        </p:spPr>
        <p:txBody>
          <a:bodyPr>
            <a:noAutofit/>
          </a:bodyPr>
          <a:lstStyle/>
          <a:p>
            <a:pPr marL="0" indent="0" algn="ctr">
              <a:buNone/>
            </a:pPr>
            <a:r>
              <a:rPr lang="en-US" sz="4800" i="1" dirty="0" smtClean="0">
                <a:solidFill>
                  <a:schemeClr val="bg1"/>
                </a:solidFill>
                <a:effectLst>
                  <a:outerShdw blurRad="38100" dist="38100" dir="2700000" algn="tl">
                    <a:srgbClr val="000000">
                      <a:alpha val="43137"/>
                    </a:srgbClr>
                  </a:outerShdw>
                </a:effectLst>
                <a:latin typeface="+mj-lt"/>
              </a:rPr>
              <a:t>One’s own group </a:t>
            </a:r>
            <a:br>
              <a:rPr lang="en-US" sz="4800" i="1" dirty="0" smtClean="0">
                <a:solidFill>
                  <a:schemeClr val="bg1"/>
                </a:solidFill>
                <a:effectLst>
                  <a:outerShdw blurRad="38100" dist="38100" dir="2700000" algn="tl">
                    <a:srgbClr val="000000">
                      <a:alpha val="43137"/>
                    </a:srgbClr>
                  </a:outerShdw>
                </a:effectLst>
                <a:latin typeface="+mj-lt"/>
              </a:rPr>
            </a:br>
            <a:r>
              <a:rPr lang="en-US" sz="4800" i="1" dirty="0" smtClean="0">
                <a:solidFill>
                  <a:schemeClr val="bg1"/>
                </a:solidFill>
                <a:effectLst>
                  <a:outerShdw blurRad="38100" dist="38100" dir="2700000" algn="tl">
                    <a:srgbClr val="000000">
                      <a:alpha val="43137"/>
                    </a:srgbClr>
                  </a:outerShdw>
                </a:effectLst>
                <a:latin typeface="+mj-lt"/>
              </a:rPr>
              <a:t>is at the center.</a:t>
            </a:r>
            <a:endParaRPr lang="en-US" sz="4800" i="1" dirty="0">
              <a:solidFill>
                <a:schemeClr val="bg1"/>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12930917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60000"/>
                <a:lumOff val="40000"/>
              </a:schemeClr>
            </a:gs>
            <a:gs pos="50000">
              <a:schemeClr val="accent4">
                <a:lumMod val="20000"/>
                <a:lumOff val="80000"/>
              </a:schemeClr>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905000"/>
            <a:ext cx="8229600" cy="1143000"/>
          </a:xfrm>
        </p:spPr>
        <p:txBody>
          <a:bodyPr>
            <a:noAutofit/>
          </a:bodyPr>
          <a:lstStyle/>
          <a:p>
            <a:r>
              <a:rPr lang="en-US" sz="9600" b="1" dirty="0" smtClean="0"/>
              <a:t>Xenophobia</a:t>
            </a:r>
            <a:endParaRPr lang="en-US" sz="9600" b="1" dirty="0"/>
          </a:p>
        </p:txBody>
      </p:sp>
      <p:sp>
        <p:nvSpPr>
          <p:cNvPr id="3" name="Content Placeholder 2"/>
          <p:cNvSpPr>
            <a:spLocks noGrp="1"/>
          </p:cNvSpPr>
          <p:nvPr>
            <p:ph idx="1"/>
          </p:nvPr>
        </p:nvSpPr>
        <p:spPr>
          <a:xfrm>
            <a:off x="457200" y="4267200"/>
            <a:ext cx="8229600" cy="685800"/>
          </a:xfrm>
        </p:spPr>
        <p:txBody>
          <a:bodyPr>
            <a:normAutofit/>
          </a:bodyPr>
          <a:lstStyle/>
          <a:p>
            <a:pPr marL="0" indent="0" algn="ctr">
              <a:buNone/>
            </a:pPr>
            <a:r>
              <a:rPr lang="en-US" sz="3600" i="1" dirty="0" smtClean="0"/>
              <a:t>A Distaste for Foreigners</a:t>
            </a:r>
            <a:endParaRPr lang="en-US" sz="3600" i="1" dirty="0"/>
          </a:p>
        </p:txBody>
      </p:sp>
    </p:spTree>
    <p:extLst>
      <p:ext uri="{BB962C8B-B14F-4D97-AF65-F5344CB8AC3E}">
        <p14:creationId xmlns:p14="http://schemas.microsoft.com/office/powerpoint/2010/main" val="127484105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60000"/>
                <a:lumOff val="40000"/>
              </a:schemeClr>
            </a:gs>
            <a:gs pos="50000">
              <a:schemeClr val="accent4">
                <a:lumMod val="20000"/>
                <a:lumOff val="80000"/>
              </a:schemeClr>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600200"/>
            <a:ext cx="3657600" cy="4114800"/>
          </a:xfrm>
        </p:spPr>
        <p:txBody>
          <a:bodyPr>
            <a:noAutofit/>
          </a:bodyPr>
          <a:lstStyle/>
          <a:p>
            <a:pPr marL="0" indent="0">
              <a:buNone/>
            </a:pPr>
            <a:r>
              <a:rPr lang="en-US" sz="1800" b="1" i="1" dirty="0" smtClean="0"/>
              <a:t>Abraham was now very old, and the LORD had blessed him in every way.  He said to the senior servant in his household, the one in charge of all that he had, “…I want you to swear by the LORD… that you will not get a wife for my son from the daughters of the </a:t>
            </a:r>
            <a:r>
              <a:rPr lang="en-US" sz="1800" b="1" i="1" dirty="0" smtClean="0">
                <a:solidFill>
                  <a:srgbClr val="C00000"/>
                </a:solidFill>
              </a:rPr>
              <a:t>Canaanites</a:t>
            </a:r>
            <a:r>
              <a:rPr lang="en-US" sz="1800" b="1" i="1" dirty="0" smtClean="0"/>
              <a:t>, among whom I am living, but will </a:t>
            </a:r>
            <a:r>
              <a:rPr lang="en-US" sz="2200" b="1" i="1" dirty="0" smtClean="0"/>
              <a:t>go to </a:t>
            </a:r>
            <a:r>
              <a:rPr lang="en-US" sz="2200" b="1" i="1" dirty="0" smtClean="0">
                <a:solidFill>
                  <a:srgbClr val="C00000"/>
                </a:solidFill>
              </a:rPr>
              <a:t>my country and my own relatives </a:t>
            </a:r>
            <a:r>
              <a:rPr lang="en-US" sz="2200" b="1" i="1" dirty="0" smtClean="0"/>
              <a:t>and get a wife for my son Isaac.”</a:t>
            </a:r>
            <a:endParaRPr lang="en-US" sz="2200" b="1" dirty="0" smtClean="0"/>
          </a:p>
          <a:p>
            <a:pPr marL="0" indent="0">
              <a:buNone/>
            </a:pPr>
            <a:r>
              <a:rPr lang="en-US" sz="1800" b="1" dirty="0" smtClean="0"/>
              <a:t>      		-- Genesis 24</a:t>
            </a:r>
            <a:endParaRPr lang="en-US" sz="1800" b="1" dirty="0"/>
          </a:p>
        </p:txBody>
      </p:sp>
      <p:pic>
        <p:nvPicPr>
          <p:cNvPr id="8194" name="Picture 2"/>
          <p:cNvPicPr>
            <a:picLocks noChangeAspect="1" noChangeArrowheads="1"/>
          </p:cNvPicPr>
          <p:nvPr/>
        </p:nvPicPr>
        <p:blipFill>
          <a:blip r:embed="rId3" cstate="print"/>
          <a:srcRect/>
          <a:stretch>
            <a:fillRect/>
          </a:stretch>
        </p:blipFill>
        <p:spPr bwMode="auto">
          <a:xfrm>
            <a:off x="4000500" y="0"/>
            <a:ext cx="5143500" cy="6858000"/>
          </a:xfrm>
          <a:prstGeom prst="rect">
            <a:avLst/>
          </a:prstGeom>
          <a:noFill/>
          <a:ln w="9525">
            <a:noFill/>
            <a:miter lim="800000"/>
            <a:headEnd/>
            <a:tailEnd/>
          </a:ln>
        </p:spPr>
      </p:pic>
      <p:sp>
        <p:nvSpPr>
          <p:cNvPr id="4" name="Rectangle 3"/>
          <p:cNvSpPr/>
          <p:nvPr/>
        </p:nvSpPr>
        <p:spPr>
          <a:xfrm>
            <a:off x="5257800" y="6438900"/>
            <a:ext cx="3733800" cy="369332"/>
          </a:xfrm>
          <a:prstGeom prst="rect">
            <a:avLst/>
          </a:prstGeom>
          <a:noFill/>
          <a:effectLst>
            <a:outerShdw blurRad="40000" dist="23000" dir="5400000" rotWithShape="0">
              <a:srgbClr val="000000">
                <a:alpha val="35000"/>
              </a:srgbClr>
            </a:outerShdw>
            <a:softEdge rad="127000"/>
          </a:effectLst>
        </p:spPr>
        <p:style>
          <a:lnRef idx="1">
            <a:schemeClr val="accent1"/>
          </a:lnRef>
          <a:fillRef idx="3">
            <a:schemeClr val="accent1"/>
          </a:fillRef>
          <a:effectRef idx="2">
            <a:schemeClr val="accent1"/>
          </a:effectRef>
          <a:fontRef idx="minor">
            <a:schemeClr val="lt1"/>
          </a:fontRef>
        </p:style>
        <p:txBody>
          <a:bodyPr wrap="square" anchor="ctr">
            <a:spAutoFit/>
          </a:bodyPr>
          <a:lstStyle/>
          <a:p>
            <a:pPr algn="r"/>
            <a:r>
              <a:rPr lang="en-US" dirty="0" smtClean="0">
                <a:effectLst>
                  <a:outerShdw blurRad="38100" dist="38100" dir="2700000" algn="tl">
                    <a:srgbClr val="000000">
                      <a:alpha val="43137"/>
                    </a:srgbClr>
                  </a:outerShdw>
                </a:effectLst>
                <a:latin typeface="+mj-lt"/>
              </a:rPr>
              <a:t>Michael </a:t>
            </a:r>
            <a:r>
              <a:rPr lang="en-US" dirty="0" err="1" smtClean="0">
                <a:effectLst>
                  <a:outerShdw blurRad="38100" dist="38100" dir="2700000" algn="tl">
                    <a:srgbClr val="000000">
                      <a:alpha val="43137"/>
                    </a:srgbClr>
                  </a:outerShdw>
                </a:effectLst>
                <a:latin typeface="+mj-lt"/>
              </a:rPr>
              <a:t>Deas</a:t>
            </a:r>
            <a:r>
              <a:rPr lang="en-US" dirty="0" smtClean="0">
                <a:effectLst>
                  <a:outerShdw blurRad="38100" dist="38100" dir="2700000" algn="tl">
                    <a:srgbClr val="000000">
                      <a:alpha val="43137"/>
                    </a:srgbClr>
                  </a:outerShdw>
                </a:effectLst>
                <a:latin typeface="+mj-lt"/>
              </a:rPr>
              <a:t>, </a:t>
            </a:r>
            <a:r>
              <a:rPr lang="en-US" i="1" dirty="0" err="1" smtClean="0">
                <a:effectLst>
                  <a:outerShdw blurRad="38100" dist="38100" dir="2700000" algn="tl">
                    <a:srgbClr val="000000">
                      <a:alpha val="43137"/>
                    </a:srgbClr>
                  </a:outerShdw>
                </a:effectLst>
                <a:latin typeface="+mj-lt"/>
              </a:rPr>
              <a:t>Rebekah</a:t>
            </a:r>
            <a:r>
              <a:rPr lang="en-US" i="1" dirty="0" smtClean="0">
                <a:effectLst>
                  <a:outerShdw blurRad="38100" dist="38100" dir="2700000" algn="tl">
                    <a:srgbClr val="000000">
                      <a:alpha val="43137"/>
                    </a:srgbClr>
                  </a:outerShdw>
                </a:effectLst>
                <a:latin typeface="+mj-lt"/>
              </a:rPr>
              <a:t> at the Well</a:t>
            </a:r>
            <a:endParaRPr lang="en-US" dirty="0">
              <a:effectLst>
                <a:outerShdw blurRad="38100" dist="38100" dir="2700000" algn="tl">
                  <a:srgbClr val="000000">
                    <a:alpha val="43137"/>
                  </a:srgbClr>
                </a:outerShdw>
              </a:effectLst>
              <a:latin typeface="+mj-lt"/>
            </a:endParaRPr>
          </a:p>
        </p:txBody>
      </p:sp>
      <p:sp>
        <p:nvSpPr>
          <p:cNvPr id="8" name="Rectangle 7">
            <a:hlinkClick r:id="rId4"/>
          </p:cNvPr>
          <p:cNvSpPr/>
          <p:nvPr/>
        </p:nvSpPr>
        <p:spPr>
          <a:xfrm>
            <a:off x="7696200" y="152400"/>
            <a:ext cx="1295400" cy="461665"/>
          </a:xfrm>
          <a:prstGeom prst="rect">
            <a:avLst/>
          </a:prstGeom>
          <a:effectLst>
            <a:glow rad="139700">
              <a:schemeClr val="accent1">
                <a:satMod val="175000"/>
                <a:alpha val="40000"/>
              </a:schemeClr>
            </a:glow>
            <a:outerShdw blurRad="40000" dist="20000" dir="5400000" rotWithShape="0">
              <a:srgbClr val="000000">
                <a:alpha val="38000"/>
              </a:srgbClr>
            </a:outerShdw>
            <a:softEdge rad="63500"/>
          </a:effectLst>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US" sz="2400" b="1" dirty="0" smtClean="0"/>
              <a:t>Art Link</a:t>
            </a:r>
            <a:endParaRPr lang="en-US" sz="2400" b="1" dirty="0"/>
          </a:p>
        </p:txBody>
      </p:sp>
      <p:pic>
        <p:nvPicPr>
          <p:cNvPr id="10" name="Picture 7" descr="C:\Users\Tom\AppData\Local\Microsoft\Windows\Temporary Internet Files\Content.IE5\G001CGDR\MC900280909[1].wmf">
            <a:hlinkClick r:id="rId5"/>
          </p:cNvPr>
          <p:cNvPicPr>
            <a:picLocks noChangeAspect="1" noChangeArrowheads="1"/>
          </p:cNvPicPr>
          <p:nvPr/>
        </p:nvPicPr>
        <p:blipFill>
          <a:blip r:embed="rId6" cstate="print">
            <a:clrChange>
              <a:clrFrom>
                <a:srgbClr val="8FEBEB"/>
              </a:clrFrom>
              <a:clrTo>
                <a:srgbClr val="8FEBEB">
                  <a:alpha val="0"/>
                </a:srgbClr>
              </a:clrTo>
            </a:clrChange>
          </a:blip>
          <a:srcRect/>
          <a:stretch>
            <a:fillRect/>
          </a:stretch>
        </p:blipFill>
        <p:spPr bwMode="auto">
          <a:xfrm>
            <a:off x="8077200" y="5486400"/>
            <a:ext cx="844451" cy="866514"/>
          </a:xfrm>
          <a:prstGeom prst="rect">
            <a:avLst/>
          </a:prstGeom>
          <a:noFill/>
          <a:effectLst>
            <a:glow rad="139700">
              <a:schemeClr val="accent1">
                <a:satMod val="175000"/>
                <a:alpha val="40000"/>
              </a:schemeClr>
            </a:glow>
          </a:effectLst>
        </p:spPr>
      </p:pic>
      <p:sp>
        <p:nvSpPr>
          <p:cNvPr id="2" name="Title 1"/>
          <p:cNvSpPr>
            <a:spLocks noGrp="1"/>
          </p:cNvSpPr>
          <p:nvPr>
            <p:ph type="title"/>
          </p:nvPr>
        </p:nvSpPr>
        <p:spPr>
          <a:xfrm>
            <a:off x="0" y="274638"/>
            <a:ext cx="4000500" cy="1143000"/>
          </a:xfrm>
        </p:spPr>
        <p:txBody>
          <a:bodyPr>
            <a:noAutofit/>
          </a:bodyPr>
          <a:lstStyle/>
          <a:p>
            <a:r>
              <a:rPr lang="en-US" sz="8800" b="1" dirty="0" smtClean="0"/>
              <a:t>Isaac</a:t>
            </a:r>
            <a:endParaRPr lang="en-US" sz="8800" b="1" dirty="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60000"/>
                <a:lumOff val="40000"/>
              </a:schemeClr>
            </a:gs>
            <a:gs pos="50000">
              <a:schemeClr val="accent4">
                <a:lumMod val="20000"/>
                <a:lumOff val="80000"/>
              </a:schemeClr>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cxnSp>
        <p:nvCxnSpPr>
          <p:cNvPr id="9" name="Elbow Connector 8"/>
          <p:cNvCxnSpPr/>
          <p:nvPr/>
        </p:nvCxnSpPr>
        <p:spPr>
          <a:xfrm>
            <a:off x="3276600" y="1752600"/>
            <a:ext cx="1981200" cy="1423426"/>
          </a:xfrm>
          <a:prstGeom prst="bentConnector3">
            <a:avLst>
              <a:gd name="adj1" fmla="val 50000"/>
            </a:avLst>
          </a:prstGeom>
          <a:ln w="76200"/>
        </p:spPr>
        <p:style>
          <a:lnRef idx="1">
            <a:schemeClr val="accent1"/>
          </a:lnRef>
          <a:fillRef idx="0">
            <a:schemeClr val="accent1"/>
          </a:fillRef>
          <a:effectRef idx="0">
            <a:schemeClr val="accent1"/>
          </a:effectRef>
          <a:fontRef idx="minor">
            <a:schemeClr val="tx1"/>
          </a:fontRef>
        </p:style>
      </p:cxnSp>
      <p:cxnSp>
        <p:nvCxnSpPr>
          <p:cNvPr id="11" name="Elbow Connector 10"/>
          <p:cNvCxnSpPr/>
          <p:nvPr/>
        </p:nvCxnSpPr>
        <p:spPr>
          <a:xfrm flipV="1">
            <a:off x="3276600" y="1752600"/>
            <a:ext cx="1981200" cy="1423426"/>
          </a:xfrm>
          <a:prstGeom prst="bentConnector3">
            <a:avLst>
              <a:gd name="adj1" fmla="val 50000"/>
            </a:avLst>
          </a:prstGeom>
          <a:ln w="76200"/>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025236" y="1447800"/>
            <a:ext cx="2327564" cy="1015663"/>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6000" b="1" dirty="0" smtClean="0"/>
              <a:t>Isaac</a:t>
            </a:r>
            <a:endParaRPr lang="en-US" sz="6000" b="1" dirty="0"/>
          </a:p>
        </p:txBody>
      </p:sp>
      <p:sp>
        <p:nvSpPr>
          <p:cNvPr id="10" name="TextBox 9"/>
          <p:cNvSpPr txBox="1"/>
          <p:nvPr/>
        </p:nvSpPr>
        <p:spPr>
          <a:xfrm>
            <a:off x="4876800" y="1447800"/>
            <a:ext cx="3657600" cy="1015663"/>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6000" b="1" dirty="0" err="1" smtClean="0"/>
              <a:t>Rebekah</a:t>
            </a:r>
            <a:endParaRPr lang="en-US" sz="6000" b="1" dirty="0"/>
          </a:p>
        </p:txBody>
      </p:sp>
      <p:cxnSp>
        <p:nvCxnSpPr>
          <p:cNvPr id="18" name="Elbow Connector 17"/>
          <p:cNvCxnSpPr/>
          <p:nvPr/>
        </p:nvCxnSpPr>
        <p:spPr>
          <a:xfrm rot="10800000" flipV="1">
            <a:off x="2895600" y="3176026"/>
            <a:ext cx="457200" cy="228600"/>
          </a:xfrm>
          <a:prstGeom prst="bentConnector3">
            <a:avLst>
              <a:gd name="adj1" fmla="val 50000"/>
            </a:avLst>
          </a:prstGeom>
          <a:ln w="76200"/>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990601" y="3352800"/>
            <a:ext cx="2209799" cy="1015663"/>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6000" b="1" dirty="0" smtClean="0"/>
              <a:t>Esau</a:t>
            </a:r>
            <a:endParaRPr lang="en-US" sz="6000" b="1" dirty="0"/>
          </a:p>
        </p:txBody>
      </p:sp>
      <p:cxnSp>
        <p:nvCxnSpPr>
          <p:cNvPr id="19" name="Elbow Connector 18"/>
          <p:cNvCxnSpPr/>
          <p:nvPr/>
        </p:nvCxnSpPr>
        <p:spPr>
          <a:xfrm>
            <a:off x="5181600" y="3176397"/>
            <a:ext cx="533400" cy="276606"/>
          </a:xfrm>
          <a:prstGeom prst="bentConnector3">
            <a:avLst>
              <a:gd name="adj1" fmla="val 50000"/>
            </a:avLst>
          </a:prstGeom>
          <a:ln w="76200"/>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334000" y="3304364"/>
            <a:ext cx="2660073" cy="1015663"/>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6000" b="1" dirty="0" smtClean="0"/>
              <a:t>Jacob</a:t>
            </a:r>
            <a:endParaRPr lang="en-US" sz="6000" b="1" dirty="0"/>
          </a:p>
        </p:txBody>
      </p:sp>
      <p:sp>
        <p:nvSpPr>
          <p:cNvPr id="14" name="TextBox 13"/>
          <p:cNvSpPr txBox="1"/>
          <p:nvPr/>
        </p:nvSpPr>
        <p:spPr>
          <a:xfrm>
            <a:off x="609600" y="4648200"/>
            <a:ext cx="8001000" cy="1446550"/>
          </a:xfrm>
          <a:prstGeom prst="rect">
            <a:avLst/>
          </a:prstGeom>
          <a:noFill/>
        </p:spPr>
        <p:txBody>
          <a:bodyPr wrap="square" rtlCol="0">
            <a:spAutoFit/>
          </a:bodyPr>
          <a:lstStyle/>
          <a:p>
            <a:pPr algn="ctr"/>
            <a:r>
              <a:rPr lang="en-US" sz="8800" b="1" dirty="0" smtClean="0">
                <a:latin typeface="+mj-lt"/>
              </a:rPr>
              <a:t>Primogeniture</a:t>
            </a:r>
            <a:endParaRPr lang="en-US" sz="8800" b="1" dirty="0">
              <a:latin typeface="+mj-lt"/>
            </a:endParaRPr>
          </a:p>
        </p:txBody>
      </p:sp>
      <p:sp>
        <p:nvSpPr>
          <p:cNvPr id="15" name="Donut 14"/>
          <p:cNvSpPr/>
          <p:nvPr/>
        </p:nvSpPr>
        <p:spPr>
          <a:xfrm>
            <a:off x="457200" y="2971800"/>
            <a:ext cx="3352800" cy="1828800"/>
          </a:xfrm>
          <a:prstGeom prst="donut">
            <a:avLst>
              <a:gd name="adj" fmla="val 4310"/>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77478597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60000"/>
                <a:lumOff val="40000"/>
              </a:schemeClr>
            </a:gs>
            <a:gs pos="50000">
              <a:schemeClr val="accent4">
                <a:lumMod val="20000"/>
                <a:lumOff val="80000"/>
              </a:schemeClr>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cxnSp>
        <p:nvCxnSpPr>
          <p:cNvPr id="9" name="Elbow Connector 8"/>
          <p:cNvCxnSpPr/>
          <p:nvPr/>
        </p:nvCxnSpPr>
        <p:spPr>
          <a:xfrm>
            <a:off x="3276600" y="1752600"/>
            <a:ext cx="1981200" cy="1423426"/>
          </a:xfrm>
          <a:prstGeom prst="bentConnector3">
            <a:avLst>
              <a:gd name="adj1" fmla="val 50000"/>
            </a:avLst>
          </a:prstGeom>
          <a:ln w="76200"/>
        </p:spPr>
        <p:style>
          <a:lnRef idx="1">
            <a:schemeClr val="accent1"/>
          </a:lnRef>
          <a:fillRef idx="0">
            <a:schemeClr val="accent1"/>
          </a:fillRef>
          <a:effectRef idx="0">
            <a:schemeClr val="accent1"/>
          </a:effectRef>
          <a:fontRef idx="minor">
            <a:schemeClr val="tx1"/>
          </a:fontRef>
        </p:style>
      </p:cxnSp>
      <p:cxnSp>
        <p:nvCxnSpPr>
          <p:cNvPr id="11" name="Elbow Connector 10"/>
          <p:cNvCxnSpPr/>
          <p:nvPr/>
        </p:nvCxnSpPr>
        <p:spPr>
          <a:xfrm flipV="1">
            <a:off x="3276600" y="1752600"/>
            <a:ext cx="1981200" cy="1423426"/>
          </a:xfrm>
          <a:prstGeom prst="bentConnector3">
            <a:avLst>
              <a:gd name="adj1" fmla="val 50000"/>
            </a:avLst>
          </a:prstGeom>
          <a:ln w="76200"/>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914400" y="1447800"/>
            <a:ext cx="2327564" cy="1015663"/>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6000" b="1" dirty="0" smtClean="0"/>
              <a:t>Isaac</a:t>
            </a:r>
            <a:endParaRPr lang="en-US" sz="6000" b="1" dirty="0"/>
          </a:p>
        </p:txBody>
      </p:sp>
      <p:sp>
        <p:nvSpPr>
          <p:cNvPr id="10" name="TextBox 9"/>
          <p:cNvSpPr txBox="1"/>
          <p:nvPr/>
        </p:nvSpPr>
        <p:spPr>
          <a:xfrm>
            <a:off x="4876800" y="1447800"/>
            <a:ext cx="3657600" cy="1015663"/>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6000" b="1" dirty="0" err="1" smtClean="0"/>
              <a:t>Rebekah</a:t>
            </a:r>
            <a:endParaRPr lang="en-US" sz="6000" b="1" dirty="0"/>
          </a:p>
        </p:txBody>
      </p:sp>
      <p:cxnSp>
        <p:nvCxnSpPr>
          <p:cNvPr id="18" name="Elbow Connector 17"/>
          <p:cNvCxnSpPr/>
          <p:nvPr/>
        </p:nvCxnSpPr>
        <p:spPr>
          <a:xfrm rot="10800000" flipV="1">
            <a:off x="2895600" y="3176026"/>
            <a:ext cx="457200" cy="228600"/>
          </a:xfrm>
          <a:prstGeom prst="bentConnector3">
            <a:avLst>
              <a:gd name="adj1" fmla="val 50000"/>
            </a:avLst>
          </a:prstGeom>
          <a:ln w="76200"/>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990601" y="3352800"/>
            <a:ext cx="2209799" cy="1015663"/>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6000" b="1" dirty="0" smtClean="0"/>
              <a:t>Esau</a:t>
            </a:r>
            <a:endParaRPr lang="en-US" sz="6000" b="1" dirty="0"/>
          </a:p>
        </p:txBody>
      </p:sp>
      <p:cxnSp>
        <p:nvCxnSpPr>
          <p:cNvPr id="19" name="Elbow Connector 18"/>
          <p:cNvCxnSpPr/>
          <p:nvPr/>
        </p:nvCxnSpPr>
        <p:spPr>
          <a:xfrm>
            <a:off x="5181600" y="3176397"/>
            <a:ext cx="533400" cy="276606"/>
          </a:xfrm>
          <a:prstGeom prst="bentConnector3">
            <a:avLst>
              <a:gd name="adj1" fmla="val 50000"/>
            </a:avLst>
          </a:prstGeom>
          <a:ln w="76200"/>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334000" y="3304364"/>
            <a:ext cx="2660073" cy="1015663"/>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6000" b="1" dirty="0" smtClean="0"/>
              <a:t>Jacob</a:t>
            </a:r>
            <a:endParaRPr lang="en-US" sz="6000" b="1" dirty="0"/>
          </a:p>
        </p:txBody>
      </p:sp>
      <p:sp>
        <p:nvSpPr>
          <p:cNvPr id="14" name="TextBox 13"/>
          <p:cNvSpPr txBox="1"/>
          <p:nvPr/>
        </p:nvSpPr>
        <p:spPr>
          <a:xfrm>
            <a:off x="609600" y="4648200"/>
            <a:ext cx="8001000" cy="1446550"/>
          </a:xfrm>
          <a:prstGeom prst="rect">
            <a:avLst/>
          </a:prstGeom>
          <a:noFill/>
        </p:spPr>
        <p:txBody>
          <a:bodyPr wrap="square" rtlCol="0">
            <a:spAutoFit/>
          </a:bodyPr>
          <a:lstStyle/>
          <a:p>
            <a:pPr algn="ctr"/>
            <a:r>
              <a:rPr lang="en-US" sz="8800" b="1" dirty="0" smtClean="0">
                <a:latin typeface="+mj-lt"/>
              </a:rPr>
              <a:t>HOW???</a:t>
            </a:r>
            <a:endParaRPr lang="en-US" sz="8800" b="1" dirty="0">
              <a:latin typeface="+mj-lt"/>
            </a:endParaRPr>
          </a:p>
        </p:txBody>
      </p:sp>
      <p:sp>
        <p:nvSpPr>
          <p:cNvPr id="2" name="Right Arrow 1"/>
          <p:cNvSpPr/>
          <p:nvPr/>
        </p:nvSpPr>
        <p:spPr>
          <a:xfrm rot="1583323">
            <a:off x="2926167" y="2491276"/>
            <a:ext cx="2819717" cy="774431"/>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800" b="1" dirty="0" smtClean="0"/>
              <a:t>COVENANT</a:t>
            </a:r>
            <a:endParaRPr lang="en-US" sz="2800" b="1" dirty="0"/>
          </a:p>
        </p:txBody>
      </p:sp>
    </p:spTree>
    <p:extLst>
      <p:ext uri="{BB962C8B-B14F-4D97-AF65-F5344CB8AC3E}">
        <p14:creationId xmlns:p14="http://schemas.microsoft.com/office/powerpoint/2010/main" val="404229253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60000"/>
                <a:lumOff val="40000"/>
              </a:schemeClr>
            </a:gs>
            <a:gs pos="50000">
              <a:schemeClr val="accent4">
                <a:lumMod val="20000"/>
                <a:lumOff val="80000"/>
              </a:schemeClr>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pic>
        <p:nvPicPr>
          <p:cNvPr id="14" name="Picture 2">
            <a:hlinkClick r:id="rId3"/>
          </p:cNvPr>
          <p:cNvPicPr>
            <a:picLocks noChangeAspect="1" noChangeArrowheads="1"/>
          </p:cNvPicPr>
          <p:nvPr/>
        </p:nvPicPr>
        <p:blipFill>
          <a:blip r:embed="rId4" cstate="print"/>
          <a:srcRect/>
          <a:stretch>
            <a:fillRect/>
          </a:stretch>
        </p:blipFill>
        <p:spPr bwMode="auto">
          <a:xfrm>
            <a:off x="457200" y="2344579"/>
            <a:ext cx="3657600" cy="2743200"/>
          </a:xfrm>
          <a:prstGeom prst="rect">
            <a:avLst/>
          </a:prstGeom>
          <a:noFill/>
          <a:ln w="9525">
            <a:noFill/>
            <a:miter lim="800000"/>
            <a:headEnd/>
            <a:tailEnd/>
          </a:ln>
          <a:effectLst>
            <a:glow rad="63500">
              <a:schemeClr val="accent1">
                <a:satMod val="175000"/>
                <a:alpha val="40000"/>
              </a:schemeClr>
            </a:glow>
            <a:softEdge rad="12700"/>
          </a:effectLst>
        </p:spPr>
      </p:pic>
      <p:pic>
        <p:nvPicPr>
          <p:cNvPr id="15" name="Picture 3">
            <a:hlinkClick r:id="rId5"/>
          </p:cNvPr>
          <p:cNvPicPr>
            <a:picLocks noChangeAspect="1" noChangeArrowheads="1"/>
          </p:cNvPicPr>
          <p:nvPr/>
        </p:nvPicPr>
        <p:blipFill>
          <a:blip r:embed="rId6" cstate="print"/>
          <a:srcRect/>
          <a:stretch>
            <a:fillRect/>
          </a:stretch>
        </p:blipFill>
        <p:spPr bwMode="auto">
          <a:xfrm>
            <a:off x="4953000" y="2344579"/>
            <a:ext cx="3657600" cy="2743200"/>
          </a:xfrm>
          <a:prstGeom prst="rect">
            <a:avLst/>
          </a:prstGeom>
          <a:noFill/>
          <a:ln w="9525">
            <a:noFill/>
            <a:miter lim="800000"/>
            <a:headEnd/>
            <a:tailEnd/>
          </a:ln>
          <a:effectLst>
            <a:glow rad="63500">
              <a:schemeClr val="accent1">
                <a:satMod val="175000"/>
                <a:alpha val="40000"/>
              </a:schemeClr>
            </a:glow>
            <a:softEdge rad="12700"/>
          </a:effectLst>
        </p:spPr>
      </p:pic>
      <p:sp>
        <p:nvSpPr>
          <p:cNvPr id="16" name="TextBox 15"/>
          <p:cNvSpPr txBox="1"/>
          <p:nvPr/>
        </p:nvSpPr>
        <p:spPr>
          <a:xfrm>
            <a:off x="0" y="304800"/>
            <a:ext cx="9144000" cy="1631216"/>
          </a:xfrm>
          <a:prstGeom prst="rect">
            <a:avLst/>
          </a:prstGeom>
          <a:noFill/>
        </p:spPr>
        <p:txBody>
          <a:bodyPr wrap="square" rtlCol="0">
            <a:spAutoFit/>
          </a:bodyPr>
          <a:lstStyle/>
          <a:p>
            <a:pPr algn="ctr"/>
            <a:r>
              <a:rPr lang="en-US" sz="6000" b="1" dirty="0" smtClean="0">
                <a:latin typeface="+mj-lt"/>
              </a:rPr>
              <a:t>Stories of Jacob and Esau </a:t>
            </a:r>
            <a:br>
              <a:rPr lang="en-US" sz="6000" b="1" dirty="0" smtClean="0">
                <a:latin typeface="+mj-lt"/>
              </a:rPr>
            </a:br>
            <a:r>
              <a:rPr lang="en-US" sz="4000" b="1" i="1" dirty="0" smtClean="0">
                <a:latin typeface="+mj-lt"/>
              </a:rPr>
              <a:t>from the Book of Genesis</a:t>
            </a:r>
            <a:endParaRPr lang="en-US" sz="4000" b="1" i="1" dirty="0">
              <a:latin typeface="+mj-lt"/>
            </a:endParaRPr>
          </a:p>
        </p:txBody>
      </p:sp>
      <p:sp>
        <p:nvSpPr>
          <p:cNvPr id="17" name="TextBox 16"/>
          <p:cNvSpPr txBox="1"/>
          <p:nvPr/>
        </p:nvSpPr>
        <p:spPr>
          <a:xfrm>
            <a:off x="457200" y="5159514"/>
            <a:ext cx="3657600" cy="707886"/>
          </a:xfrm>
          <a:prstGeom prst="rect">
            <a:avLst/>
          </a:prstGeom>
          <a:noFill/>
        </p:spPr>
        <p:txBody>
          <a:bodyPr wrap="square" rtlCol="0">
            <a:spAutoFit/>
          </a:bodyPr>
          <a:lstStyle/>
          <a:p>
            <a:pPr algn="ctr"/>
            <a:r>
              <a:rPr lang="en-US" sz="4000" b="1" dirty="0" smtClean="0">
                <a:latin typeface="+mj-lt"/>
              </a:rPr>
              <a:t>The Birthright</a:t>
            </a:r>
            <a:endParaRPr lang="en-US" sz="4000" b="1" dirty="0">
              <a:latin typeface="+mj-lt"/>
            </a:endParaRPr>
          </a:p>
        </p:txBody>
      </p:sp>
      <p:sp>
        <p:nvSpPr>
          <p:cNvPr id="20" name="TextBox 19"/>
          <p:cNvSpPr txBox="1"/>
          <p:nvPr/>
        </p:nvSpPr>
        <p:spPr>
          <a:xfrm>
            <a:off x="4953000" y="5159514"/>
            <a:ext cx="3657600" cy="707886"/>
          </a:xfrm>
          <a:prstGeom prst="rect">
            <a:avLst/>
          </a:prstGeom>
          <a:noFill/>
        </p:spPr>
        <p:txBody>
          <a:bodyPr wrap="square" rtlCol="0">
            <a:spAutoFit/>
          </a:bodyPr>
          <a:lstStyle/>
          <a:p>
            <a:pPr algn="ctr"/>
            <a:r>
              <a:rPr lang="en-US" sz="4000" b="1" dirty="0" smtClean="0">
                <a:latin typeface="+mj-lt"/>
              </a:rPr>
              <a:t>The Blessing</a:t>
            </a:r>
            <a:endParaRPr lang="en-US" sz="4000" b="1" dirty="0">
              <a:latin typeface="+mj-lt"/>
            </a:endParaRPr>
          </a:p>
        </p:txBody>
      </p:sp>
      <p:pic>
        <p:nvPicPr>
          <p:cNvPr id="7" name="Picture 4" descr="http://www.bricktestament.com/website_images/parchment_bkg/logo_06.jpg">
            <a:hlinkClick r:id="rId3"/>
          </p:cNvPr>
          <p:cNvPicPr>
            <a:picLocks noChangeAspect="1" noChangeArrowheads="1"/>
          </p:cNvPicPr>
          <p:nvPr/>
        </p:nvPicPr>
        <p:blipFill>
          <a:blip r:embed="rId7" cstate="print"/>
          <a:srcRect/>
          <a:stretch>
            <a:fillRect/>
          </a:stretch>
        </p:blipFill>
        <p:spPr bwMode="auto">
          <a:xfrm>
            <a:off x="1979544" y="4724400"/>
            <a:ext cx="1982856" cy="230429"/>
          </a:xfrm>
          <a:prstGeom prst="rect">
            <a:avLst/>
          </a:prstGeom>
          <a:noFill/>
        </p:spPr>
      </p:pic>
      <p:pic>
        <p:nvPicPr>
          <p:cNvPr id="8" name="Picture 4" descr="http://www.bricktestament.com/website_images/parchment_bkg/logo_06.jpg">
            <a:hlinkClick r:id="rId5"/>
          </p:cNvPr>
          <p:cNvPicPr>
            <a:picLocks noChangeAspect="1" noChangeArrowheads="1"/>
          </p:cNvPicPr>
          <p:nvPr/>
        </p:nvPicPr>
        <p:blipFill>
          <a:blip r:embed="rId7" cstate="print"/>
          <a:srcRect/>
          <a:stretch>
            <a:fillRect/>
          </a:stretch>
        </p:blipFill>
        <p:spPr bwMode="auto">
          <a:xfrm>
            <a:off x="6477000" y="4724399"/>
            <a:ext cx="1982856" cy="230429"/>
          </a:xfrm>
          <a:prstGeom prst="rect">
            <a:avLst/>
          </a:prstGeom>
          <a:noFill/>
        </p:spPr>
      </p:pic>
      <p:sp>
        <p:nvSpPr>
          <p:cNvPr id="2" name="TextBox 1"/>
          <p:cNvSpPr txBox="1"/>
          <p:nvPr/>
        </p:nvSpPr>
        <p:spPr>
          <a:xfrm>
            <a:off x="1600200" y="6172200"/>
            <a:ext cx="7239000" cy="461665"/>
          </a:xfrm>
          <a:prstGeom prst="rect">
            <a:avLst/>
          </a:prstGeom>
          <a:noFill/>
        </p:spPr>
        <p:txBody>
          <a:bodyPr wrap="square" rtlCol="0">
            <a:spAutoFit/>
          </a:bodyPr>
          <a:lstStyle/>
          <a:p>
            <a:pPr algn="r"/>
            <a:r>
              <a:rPr lang="en-US" sz="2400" i="1" dirty="0" smtClean="0"/>
              <a:t>Click the pictures to view the stories online!</a:t>
            </a:r>
            <a:endParaRPr lang="en-US" sz="2400" i="1" dirty="0"/>
          </a:p>
        </p:txBody>
      </p:sp>
    </p:spTree>
    <p:extLst>
      <p:ext uri="{BB962C8B-B14F-4D97-AF65-F5344CB8AC3E}">
        <p14:creationId xmlns:p14="http://schemas.microsoft.com/office/powerpoint/2010/main" val="320428866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60000"/>
                <a:lumOff val="40000"/>
              </a:schemeClr>
            </a:gs>
            <a:gs pos="50000">
              <a:schemeClr val="accent4">
                <a:lumMod val="20000"/>
                <a:lumOff val="80000"/>
              </a:schemeClr>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pic>
        <p:nvPicPr>
          <p:cNvPr id="1026" name="Picture 2" descr="https://upload.wikimedia.org/wikipedia/commons/thumb/e/ea/Blake_jacobsladder.jpg/800px-Blake_jacobsladd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7000" y="0"/>
            <a:ext cx="5377000" cy="684223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0" y="3421116"/>
            <a:ext cx="3767000" cy="2217684"/>
          </a:xfrm>
        </p:spPr>
        <p:txBody>
          <a:bodyPr>
            <a:normAutofit/>
          </a:bodyPr>
          <a:lstStyle/>
          <a:p>
            <a:pPr marL="0" indent="0" algn="ctr">
              <a:buNone/>
            </a:pPr>
            <a:r>
              <a:rPr lang="en-US" sz="3600" i="1" dirty="0" smtClean="0"/>
              <a:t>Angels Ascending &amp; Descending</a:t>
            </a:r>
          </a:p>
          <a:p>
            <a:pPr marL="0" indent="0" algn="ctr">
              <a:buNone/>
            </a:pPr>
            <a:endParaRPr lang="en-US" sz="3600" i="1" dirty="0" smtClean="0"/>
          </a:p>
        </p:txBody>
      </p:sp>
      <p:sp>
        <p:nvSpPr>
          <p:cNvPr id="6" name="Rectangle 5"/>
          <p:cNvSpPr/>
          <p:nvPr/>
        </p:nvSpPr>
        <p:spPr>
          <a:xfrm>
            <a:off x="723146" y="6082864"/>
            <a:ext cx="3066668" cy="646331"/>
          </a:xfrm>
          <a:prstGeom prst="rect">
            <a:avLst/>
          </a:prstGeom>
          <a:noFill/>
          <a:ln>
            <a:noFill/>
          </a:ln>
          <a:effectLst>
            <a:outerShdw blurRad="40000" dist="20000" dir="5400000" rotWithShape="0">
              <a:srgbClr val="000000">
                <a:alpha val="38000"/>
              </a:srgbClr>
            </a:outerShdw>
            <a:softEdge rad="127000"/>
          </a:effectLst>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n-US" dirty="0" smtClean="0">
                <a:effectLst/>
              </a:rPr>
              <a:t>William Blake, </a:t>
            </a:r>
            <a:br>
              <a:rPr lang="en-US" dirty="0" smtClean="0">
                <a:effectLst/>
              </a:rPr>
            </a:br>
            <a:r>
              <a:rPr lang="en-US" i="1" dirty="0" smtClean="0">
                <a:effectLst/>
              </a:rPr>
              <a:t>Jacob's Ladder</a:t>
            </a:r>
            <a:endParaRPr lang="en-US" dirty="0">
              <a:effectLst/>
            </a:endParaRPr>
          </a:p>
        </p:txBody>
      </p:sp>
      <p:pic>
        <p:nvPicPr>
          <p:cNvPr id="9" name="Picture 7" descr="C:\Users\Tom\AppData\Local\Microsoft\Windows\Temporary Internet Files\Content.IE5\G001CGDR\MC900280909[1].wmf">
            <a:hlinkClick r:id="rId4"/>
          </p:cNvPr>
          <p:cNvPicPr>
            <a:picLocks noChangeAspect="1" noChangeArrowheads="1"/>
          </p:cNvPicPr>
          <p:nvPr/>
        </p:nvPicPr>
        <p:blipFill>
          <a:blip r:embed="rId5" cstate="print"/>
          <a:srcRect/>
          <a:stretch>
            <a:fillRect/>
          </a:stretch>
        </p:blipFill>
        <p:spPr bwMode="auto">
          <a:xfrm>
            <a:off x="152400" y="6119943"/>
            <a:ext cx="570746" cy="585657"/>
          </a:xfrm>
          <a:prstGeom prst="rect">
            <a:avLst/>
          </a:prstGeom>
          <a:noFill/>
          <a:effectLst>
            <a:glow rad="101600">
              <a:schemeClr val="accent5">
                <a:satMod val="175000"/>
                <a:alpha val="40000"/>
              </a:schemeClr>
            </a:glow>
          </a:effectLst>
        </p:spPr>
      </p:pic>
      <p:sp>
        <p:nvSpPr>
          <p:cNvPr id="4" name="Title 3"/>
          <p:cNvSpPr>
            <a:spLocks noGrp="1"/>
          </p:cNvSpPr>
          <p:nvPr>
            <p:ph type="title"/>
          </p:nvPr>
        </p:nvSpPr>
        <p:spPr>
          <a:xfrm>
            <a:off x="0" y="274638"/>
            <a:ext cx="3767000" cy="2544762"/>
          </a:xfrm>
        </p:spPr>
        <p:txBody>
          <a:bodyPr>
            <a:noAutofit/>
          </a:bodyPr>
          <a:lstStyle/>
          <a:p>
            <a:r>
              <a:rPr lang="en-US" sz="8000" dirty="0" smtClean="0"/>
              <a:t>Jacob’s Ladder</a:t>
            </a:r>
            <a:endParaRPr lang="en-US" sz="8000" dirty="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trichey\Downloads\13060695475_6c97e08d96_k.jpg"/>
          <p:cNvPicPr>
            <a:picLocks noChangeAspect="1" noChangeArrowheads="1"/>
          </p:cNvPicPr>
          <p:nvPr/>
        </p:nvPicPr>
        <p:blipFill rotWithShape="1">
          <a:blip r:embed="rId2">
            <a:extLst>
              <a:ext uri="{28A0092B-C50C-407E-A947-70E740481C1C}">
                <a14:useLocalDpi xmlns:a14="http://schemas.microsoft.com/office/drawing/2010/main" val="0"/>
              </a:ext>
            </a:extLst>
          </a:blip>
          <a:srcRect r="10555"/>
          <a:stretch/>
        </p:blipFill>
        <p:spPr bwMode="auto">
          <a:xfrm>
            <a:off x="1" y="0"/>
            <a:ext cx="9220200" cy="685537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49825" y="195810"/>
            <a:ext cx="2514600" cy="2620962"/>
          </a:xfrm>
        </p:spPr>
        <p:txBody>
          <a:bodyPr>
            <a:normAutofit/>
          </a:bodyPr>
          <a:lstStyle/>
          <a:p>
            <a:r>
              <a:rPr lang="en-US" sz="7300" dirty="0" smtClean="0">
                <a:solidFill>
                  <a:schemeClr val="bg1"/>
                </a:solidFill>
                <a:effectLst>
                  <a:outerShdw blurRad="38100" dist="38100" dir="2700000" algn="tl">
                    <a:srgbClr val="000000">
                      <a:alpha val="43137"/>
                    </a:srgbClr>
                  </a:outerShdw>
                </a:effectLst>
              </a:rPr>
              <a:t>Bath </a:t>
            </a:r>
            <a:r>
              <a:rPr lang="en-US" sz="5400" dirty="0" smtClean="0">
                <a:solidFill>
                  <a:schemeClr val="bg1"/>
                </a:solidFill>
                <a:effectLst>
                  <a:outerShdw blurRad="38100" dist="38100" dir="2700000" algn="tl">
                    <a:srgbClr val="000000">
                      <a:alpha val="43137"/>
                    </a:srgbClr>
                  </a:outerShdw>
                </a:effectLst>
              </a:rPr>
              <a:t>Abbey</a:t>
            </a:r>
            <a:r>
              <a:rPr lang="en-US" dirty="0" smtClean="0">
                <a:solidFill>
                  <a:schemeClr val="bg1"/>
                </a:solidFill>
                <a:effectLst>
                  <a:outerShdw blurRad="38100" dist="38100" dir="2700000" algn="tl">
                    <a:srgbClr val="000000">
                      <a:alpha val="43137"/>
                    </a:srgbClr>
                  </a:outerShdw>
                </a:effectLst>
              </a:rPr>
              <a:t/>
            </a:r>
            <a:br>
              <a:rPr lang="en-US" dirty="0" smtClean="0">
                <a:solidFill>
                  <a:schemeClr val="bg1"/>
                </a:solidFill>
                <a:effectLst>
                  <a:outerShdw blurRad="38100" dist="38100" dir="2700000" algn="tl">
                    <a:srgbClr val="000000">
                      <a:alpha val="43137"/>
                    </a:srgbClr>
                  </a:outerShdw>
                </a:effectLst>
              </a:rPr>
            </a:br>
            <a:r>
              <a:rPr lang="en-US" sz="2200" dirty="0" smtClean="0">
                <a:solidFill>
                  <a:schemeClr val="bg1"/>
                </a:solidFill>
                <a:effectLst>
                  <a:outerShdw blurRad="38100" dist="38100" dir="2700000" algn="tl">
                    <a:srgbClr val="000000">
                      <a:alpha val="43137"/>
                    </a:srgbClr>
                  </a:outerShdw>
                </a:effectLst>
              </a:rPr>
              <a:t>Bath, England</a:t>
            </a:r>
            <a:endParaRPr lang="en-US" sz="2200" dirty="0">
              <a:solidFill>
                <a:schemeClr val="bg1"/>
              </a:solidFill>
              <a:effectLst>
                <a:outerShdw blurRad="38100" dist="38100" dir="2700000" algn="tl">
                  <a:srgbClr val="000000">
                    <a:alpha val="43137"/>
                  </a:srgbClr>
                </a:outerShdw>
              </a:effectLst>
            </a:endParaRPr>
          </a:p>
        </p:txBody>
      </p:sp>
      <p:sp>
        <p:nvSpPr>
          <p:cNvPr id="4" name="Rectangle 3"/>
          <p:cNvSpPr/>
          <p:nvPr/>
        </p:nvSpPr>
        <p:spPr>
          <a:xfrm>
            <a:off x="1164225" y="6451146"/>
            <a:ext cx="2192652" cy="369332"/>
          </a:xfrm>
          <a:prstGeom prst="rect">
            <a:avLst/>
          </a:prstGeom>
        </p:spPr>
        <p:txBody>
          <a:bodyPr wrap="none">
            <a:spAutoFit/>
          </a:bodyPr>
          <a:lstStyle/>
          <a:p>
            <a:r>
              <a:rPr lang="en-US" dirty="0" smtClean="0"/>
              <a:t>Photo by Matt </a:t>
            </a:r>
            <a:r>
              <a:rPr lang="en-US" dirty="0"/>
              <a:t>Brown</a:t>
            </a:r>
          </a:p>
        </p:txBody>
      </p:sp>
    </p:spTree>
    <p:extLst>
      <p:ext uri="{BB962C8B-B14F-4D97-AF65-F5344CB8AC3E}">
        <p14:creationId xmlns:p14="http://schemas.microsoft.com/office/powerpoint/2010/main" val="6633126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60000"/>
                <a:lumOff val="40000"/>
              </a:schemeClr>
            </a:gs>
            <a:gs pos="50000">
              <a:schemeClr val="accent4">
                <a:lumMod val="20000"/>
                <a:lumOff val="80000"/>
              </a:schemeClr>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cstate="print"/>
          <a:srcRect/>
          <a:stretch>
            <a:fillRect/>
          </a:stretch>
        </p:blipFill>
        <p:spPr bwMode="auto">
          <a:xfrm>
            <a:off x="4572000" y="0"/>
            <a:ext cx="4572000" cy="6858000"/>
          </a:xfrm>
          <a:prstGeom prst="rect">
            <a:avLst/>
          </a:prstGeom>
          <a:noFill/>
          <a:ln w="9525">
            <a:noFill/>
            <a:miter lim="800000"/>
            <a:headEnd/>
            <a:tailEnd/>
          </a:ln>
        </p:spPr>
      </p:pic>
      <p:sp>
        <p:nvSpPr>
          <p:cNvPr id="8" name="Rectangle 7"/>
          <p:cNvSpPr/>
          <p:nvPr/>
        </p:nvSpPr>
        <p:spPr>
          <a:xfrm>
            <a:off x="4648200" y="6477000"/>
            <a:ext cx="4495800" cy="338554"/>
          </a:xfrm>
          <a:prstGeom prst="rect">
            <a:avLst/>
          </a:prstGeom>
          <a:effectLst>
            <a:outerShdw blurRad="40000" dist="20000" dir="5400000" rotWithShape="0">
              <a:srgbClr val="000000">
                <a:alpha val="38000"/>
              </a:srgbClr>
            </a:outerShdw>
            <a:softEdge rad="127000"/>
          </a:effectLst>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n-US" sz="1600" b="1" dirty="0" err="1" smtClean="0"/>
              <a:t>Eugène</a:t>
            </a:r>
            <a:r>
              <a:rPr lang="en-US" sz="1600" b="1" dirty="0" smtClean="0"/>
              <a:t> Delacroix, Jacob Wrestling with the Angel</a:t>
            </a:r>
            <a:endParaRPr lang="en-US" sz="1600" b="1" dirty="0"/>
          </a:p>
        </p:txBody>
      </p:sp>
      <p:sp>
        <p:nvSpPr>
          <p:cNvPr id="11" name="Title 1"/>
          <p:cNvSpPr txBox="1">
            <a:spLocks/>
          </p:cNvSpPr>
          <p:nvPr/>
        </p:nvSpPr>
        <p:spPr>
          <a:xfrm>
            <a:off x="457200" y="1447800"/>
            <a:ext cx="3657600" cy="533400"/>
          </a:xfrm>
          <a:prstGeom prst="rect">
            <a:avLst/>
          </a:prstGeom>
          <a:noFill/>
          <a:ln>
            <a:noFill/>
          </a:ln>
          <a:effectLst>
            <a:outerShdw blurRad="40000" dist="20000" dir="5400000" rotWithShape="0">
              <a:srgbClr val="000000">
                <a:alpha val="38000"/>
              </a:srgbClr>
            </a:outerShdw>
            <a:softEdge rad="63500"/>
          </a:effectLst>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i="0" u="none" strike="noStrike" kern="1200" normalizeH="0" baseline="0" noProof="0" dirty="0" smtClean="0">
                <a:solidFill>
                  <a:schemeClr val="tx1"/>
                </a:solidFill>
                <a:uLnTx/>
                <a:uFillTx/>
                <a:latin typeface="+mn-lt"/>
                <a:ea typeface="+mn-ea"/>
                <a:cs typeface="+mn-cs"/>
              </a:rPr>
              <a:t>“God Wrestler”</a:t>
            </a:r>
            <a:endParaRPr kumimoji="0" lang="en-US" sz="3200" i="0" u="none" strike="noStrike" kern="1200" normalizeH="0" baseline="0" noProof="0" dirty="0">
              <a:solidFill>
                <a:schemeClr val="tx1"/>
              </a:solidFill>
              <a:uLnTx/>
              <a:uFillTx/>
              <a:latin typeface="+mn-lt"/>
              <a:ea typeface="+mn-ea"/>
              <a:cs typeface="+mn-cs"/>
            </a:endParaRPr>
          </a:p>
        </p:txBody>
      </p:sp>
      <p:sp>
        <p:nvSpPr>
          <p:cNvPr id="12" name="Rectangle 11"/>
          <p:cNvSpPr/>
          <p:nvPr/>
        </p:nvSpPr>
        <p:spPr>
          <a:xfrm>
            <a:off x="152400" y="4614208"/>
            <a:ext cx="4267200" cy="1938992"/>
          </a:xfrm>
          <a:prstGeom prst="rect">
            <a:avLst/>
          </a:prstGeom>
        </p:spPr>
        <p:txBody>
          <a:bodyPr wrap="square">
            <a:spAutoFit/>
          </a:bodyPr>
          <a:lstStyle/>
          <a:p>
            <a:pPr marL="168275" indent="-168275"/>
            <a:r>
              <a:rPr lang="en-US" sz="2400" i="1" dirty="0" smtClean="0">
                <a:latin typeface="+mj-lt"/>
              </a:rPr>
              <a:t>“	Your name is no longer Jacob. From now on it's Israel; you've wrestled with God and you've come through.“</a:t>
            </a:r>
          </a:p>
          <a:p>
            <a:pPr>
              <a:tabLst>
                <a:tab pos="466725" algn="l"/>
              </a:tabLst>
            </a:pPr>
            <a:r>
              <a:rPr lang="en-US" sz="2400" i="1" dirty="0" smtClean="0">
                <a:latin typeface="+mj-lt"/>
              </a:rPr>
              <a:t>			</a:t>
            </a:r>
            <a:r>
              <a:rPr lang="en-US" sz="2400" dirty="0" smtClean="0">
                <a:latin typeface="+mj-lt"/>
              </a:rPr>
              <a:t>-- Genesis 32</a:t>
            </a:r>
            <a:r>
              <a:rPr lang="en-US" sz="2400" i="1" dirty="0" smtClean="0">
                <a:latin typeface="+mj-lt"/>
              </a:rPr>
              <a:t> </a:t>
            </a:r>
            <a:endParaRPr lang="en-US" sz="2400" i="1" dirty="0">
              <a:latin typeface="+mj-lt"/>
            </a:endParaRPr>
          </a:p>
        </p:txBody>
      </p:sp>
      <p:pic>
        <p:nvPicPr>
          <p:cNvPr id="3075" name="Picture 3">
            <a:hlinkClick r:id="rId4"/>
          </p:cNvPr>
          <p:cNvPicPr>
            <a:picLocks noChangeAspect="1" noChangeArrowheads="1"/>
          </p:cNvPicPr>
          <p:nvPr/>
        </p:nvPicPr>
        <p:blipFill>
          <a:blip r:embed="rId5" cstate="print"/>
          <a:srcRect/>
          <a:stretch>
            <a:fillRect/>
          </a:stretch>
        </p:blipFill>
        <p:spPr bwMode="auto">
          <a:xfrm>
            <a:off x="927100" y="2133600"/>
            <a:ext cx="2717800" cy="2038350"/>
          </a:xfrm>
          <a:prstGeom prst="rect">
            <a:avLst/>
          </a:prstGeom>
          <a:noFill/>
          <a:ln w="9525">
            <a:noFill/>
            <a:miter lim="800000"/>
            <a:headEnd/>
            <a:tailEnd/>
          </a:ln>
          <a:effectLst>
            <a:glow rad="63500">
              <a:schemeClr val="accent1">
                <a:satMod val="175000"/>
                <a:alpha val="40000"/>
              </a:schemeClr>
            </a:glow>
            <a:softEdge rad="31750"/>
          </a:effectLst>
        </p:spPr>
      </p:pic>
      <p:sp>
        <p:nvSpPr>
          <p:cNvPr id="3" name="Title 2"/>
          <p:cNvSpPr>
            <a:spLocks noGrp="1"/>
          </p:cNvSpPr>
          <p:nvPr>
            <p:ph type="title"/>
          </p:nvPr>
        </p:nvSpPr>
        <p:spPr>
          <a:xfrm>
            <a:off x="0" y="152400"/>
            <a:ext cx="4572000" cy="1325562"/>
          </a:xfrm>
        </p:spPr>
        <p:txBody>
          <a:bodyPr>
            <a:noAutofit/>
          </a:bodyPr>
          <a:lstStyle/>
          <a:p>
            <a:r>
              <a:rPr lang="en-US" sz="11500" dirty="0" smtClean="0"/>
              <a:t>Israel</a:t>
            </a:r>
            <a:endParaRPr lang="en-US" sz="11500" dirty="0"/>
          </a:p>
        </p:txBody>
      </p:sp>
      <p:pic>
        <p:nvPicPr>
          <p:cNvPr id="9" name="Picture 4" descr="http://www.bricktestament.com/website_images/parchment_bkg/logo_06.jpg">
            <a:hlinkClick r:id="rId4"/>
          </p:cNvPr>
          <p:cNvPicPr>
            <a:picLocks noChangeAspect="1" noChangeArrowheads="1"/>
          </p:cNvPicPr>
          <p:nvPr/>
        </p:nvPicPr>
        <p:blipFill>
          <a:blip r:embed="rId6" cstate="print"/>
          <a:srcRect/>
          <a:stretch>
            <a:fillRect/>
          </a:stretch>
        </p:blipFill>
        <p:spPr bwMode="auto">
          <a:xfrm>
            <a:off x="1905000" y="3854276"/>
            <a:ext cx="1601856" cy="186153"/>
          </a:xfrm>
          <a:prstGeom prst="rect">
            <a:avLst/>
          </a:prstGeom>
          <a:noFill/>
        </p:spPr>
      </p:pic>
      <p:sp>
        <p:nvSpPr>
          <p:cNvPr id="10" name="TextBox 9"/>
          <p:cNvSpPr txBox="1"/>
          <p:nvPr/>
        </p:nvSpPr>
        <p:spPr>
          <a:xfrm>
            <a:off x="838200" y="4171950"/>
            <a:ext cx="2717800" cy="338554"/>
          </a:xfrm>
          <a:prstGeom prst="rect">
            <a:avLst/>
          </a:prstGeom>
          <a:noFill/>
        </p:spPr>
        <p:txBody>
          <a:bodyPr wrap="square" rtlCol="0">
            <a:spAutoFit/>
          </a:bodyPr>
          <a:lstStyle/>
          <a:p>
            <a:pPr algn="r"/>
            <a:r>
              <a:rPr lang="en-US" sz="1600" i="1" dirty="0" smtClean="0"/>
              <a:t>Click to view online!</a:t>
            </a:r>
            <a:endParaRPr lang="en-US" sz="1600" i="1" dirty="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60000"/>
                <a:lumOff val="40000"/>
              </a:schemeClr>
            </a:gs>
            <a:gs pos="50000">
              <a:schemeClr val="accent4">
                <a:lumMod val="20000"/>
                <a:lumOff val="80000"/>
              </a:schemeClr>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cxnSp>
        <p:nvCxnSpPr>
          <p:cNvPr id="33" name="Straight Connector 32"/>
          <p:cNvCxnSpPr/>
          <p:nvPr/>
        </p:nvCxnSpPr>
        <p:spPr>
          <a:xfrm>
            <a:off x="7696200" y="2819400"/>
            <a:ext cx="0" cy="381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6705600" y="2895600"/>
            <a:ext cx="0" cy="38100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10242" name="Picture 2">
            <a:hlinkClick r:id="rId3" action="ppaction://hlinksldjump"/>
          </p:cNvPr>
          <p:cNvPicPr>
            <a:picLocks noChangeAspect="1" noChangeArrowheads="1"/>
          </p:cNvPicPr>
          <p:nvPr/>
        </p:nvPicPr>
        <p:blipFill>
          <a:blip r:embed="rId4" cstate="print"/>
          <a:srcRect/>
          <a:stretch>
            <a:fillRect/>
          </a:stretch>
        </p:blipFill>
        <p:spPr bwMode="auto">
          <a:xfrm>
            <a:off x="566444" y="2971800"/>
            <a:ext cx="2252956" cy="3429000"/>
          </a:xfrm>
          <a:prstGeom prst="rect">
            <a:avLst/>
          </a:prstGeom>
          <a:noFill/>
          <a:ln w="9525">
            <a:noFill/>
            <a:miter lim="800000"/>
            <a:headEnd/>
            <a:tailEnd/>
          </a:ln>
          <a:effectLst>
            <a:glow rad="63500">
              <a:schemeClr val="accent1">
                <a:satMod val="175000"/>
                <a:alpha val="40000"/>
              </a:schemeClr>
            </a:glow>
            <a:softEdge rad="31750"/>
          </a:effectLst>
        </p:spPr>
      </p:pic>
      <p:cxnSp>
        <p:nvCxnSpPr>
          <p:cNvPr id="6" name="Elbow Connector 5"/>
          <p:cNvCxnSpPr/>
          <p:nvPr/>
        </p:nvCxnSpPr>
        <p:spPr>
          <a:xfrm rot="16200000" flipH="1">
            <a:off x="5105398" y="1828800"/>
            <a:ext cx="3581402" cy="685801"/>
          </a:xfrm>
          <a:prstGeom prst="bentConnector3">
            <a:avLst>
              <a:gd name="adj1" fmla="val 97"/>
            </a:avLst>
          </a:prstGeom>
          <a:ln w="76200"/>
        </p:spPr>
        <p:style>
          <a:lnRef idx="1">
            <a:schemeClr val="accent1"/>
          </a:lnRef>
          <a:fillRef idx="0">
            <a:schemeClr val="accent1"/>
          </a:fillRef>
          <a:effectRef idx="0">
            <a:schemeClr val="accent1"/>
          </a:effectRef>
          <a:fontRef idx="minor">
            <a:schemeClr val="tx1"/>
          </a:fontRef>
        </p:style>
      </p:cxnSp>
      <p:cxnSp>
        <p:nvCxnSpPr>
          <p:cNvPr id="7" name="Elbow Connector 6"/>
          <p:cNvCxnSpPr/>
          <p:nvPr/>
        </p:nvCxnSpPr>
        <p:spPr>
          <a:xfrm rot="5400000" flipH="1" flipV="1">
            <a:off x="5715000" y="1905000"/>
            <a:ext cx="3581397" cy="533397"/>
          </a:xfrm>
          <a:prstGeom prst="bentConnector3">
            <a:avLst>
              <a:gd name="adj1" fmla="val 99937"/>
            </a:avLst>
          </a:prstGeom>
          <a:ln w="76200"/>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620000" y="76200"/>
            <a:ext cx="1371600"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3200" b="1" dirty="0" smtClean="0"/>
              <a:t>Rachel</a:t>
            </a:r>
            <a:endParaRPr lang="en-US" sz="3200" b="1" dirty="0"/>
          </a:p>
        </p:txBody>
      </p:sp>
      <p:cxnSp>
        <p:nvCxnSpPr>
          <p:cNvPr id="46" name="Elbow Connector 45"/>
          <p:cNvCxnSpPr/>
          <p:nvPr/>
        </p:nvCxnSpPr>
        <p:spPr>
          <a:xfrm rot="16200000" flipH="1">
            <a:off x="1828800" y="3048000"/>
            <a:ext cx="6019800" cy="685800"/>
          </a:xfrm>
          <a:prstGeom prst="bentConnector3">
            <a:avLst>
              <a:gd name="adj1" fmla="val -76"/>
            </a:avLst>
          </a:prstGeom>
          <a:ln w="76200"/>
        </p:spPr>
        <p:style>
          <a:lnRef idx="1">
            <a:schemeClr val="accent1"/>
          </a:lnRef>
          <a:fillRef idx="0">
            <a:schemeClr val="accent1"/>
          </a:fillRef>
          <a:effectRef idx="0">
            <a:schemeClr val="accent1"/>
          </a:effectRef>
          <a:fontRef idx="minor">
            <a:schemeClr val="tx1"/>
          </a:fontRef>
        </p:style>
      </p:cxnSp>
      <p:cxnSp>
        <p:nvCxnSpPr>
          <p:cNvPr id="47" name="Elbow Connector 46"/>
          <p:cNvCxnSpPr/>
          <p:nvPr/>
        </p:nvCxnSpPr>
        <p:spPr>
          <a:xfrm rot="5400000" flipH="1" flipV="1">
            <a:off x="2362201" y="3200401"/>
            <a:ext cx="6172198" cy="533400"/>
          </a:xfrm>
          <a:prstGeom prst="bentConnector3">
            <a:avLst>
              <a:gd name="adj1" fmla="val 100064"/>
            </a:avLst>
          </a:prstGeom>
          <a:ln w="76200"/>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562600" y="76200"/>
            <a:ext cx="1295400" cy="58477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3200" b="1" dirty="0" smtClean="0"/>
              <a:t>JACOB</a:t>
            </a:r>
            <a:endParaRPr lang="en-US" sz="3200" b="1" dirty="0"/>
          </a:p>
        </p:txBody>
      </p:sp>
      <p:sp>
        <p:nvSpPr>
          <p:cNvPr id="11" name="TextBox 10">
            <a:hlinkClick r:id="rId5"/>
          </p:cNvPr>
          <p:cNvSpPr txBox="1"/>
          <p:nvPr/>
        </p:nvSpPr>
        <p:spPr>
          <a:xfrm>
            <a:off x="4343400" y="838200"/>
            <a:ext cx="1676400" cy="58477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3200" b="1" dirty="0" smtClean="0"/>
              <a:t>Reuben</a:t>
            </a:r>
            <a:endParaRPr lang="en-US" sz="3200" b="1" dirty="0"/>
          </a:p>
        </p:txBody>
      </p:sp>
      <p:sp>
        <p:nvSpPr>
          <p:cNvPr id="13" name="TextBox 12">
            <a:hlinkClick r:id="rId6"/>
          </p:cNvPr>
          <p:cNvSpPr txBox="1"/>
          <p:nvPr/>
        </p:nvSpPr>
        <p:spPr>
          <a:xfrm>
            <a:off x="4343400" y="1600200"/>
            <a:ext cx="1676400" cy="58477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3200" b="1" dirty="0" smtClean="0"/>
              <a:t>Simeon</a:t>
            </a:r>
            <a:endParaRPr lang="en-US" sz="3200" b="1" dirty="0"/>
          </a:p>
        </p:txBody>
      </p:sp>
      <p:sp>
        <p:nvSpPr>
          <p:cNvPr id="20" name="TextBox 19">
            <a:hlinkClick r:id="rId7"/>
          </p:cNvPr>
          <p:cNvSpPr txBox="1"/>
          <p:nvPr/>
        </p:nvSpPr>
        <p:spPr>
          <a:xfrm>
            <a:off x="4343400" y="2362200"/>
            <a:ext cx="1676400" cy="584775"/>
          </a:xfrm>
          <a:prstGeom prst="rect">
            <a:avLst/>
          </a:prstGeom>
          <a:ln w="57150">
            <a:solidFill>
              <a:srgbClr val="FFFF00"/>
            </a:solid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3200" b="1" dirty="0" smtClean="0"/>
              <a:t>Levi</a:t>
            </a:r>
            <a:endParaRPr lang="en-US" sz="3200" b="1" dirty="0"/>
          </a:p>
        </p:txBody>
      </p:sp>
      <p:sp>
        <p:nvSpPr>
          <p:cNvPr id="21" name="TextBox 20">
            <a:hlinkClick r:id="rId8"/>
          </p:cNvPr>
          <p:cNvSpPr txBox="1"/>
          <p:nvPr/>
        </p:nvSpPr>
        <p:spPr>
          <a:xfrm>
            <a:off x="4343400" y="3124200"/>
            <a:ext cx="1676400" cy="584775"/>
          </a:xfrm>
          <a:prstGeom prst="rect">
            <a:avLst/>
          </a:prstGeom>
          <a:ln w="57150">
            <a:solidFill>
              <a:srgbClr val="FFFF00"/>
            </a:solid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3200" b="1" dirty="0" smtClean="0"/>
              <a:t>Judah</a:t>
            </a:r>
            <a:endParaRPr lang="en-US" sz="3200" b="1" dirty="0"/>
          </a:p>
        </p:txBody>
      </p:sp>
      <p:sp>
        <p:nvSpPr>
          <p:cNvPr id="22" name="TextBox 21"/>
          <p:cNvSpPr txBox="1"/>
          <p:nvPr/>
        </p:nvSpPr>
        <p:spPr>
          <a:xfrm>
            <a:off x="4332085" y="5435025"/>
            <a:ext cx="1676400" cy="58477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3200" b="1" dirty="0" smtClean="0"/>
              <a:t>Issachar</a:t>
            </a:r>
            <a:endParaRPr lang="en-US" sz="3200" b="1" dirty="0"/>
          </a:p>
        </p:txBody>
      </p:sp>
      <p:sp>
        <p:nvSpPr>
          <p:cNvPr id="23" name="TextBox 22"/>
          <p:cNvSpPr txBox="1"/>
          <p:nvPr/>
        </p:nvSpPr>
        <p:spPr>
          <a:xfrm>
            <a:off x="4332085" y="6197025"/>
            <a:ext cx="1676400" cy="58477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3200" b="1" dirty="0" err="1" smtClean="0"/>
              <a:t>Zebulun</a:t>
            </a:r>
            <a:endParaRPr lang="en-US" sz="3200" b="1" dirty="0"/>
          </a:p>
        </p:txBody>
      </p:sp>
      <p:sp>
        <p:nvSpPr>
          <p:cNvPr id="38" name="TextBox 37"/>
          <p:cNvSpPr txBox="1"/>
          <p:nvPr/>
        </p:nvSpPr>
        <p:spPr>
          <a:xfrm>
            <a:off x="4343400" y="3886200"/>
            <a:ext cx="1676400" cy="58477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3200" b="1" dirty="0" smtClean="0"/>
              <a:t>Gad</a:t>
            </a:r>
            <a:endParaRPr lang="en-US" sz="3200" b="1" dirty="0"/>
          </a:p>
        </p:txBody>
      </p:sp>
      <p:sp>
        <p:nvSpPr>
          <p:cNvPr id="39" name="TextBox 38"/>
          <p:cNvSpPr txBox="1"/>
          <p:nvPr/>
        </p:nvSpPr>
        <p:spPr>
          <a:xfrm>
            <a:off x="4343400" y="4648200"/>
            <a:ext cx="1676400" cy="58477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3200" b="1" dirty="0" smtClean="0"/>
              <a:t>Asher</a:t>
            </a:r>
            <a:endParaRPr lang="en-US" sz="3200" b="1" dirty="0"/>
          </a:p>
        </p:txBody>
      </p:sp>
      <p:sp>
        <p:nvSpPr>
          <p:cNvPr id="49" name="TextBox 48">
            <a:hlinkClick r:id="rId9" tooltip="Then God remembered Rachel; he listened to her and enabled her to conceive.  She became pregnant and gave birth to a son and said, “God has taken away my disgrace.”  She named him Joseph, and said, “May the LORD add to me another son.”  -- Genesis 30"/>
          </p:cNvPr>
          <p:cNvSpPr txBox="1"/>
          <p:nvPr/>
        </p:nvSpPr>
        <p:spPr>
          <a:xfrm>
            <a:off x="6389485" y="2362200"/>
            <a:ext cx="1676400" cy="584775"/>
          </a:xfrm>
          <a:prstGeom prst="rect">
            <a:avLst/>
          </a:prstGeom>
          <a:ln w="57150">
            <a:solidFill>
              <a:srgbClr val="FFFF00"/>
            </a:solid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3200" b="1" dirty="0" smtClean="0"/>
              <a:t>Joseph</a:t>
            </a:r>
            <a:endParaRPr lang="en-US" sz="3200" b="1" dirty="0"/>
          </a:p>
        </p:txBody>
      </p:sp>
      <p:sp>
        <p:nvSpPr>
          <p:cNvPr id="50" name="TextBox 49"/>
          <p:cNvSpPr txBox="1"/>
          <p:nvPr/>
        </p:nvSpPr>
        <p:spPr>
          <a:xfrm>
            <a:off x="6400800" y="3657600"/>
            <a:ext cx="1676400" cy="584775"/>
          </a:xfrm>
          <a:prstGeom prst="rect">
            <a:avLst/>
          </a:prstGeom>
          <a:ln w="57150">
            <a:solidFill>
              <a:srgbClr val="FFFF00"/>
            </a:solid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3200" b="1" dirty="0" smtClean="0"/>
              <a:t>B</a:t>
            </a:r>
            <a:r>
              <a:rPr lang="en-US" sz="2800" b="1" dirty="0" smtClean="0"/>
              <a:t>enjamin</a:t>
            </a:r>
            <a:endParaRPr lang="en-US" sz="3200" b="1" dirty="0"/>
          </a:p>
        </p:txBody>
      </p:sp>
      <p:sp>
        <p:nvSpPr>
          <p:cNvPr id="51" name="TextBox 50"/>
          <p:cNvSpPr txBox="1"/>
          <p:nvPr/>
        </p:nvSpPr>
        <p:spPr>
          <a:xfrm>
            <a:off x="6400800" y="838200"/>
            <a:ext cx="1676400" cy="58477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3200" b="1" dirty="0" smtClean="0"/>
              <a:t>Dan</a:t>
            </a:r>
            <a:endParaRPr lang="en-US" sz="3200" b="1" dirty="0"/>
          </a:p>
        </p:txBody>
      </p:sp>
      <p:sp>
        <p:nvSpPr>
          <p:cNvPr id="52" name="TextBox 51"/>
          <p:cNvSpPr txBox="1"/>
          <p:nvPr/>
        </p:nvSpPr>
        <p:spPr>
          <a:xfrm>
            <a:off x="6400800" y="1600200"/>
            <a:ext cx="1676400" cy="58477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3200" b="1" dirty="0" smtClean="0"/>
              <a:t>Naphtali</a:t>
            </a:r>
            <a:endParaRPr lang="en-US" sz="3200" b="1" dirty="0"/>
          </a:p>
        </p:txBody>
      </p:sp>
      <p:sp>
        <p:nvSpPr>
          <p:cNvPr id="57" name="TextBox 56"/>
          <p:cNvSpPr txBox="1"/>
          <p:nvPr/>
        </p:nvSpPr>
        <p:spPr>
          <a:xfrm>
            <a:off x="6248400" y="5858470"/>
            <a:ext cx="2743200" cy="92333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b="1" i="1" dirty="0" smtClean="0"/>
              <a:t>Green denotes children Jacob fathered through his wives’ maidservants.</a:t>
            </a:r>
            <a:endParaRPr lang="en-US" b="1" i="1" dirty="0"/>
          </a:p>
        </p:txBody>
      </p:sp>
      <p:sp>
        <p:nvSpPr>
          <p:cNvPr id="58" name="Title 1"/>
          <p:cNvSpPr>
            <a:spLocks noGrp="1"/>
          </p:cNvSpPr>
          <p:nvPr>
            <p:ph type="title"/>
          </p:nvPr>
        </p:nvSpPr>
        <p:spPr>
          <a:xfrm>
            <a:off x="0" y="304800"/>
            <a:ext cx="3429000" cy="1600200"/>
          </a:xfrm>
          <a:no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Autofit/>
          </a:bodyPr>
          <a:lstStyle/>
          <a:p>
            <a:pPr>
              <a:lnSpc>
                <a:spcPct val="85000"/>
              </a:lnSpc>
            </a:pPr>
            <a:r>
              <a:rPr lang="en-US" b="1" dirty="0" smtClean="0">
                <a:solidFill>
                  <a:schemeClr val="tx1"/>
                </a:solidFill>
                <a:latin typeface="+mj-lt"/>
                <a:ea typeface="+mn-ea"/>
                <a:cs typeface="+mn-cs"/>
              </a:rPr>
              <a:t>The Sons of </a:t>
            </a:r>
            <a:r>
              <a:rPr lang="en-US" sz="8000" b="1" dirty="0" smtClean="0">
                <a:solidFill>
                  <a:schemeClr val="tx1"/>
                </a:solidFill>
                <a:latin typeface="+mj-lt"/>
                <a:ea typeface="+mn-ea"/>
                <a:cs typeface="+mn-cs"/>
              </a:rPr>
              <a:t>Jacob</a:t>
            </a:r>
            <a:endParaRPr lang="en-US" sz="8000" b="1" dirty="0">
              <a:solidFill>
                <a:schemeClr val="tx1"/>
              </a:solidFill>
              <a:latin typeface="+mj-lt"/>
              <a:ea typeface="+mn-ea"/>
              <a:cs typeface="+mn-cs"/>
            </a:endParaRPr>
          </a:p>
        </p:txBody>
      </p:sp>
      <p:sp>
        <p:nvSpPr>
          <p:cNvPr id="59" name="Title 1"/>
          <p:cNvSpPr txBox="1">
            <a:spLocks/>
          </p:cNvSpPr>
          <p:nvPr/>
        </p:nvSpPr>
        <p:spPr>
          <a:xfrm>
            <a:off x="0" y="2011362"/>
            <a:ext cx="3429000" cy="731838"/>
          </a:xfrm>
          <a:prstGeom prst="rect">
            <a:avLst/>
          </a:prstGeom>
          <a:no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smtClean="0">
                <a:ln>
                  <a:noFill/>
                </a:ln>
                <a:solidFill>
                  <a:schemeClr val="tx1"/>
                </a:solidFill>
                <a:effectLst/>
                <a:uLnTx/>
                <a:uFillTx/>
                <a:latin typeface="+mn-lt"/>
                <a:ea typeface="+mn-ea"/>
                <a:cs typeface="+mn-cs"/>
              </a:rPr>
              <a:t>Twelve Tribes </a:t>
            </a:r>
            <a:br>
              <a:rPr kumimoji="0" lang="en-US" sz="2800" b="1" i="0" u="none" strike="noStrike" kern="1200" cap="none" spc="0" normalizeH="0" baseline="0" noProof="0" dirty="0" smtClean="0">
                <a:ln>
                  <a:noFill/>
                </a:ln>
                <a:solidFill>
                  <a:schemeClr val="tx1"/>
                </a:solidFill>
                <a:effectLst/>
                <a:uLnTx/>
                <a:uFillTx/>
                <a:latin typeface="+mn-lt"/>
                <a:ea typeface="+mn-ea"/>
                <a:cs typeface="+mn-cs"/>
              </a:rPr>
            </a:br>
            <a:r>
              <a:rPr kumimoji="0" lang="en-US" sz="2800" b="1" i="0" u="none" strike="noStrike" kern="1200" cap="none" spc="0" normalizeH="0" baseline="0" noProof="0" dirty="0" smtClean="0">
                <a:ln>
                  <a:noFill/>
                </a:ln>
                <a:solidFill>
                  <a:schemeClr val="tx1"/>
                </a:solidFill>
                <a:effectLst/>
                <a:uLnTx/>
                <a:uFillTx/>
                <a:latin typeface="+mn-lt"/>
                <a:ea typeface="+mn-ea"/>
                <a:cs typeface="+mn-cs"/>
              </a:rPr>
              <a:t>of Israel</a:t>
            </a:r>
            <a:endParaRPr kumimoji="0" lang="en-US" sz="2800" b="1" i="0" u="none" strike="noStrike" kern="1200" cap="none" spc="0" normalizeH="0" baseline="0" noProof="0" dirty="0">
              <a:ln>
                <a:noFill/>
              </a:ln>
              <a:solidFill>
                <a:schemeClr val="tx1"/>
              </a:solidFill>
              <a:effectLst/>
              <a:uLnTx/>
              <a:uFillTx/>
              <a:latin typeface="+mn-lt"/>
              <a:ea typeface="+mn-ea"/>
              <a:cs typeface="+mn-cs"/>
            </a:endParaRPr>
          </a:p>
        </p:txBody>
      </p:sp>
      <p:sp>
        <p:nvSpPr>
          <p:cNvPr id="48" name="TextBox 47"/>
          <p:cNvSpPr txBox="1"/>
          <p:nvPr/>
        </p:nvSpPr>
        <p:spPr>
          <a:xfrm>
            <a:off x="3429000" y="76200"/>
            <a:ext cx="1371600" cy="58477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3200" b="1" dirty="0" smtClean="0"/>
              <a:t>Leah</a:t>
            </a:r>
            <a:endParaRPr lang="en-US" sz="3200" b="1" dirty="0"/>
          </a:p>
        </p:txBody>
      </p:sp>
      <p:sp>
        <p:nvSpPr>
          <p:cNvPr id="61" name="TextBox 60"/>
          <p:cNvSpPr txBox="1"/>
          <p:nvPr/>
        </p:nvSpPr>
        <p:spPr>
          <a:xfrm>
            <a:off x="6248400" y="4495800"/>
            <a:ext cx="2743200" cy="1200329"/>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b="1" i="1" dirty="0" smtClean="0"/>
              <a:t>Judah appears purple because the kings of the Davidic Line were from this tribe.</a:t>
            </a:r>
            <a:endParaRPr lang="en-US" b="1" i="1" dirty="0"/>
          </a:p>
        </p:txBody>
      </p:sp>
      <p:sp>
        <p:nvSpPr>
          <p:cNvPr id="27" name="TextBox 26"/>
          <p:cNvSpPr txBox="1"/>
          <p:nvPr/>
        </p:nvSpPr>
        <p:spPr>
          <a:xfrm>
            <a:off x="7251704" y="3124200"/>
            <a:ext cx="977896" cy="369332"/>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US" b="1" i="1" dirty="0" smtClean="0"/>
              <a:t>Ephraim</a:t>
            </a:r>
            <a:endParaRPr lang="en-US" b="1" i="1" dirty="0"/>
          </a:p>
        </p:txBody>
      </p:sp>
      <p:sp>
        <p:nvSpPr>
          <p:cNvPr id="28" name="TextBox 27"/>
          <p:cNvSpPr txBox="1"/>
          <p:nvPr/>
        </p:nvSpPr>
        <p:spPr>
          <a:xfrm>
            <a:off x="6172200" y="3124200"/>
            <a:ext cx="1083092"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b="1" i="1" dirty="0" smtClean="0"/>
              <a:t>M</a:t>
            </a:r>
            <a:r>
              <a:rPr lang="en-US" sz="1600" b="1" i="1" dirty="0" smtClean="0"/>
              <a:t>anasseh</a:t>
            </a:r>
            <a:endParaRPr lang="en-US" b="1" i="1" dirty="0"/>
          </a:p>
        </p:txBody>
      </p:sp>
      <p:sp>
        <p:nvSpPr>
          <p:cNvPr id="30" name="TextBox 29"/>
          <p:cNvSpPr txBox="1"/>
          <p:nvPr/>
        </p:nvSpPr>
        <p:spPr>
          <a:xfrm>
            <a:off x="550678" y="6400800"/>
            <a:ext cx="2268722" cy="339279"/>
          </a:xfrm>
          <a:prstGeom prst="rect">
            <a:avLst/>
          </a:prstGeom>
          <a:noFill/>
        </p:spPr>
        <p:txBody>
          <a:bodyPr wrap="square" rtlCol="0">
            <a:spAutoFit/>
          </a:bodyPr>
          <a:lstStyle/>
          <a:p>
            <a:pPr algn="r"/>
            <a:r>
              <a:rPr lang="en-US" sz="1600" b="1" i="1" dirty="0" smtClean="0"/>
              <a:t>Click to enlarge</a:t>
            </a:r>
            <a:endParaRPr lang="en-US" sz="1600" b="1" i="1" dirty="0"/>
          </a:p>
        </p:txBody>
      </p:sp>
    </p:spTree>
    <p:extLst>
      <p:ext uri="{BB962C8B-B14F-4D97-AF65-F5344CB8AC3E}">
        <p14:creationId xmlns:p14="http://schemas.microsoft.com/office/powerpoint/2010/main" val="233601826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slide(fromBottom)">
                                      <p:cBhvr>
                                        <p:cTn id="7" dur="500"/>
                                        <p:tgtEl>
                                          <p:spTgt spid="11"/>
                                        </p:tgtEl>
                                      </p:cBhvr>
                                    </p:animEffect>
                                  </p:childTnLst>
                                </p:cTn>
                              </p:par>
                            </p:childTnLst>
                          </p:cTn>
                        </p:par>
                        <p:par>
                          <p:cTn id="8" fill="hold">
                            <p:stCondLst>
                              <p:cond delay="500"/>
                            </p:stCondLst>
                            <p:childTnLst>
                              <p:par>
                                <p:cTn id="9" presetID="12" presetClass="entr" presetSubtype="4"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slide(fromBottom)">
                                      <p:cBhvr>
                                        <p:cTn id="11" dur="500"/>
                                        <p:tgtEl>
                                          <p:spTgt spid="13"/>
                                        </p:tgtEl>
                                      </p:cBhvr>
                                    </p:animEffect>
                                  </p:childTnLst>
                                </p:cTn>
                              </p:par>
                            </p:childTnLst>
                          </p:cTn>
                        </p:par>
                        <p:par>
                          <p:cTn id="12" fill="hold">
                            <p:stCondLst>
                              <p:cond delay="1000"/>
                            </p:stCondLst>
                            <p:childTnLst>
                              <p:par>
                                <p:cTn id="13" presetID="12" presetClass="entr" presetSubtype="4"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slide(fromBottom)">
                                      <p:cBhvr>
                                        <p:cTn id="15" dur="500"/>
                                        <p:tgtEl>
                                          <p:spTgt spid="20"/>
                                        </p:tgtEl>
                                      </p:cBhvr>
                                    </p:animEffect>
                                  </p:childTnLst>
                                </p:cTn>
                              </p:par>
                            </p:childTnLst>
                          </p:cTn>
                        </p:par>
                        <p:par>
                          <p:cTn id="16" fill="hold">
                            <p:stCondLst>
                              <p:cond delay="1500"/>
                            </p:stCondLst>
                            <p:childTnLst>
                              <p:par>
                                <p:cTn id="17" presetID="12" presetClass="entr" presetSubtype="4"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slide(fromBottom)">
                                      <p:cBhvr>
                                        <p:cTn id="19" dur="500"/>
                                        <p:tgtEl>
                                          <p:spTgt spid="21"/>
                                        </p:tgtEl>
                                      </p:cBhvr>
                                    </p:animEffect>
                                  </p:childTnLst>
                                </p:cTn>
                              </p:par>
                            </p:childTnLst>
                          </p:cTn>
                        </p:par>
                        <p:par>
                          <p:cTn id="20" fill="hold">
                            <p:stCondLst>
                              <p:cond delay="2000"/>
                            </p:stCondLst>
                            <p:childTnLst>
                              <p:par>
                                <p:cTn id="21" presetID="12" presetClass="entr" presetSubtype="4" fill="hold" grpId="0" nodeType="afterEffect">
                                  <p:stCondLst>
                                    <p:cond delay="0"/>
                                  </p:stCondLst>
                                  <p:childTnLst>
                                    <p:set>
                                      <p:cBhvr>
                                        <p:cTn id="22" dur="1" fill="hold">
                                          <p:stCondLst>
                                            <p:cond delay="0"/>
                                          </p:stCondLst>
                                        </p:cTn>
                                        <p:tgtEl>
                                          <p:spTgt spid="61"/>
                                        </p:tgtEl>
                                        <p:attrNameLst>
                                          <p:attrName>style.visibility</p:attrName>
                                        </p:attrNameLst>
                                      </p:cBhvr>
                                      <p:to>
                                        <p:strVal val="visible"/>
                                      </p:to>
                                    </p:set>
                                    <p:animEffect transition="in" filter="slide(fromBottom)">
                                      <p:cBhvr>
                                        <p:cTn id="23" dur="500"/>
                                        <p:tgtEl>
                                          <p:spTgt spid="61"/>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ntr" presetSubtype="4" fill="hold" grpId="0" nodeType="clickEffect">
                                  <p:stCondLst>
                                    <p:cond delay="0"/>
                                  </p:stCondLst>
                                  <p:childTnLst>
                                    <p:set>
                                      <p:cBhvr>
                                        <p:cTn id="27" dur="1" fill="hold">
                                          <p:stCondLst>
                                            <p:cond delay="0"/>
                                          </p:stCondLst>
                                        </p:cTn>
                                        <p:tgtEl>
                                          <p:spTgt spid="57"/>
                                        </p:tgtEl>
                                        <p:attrNameLst>
                                          <p:attrName>style.visibility</p:attrName>
                                        </p:attrNameLst>
                                      </p:cBhvr>
                                      <p:to>
                                        <p:strVal val="visible"/>
                                      </p:to>
                                    </p:set>
                                    <p:animEffect transition="in" filter="slide(fromBottom)">
                                      <p:cBhvr>
                                        <p:cTn id="28" dur="500"/>
                                        <p:tgtEl>
                                          <p:spTgt spid="57"/>
                                        </p:tgtEl>
                                      </p:cBhvr>
                                    </p:animEffect>
                                  </p:childTnLst>
                                </p:cTn>
                              </p:par>
                            </p:childTnLst>
                          </p:cTn>
                        </p:par>
                        <p:par>
                          <p:cTn id="29" fill="hold">
                            <p:stCondLst>
                              <p:cond delay="500"/>
                            </p:stCondLst>
                            <p:childTnLst>
                              <p:par>
                                <p:cTn id="30" presetID="12" presetClass="entr" presetSubtype="4" fill="hold" grpId="0" nodeType="afterEffect">
                                  <p:stCondLst>
                                    <p:cond delay="0"/>
                                  </p:stCondLst>
                                  <p:childTnLst>
                                    <p:set>
                                      <p:cBhvr>
                                        <p:cTn id="31" dur="1" fill="hold">
                                          <p:stCondLst>
                                            <p:cond delay="0"/>
                                          </p:stCondLst>
                                        </p:cTn>
                                        <p:tgtEl>
                                          <p:spTgt spid="51"/>
                                        </p:tgtEl>
                                        <p:attrNameLst>
                                          <p:attrName>style.visibility</p:attrName>
                                        </p:attrNameLst>
                                      </p:cBhvr>
                                      <p:to>
                                        <p:strVal val="visible"/>
                                      </p:to>
                                    </p:set>
                                    <p:animEffect transition="in" filter="slide(fromBottom)">
                                      <p:cBhvr>
                                        <p:cTn id="32" dur="500"/>
                                        <p:tgtEl>
                                          <p:spTgt spid="51"/>
                                        </p:tgtEl>
                                      </p:cBhvr>
                                    </p:animEffect>
                                  </p:childTnLst>
                                </p:cTn>
                              </p:par>
                            </p:childTnLst>
                          </p:cTn>
                        </p:par>
                        <p:par>
                          <p:cTn id="33" fill="hold">
                            <p:stCondLst>
                              <p:cond delay="1000"/>
                            </p:stCondLst>
                            <p:childTnLst>
                              <p:par>
                                <p:cTn id="34" presetID="12" presetClass="entr" presetSubtype="4" fill="hold" grpId="0" nodeType="afterEffect">
                                  <p:stCondLst>
                                    <p:cond delay="0"/>
                                  </p:stCondLst>
                                  <p:childTnLst>
                                    <p:set>
                                      <p:cBhvr>
                                        <p:cTn id="35" dur="1" fill="hold">
                                          <p:stCondLst>
                                            <p:cond delay="0"/>
                                          </p:stCondLst>
                                        </p:cTn>
                                        <p:tgtEl>
                                          <p:spTgt spid="52"/>
                                        </p:tgtEl>
                                        <p:attrNameLst>
                                          <p:attrName>style.visibility</p:attrName>
                                        </p:attrNameLst>
                                      </p:cBhvr>
                                      <p:to>
                                        <p:strVal val="visible"/>
                                      </p:to>
                                    </p:set>
                                    <p:animEffect transition="in" filter="slide(fromBottom)">
                                      <p:cBhvr>
                                        <p:cTn id="36" dur="500"/>
                                        <p:tgtEl>
                                          <p:spTgt spid="52"/>
                                        </p:tgtEl>
                                      </p:cBhvr>
                                    </p:animEffect>
                                  </p:childTnLst>
                                </p:cTn>
                              </p:par>
                            </p:childTnLst>
                          </p:cTn>
                        </p:par>
                      </p:childTnLst>
                    </p:cTn>
                  </p:par>
                  <p:par>
                    <p:cTn id="37" fill="hold">
                      <p:stCondLst>
                        <p:cond delay="indefinite"/>
                      </p:stCondLst>
                      <p:childTnLst>
                        <p:par>
                          <p:cTn id="38" fill="hold">
                            <p:stCondLst>
                              <p:cond delay="0"/>
                            </p:stCondLst>
                            <p:childTnLst>
                              <p:par>
                                <p:cTn id="39" presetID="12" presetClass="entr" presetSubtype="4" fill="hold" grpId="0" nodeType="click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slide(fromBottom)">
                                      <p:cBhvr>
                                        <p:cTn id="41" dur="500"/>
                                        <p:tgtEl>
                                          <p:spTgt spid="38"/>
                                        </p:tgtEl>
                                      </p:cBhvr>
                                    </p:animEffect>
                                  </p:childTnLst>
                                </p:cTn>
                              </p:par>
                            </p:childTnLst>
                          </p:cTn>
                        </p:par>
                        <p:par>
                          <p:cTn id="42" fill="hold">
                            <p:stCondLst>
                              <p:cond delay="500"/>
                            </p:stCondLst>
                            <p:childTnLst>
                              <p:par>
                                <p:cTn id="43" presetID="12" presetClass="entr" presetSubtype="4" fill="hold" grpId="0" nodeType="after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slide(fromBottom)">
                                      <p:cBhvr>
                                        <p:cTn id="45" dur="500"/>
                                        <p:tgtEl>
                                          <p:spTgt spid="39"/>
                                        </p:tgtEl>
                                      </p:cBhvr>
                                    </p:animEffect>
                                  </p:childTnLst>
                                </p:cTn>
                              </p:par>
                            </p:childTnLst>
                          </p:cTn>
                        </p:par>
                      </p:childTnLst>
                    </p:cTn>
                  </p:par>
                  <p:par>
                    <p:cTn id="46" fill="hold">
                      <p:stCondLst>
                        <p:cond delay="indefinite"/>
                      </p:stCondLst>
                      <p:childTnLst>
                        <p:par>
                          <p:cTn id="47" fill="hold">
                            <p:stCondLst>
                              <p:cond delay="0"/>
                            </p:stCondLst>
                            <p:childTnLst>
                              <p:par>
                                <p:cTn id="48" presetID="12" presetClass="entr" presetSubtype="4" fill="hold" grpId="0" nodeType="click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slide(fromBottom)">
                                      <p:cBhvr>
                                        <p:cTn id="50" dur="500"/>
                                        <p:tgtEl>
                                          <p:spTgt spid="22"/>
                                        </p:tgtEl>
                                      </p:cBhvr>
                                    </p:animEffect>
                                  </p:childTnLst>
                                </p:cTn>
                              </p:par>
                            </p:childTnLst>
                          </p:cTn>
                        </p:par>
                        <p:par>
                          <p:cTn id="51" fill="hold">
                            <p:stCondLst>
                              <p:cond delay="500"/>
                            </p:stCondLst>
                            <p:childTnLst>
                              <p:par>
                                <p:cTn id="52" presetID="12" presetClass="entr" presetSubtype="4" fill="hold" grpId="0" nodeType="after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slide(fromBottom)">
                                      <p:cBhvr>
                                        <p:cTn id="54" dur="500"/>
                                        <p:tgtEl>
                                          <p:spTgt spid="23"/>
                                        </p:tgtEl>
                                      </p:cBhvr>
                                    </p:animEffect>
                                  </p:childTnLst>
                                </p:cTn>
                              </p:par>
                            </p:childTnLst>
                          </p:cTn>
                        </p:par>
                      </p:childTnLst>
                    </p:cTn>
                  </p:par>
                  <p:par>
                    <p:cTn id="55" fill="hold">
                      <p:stCondLst>
                        <p:cond delay="indefinite"/>
                      </p:stCondLst>
                      <p:childTnLst>
                        <p:par>
                          <p:cTn id="56" fill="hold">
                            <p:stCondLst>
                              <p:cond delay="0"/>
                            </p:stCondLst>
                            <p:childTnLst>
                              <p:par>
                                <p:cTn id="57" presetID="12" presetClass="entr" presetSubtype="4" fill="hold" grpId="0" nodeType="clickEffect">
                                  <p:stCondLst>
                                    <p:cond delay="0"/>
                                  </p:stCondLst>
                                  <p:childTnLst>
                                    <p:set>
                                      <p:cBhvr>
                                        <p:cTn id="58" dur="1" fill="hold">
                                          <p:stCondLst>
                                            <p:cond delay="0"/>
                                          </p:stCondLst>
                                        </p:cTn>
                                        <p:tgtEl>
                                          <p:spTgt spid="49"/>
                                        </p:tgtEl>
                                        <p:attrNameLst>
                                          <p:attrName>style.visibility</p:attrName>
                                        </p:attrNameLst>
                                      </p:cBhvr>
                                      <p:to>
                                        <p:strVal val="visible"/>
                                      </p:to>
                                    </p:set>
                                    <p:animEffect transition="in" filter="slide(fromBottom)">
                                      <p:cBhvr>
                                        <p:cTn id="59" dur="500"/>
                                        <p:tgtEl>
                                          <p:spTgt spid="49"/>
                                        </p:tgtEl>
                                      </p:cBhvr>
                                    </p:animEffect>
                                  </p:childTnLst>
                                </p:cTn>
                              </p:par>
                            </p:childTnLst>
                          </p:cTn>
                        </p:par>
                        <p:par>
                          <p:cTn id="60" fill="hold">
                            <p:stCondLst>
                              <p:cond delay="500"/>
                            </p:stCondLst>
                            <p:childTnLst>
                              <p:par>
                                <p:cTn id="61" presetID="22" presetClass="entr" presetSubtype="1" fill="hold" nodeType="afterEffect">
                                  <p:stCondLst>
                                    <p:cond delay="0"/>
                                  </p:stCondLst>
                                  <p:childTnLst>
                                    <p:set>
                                      <p:cBhvr>
                                        <p:cTn id="62" dur="1" fill="hold">
                                          <p:stCondLst>
                                            <p:cond delay="0"/>
                                          </p:stCondLst>
                                        </p:cTn>
                                        <p:tgtEl>
                                          <p:spTgt spid="32"/>
                                        </p:tgtEl>
                                        <p:attrNameLst>
                                          <p:attrName>style.visibility</p:attrName>
                                        </p:attrNameLst>
                                      </p:cBhvr>
                                      <p:to>
                                        <p:strVal val="visible"/>
                                      </p:to>
                                    </p:set>
                                    <p:animEffect transition="in" filter="wipe(up)">
                                      <p:cBhvr>
                                        <p:cTn id="63" dur="500"/>
                                        <p:tgtEl>
                                          <p:spTgt spid="32"/>
                                        </p:tgtEl>
                                      </p:cBhvr>
                                    </p:animEffect>
                                  </p:childTnLst>
                                </p:cTn>
                              </p:par>
                              <p:par>
                                <p:cTn id="64" presetID="22" presetClass="entr" presetSubtype="1" fill="hold" nodeType="withEffect">
                                  <p:stCondLst>
                                    <p:cond delay="0"/>
                                  </p:stCondLst>
                                  <p:childTnLst>
                                    <p:set>
                                      <p:cBhvr>
                                        <p:cTn id="65" dur="1" fill="hold">
                                          <p:stCondLst>
                                            <p:cond delay="0"/>
                                          </p:stCondLst>
                                        </p:cTn>
                                        <p:tgtEl>
                                          <p:spTgt spid="33"/>
                                        </p:tgtEl>
                                        <p:attrNameLst>
                                          <p:attrName>style.visibility</p:attrName>
                                        </p:attrNameLst>
                                      </p:cBhvr>
                                      <p:to>
                                        <p:strVal val="visible"/>
                                      </p:to>
                                    </p:set>
                                    <p:animEffect transition="in" filter="wipe(up)">
                                      <p:cBhvr>
                                        <p:cTn id="66" dur="500"/>
                                        <p:tgtEl>
                                          <p:spTgt spid="33"/>
                                        </p:tgtEl>
                                      </p:cBhvr>
                                    </p:animEffect>
                                  </p:childTnLst>
                                </p:cTn>
                              </p:par>
                              <p:par>
                                <p:cTn id="67" presetID="12" presetClass="entr" presetSubtype="4" fill="hold" grpId="0" nodeType="withEffect">
                                  <p:stCondLst>
                                    <p:cond delay="0"/>
                                  </p:stCondLst>
                                  <p:childTnLst>
                                    <p:set>
                                      <p:cBhvr>
                                        <p:cTn id="68" dur="1" fill="hold">
                                          <p:stCondLst>
                                            <p:cond delay="0"/>
                                          </p:stCondLst>
                                        </p:cTn>
                                        <p:tgtEl>
                                          <p:spTgt spid="27"/>
                                        </p:tgtEl>
                                        <p:attrNameLst>
                                          <p:attrName>style.visibility</p:attrName>
                                        </p:attrNameLst>
                                      </p:cBhvr>
                                      <p:to>
                                        <p:strVal val="visible"/>
                                      </p:to>
                                    </p:set>
                                    <p:animEffect transition="in" filter="slide(fromBottom)">
                                      <p:cBhvr>
                                        <p:cTn id="69" dur="500"/>
                                        <p:tgtEl>
                                          <p:spTgt spid="27"/>
                                        </p:tgtEl>
                                      </p:cBhvr>
                                    </p:animEffect>
                                  </p:childTnLst>
                                </p:cTn>
                              </p:par>
                              <p:par>
                                <p:cTn id="70" presetID="12" presetClass="entr" presetSubtype="4" fill="hold" grpId="0" nodeType="withEffect">
                                  <p:stCondLst>
                                    <p:cond delay="0"/>
                                  </p:stCondLst>
                                  <p:childTnLst>
                                    <p:set>
                                      <p:cBhvr>
                                        <p:cTn id="71" dur="1" fill="hold">
                                          <p:stCondLst>
                                            <p:cond delay="0"/>
                                          </p:stCondLst>
                                        </p:cTn>
                                        <p:tgtEl>
                                          <p:spTgt spid="28"/>
                                        </p:tgtEl>
                                        <p:attrNameLst>
                                          <p:attrName>style.visibility</p:attrName>
                                        </p:attrNameLst>
                                      </p:cBhvr>
                                      <p:to>
                                        <p:strVal val="visible"/>
                                      </p:to>
                                    </p:set>
                                    <p:animEffect transition="in" filter="slide(fromBottom)">
                                      <p:cBhvr>
                                        <p:cTn id="72" dur="500"/>
                                        <p:tgtEl>
                                          <p:spTgt spid="28"/>
                                        </p:tgtEl>
                                      </p:cBhvr>
                                    </p:animEffect>
                                  </p:childTnLst>
                                </p:cTn>
                              </p:par>
                            </p:childTnLst>
                          </p:cTn>
                        </p:par>
                        <p:par>
                          <p:cTn id="73" fill="hold">
                            <p:stCondLst>
                              <p:cond delay="1000"/>
                            </p:stCondLst>
                            <p:childTnLst>
                              <p:par>
                                <p:cTn id="74" presetID="12" presetClass="entr" presetSubtype="4" fill="hold" grpId="0" nodeType="afterEffect">
                                  <p:stCondLst>
                                    <p:cond delay="0"/>
                                  </p:stCondLst>
                                  <p:childTnLst>
                                    <p:set>
                                      <p:cBhvr>
                                        <p:cTn id="75" dur="1" fill="hold">
                                          <p:stCondLst>
                                            <p:cond delay="0"/>
                                          </p:stCondLst>
                                        </p:cTn>
                                        <p:tgtEl>
                                          <p:spTgt spid="50"/>
                                        </p:tgtEl>
                                        <p:attrNameLst>
                                          <p:attrName>style.visibility</p:attrName>
                                        </p:attrNameLst>
                                      </p:cBhvr>
                                      <p:to>
                                        <p:strVal val="visible"/>
                                      </p:to>
                                    </p:set>
                                    <p:animEffect transition="in" filter="slide(fromBottom)">
                                      <p:cBhvr>
                                        <p:cTn id="76"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20" grpId="0" animBg="1"/>
      <p:bldP spid="21" grpId="0" animBg="1"/>
      <p:bldP spid="22" grpId="0" animBg="1"/>
      <p:bldP spid="23" grpId="0" animBg="1"/>
      <p:bldP spid="38" grpId="0" animBg="1"/>
      <p:bldP spid="39" grpId="0" animBg="1"/>
      <p:bldP spid="49" grpId="0" animBg="1"/>
      <p:bldP spid="50" grpId="0" animBg="1"/>
      <p:bldP spid="51" grpId="0" animBg="1"/>
      <p:bldP spid="52" grpId="0" animBg="1"/>
      <p:bldP spid="57" grpId="0" animBg="1"/>
      <p:bldP spid="61" grpId="0" animBg="1"/>
      <p:bldP spid="27" grpId="0" animBg="1"/>
      <p:bldP spid="2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60000"/>
                <a:lumOff val="40000"/>
              </a:schemeClr>
            </a:gs>
            <a:gs pos="50000">
              <a:schemeClr val="accent4">
                <a:lumMod val="20000"/>
                <a:lumOff val="80000"/>
              </a:schemeClr>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62400" y="274638"/>
            <a:ext cx="5181600" cy="1143000"/>
          </a:xfrm>
        </p:spPr>
        <p:txBody>
          <a:bodyPr>
            <a:normAutofit/>
          </a:bodyPr>
          <a:lstStyle/>
          <a:p>
            <a:r>
              <a:rPr lang="en-US" sz="6600" dirty="0" smtClean="0"/>
              <a:t>Authorship?</a:t>
            </a:r>
            <a:endParaRPr lang="en-US" sz="6600" dirty="0"/>
          </a:p>
        </p:txBody>
      </p:sp>
      <p:pic>
        <p:nvPicPr>
          <p:cNvPr id="7170" name="Picture 2" descr="http://upload.wikimedia.org/wikipedia/commons/4/4c/Moses041.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8600" y="152400"/>
            <a:ext cx="3733801" cy="654390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267200" y="2210812"/>
            <a:ext cx="4572000" cy="3046988"/>
          </a:xfrm>
          <a:prstGeom prst="rect">
            <a:avLst/>
          </a:prstGeom>
        </p:spPr>
        <p:txBody>
          <a:bodyPr>
            <a:spAutoFit/>
          </a:bodyPr>
          <a:lstStyle/>
          <a:p>
            <a:pPr algn="ctr"/>
            <a:r>
              <a:rPr lang="en-US" sz="3200" b="1" dirty="0" smtClean="0"/>
              <a:t>The Torah is </a:t>
            </a:r>
            <a:r>
              <a:rPr lang="en-US" sz="3200" b="1" i="1" dirty="0" smtClean="0"/>
              <a:t>traditionally </a:t>
            </a:r>
            <a:r>
              <a:rPr lang="en-US" sz="3200" b="1" dirty="0" smtClean="0">
                <a:solidFill>
                  <a:srgbClr val="C00000"/>
                </a:solidFill>
              </a:rPr>
              <a:t>ascribed</a:t>
            </a:r>
            <a:r>
              <a:rPr lang="en-US" sz="3200" b="1" dirty="0" smtClean="0"/>
              <a:t> </a:t>
            </a:r>
            <a:r>
              <a:rPr lang="en-US" sz="3200" b="1" dirty="0"/>
              <a:t>to </a:t>
            </a:r>
            <a:r>
              <a:rPr lang="en-US" sz="3200" b="1" dirty="0" smtClean="0"/>
              <a:t>Moses</a:t>
            </a:r>
          </a:p>
          <a:p>
            <a:endParaRPr lang="en-US" sz="3200" b="1" dirty="0"/>
          </a:p>
          <a:p>
            <a:pPr marL="0" lvl="1" algn="ctr"/>
            <a:r>
              <a:rPr lang="en-US" sz="3200" dirty="0"/>
              <a:t>“Books of the Law” </a:t>
            </a:r>
            <a:endParaRPr lang="en-US" sz="3200" dirty="0" smtClean="0"/>
          </a:p>
          <a:p>
            <a:pPr marL="0" lvl="1" algn="ctr"/>
            <a:r>
              <a:rPr lang="en-US" sz="3200" dirty="0" smtClean="0"/>
              <a:t>or </a:t>
            </a:r>
          </a:p>
          <a:p>
            <a:pPr marL="0" lvl="1" algn="ctr"/>
            <a:r>
              <a:rPr lang="en-US" sz="3200" dirty="0" smtClean="0"/>
              <a:t>“</a:t>
            </a:r>
            <a:r>
              <a:rPr lang="en-US" sz="3200" dirty="0"/>
              <a:t>Books of Moses”</a:t>
            </a:r>
          </a:p>
        </p:txBody>
      </p:sp>
    </p:spTree>
    <p:extLst>
      <p:ext uri="{BB962C8B-B14F-4D97-AF65-F5344CB8AC3E}">
        <p14:creationId xmlns:p14="http://schemas.microsoft.com/office/powerpoint/2010/main" val="329753079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60000"/>
                <a:lumOff val="40000"/>
              </a:schemeClr>
            </a:gs>
            <a:gs pos="50000">
              <a:schemeClr val="accent4">
                <a:lumMod val="20000"/>
                <a:lumOff val="80000"/>
              </a:schemeClr>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pic>
        <p:nvPicPr>
          <p:cNvPr id="60" name="Picture 2"/>
          <p:cNvPicPr>
            <a:picLocks noChangeAspect="1" noChangeArrowheads="1"/>
          </p:cNvPicPr>
          <p:nvPr/>
        </p:nvPicPr>
        <p:blipFill>
          <a:blip r:embed="rId3" cstate="print"/>
          <a:srcRect/>
          <a:stretch>
            <a:fillRect/>
          </a:stretch>
        </p:blipFill>
        <p:spPr bwMode="auto">
          <a:xfrm>
            <a:off x="0" y="0"/>
            <a:ext cx="4267200" cy="6842611"/>
          </a:xfrm>
          <a:prstGeom prst="rect">
            <a:avLst/>
          </a:prstGeom>
          <a:noFill/>
          <a:ln w="9525">
            <a:noFill/>
            <a:miter lim="800000"/>
            <a:headEnd/>
            <a:tailEnd/>
          </a:ln>
        </p:spPr>
      </p:pic>
      <p:cxnSp>
        <p:nvCxnSpPr>
          <p:cNvPr id="33" name="Straight Connector 32"/>
          <p:cNvCxnSpPr/>
          <p:nvPr/>
        </p:nvCxnSpPr>
        <p:spPr>
          <a:xfrm>
            <a:off x="7696200" y="2819400"/>
            <a:ext cx="0" cy="381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6705600" y="2895600"/>
            <a:ext cx="0" cy="381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 name="Elbow Connector 5"/>
          <p:cNvCxnSpPr/>
          <p:nvPr/>
        </p:nvCxnSpPr>
        <p:spPr>
          <a:xfrm rot="16200000" flipH="1">
            <a:off x="5105398" y="1828800"/>
            <a:ext cx="3581402" cy="685801"/>
          </a:xfrm>
          <a:prstGeom prst="bentConnector3">
            <a:avLst>
              <a:gd name="adj1" fmla="val 97"/>
            </a:avLst>
          </a:prstGeom>
          <a:ln w="76200"/>
        </p:spPr>
        <p:style>
          <a:lnRef idx="1">
            <a:schemeClr val="accent1"/>
          </a:lnRef>
          <a:fillRef idx="0">
            <a:schemeClr val="accent1"/>
          </a:fillRef>
          <a:effectRef idx="0">
            <a:schemeClr val="accent1"/>
          </a:effectRef>
          <a:fontRef idx="minor">
            <a:schemeClr val="tx1"/>
          </a:fontRef>
        </p:style>
      </p:cxnSp>
      <p:cxnSp>
        <p:nvCxnSpPr>
          <p:cNvPr id="7" name="Elbow Connector 6"/>
          <p:cNvCxnSpPr/>
          <p:nvPr/>
        </p:nvCxnSpPr>
        <p:spPr>
          <a:xfrm rot="5400000" flipH="1" flipV="1">
            <a:off x="5715000" y="1905000"/>
            <a:ext cx="3581397" cy="533397"/>
          </a:xfrm>
          <a:prstGeom prst="bentConnector3">
            <a:avLst>
              <a:gd name="adj1" fmla="val 99937"/>
            </a:avLst>
          </a:prstGeom>
          <a:ln w="76200"/>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620000" y="76200"/>
            <a:ext cx="1371600"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3200" b="1" dirty="0" smtClean="0"/>
              <a:t>Rachel</a:t>
            </a:r>
            <a:endParaRPr lang="en-US" sz="3200" b="1" dirty="0"/>
          </a:p>
        </p:txBody>
      </p:sp>
      <p:cxnSp>
        <p:nvCxnSpPr>
          <p:cNvPr id="46" name="Elbow Connector 45"/>
          <p:cNvCxnSpPr/>
          <p:nvPr/>
        </p:nvCxnSpPr>
        <p:spPr>
          <a:xfrm rot="16200000" flipH="1">
            <a:off x="1828800" y="3048000"/>
            <a:ext cx="6019800" cy="685800"/>
          </a:xfrm>
          <a:prstGeom prst="bentConnector3">
            <a:avLst>
              <a:gd name="adj1" fmla="val -76"/>
            </a:avLst>
          </a:prstGeom>
          <a:ln w="76200"/>
        </p:spPr>
        <p:style>
          <a:lnRef idx="1">
            <a:schemeClr val="accent1"/>
          </a:lnRef>
          <a:fillRef idx="0">
            <a:schemeClr val="accent1"/>
          </a:fillRef>
          <a:effectRef idx="0">
            <a:schemeClr val="accent1"/>
          </a:effectRef>
          <a:fontRef idx="minor">
            <a:schemeClr val="tx1"/>
          </a:fontRef>
        </p:style>
      </p:cxnSp>
      <p:cxnSp>
        <p:nvCxnSpPr>
          <p:cNvPr id="47" name="Elbow Connector 46"/>
          <p:cNvCxnSpPr/>
          <p:nvPr/>
        </p:nvCxnSpPr>
        <p:spPr>
          <a:xfrm rot="5400000" flipH="1" flipV="1">
            <a:off x="2362201" y="3200401"/>
            <a:ext cx="6172198" cy="533400"/>
          </a:xfrm>
          <a:prstGeom prst="bentConnector3">
            <a:avLst>
              <a:gd name="adj1" fmla="val 100064"/>
            </a:avLst>
          </a:prstGeom>
          <a:ln w="76200"/>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562600" y="76200"/>
            <a:ext cx="1295400" cy="58477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3200" b="1" dirty="0" smtClean="0"/>
              <a:t>JACOB</a:t>
            </a:r>
            <a:endParaRPr lang="en-US" sz="3200" b="1" dirty="0"/>
          </a:p>
        </p:txBody>
      </p:sp>
      <p:sp>
        <p:nvSpPr>
          <p:cNvPr id="11" name="TextBox 10">
            <a:hlinkClick r:id="rId4"/>
          </p:cNvPr>
          <p:cNvSpPr txBox="1"/>
          <p:nvPr/>
        </p:nvSpPr>
        <p:spPr>
          <a:xfrm>
            <a:off x="4343400" y="838200"/>
            <a:ext cx="1676400" cy="58477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3200" b="1" dirty="0" smtClean="0"/>
              <a:t>Reuben</a:t>
            </a:r>
            <a:endParaRPr lang="en-US" sz="3200" b="1" dirty="0"/>
          </a:p>
        </p:txBody>
      </p:sp>
      <p:sp>
        <p:nvSpPr>
          <p:cNvPr id="13" name="TextBox 12">
            <a:hlinkClick r:id="rId5"/>
          </p:cNvPr>
          <p:cNvSpPr txBox="1"/>
          <p:nvPr/>
        </p:nvSpPr>
        <p:spPr>
          <a:xfrm>
            <a:off x="4343400" y="1600200"/>
            <a:ext cx="1676400" cy="58477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3200" b="1" dirty="0" smtClean="0"/>
              <a:t>Simeon</a:t>
            </a:r>
            <a:endParaRPr lang="en-US" sz="3200" b="1" dirty="0"/>
          </a:p>
        </p:txBody>
      </p:sp>
      <p:sp>
        <p:nvSpPr>
          <p:cNvPr id="20" name="TextBox 19">
            <a:hlinkClick r:id="rId6"/>
          </p:cNvPr>
          <p:cNvSpPr txBox="1"/>
          <p:nvPr/>
        </p:nvSpPr>
        <p:spPr>
          <a:xfrm>
            <a:off x="4343400" y="2362200"/>
            <a:ext cx="1676400" cy="584775"/>
          </a:xfrm>
          <a:prstGeom prst="rect">
            <a:avLst/>
          </a:prstGeom>
          <a:ln w="57150">
            <a:solidFill>
              <a:srgbClr val="FFFF00"/>
            </a:solid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3200" b="1" dirty="0" smtClean="0"/>
              <a:t>Levi</a:t>
            </a:r>
            <a:endParaRPr lang="en-US" sz="3200" b="1" dirty="0"/>
          </a:p>
        </p:txBody>
      </p:sp>
      <p:sp>
        <p:nvSpPr>
          <p:cNvPr id="21" name="TextBox 20">
            <a:hlinkClick r:id="rId7"/>
          </p:cNvPr>
          <p:cNvSpPr txBox="1"/>
          <p:nvPr/>
        </p:nvSpPr>
        <p:spPr>
          <a:xfrm>
            <a:off x="4343400" y="3124200"/>
            <a:ext cx="1676400" cy="584775"/>
          </a:xfrm>
          <a:prstGeom prst="rect">
            <a:avLst/>
          </a:prstGeom>
          <a:ln w="57150">
            <a:solidFill>
              <a:srgbClr val="FFFF00"/>
            </a:solid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3200" b="1" dirty="0" smtClean="0"/>
              <a:t>Judah</a:t>
            </a:r>
            <a:endParaRPr lang="en-US" sz="3200" b="1" dirty="0"/>
          </a:p>
        </p:txBody>
      </p:sp>
      <p:sp>
        <p:nvSpPr>
          <p:cNvPr id="22" name="TextBox 21"/>
          <p:cNvSpPr txBox="1"/>
          <p:nvPr/>
        </p:nvSpPr>
        <p:spPr>
          <a:xfrm>
            <a:off x="4332085" y="5435025"/>
            <a:ext cx="1676400" cy="58477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3200" b="1" dirty="0" smtClean="0"/>
              <a:t>Issachar</a:t>
            </a:r>
            <a:endParaRPr lang="en-US" sz="3200" b="1" dirty="0"/>
          </a:p>
        </p:txBody>
      </p:sp>
      <p:sp>
        <p:nvSpPr>
          <p:cNvPr id="23" name="TextBox 22"/>
          <p:cNvSpPr txBox="1"/>
          <p:nvPr/>
        </p:nvSpPr>
        <p:spPr>
          <a:xfrm>
            <a:off x="4332085" y="6197025"/>
            <a:ext cx="1676400" cy="58477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3200" b="1" dirty="0" err="1" smtClean="0"/>
              <a:t>Zebulun</a:t>
            </a:r>
            <a:endParaRPr lang="en-US" sz="3200" b="1" dirty="0"/>
          </a:p>
        </p:txBody>
      </p:sp>
      <p:sp>
        <p:nvSpPr>
          <p:cNvPr id="38" name="TextBox 37"/>
          <p:cNvSpPr txBox="1"/>
          <p:nvPr/>
        </p:nvSpPr>
        <p:spPr>
          <a:xfrm>
            <a:off x="4343400" y="3886200"/>
            <a:ext cx="1676400" cy="58477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3200" b="1" dirty="0" smtClean="0"/>
              <a:t>Gad</a:t>
            </a:r>
            <a:endParaRPr lang="en-US" sz="3200" b="1" dirty="0"/>
          </a:p>
        </p:txBody>
      </p:sp>
      <p:sp>
        <p:nvSpPr>
          <p:cNvPr id="39" name="TextBox 38"/>
          <p:cNvSpPr txBox="1"/>
          <p:nvPr/>
        </p:nvSpPr>
        <p:spPr>
          <a:xfrm>
            <a:off x="4343400" y="4648200"/>
            <a:ext cx="1676400" cy="58477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3200" b="1" dirty="0" smtClean="0"/>
              <a:t>Asher</a:t>
            </a:r>
            <a:endParaRPr lang="en-US" sz="3200" b="1" dirty="0"/>
          </a:p>
        </p:txBody>
      </p:sp>
      <p:sp>
        <p:nvSpPr>
          <p:cNvPr id="49" name="TextBox 48">
            <a:hlinkClick r:id="rId8" tooltip="Then God remembered Rachel; he listened to her and enabled her to conceive.  She became pregnant and gave birth to a son and said, “God has taken away my disgrace.”  She named him Joseph, and said, “May the LORD add to me another son.”  -- Genesis 30"/>
          </p:cNvPr>
          <p:cNvSpPr txBox="1"/>
          <p:nvPr/>
        </p:nvSpPr>
        <p:spPr>
          <a:xfrm>
            <a:off x="6389485" y="2362200"/>
            <a:ext cx="1676400" cy="584775"/>
          </a:xfrm>
          <a:prstGeom prst="rect">
            <a:avLst/>
          </a:prstGeom>
          <a:ln w="57150">
            <a:solidFill>
              <a:srgbClr val="FFFF00"/>
            </a:solid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3200" b="1" dirty="0" smtClean="0"/>
              <a:t>Joseph</a:t>
            </a:r>
            <a:endParaRPr lang="en-US" sz="3200" b="1" dirty="0"/>
          </a:p>
        </p:txBody>
      </p:sp>
      <p:sp>
        <p:nvSpPr>
          <p:cNvPr id="50" name="TextBox 49"/>
          <p:cNvSpPr txBox="1"/>
          <p:nvPr/>
        </p:nvSpPr>
        <p:spPr>
          <a:xfrm>
            <a:off x="6400800" y="3657600"/>
            <a:ext cx="1676400" cy="584775"/>
          </a:xfrm>
          <a:prstGeom prst="rect">
            <a:avLst/>
          </a:prstGeom>
          <a:ln w="57150">
            <a:solidFill>
              <a:srgbClr val="FFFF00"/>
            </a:solid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3200" b="1" dirty="0" smtClean="0"/>
              <a:t>B</a:t>
            </a:r>
            <a:r>
              <a:rPr lang="en-US" sz="2800" b="1" dirty="0" smtClean="0"/>
              <a:t>enjamin</a:t>
            </a:r>
            <a:endParaRPr lang="en-US" sz="3200" b="1" dirty="0"/>
          </a:p>
        </p:txBody>
      </p:sp>
      <p:sp>
        <p:nvSpPr>
          <p:cNvPr id="51" name="TextBox 50"/>
          <p:cNvSpPr txBox="1"/>
          <p:nvPr/>
        </p:nvSpPr>
        <p:spPr>
          <a:xfrm>
            <a:off x="6400800" y="838200"/>
            <a:ext cx="1676400" cy="58477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3200" b="1" dirty="0" smtClean="0"/>
              <a:t>Dan</a:t>
            </a:r>
            <a:endParaRPr lang="en-US" sz="3200" b="1" dirty="0"/>
          </a:p>
        </p:txBody>
      </p:sp>
      <p:sp>
        <p:nvSpPr>
          <p:cNvPr id="52" name="TextBox 51"/>
          <p:cNvSpPr txBox="1"/>
          <p:nvPr/>
        </p:nvSpPr>
        <p:spPr>
          <a:xfrm>
            <a:off x="6400800" y="1600200"/>
            <a:ext cx="1676400" cy="58477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3200" b="1" dirty="0" smtClean="0"/>
              <a:t>Naphtali</a:t>
            </a:r>
            <a:endParaRPr lang="en-US" sz="3200" b="1" dirty="0"/>
          </a:p>
        </p:txBody>
      </p:sp>
      <p:sp>
        <p:nvSpPr>
          <p:cNvPr id="57" name="TextBox 56"/>
          <p:cNvSpPr txBox="1"/>
          <p:nvPr/>
        </p:nvSpPr>
        <p:spPr>
          <a:xfrm>
            <a:off x="6248400" y="5858470"/>
            <a:ext cx="2743200" cy="92333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b="1" i="1" dirty="0" smtClean="0"/>
              <a:t>Green denotes children Jacob fathered through his wives’ maidservants.</a:t>
            </a:r>
            <a:endParaRPr lang="en-US" b="1" i="1" dirty="0"/>
          </a:p>
        </p:txBody>
      </p:sp>
      <p:sp>
        <p:nvSpPr>
          <p:cNvPr id="48" name="TextBox 47"/>
          <p:cNvSpPr txBox="1"/>
          <p:nvPr/>
        </p:nvSpPr>
        <p:spPr>
          <a:xfrm>
            <a:off x="3429000" y="76200"/>
            <a:ext cx="1371600" cy="58477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3200" b="1" dirty="0" smtClean="0"/>
              <a:t>Leah</a:t>
            </a:r>
            <a:endParaRPr lang="en-US" sz="3200" b="1" dirty="0"/>
          </a:p>
        </p:txBody>
      </p:sp>
      <p:sp>
        <p:nvSpPr>
          <p:cNvPr id="61" name="TextBox 60"/>
          <p:cNvSpPr txBox="1"/>
          <p:nvPr/>
        </p:nvSpPr>
        <p:spPr>
          <a:xfrm>
            <a:off x="6248400" y="4495800"/>
            <a:ext cx="2743200" cy="1200329"/>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b="1" i="1" dirty="0" smtClean="0"/>
              <a:t>Judah appears purple because the kings of the Davidic Line were from this tribe.</a:t>
            </a:r>
            <a:endParaRPr lang="en-US" b="1" i="1" dirty="0"/>
          </a:p>
        </p:txBody>
      </p:sp>
      <p:sp>
        <p:nvSpPr>
          <p:cNvPr id="27" name="TextBox 26"/>
          <p:cNvSpPr txBox="1"/>
          <p:nvPr/>
        </p:nvSpPr>
        <p:spPr>
          <a:xfrm>
            <a:off x="7251704" y="3124200"/>
            <a:ext cx="977896" cy="369332"/>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US" b="1" i="1" dirty="0" smtClean="0"/>
              <a:t>Ephraim</a:t>
            </a:r>
            <a:endParaRPr lang="en-US" b="1" i="1" dirty="0"/>
          </a:p>
        </p:txBody>
      </p:sp>
      <p:sp>
        <p:nvSpPr>
          <p:cNvPr id="28" name="TextBox 27"/>
          <p:cNvSpPr txBox="1"/>
          <p:nvPr/>
        </p:nvSpPr>
        <p:spPr>
          <a:xfrm>
            <a:off x="6172200" y="3124200"/>
            <a:ext cx="1083092"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b="1" i="1" dirty="0" smtClean="0"/>
              <a:t>M</a:t>
            </a:r>
            <a:r>
              <a:rPr lang="en-US" sz="1600" b="1" i="1" dirty="0" smtClean="0"/>
              <a:t>anasseh</a:t>
            </a:r>
            <a:endParaRPr lang="en-US" b="1" i="1" dirty="0"/>
          </a:p>
        </p:txBody>
      </p:sp>
      <p:sp>
        <p:nvSpPr>
          <p:cNvPr id="2" name="Rectangle 1"/>
          <p:cNvSpPr/>
          <p:nvPr/>
        </p:nvSpPr>
        <p:spPr>
          <a:xfrm>
            <a:off x="2133600" y="6474023"/>
            <a:ext cx="2005677" cy="307777"/>
          </a:xfrm>
          <a:prstGeom prst="rect">
            <a:avLst/>
          </a:prstGeom>
        </p:spPr>
        <p:txBody>
          <a:bodyPr wrap="none">
            <a:spAutoFit/>
          </a:bodyPr>
          <a:lstStyle/>
          <a:p>
            <a:r>
              <a:rPr lang="en-US" sz="1400" dirty="0" smtClean="0"/>
              <a:t>Map Credit: </a:t>
            </a:r>
            <a:r>
              <a:rPr lang="en-US" sz="1400" u="sng" dirty="0" err="1" smtClean="0">
                <a:hlinkClick r:id="rId9"/>
              </a:rPr>
              <a:t>Richardprins</a:t>
            </a:r>
            <a:endParaRPr lang="en-US" sz="1400" dirty="0"/>
          </a:p>
        </p:txBody>
      </p:sp>
    </p:spTree>
    <p:extLst>
      <p:ext uri="{BB962C8B-B14F-4D97-AF65-F5344CB8AC3E}">
        <p14:creationId xmlns:p14="http://schemas.microsoft.com/office/powerpoint/2010/main" val="4377761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60000"/>
                <a:lumOff val="40000"/>
              </a:schemeClr>
            </a:gs>
            <a:gs pos="50000">
              <a:schemeClr val="accent4">
                <a:lumMod val="20000"/>
                <a:lumOff val="80000"/>
              </a:schemeClr>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4267200" cy="1143000"/>
          </a:xfrm>
        </p:spPr>
        <p:txBody>
          <a:bodyPr>
            <a:noAutofit/>
          </a:bodyPr>
          <a:lstStyle/>
          <a:p>
            <a:r>
              <a:rPr lang="en-US" sz="8800" b="1" dirty="0" smtClean="0"/>
              <a:t>Joseph</a:t>
            </a:r>
            <a:endParaRPr lang="en-US" sz="8800" b="1" dirty="0"/>
          </a:p>
        </p:txBody>
      </p:sp>
      <p:sp>
        <p:nvSpPr>
          <p:cNvPr id="3" name="Content Placeholder 2"/>
          <p:cNvSpPr>
            <a:spLocks noGrp="1"/>
          </p:cNvSpPr>
          <p:nvPr>
            <p:ph idx="1"/>
          </p:nvPr>
        </p:nvSpPr>
        <p:spPr>
          <a:xfrm>
            <a:off x="457200" y="2057401"/>
            <a:ext cx="2895600" cy="2057400"/>
          </a:xfrm>
        </p:spPr>
        <p:txBody>
          <a:bodyPr>
            <a:normAutofit/>
          </a:bodyPr>
          <a:lstStyle/>
          <a:p>
            <a:pPr marL="0" indent="0" algn="ctr">
              <a:buNone/>
            </a:pPr>
            <a:r>
              <a:rPr lang="en-US" sz="5400" dirty="0" smtClean="0"/>
              <a:t>Jacob’s </a:t>
            </a:r>
            <a:br>
              <a:rPr lang="en-US" sz="5400" dirty="0" smtClean="0"/>
            </a:br>
            <a:r>
              <a:rPr lang="en-US" sz="5400" dirty="0" smtClean="0"/>
              <a:t>Favorite</a:t>
            </a:r>
          </a:p>
        </p:txBody>
      </p:sp>
      <p:pic>
        <p:nvPicPr>
          <p:cNvPr id="1026"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93" b="100000" l="0" r="100000"/>
                    </a14:imgEffect>
                  </a14:imgLayer>
                </a14:imgProps>
              </a:ext>
              <a:ext uri="{28A0092B-C50C-407E-A947-70E740481C1C}">
                <a14:useLocalDpi xmlns:a14="http://schemas.microsoft.com/office/drawing/2010/main" val="0"/>
              </a:ext>
            </a:extLst>
          </a:blip>
          <a:srcRect/>
          <a:stretch>
            <a:fillRect/>
          </a:stretch>
        </p:blipFill>
        <p:spPr bwMode="auto">
          <a:xfrm rot="1266796">
            <a:off x="3205364" y="394712"/>
            <a:ext cx="5300590" cy="5799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7010400" y="6400800"/>
            <a:ext cx="1828800" cy="307777"/>
          </a:xfrm>
          <a:prstGeom prst="rect">
            <a:avLst/>
          </a:prstGeom>
        </p:spPr>
        <p:txBody>
          <a:bodyPr wrap="square">
            <a:spAutoFit/>
          </a:bodyPr>
          <a:lstStyle/>
          <a:p>
            <a:pPr algn="r"/>
            <a:r>
              <a:rPr lang="en-US" sz="1400" dirty="0" smtClean="0"/>
              <a:t>Photo by Tanya </a:t>
            </a:r>
            <a:r>
              <a:rPr lang="en-US" sz="1400" dirty="0"/>
              <a:t>Hart</a:t>
            </a:r>
          </a:p>
        </p:txBody>
      </p:sp>
    </p:spTree>
    <p:extLst>
      <p:ext uri="{BB962C8B-B14F-4D97-AF65-F5344CB8AC3E}">
        <p14:creationId xmlns:p14="http://schemas.microsoft.com/office/powerpoint/2010/main" val="8303613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60000"/>
                <a:lumOff val="40000"/>
              </a:schemeClr>
            </a:gs>
            <a:gs pos="50000">
              <a:schemeClr val="accent4">
                <a:lumMod val="20000"/>
                <a:lumOff val="80000"/>
              </a:schemeClr>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grpSp>
        <p:nvGrpSpPr>
          <p:cNvPr id="9" name="Group 8"/>
          <p:cNvGrpSpPr/>
          <p:nvPr/>
        </p:nvGrpSpPr>
        <p:grpSpPr>
          <a:xfrm>
            <a:off x="762000" y="2777316"/>
            <a:ext cx="4807226" cy="3273341"/>
            <a:chOff x="176463" y="4652544"/>
            <a:chExt cx="5819274" cy="4364455"/>
          </a:xfrm>
        </p:grpSpPr>
        <p:pic>
          <p:nvPicPr>
            <p:cNvPr id="43012" name="Picture 4" descr="http://www.bricktestament.com/website_images/parchment_bkg/logo_06.jpg"/>
            <p:cNvPicPr>
              <a:picLocks noChangeAspect="1" noChangeArrowheads="1"/>
            </p:cNvPicPr>
            <p:nvPr/>
          </p:nvPicPr>
          <p:blipFill>
            <a:blip r:embed="rId3" cstate="print"/>
            <a:srcRect/>
            <a:stretch>
              <a:fillRect/>
            </a:stretch>
          </p:blipFill>
          <p:spPr bwMode="auto">
            <a:xfrm>
              <a:off x="3587416" y="5359400"/>
              <a:ext cx="2400299" cy="307239"/>
            </a:xfrm>
            <a:prstGeom prst="rect">
              <a:avLst/>
            </a:prstGeom>
            <a:noFill/>
          </p:spPr>
        </p:pic>
        <p:pic>
          <p:nvPicPr>
            <p:cNvPr id="13" name="Picture 2" descr="http://www.bricktestament.com/genesis/joseph_is_ambushed/gn37_24.jpg">
              <a:hlinkClick r:id="rId4"/>
            </p:cNvPr>
            <p:cNvPicPr>
              <a:picLocks noChangeAspect="1" noChangeArrowheads="1"/>
            </p:cNvPicPr>
            <p:nvPr/>
          </p:nvPicPr>
          <p:blipFill>
            <a:blip r:embed="rId5" cstate="print"/>
            <a:srcRect/>
            <a:stretch>
              <a:fillRect/>
            </a:stretch>
          </p:blipFill>
          <p:spPr bwMode="auto">
            <a:xfrm>
              <a:off x="176463" y="4652544"/>
              <a:ext cx="5819274" cy="4364455"/>
            </a:xfrm>
            <a:prstGeom prst="rect">
              <a:avLst/>
            </a:prstGeom>
            <a:noFill/>
            <a:effectLst>
              <a:glow rad="63500">
                <a:schemeClr val="accent1">
                  <a:satMod val="175000"/>
                  <a:alpha val="40000"/>
                </a:schemeClr>
              </a:glow>
              <a:softEdge rad="31750"/>
            </a:effectLst>
          </p:spPr>
        </p:pic>
        <p:pic>
          <p:nvPicPr>
            <p:cNvPr id="14" name="Picture 4" descr="http://www.bricktestament.com/website_images/parchment_bkg/logo_06.jpg"/>
            <p:cNvPicPr>
              <a:picLocks noChangeAspect="1" noChangeArrowheads="1"/>
            </p:cNvPicPr>
            <p:nvPr/>
          </p:nvPicPr>
          <p:blipFill>
            <a:blip r:embed="rId3" cstate="print"/>
            <a:srcRect/>
            <a:stretch>
              <a:fillRect/>
            </a:stretch>
          </p:blipFill>
          <p:spPr bwMode="auto">
            <a:xfrm>
              <a:off x="3402932" y="8509000"/>
              <a:ext cx="2400299" cy="307239"/>
            </a:xfrm>
            <a:prstGeom prst="rect">
              <a:avLst/>
            </a:prstGeom>
            <a:noFill/>
          </p:spPr>
        </p:pic>
      </p:grpSp>
      <p:sp>
        <p:nvSpPr>
          <p:cNvPr id="10" name="TextBox 9"/>
          <p:cNvSpPr txBox="1"/>
          <p:nvPr/>
        </p:nvSpPr>
        <p:spPr>
          <a:xfrm>
            <a:off x="5943600" y="2819400"/>
            <a:ext cx="2667000" cy="3046988"/>
          </a:xfrm>
          <a:prstGeom prst="rect">
            <a:avLst/>
          </a:prstGeom>
          <a:noFill/>
        </p:spPr>
        <p:txBody>
          <a:bodyPr wrap="square" rtlCol="0">
            <a:spAutoFit/>
          </a:bodyPr>
          <a:lstStyle/>
          <a:p>
            <a:r>
              <a:rPr lang="en-US" sz="2400" i="1" dirty="0" smtClean="0">
                <a:latin typeface="+mj-lt"/>
              </a:rPr>
              <a:t>Jacob’s other sons hated Joseph for being their father’s favorite and threw him down a well and sold him to slave traders, who took him to Egypt.</a:t>
            </a:r>
            <a:endParaRPr lang="en-US" sz="2400" i="1" dirty="0">
              <a:latin typeface="+mj-lt"/>
            </a:endParaRPr>
          </a:p>
        </p:txBody>
      </p:sp>
      <p:sp>
        <p:nvSpPr>
          <p:cNvPr id="3" name="Title 2"/>
          <p:cNvSpPr>
            <a:spLocks noGrp="1"/>
          </p:cNvSpPr>
          <p:nvPr>
            <p:ph type="title"/>
          </p:nvPr>
        </p:nvSpPr>
        <p:spPr>
          <a:xfrm>
            <a:off x="0" y="274638"/>
            <a:ext cx="9144000" cy="1706562"/>
          </a:xfrm>
        </p:spPr>
        <p:txBody>
          <a:bodyPr>
            <a:noAutofit/>
          </a:bodyPr>
          <a:lstStyle/>
          <a:p>
            <a:r>
              <a:rPr lang="en-US" sz="13800" dirty="0" smtClean="0"/>
              <a:t>JEALOUSY</a:t>
            </a:r>
            <a:endParaRPr lang="en-US" sz="13800" dirty="0"/>
          </a:p>
        </p:txBody>
      </p:sp>
      <p:sp>
        <p:nvSpPr>
          <p:cNvPr id="8" name="TextBox 7"/>
          <p:cNvSpPr txBox="1"/>
          <p:nvPr/>
        </p:nvSpPr>
        <p:spPr>
          <a:xfrm>
            <a:off x="1066800" y="6050658"/>
            <a:ext cx="4502426" cy="338554"/>
          </a:xfrm>
          <a:prstGeom prst="rect">
            <a:avLst/>
          </a:prstGeom>
          <a:noFill/>
        </p:spPr>
        <p:txBody>
          <a:bodyPr wrap="square" rtlCol="0">
            <a:spAutoFit/>
          </a:bodyPr>
          <a:lstStyle/>
          <a:p>
            <a:pPr algn="r"/>
            <a:r>
              <a:rPr lang="en-US" sz="1600" i="1" dirty="0" smtClean="0"/>
              <a:t>Click the picture to view the story online!</a:t>
            </a:r>
            <a:endParaRPr lang="en-US" sz="1600" i="1" dirty="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rotWithShape="1">
          <a:blip r:embed="rId2" cstate="print"/>
          <a:srcRect l="956" t="6666" b="7022"/>
          <a:stretch/>
        </p:blipFill>
        <p:spPr bwMode="auto">
          <a:xfrm>
            <a:off x="0" y="0"/>
            <a:ext cx="9144000" cy="6858000"/>
          </a:xfrm>
          <a:prstGeom prst="rect">
            <a:avLst/>
          </a:prstGeom>
          <a:noFill/>
          <a:ln w="9525">
            <a:noFill/>
            <a:miter lim="800000"/>
            <a:headEnd/>
            <a:tailEnd/>
          </a:ln>
        </p:spPr>
      </p:pic>
      <p:sp>
        <p:nvSpPr>
          <p:cNvPr id="5" name="Rectangle 4"/>
          <p:cNvSpPr/>
          <p:nvPr/>
        </p:nvSpPr>
        <p:spPr>
          <a:xfrm>
            <a:off x="1600200" y="6400800"/>
            <a:ext cx="7315200" cy="369332"/>
          </a:xfrm>
          <a:prstGeom prst="rect">
            <a:avLst/>
          </a:prstGeom>
          <a:noFill/>
          <a:effectLst>
            <a:outerShdw blurRad="40000" dist="23000" dir="5400000" rotWithShape="0">
              <a:srgbClr val="000000">
                <a:alpha val="35000"/>
              </a:srgbClr>
            </a:outerShdw>
            <a:softEdge rad="63500"/>
          </a:effectLst>
        </p:spPr>
        <p:style>
          <a:lnRef idx="1">
            <a:schemeClr val="accent2"/>
          </a:lnRef>
          <a:fillRef idx="3">
            <a:schemeClr val="accent2"/>
          </a:fillRef>
          <a:effectRef idx="2">
            <a:schemeClr val="accent2"/>
          </a:effectRef>
          <a:fontRef idx="minor">
            <a:schemeClr val="lt1"/>
          </a:fontRef>
        </p:style>
        <p:txBody>
          <a:bodyPr wrap="square">
            <a:spAutoFit/>
          </a:bodyPr>
          <a:lstStyle/>
          <a:p>
            <a:pPr algn="r"/>
            <a:r>
              <a:rPr lang="en-US" b="1" i="1" dirty="0" smtClean="0">
                <a:effectLst>
                  <a:outerShdw blurRad="38100" dist="38100" dir="2700000" algn="tl">
                    <a:srgbClr val="000000">
                      <a:alpha val="43137"/>
                    </a:srgbClr>
                  </a:outerShdw>
                </a:effectLst>
                <a:latin typeface="+mj-lt"/>
              </a:rPr>
              <a:t>Joseph's Coat Brought to Jacob</a:t>
            </a:r>
            <a:r>
              <a:rPr lang="en-US" b="1" dirty="0" smtClean="0">
                <a:effectLst>
                  <a:outerShdw blurRad="38100" dist="38100" dir="2700000" algn="tl">
                    <a:srgbClr val="000000">
                      <a:alpha val="43137"/>
                    </a:srgbClr>
                  </a:outerShdw>
                </a:effectLst>
                <a:latin typeface="+mj-lt"/>
              </a:rPr>
              <a:t> by Giovanni Andrea de Ferrari, c. 1640.</a:t>
            </a:r>
            <a:endParaRPr lang="en-US" b="1" dirty="0">
              <a:effectLst>
                <a:outerShdw blurRad="38100" dist="38100" dir="2700000" algn="tl">
                  <a:srgbClr val="000000">
                    <a:alpha val="43137"/>
                  </a:srgbClr>
                </a:outerShdw>
              </a:effectLst>
              <a:latin typeface="+mj-lt"/>
            </a:endParaRPr>
          </a:p>
        </p:txBody>
      </p:sp>
      <p:sp>
        <p:nvSpPr>
          <p:cNvPr id="6" name="Rounded Rectangular Callout 5"/>
          <p:cNvSpPr/>
          <p:nvPr/>
        </p:nvSpPr>
        <p:spPr>
          <a:xfrm>
            <a:off x="3276600" y="457200"/>
            <a:ext cx="2667000" cy="1295400"/>
          </a:xfrm>
          <a:prstGeom prst="wedgeRoundRectCallout">
            <a:avLst>
              <a:gd name="adj1" fmla="val 46556"/>
              <a:gd name="adj2" fmla="val 91709"/>
              <a:gd name="adj3" fmla="val 16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3038" indent="-173038"/>
            <a:r>
              <a:rPr lang="en-US" sz="4000" b="1" i="1" dirty="0" smtClean="0"/>
              <a:t>“Look familiar?”</a:t>
            </a:r>
            <a:endParaRPr lang="en-US" sz="4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upload.wikimedia.org/wikipedia/commons/thumb/8/8b/Guido_Reni_%28Italian_-_Joseph_and_Potiphar%27s_Wife_-_Google_Art_Project.jpg/1280px-Guido_Reni_%28Italian_-_Joseph_and_Potiphar%27s_Wife_-_Google_Art_Projec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4" y="0"/>
            <a:ext cx="919187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286000" y="533400"/>
            <a:ext cx="2438400" cy="838200"/>
          </a:xfrm>
          <a:prstGeom prst="wedgeRoundRectCallout">
            <a:avLst>
              <a:gd name="adj1" fmla="val -56394"/>
              <a:gd name="adj2" fmla="val 69522"/>
              <a:gd name="adj3" fmla="val 16667"/>
            </a:avLst>
          </a:prstGeom>
        </p:spPr>
        <p:style>
          <a:lnRef idx="1">
            <a:schemeClr val="accent2"/>
          </a:lnRef>
          <a:fillRef idx="2">
            <a:schemeClr val="accent2"/>
          </a:fillRef>
          <a:effectRef idx="1">
            <a:schemeClr val="accent2"/>
          </a:effectRef>
          <a:fontRef idx="minor">
            <a:schemeClr val="dk1"/>
          </a:fontRef>
        </p:style>
        <p:txBody>
          <a:bodyPr>
            <a:normAutofit/>
          </a:bodyPr>
          <a:lstStyle/>
          <a:p>
            <a:r>
              <a:rPr lang="en-US" sz="3600" b="1" dirty="0" smtClean="0">
                <a:latin typeface="+mj-lt"/>
              </a:rPr>
              <a:t>No thanks!</a:t>
            </a:r>
            <a:endParaRPr lang="en-US" sz="3600" b="1" dirty="0">
              <a:latin typeface="+mj-lt"/>
            </a:endParaRPr>
          </a:p>
        </p:txBody>
      </p:sp>
      <p:sp>
        <p:nvSpPr>
          <p:cNvPr id="3" name="Content Placeholder 2"/>
          <p:cNvSpPr>
            <a:spLocks noGrp="1"/>
          </p:cNvSpPr>
          <p:nvPr>
            <p:ph idx="1"/>
          </p:nvPr>
        </p:nvSpPr>
        <p:spPr>
          <a:xfrm>
            <a:off x="304800" y="6294437"/>
            <a:ext cx="5486400" cy="411163"/>
          </a:xfrm>
        </p:spPr>
        <p:txBody>
          <a:bodyPr>
            <a:noAutofit/>
          </a:bodyPr>
          <a:lstStyle/>
          <a:p>
            <a:pPr marL="0" indent="0">
              <a:buNone/>
            </a:pPr>
            <a:r>
              <a:rPr lang="en-US" sz="2000" b="1" dirty="0">
                <a:solidFill>
                  <a:schemeClr val="bg1"/>
                </a:solidFill>
                <a:effectLst>
                  <a:outerShdw blurRad="38100" dist="38100" dir="2700000" algn="tl">
                    <a:srgbClr val="000000">
                      <a:alpha val="43137"/>
                    </a:srgbClr>
                  </a:outerShdw>
                </a:effectLst>
                <a:latin typeface="+mj-lt"/>
              </a:rPr>
              <a:t>Joseph and Potiphar's Wife, by Guido Reni 1630</a:t>
            </a:r>
          </a:p>
        </p:txBody>
      </p:sp>
    </p:spTree>
    <p:extLst>
      <p:ext uri="{BB962C8B-B14F-4D97-AF65-F5344CB8AC3E}">
        <p14:creationId xmlns:p14="http://schemas.microsoft.com/office/powerpoint/2010/main" val="34709298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635" r="177"/>
          <a:stretch/>
        </p:blipFill>
        <p:spPr bwMode="auto">
          <a:xfrm>
            <a:off x="0" y="-36786"/>
            <a:ext cx="9256958" cy="6894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381000" y="4541837"/>
            <a:ext cx="8229600" cy="1782763"/>
          </a:xfrm>
        </p:spPr>
        <p:txBody>
          <a:bodyPr>
            <a:normAutofit fontScale="92500"/>
          </a:bodyPr>
          <a:lstStyle/>
          <a:p>
            <a:pPr marL="0" indent="0">
              <a:buNone/>
            </a:pPr>
            <a:r>
              <a:rPr lang="en-US" b="1" dirty="0" smtClean="0">
                <a:solidFill>
                  <a:schemeClr val="bg1"/>
                </a:solidFill>
                <a:effectLst>
                  <a:outerShdw blurRad="38100" dist="38100" dir="2700000" algn="tl">
                    <a:srgbClr val="000000">
                      <a:alpha val="43137"/>
                    </a:srgbClr>
                  </a:outerShdw>
                </a:effectLst>
                <a:latin typeface="+mj-lt"/>
              </a:rPr>
              <a:t>According to the Book of Genesis, Joseph became a ruling official in Egypt and brought his father and brothers there when Canaan was hit by a famine.</a:t>
            </a:r>
            <a:endParaRPr lang="en-US" b="1" dirty="0">
              <a:solidFill>
                <a:schemeClr val="bg1"/>
              </a:solidFill>
              <a:effectLst>
                <a:outerShdw blurRad="38100" dist="38100" dir="2700000" algn="tl">
                  <a:srgbClr val="000000">
                    <a:alpha val="43137"/>
                  </a:srgbClr>
                </a:outerShdw>
              </a:effectLst>
              <a:latin typeface="+mj-lt"/>
            </a:endParaRPr>
          </a:p>
        </p:txBody>
      </p:sp>
      <p:sp>
        <p:nvSpPr>
          <p:cNvPr id="4" name="Rectangle 3"/>
          <p:cNvSpPr/>
          <p:nvPr/>
        </p:nvSpPr>
        <p:spPr>
          <a:xfrm>
            <a:off x="4572000" y="6400800"/>
            <a:ext cx="4572000" cy="307777"/>
          </a:xfrm>
          <a:prstGeom prst="rect">
            <a:avLst/>
          </a:prstGeom>
        </p:spPr>
        <p:txBody>
          <a:bodyPr>
            <a:spAutoFit/>
          </a:bodyPr>
          <a:lstStyle/>
          <a:p>
            <a:pPr algn="r"/>
            <a:r>
              <a:rPr lang="en-US" sz="1400" dirty="0" smtClean="0">
                <a:solidFill>
                  <a:schemeClr val="bg1"/>
                </a:solidFill>
              </a:rPr>
              <a:t>Photo by </a:t>
            </a:r>
            <a:r>
              <a:rPr lang="en-US" sz="1400" dirty="0" err="1" smtClean="0">
                <a:solidFill>
                  <a:schemeClr val="bg1"/>
                </a:solidFill>
              </a:rPr>
              <a:t>llee_wu</a:t>
            </a:r>
            <a:endParaRPr lang="en-US" sz="1400" dirty="0">
              <a:solidFill>
                <a:schemeClr val="bg1"/>
              </a:solidFill>
            </a:endParaRPr>
          </a:p>
        </p:txBody>
      </p:sp>
    </p:spTree>
    <p:extLst>
      <p:ext uri="{BB962C8B-B14F-4D97-AF65-F5344CB8AC3E}">
        <p14:creationId xmlns:p14="http://schemas.microsoft.com/office/powerpoint/2010/main" val="226368828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gradFill flip="none" rotWithShape="1">
          <a:gsLst>
            <a:gs pos="25000">
              <a:schemeClr val="tx1"/>
            </a:gs>
            <a:gs pos="91000">
              <a:schemeClr val="tx1"/>
            </a:gs>
            <a:gs pos="57000">
              <a:srgbClr val="0B4E8B"/>
            </a:gs>
          </a:gsLst>
          <a:lin ang="2700000" scaled="1"/>
          <a:tileRect/>
        </a:gra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5562600"/>
            <a:ext cx="5162550" cy="961525"/>
          </a:xfrm>
          <a:prstGeom prst="rect">
            <a:avLst/>
          </a:prstGeom>
        </p:spPr>
      </p:pic>
      <p:pic>
        <p:nvPicPr>
          <p:cNvPr id="4" name="Picture 3">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20842"/>
            <a:ext cx="9124950" cy="4174958"/>
          </a:xfrm>
          <a:prstGeom prst="rect">
            <a:avLst/>
          </a:prstGeom>
        </p:spPr>
      </p:pic>
      <p:pic>
        <p:nvPicPr>
          <p:cNvPr id="1027" name="Picture 3" descr="E:\Graphics\Stucco Social Media Icons\64px\stucco-facebook-64px.pn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51929" y="5562600"/>
            <a:ext cx="870129" cy="870129"/>
          </a:xfrm>
          <a:prstGeom prst="rect">
            <a:avLst/>
          </a:prstGeom>
          <a:noFill/>
          <a:effectLst>
            <a:glow rad="635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28" name="Picture 4" descr="E:\Graphics\Stucco Social Media Icons\64px\stucco-twitter-64px.pn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57800" y="5562600"/>
            <a:ext cx="870129" cy="870129"/>
          </a:xfrm>
          <a:prstGeom prst="rect">
            <a:avLst/>
          </a:prstGeom>
          <a:noFill/>
          <a:effectLst>
            <a:glow rad="635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31" name="Picture 7" descr="http://www.r-speightjr.com/wp-content/uploads/2013/05/youtube_icon.png">
            <a:hlinkClick r:id="rId9"/>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477000" y="5562601"/>
            <a:ext cx="870128" cy="870128"/>
          </a:xfrm>
          <a:prstGeom prst="rect">
            <a:avLst/>
          </a:prstGeom>
          <a:noFill/>
          <a:effectLst>
            <a:glow rad="635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5074" y="4032371"/>
            <a:ext cx="5066215" cy="1530229"/>
          </a:xfrm>
          <a:prstGeom prst="rect">
            <a:avLst/>
          </a:prstGeom>
        </p:spPr>
      </p:pic>
      <p:pic>
        <p:nvPicPr>
          <p:cNvPr id="5" name="Picture 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191000" y="4032370"/>
            <a:ext cx="5206435" cy="1530229"/>
          </a:xfrm>
          <a:prstGeom prst="rect">
            <a:avLst/>
          </a:prstGeom>
        </p:spPr>
      </p:pic>
    </p:spTree>
    <p:extLst>
      <p:ext uri="{BB962C8B-B14F-4D97-AF65-F5344CB8AC3E}">
        <p14:creationId xmlns:p14="http://schemas.microsoft.com/office/powerpoint/2010/main" val="3072363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26" presetClass="emph" presetSubtype="0" fill="hold" nodeType="afterEffect">
                                  <p:stCondLst>
                                    <p:cond delay="0"/>
                                  </p:stCondLst>
                                  <p:childTnLst>
                                    <p:animEffect transition="out" filter="fade">
                                      <p:cBhvr>
                                        <p:cTn id="9" dur="500" tmFilter="0, 0; .2, .5; .8, .5; 1, 0"/>
                                        <p:tgtEl>
                                          <p:spTgt spid="3"/>
                                        </p:tgtEl>
                                      </p:cBhvr>
                                    </p:animEffect>
                                    <p:animScale>
                                      <p:cBhvr>
                                        <p:cTn id="10" dur="250" autoRev="1" fill="hold"/>
                                        <p:tgtEl>
                                          <p:spTgt spid="3"/>
                                        </p:tgtEl>
                                      </p:cBhvr>
                                      <p:by x="105000" y="105000"/>
                                    </p:animScale>
                                  </p:childTnLst>
                                </p:cTn>
                              </p:par>
                            </p:childTnLst>
                          </p:cTn>
                        </p:par>
                        <p:par>
                          <p:cTn id="11" fill="hold">
                            <p:stCondLst>
                              <p:cond delay="500"/>
                            </p:stCondLst>
                            <p:childTnLst>
                              <p:par>
                                <p:cTn id="12" presetID="1" presetClass="entr" presetSubtype="0" fill="hold" nodeType="afterEffect">
                                  <p:stCondLst>
                                    <p:cond delay="0"/>
                                  </p:stCondLst>
                                  <p:childTnLst>
                                    <p:set>
                                      <p:cBhvr>
                                        <p:cTn id="13" dur="1" fill="hold">
                                          <p:stCondLst>
                                            <p:cond delay="499"/>
                                          </p:stCondLst>
                                        </p:cTn>
                                        <p:tgtEl>
                                          <p:spTgt spid="5"/>
                                        </p:tgtEl>
                                        <p:attrNameLst>
                                          <p:attrName>style.visibility</p:attrName>
                                        </p:attrNameLst>
                                      </p:cBhvr>
                                      <p:to>
                                        <p:strVal val="visible"/>
                                      </p:to>
                                    </p:set>
                                  </p:childTnLst>
                                </p:cTn>
                              </p:par>
                            </p:childTnLst>
                          </p:cTn>
                        </p:par>
                        <p:par>
                          <p:cTn id="14" fill="hold">
                            <p:stCondLst>
                              <p:cond delay="1000"/>
                            </p:stCondLst>
                            <p:childTnLst>
                              <p:par>
                                <p:cTn id="15" presetID="26" presetClass="emph" presetSubtype="0" fill="hold" nodeType="afterEffect">
                                  <p:stCondLst>
                                    <p:cond delay="0"/>
                                  </p:stCondLst>
                                  <p:childTnLst>
                                    <p:animEffect transition="out" filter="fade">
                                      <p:cBhvr>
                                        <p:cTn id="16" dur="500" tmFilter="0, 0; .2, .5; .8, .5; 1, 0"/>
                                        <p:tgtEl>
                                          <p:spTgt spid="5"/>
                                        </p:tgtEl>
                                      </p:cBhvr>
                                    </p:animEffect>
                                    <p:animScale>
                                      <p:cBhvr>
                                        <p:cTn id="17"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http://www.thebricktestament.com/churches/image_credi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394"/>
            <a:ext cx="9165021" cy="6873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59751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2"/>
            </a:gs>
            <a:gs pos="86000">
              <a:schemeClr val="tx2">
                <a:lumMod val="50000"/>
              </a:schemeClr>
            </a:gs>
          </a:gsLst>
          <a:lin ang="27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2286000"/>
          </a:xfrm>
        </p:spPr>
        <p:txBody>
          <a:bodyPr>
            <a:noAutofit/>
          </a:bodyPr>
          <a:lstStyle/>
          <a:p>
            <a:r>
              <a:rPr lang="en-US" sz="19900" dirty="0" smtClean="0">
                <a:solidFill>
                  <a:schemeClr val="bg1"/>
                </a:solidFill>
                <a:effectLst>
                  <a:outerShdw blurRad="38100" dist="38100" dir="2700000" algn="tl">
                    <a:srgbClr val="000000">
                      <a:alpha val="43137"/>
                    </a:srgbClr>
                  </a:outerShdw>
                </a:effectLst>
              </a:rPr>
              <a:t>Genesis</a:t>
            </a:r>
            <a:endParaRPr lang="en-US" sz="19900" dirty="0">
              <a:solidFill>
                <a:schemeClr val="bg1"/>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3429000"/>
            <a:ext cx="8229600" cy="3048000"/>
          </a:xfrm>
        </p:spPr>
        <p:txBody>
          <a:bodyPr>
            <a:noAutofit/>
          </a:bodyPr>
          <a:lstStyle/>
          <a:p>
            <a:pPr marL="0" indent="0" algn="ctr">
              <a:buNone/>
            </a:pPr>
            <a:r>
              <a:rPr lang="el-GR" sz="11500" dirty="0" smtClean="0">
                <a:solidFill>
                  <a:schemeClr val="bg1"/>
                </a:solidFill>
                <a:effectLst>
                  <a:outerShdw blurRad="38100" dist="38100" dir="2700000" algn="tl">
                    <a:srgbClr val="000000">
                      <a:alpha val="43137"/>
                    </a:srgbClr>
                  </a:outerShdw>
                </a:effectLst>
                <a:latin typeface="+mj-lt"/>
              </a:rPr>
              <a:t>Γένεσις</a:t>
            </a:r>
            <a:endParaRPr lang="en-US" sz="11500" dirty="0" smtClean="0">
              <a:solidFill>
                <a:schemeClr val="bg1"/>
              </a:solidFill>
              <a:effectLst>
                <a:outerShdw blurRad="38100" dist="38100" dir="2700000" algn="tl">
                  <a:srgbClr val="000000">
                    <a:alpha val="43137"/>
                  </a:srgbClr>
                </a:outerShdw>
              </a:effectLst>
              <a:latin typeface="+mj-lt"/>
            </a:endParaRPr>
          </a:p>
          <a:p>
            <a:pPr marL="0" indent="0" algn="ctr">
              <a:buNone/>
            </a:pPr>
            <a:r>
              <a:rPr lang="en-US" sz="4800" dirty="0" smtClean="0">
                <a:solidFill>
                  <a:schemeClr val="bg1"/>
                </a:solidFill>
                <a:effectLst>
                  <a:outerShdw blurRad="38100" dist="38100" dir="2700000" algn="tl">
                    <a:srgbClr val="000000">
                      <a:alpha val="43137"/>
                    </a:srgbClr>
                  </a:outerShdw>
                </a:effectLst>
              </a:rPr>
              <a:t>(origin)</a:t>
            </a:r>
            <a:endParaRPr lang="en-US" sz="48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7232606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2"/>
            </a:gs>
            <a:gs pos="86000">
              <a:schemeClr val="tx2">
                <a:lumMod val="50000"/>
              </a:schemeClr>
            </a:gs>
          </a:gsLst>
          <a:lin ang="27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62200" y="2667000"/>
            <a:ext cx="6096000" cy="2544762"/>
          </a:xfrm>
        </p:spPr>
        <p:txBody>
          <a:bodyPr>
            <a:normAutofit/>
          </a:bodyPr>
          <a:lstStyle/>
          <a:p>
            <a:r>
              <a:rPr lang="en-US" sz="8000" dirty="0" err="1" smtClean="0">
                <a:solidFill>
                  <a:schemeClr val="bg1"/>
                </a:solidFill>
                <a:effectLst>
                  <a:outerShdw blurRad="38100" dist="38100" dir="2700000" algn="tl">
                    <a:srgbClr val="000000">
                      <a:alpha val="43137"/>
                    </a:srgbClr>
                  </a:outerShdw>
                </a:effectLst>
              </a:rPr>
              <a:t>Chosenness</a:t>
            </a:r>
            <a:r>
              <a:rPr lang="en-US" sz="8000" dirty="0" smtClean="0">
                <a:solidFill>
                  <a:schemeClr val="bg1"/>
                </a:solidFill>
                <a:effectLst>
                  <a:outerShdw blurRad="38100" dist="38100" dir="2700000" algn="tl">
                    <a:srgbClr val="000000">
                      <a:alpha val="43137"/>
                    </a:srgbClr>
                  </a:outerShdw>
                </a:effectLst>
              </a:rPr>
              <a:t/>
            </a:r>
            <a:br>
              <a:rPr lang="en-US" sz="8000" dirty="0" smtClean="0">
                <a:solidFill>
                  <a:schemeClr val="bg1"/>
                </a:solidFill>
                <a:effectLst>
                  <a:outerShdw blurRad="38100" dist="38100" dir="2700000" algn="tl">
                    <a:srgbClr val="000000">
                      <a:alpha val="43137"/>
                    </a:srgbClr>
                  </a:outerShdw>
                </a:effectLst>
              </a:rPr>
            </a:br>
            <a:r>
              <a:rPr lang="en-US" sz="8000" dirty="0">
                <a:solidFill>
                  <a:schemeClr val="bg1"/>
                </a:solidFill>
                <a:effectLst>
                  <a:outerShdw blurRad="38100" dist="38100" dir="2700000" algn="tl">
                    <a:srgbClr val="000000">
                      <a:alpha val="43137"/>
                    </a:srgbClr>
                  </a:outerShdw>
                </a:effectLst>
              </a:rPr>
              <a:t>Legitimacy</a:t>
            </a:r>
            <a:r>
              <a:rPr lang="en-US" sz="8000" dirty="0" smtClean="0">
                <a:solidFill>
                  <a:schemeClr val="bg1"/>
                </a:solidFill>
                <a:effectLst>
                  <a:outerShdw blurRad="38100" dist="38100" dir="2700000" algn="tl">
                    <a:srgbClr val="000000">
                      <a:alpha val="43137"/>
                    </a:srgbClr>
                  </a:outerShdw>
                </a:effectLst>
              </a:rPr>
              <a:t> </a:t>
            </a:r>
            <a:endParaRPr lang="en-US" sz="8000" dirty="0">
              <a:solidFill>
                <a:schemeClr val="bg1"/>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81000" y="762000"/>
            <a:ext cx="8229600" cy="1524000"/>
          </a:xfrm>
        </p:spPr>
        <p:txBody>
          <a:bodyPr>
            <a:normAutofit/>
          </a:bodyPr>
          <a:lstStyle/>
          <a:p>
            <a:pPr marL="0" indent="0">
              <a:buNone/>
            </a:pPr>
            <a:r>
              <a:rPr lang="en-US" sz="8000" dirty="0" smtClean="0">
                <a:solidFill>
                  <a:schemeClr val="bg1"/>
                </a:solidFill>
                <a:effectLst>
                  <a:outerShdw blurRad="38100" dist="38100" dir="2700000" algn="tl">
                    <a:srgbClr val="000000">
                      <a:alpha val="43137"/>
                    </a:srgbClr>
                  </a:outerShdw>
                </a:effectLst>
                <a:latin typeface="+mj-lt"/>
              </a:rPr>
              <a:t>Key Themes:</a:t>
            </a:r>
            <a:endParaRPr lang="en-US" sz="8000" dirty="0">
              <a:solidFill>
                <a:schemeClr val="bg1"/>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131684700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upload.wikimedia.org/wikipedia/commons/thumb/6/60/Sacrifice_of_Isaac-Caravaggio_%28Uffizi%29.jpg/1280px-Sacrifice_of_Isaac-Caravaggio_%28Uffizi%29.jpg"/>
          <p:cNvPicPr>
            <a:picLocks noChangeAspect="1" noChangeArrowheads="1"/>
          </p:cNvPicPr>
          <p:nvPr/>
        </p:nvPicPr>
        <p:blipFill rotWithShape="1">
          <a:blip r:embed="rId3">
            <a:extLst>
              <a:ext uri="{28A0092B-C50C-407E-A947-70E740481C1C}">
                <a14:useLocalDpi xmlns:a14="http://schemas.microsoft.com/office/drawing/2010/main" val="0"/>
              </a:ext>
            </a:extLst>
          </a:blip>
          <a:srcRect t="1360" b="1360"/>
          <a:stretch/>
        </p:blipFill>
        <p:spPr bwMode="auto">
          <a:xfrm>
            <a:off x="-7884" y="0"/>
            <a:ext cx="915188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3429001" y="1981200"/>
            <a:ext cx="5714998" cy="1470025"/>
          </a:xfrm>
        </p:spPr>
        <p:txBody>
          <a:bodyPr>
            <a:noAutofit/>
          </a:bodyPr>
          <a:lstStyle/>
          <a:p>
            <a:r>
              <a:rPr lang="en-US" sz="8800" dirty="0" smtClean="0">
                <a:solidFill>
                  <a:schemeClr val="bg1"/>
                </a:solidFill>
              </a:rPr>
              <a:t>Abraham</a:t>
            </a:r>
            <a:endParaRPr lang="en-US" sz="8800" dirty="0">
              <a:solidFill>
                <a:schemeClr val="bg1"/>
              </a:solidFill>
            </a:endParaRPr>
          </a:p>
        </p:txBody>
      </p:sp>
      <p:sp>
        <p:nvSpPr>
          <p:cNvPr id="4" name="Content Placeholder 2"/>
          <p:cNvSpPr txBox="1">
            <a:spLocks/>
          </p:cNvSpPr>
          <p:nvPr/>
        </p:nvSpPr>
        <p:spPr>
          <a:xfrm>
            <a:off x="0" y="4572000"/>
            <a:ext cx="4186407" cy="1427678"/>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4800" b="1" dirty="0" smtClean="0">
                <a:solidFill>
                  <a:schemeClr val="bg1"/>
                </a:solidFill>
                <a:effectLst>
                  <a:outerShdw blurRad="38100" dist="38100" dir="2700000" algn="tl">
                    <a:srgbClr val="000000">
                      <a:alpha val="43137"/>
                    </a:srgbClr>
                  </a:outerShdw>
                </a:effectLst>
                <a:latin typeface="+mj-lt"/>
              </a:rPr>
              <a:t>COVENANT</a:t>
            </a:r>
            <a:endParaRPr lang="en-US" sz="4000" b="1" dirty="0" smtClean="0">
              <a:solidFill>
                <a:schemeClr val="bg1"/>
              </a:solidFill>
              <a:effectLst>
                <a:outerShdw blurRad="38100" dist="38100" dir="2700000" algn="tl">
                  <a:srgbClr val="000000">
                    <a:alpha val="43137"/>
                  </a:srgbClr>
                </a:outerShdw>
              </a:effectLst>
              <a:latin typeface="+mj-lt"/>
            </a:endParaRPr>
          </a:p>
          <a:p>
            <a:r>
              <a:rPr lang="en-US" sz="4000" b="1" dirty="0" smtClean="0">
                <a:solidFill>
                  <a:schemeClr val="bg1"/>
                </a:solidFill>
                <a:effectLst>
                  <a:outerShdw blurRad="38100" dist="38100" dir="2700000" algn="tl">
                    <a:srgbClr val="000000">
                      <a:alpha val="43137"/>
                    </a:srgbClr>
                  </a:outerShdw>
                </a:effectLst>
                <a:latin typeface="+mj-lt"/>
              </a:rPr>
              <a:t>	with </a:t>
            </a:r>
            <a:r>
              <a:rPr lang="en-US" sz="4000" b="1" i="1" dirty="0" smtClean="0">
                <a:solidFill>
                  <a:schemeClr val="bg1"/>
                </a:solidFill>
                <a:effectLst>
                  <a:outerShdw blurRad="38100" dist="38100" dir="2700000" algn="tl">
                    <a:srgbClr val="000000">
                      <a:alpha val="43137"/>
                    </a:srgbClr>
                  </a:outerShdw>
                </a:effectLst>
                <a:latin typeface="+mj-lt"/>
              </a:rPr>
              <a:t>Yahweh</a:t>
            </a:r>
          </a:p>
        </p:txBody>
      </p:sp>
    </p:spTree>
    <p:extLst>
      <p:ext uri="{BB962C8B-B14F-4D97-AF65-F5344CB8AC3E}">
        <p14:creationId xmlns:p14="http://schemas.microsoft.com/office/powerpoint/2010/main" val="579889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60000"/>
                <a:lumOff val="40000"/>
              </a:schemeClr>
            </a:gs>
            <a:gs pos="50000">
              <a:schemeClr val="accent4">
                <a:lumMod val="20000"/>
                <a:lumOff val="80000"/>
              </a:schemeClr>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4" name="TextBox 3"/>
          <p:cNvSpPr txBox="1"/>
          <p:nvPr/>
        </p:nvSpPr>
        <p:spPr>
          <a:xfrm>
            <a:off x="228600" y="1569690"/>
            <a:ext cx="8686800" cy="3154710"/>
          </a:xfrm>
          <a:prstGeom prst="rect">
            <a:avLst/>
          </a:prstGeom>
          <a:noFill/>
        </p:spPr>
        <p:txBody>
          <a:bodyPr wrap="square" rtlCol="0">
            <a:spAutoFit/>
          </a:bodyPr>
          <a:lstStyle/>
          <a:p>
            <a:pPr algn="ctr"/>
            <a:r>
              <a:rPr lang="en-US" sz="19900" dirty="0" smtClean="0">
                <a:latin typeface="+mj-lt"/>
              </a:rPr>
              <a:t>RCKLSS</a:t>
            </a:r>
            <a:endParaRPr lang="en-US" sz="11500" dirty="0">
              <a:latin typeface="+mj-lt"/>
            </a:endParaRPr>
          </a:p>
        </p:txBody>
      </p:sp>
      <p:sp>
        <p:nvSpPr>
          <p:cNvPr id="5" name="Title 4"/>
          <p:cNvSpPr>
            <a:spLocks noGrp="1"/>
          </p:cNvSpPr>
          <p:nvPr>
            <p:ph type="title"/>
          </p:nvPr>
        </p:nvSpPr>
        <p:spPr/>
        <p:txBody>
          <a:bodyPr/>
          <a:lstStyle/>
          <a:p>
            <a:endParaRPr lang="en-US"/>
          </a:p>
        </p:txBody>
      </p:sp>
    </p:spTree>
    <p:extLst>
      <p:ext uri="{BB962C8B-B14F-4D97-AF65-F5344CB8AC3E}">
        <p14:creationId xmlns:p14="http://schemas.microsoft.com/office/powerpoint/2010/main" val="26934457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Footlight">
      <a:majorFont>
        <a:latin typeface="Footlight MT Light"/>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Custom 17">
      <a:dk1>
        <a:srgbClr val="072F54"/>
      </a:dk1>
      <a:lt1>
        <a:sysClr val="window" lastClr="FFFFFF"/>
      </a:lt1>
      <a:dk2>
        <a:srgbClr val="072F54"/>
      </a:dk2>
      <a:lt2>
        <a:srgbClr val="FFFFFF"/>
      </a:lt2>
      <a:accent1>
        <a:srgbClr val="FFFFFF"/>
      </a:accent1>
      <a:accent2>
        <a:srgbClr val="FDDF8B"/>
      </a:accent2>
      <a:accent3>
        <a:srgbClr val="FDDF8B"/>
      </a:accent3>
      <a:accent4>
        <a:srgbClr val="9ECCF6"/>
      </a:accent4>
      <a:accent5>
        <a:srgbClr val="FDDF8B"/>
      </a:accent5>
      <a:accent6>
        <a:srgbClr val="FDDF8B"/>
      </a:accent6>
      <a:hlink>
        <a:srgbClr val="FDDF8B"/>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11680</TotalTime>
  <Words>1022</Words>
  <Application>Microsoft Office PowerPoint</Application>
  <PresentationFormat>On-screen Show (4:3)</PresentationFormat>
  <Paragraphs>212</Paragraphs>
  <Slides>57</Slides>
  <Notes>2</Notes>
  <HiddenSlides>0</HiddenSlides>
  <MMClips>6</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57</vt:i4>
      </vt:variant>
    </vt:vector>
  </HeadingPairs>
  <TitlesOfParts>
    <vt:vector size="63" baseType="lpstr">
      <vt:lpstr>Calibri</vt:lpstr>
      <vt:lpstr>Footlight MT Light</vt:lpstr>
      <vt:lpstr>Arial</vt:lpstr>
      <vt:lpstr>Garamond</vt:lpstr>
      <vt:lpstr>Office Theme</vt:lpstr>
      <vt:lpstr>1_Office Theme</vt:lpstr>
      <vt:lpstr>The  Patriarchs of Israel</vt:lpstr>
      <vt:lpstr>Patriarch</vt:lpstr>
      <vt:lpstr>Patriarchs of Israel</vt:lpstr>
      <vt:lpstr>The Torah</vt:lpstr>
      <vt:lpstr>Authorship?</vt:lpstr>
      <vt:lpstr>Genesis</vt:lpstr>
      <vt:lpstr>Chosenness Legitimacy </vt:lpstr>
      <vt:lpstr>Abraham</vt:lpstr>
      <vt:lpstr>PowerPoint Presentation</vt:lpstr>
      <vt:lpstr>YHWH</vt:lpstr>
      <vt:lpstr>PowerPoint Presentation</vt:lpstr>
      <vt:lpstr>Covenant</vt:lpstr>
      <vt:lpstr>CIRCUMCISION</vt:lpstr>
      <vt:lpstr>Abraham’s Offspring</vt:lpstr>
      <vt:lpstr>Abrahamic Religions</vt:lpstr>
      <vt:lpstr>PowerPoint Presentation</vt:lpstr>
      <vt:lpstr>Abrahamic and Indian Religions</vt:lpstr>
      <vt:lpstr>Judeo-Christian Tradition</vt:lpstr>
      <vt:lpstr>But  Ishmael would foster a  great nation,  as well.</vt:lpstr>
      <vt:lpstr>Islamic Tradition</vt:lpstr>
      <vt:lpstr>The Kaaba</vt:lpstr>
      <vt:lpstr>Ishmael</vt:lpstr>
      <vt:lpstr>CIRCUMCISION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Sodom and Gomorrah</vt:lpstr>
      <vt:lpstr>Lot  &amp; His Daughters</vt:lpstr>
      <vt:lpstr>PowerPoint Presentation</vt:lpstr>
      <vt:lpstr>PowerPoint Presentation</vt:lpstr>
      <vt:lpstr>Ethnocentrism</vt:lpstr>
      <vt:lpstr>Xenophobia</vt:lpstr>
      <vt:lpstr>Isaac</vt:lpstr>
      <vt:lpstr>PowerPoint Presentation</vt:lpstr>
      <vt:lpstr>PowerPoint Presentation</vt:lpstr>
      <vt:lpstr>PowerPoint Presentation</vt:lpstr>
      <vt:lpstr>Jacob’s Ladder</vt:lpstr>
      <vt:lpstr>Bath Abbey Bath, England</vt:lpstr>
      <vt:lpstr>Israel</vt:lpstr>
      <vt:lpstr>The Sons of Jacob</vt:lpstr>
      <vt:lpstr>PowerPoint Presentation</vt:lpstr>
      <vt:lpstr>Joseph</vt:lpstr>
      <vt:lpstr>JEALOUSY</vt:lpstr>
      <vt:lpstr>PowerPoint Presentation</vt:lpstr>
      <vt:lpstr>No thanks!</vt:lpstr>
      <vt:lpstr>PowerPoint Presentation</vt:lpstr>
      <vt:lpstr>PowerPoint Presentation</vt:lpstr>
      <vt:lpstr>PowerPoint Presentation</vt:lpstr>
    </vt:vector>
  </TitlesOfParts>
  <Company>tctc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Patriarchs of Israel</dc:title>
  <dc:creator>Tom Richey</dc:creator>
  <cp:lastModifiedBy>Tom Richey</cp:lastModifiedBy>
  <cp:revision>624</cp:revision>
  <dcterms:created xsi:type="dcterms:W3CDTF">2009-09-08T21:21:47Z</dcterms:created>
  <dcterms:modified xsi:type="dcterms:W3CDTF">2016-10-27T11:59:24Z</dcterms:modified>
</cp:coreProperties>
</file>