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25" autoAdjust="0"/>
    <p:restoredTop sz="91162" autoAdjust="0"/>
  </p:normalViewPr>
  <p:slideViewPr>
    <p:cSldViewPr>
      <p:cViewPr>
        <p:scale>
          <a:sx n="51" d="100"/>
          <a:sy n="51" d="100"/>
        </p:scale>
        <p:origin x="390" y="36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75510204081631"/>
          <c:y val="6.0869565217391307E-2"/>
          <c:w val="0.8392857142857143"/>
          <c:h val="0.74347826086956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F9900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F3A-4D53-A5C7-A0C9C9E017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F3A-4D53-A5C7-A0C9C9E017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F3A-4D53-A5C7-A0C9C9E017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F3A-4D53-A5C7-A0C9C9E0176A}"/>
              </c:ext>
            </c:extLst>
          </c:dPt>
          <c:dPt>
            <c:idx val="4"/>
            <c:invertIfNegative val="0"/>
            <c:bubble3D val="0"/>
            <c:spPr>
              <a:solidFill>
                <a:srgbClr val="FF66CC"/>
              </a:solid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DF3A-4D53-A5C7-A0C9C9E0176A}"/>
              </c:ext>
            </c:extLst>
          </c:dPt>
          <c:dPt>
            <c:idx val="5"/>
            <c:invertIfNegative val="0"/>
            <c:bubble3D val="0"/>
            <c:spPr>
              <a:solidFill>
                <a:srgbClr val="99CCFF"/>
              </a:solid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DF3A-4D53-A5C7-A0C9C9E0176A}"/>
              </c:ext>
            </c:extLst>
          </c:dPt>
          <c:cat>
            <c:strRef>
              <c:f>Sheet1!$A$2:$A$7</c:f>
              <c:strCache>
                <c:ptCount val="6"/>
                <c:pt idx="0">
                  <c:v>Test A</c:v>
                </c:pt>
                <c:pt idx="1">
                  <c:v>Test B</c:v>
                </c:pt>
                <c:pt idx="2">
                  <c:v>Test C</c:v>
                </c:pt>
                <c:pt idx="3">
                  <c:v>Test D</c:v>
                </c:pt>
                <c:pt idx="4">
                  <c:v>Test E</c:v>
                </c:pt>
                <c:pt idx="5">
                  <c:v>Test 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F3A-4D53-A5C7-A0C9C9E01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9968384"/>
        <c:axId val="129970176"/>
      </c:barChart>
      <c:catAx>
        <c:axId val="129968384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9701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9970176"/>
        <c:scaling>
          <c:orientation val="minMax"/>
          <c:max val="1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968384"/>
        <c:crosses val="autoZero"/>
        <c:crossBetween val="between"/>
        <c:majorUnit val="20"/>
      </c:valAx>
      <c:spPr>
        <a:noFill/>
        <a:ln w="2718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2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4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5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1E0A-3A5D-403A-82EF-0EDDEB31FC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BD5B-FB07-4E47-AD66-EFDA17A5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7"/>
          <p:cNvSpPr>
            <a:spLocks noChangeArrowheads="1"/>
          </p:cNvSpPr>
          <p:nvPr/>
        </p:nvSpPr>
        <p:spPr bwMode="auto">
          <a:xfrm>
            <a:off x="6466114" y="3657602"/>
            <a:ext cx="23010223" cy="275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5666" tIns="281000" rIns="936666" bIns="0"/>
          <a:lstStyle>
            <a:lvl1pPr defTabSz="3370263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 defTabSz="3370263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3370263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42950" defTabSz="3370263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971550" defTabSz="3370263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28750" algn="ctr" defTabSz="3370263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885950" algn="ctr" defTabSz="3370263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3150" algn="ctr" defTabSz="3370263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00350" algn="ctr" defTabSz="3370263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altLang="en-US" sz="3600" dirty="0">
                <a:ea typeface="Times New Roman" pitchFamily="18" charset="0"/>
                <a:cs typeface="Calibri" pitchFamily="34" charset="0"/>
              </a:rPr>
              <a:t>Author Name Goes Here, MS1</a:t>
            </a:r>
            <a:r>
              <a:rPr lang="en-US" altLang="en-US" sz="3600" baseline="30000" dirty="0">
                <a:ea typeface="Times New Roman" pitchFamily="18" charset="0"/>
                <a:cs typeface="Calibri" pitchFamily="34" charset="0"/>
              </a:rPr>
              <a:t>1</a:t>
            </a:r>
            <a:r>
              <a:rPr lang="en-US" altLang="en-US" sz="3600" dirty="0">
                <a:ea typeface="Times New Roman" pitchFamily="18" charset="0"/>
                <a:cs typeface="Calibri" pitchFamily="34" charset="0"/>
              </a:rPr>
              <a:t>, Author Name Goes Here, M.D.</a:t>
            </a:r>
            <a:r>
              <a:rPr lang="en-US" altLang="en-US" sz="3600" baseline="30000" dirty="0">
                <a:ea typeface="Times New Roman" pitchFamily="18" charset="0"/>
                <a:cs typeface="Calibri" pitchFamily="34" charset="0"/>
              </a:rPr>
              <a:t>2</a:t>
            </a:r>
            <a:r>
              <a:rPr lang="en-US" altLang="en-US" sz="3600" dirty="0">
                <a:ea typeface="Times New Roman" pitchFamily="18" charset="0"/>
                <a:cs typeface="Calibri" pitchFamily="34" charset="0"/>
              </a:rPr>
              <a:t>, Author Name Goes Here, M.D.</a:t>
            </a:r>
            <a:r>
              <a:rPr lang="en-US" altLang="en-US" sz="3600" baseline="30000" dirty="0">
                <a:ea typeface="Times New Roman" pitchFamily="18" charset="0"/>
                <a:cs typeface="Calibri" pitchFamily="34" charset="0"/>
              </a:rPr>
              <a:t>3 1</a:t>
            </a:r>
            <a:r>
              <a:rPr lang="en-US" altLang="en-US" sz="3600" dirty="0">
                <a:ea typeface="Times New Roman" pitchFamily="18" charset="0"/>
                <a:cs typeface="Calibri" pitchFamily="34" charset="0"/>
              </a:rPr>
              <a:t>Department of XXXXXXXXXXX, </a:t>
            </a:r>
            <a:r>
              <a:rPr lang="en-US" altLang="en-US" sz="3600" baseline="30000" dirty="0">
                <a:ea typeface="Times New Roman" pitchFamily="18" charset="0"/>
                <a:cs typeface="Calibri" pitchFamily="34" charset="0"/>
              </a:rPr>
              <a:t>2</a:t>
            </a:r>
            <a:r>
              <a:rPr lang="en-US" altLang="en-US" sz="3600" dirty="0">
                <a:ea typeface="Times New Roman" pitchFamily="18" charset="0"/>
                <a:cs typeface="Calibri" pitchFamily="34" charset="0"/>
              </a:rPr>
              <a:t>Division of XXXXXXXXXXX, </a:t>
            </a:r>
            <a:r>
              <a:rPr lang="en-US" altLang="en-US" sz="3600" baseline="30000" dirty="0">
                <a:ea typeface="Times New Roman" pitchFamily="18" charset="0"/>
                <a:cs typeface="Calibri" pitchFamily="34" charset="0"/>
              </a:rPr>
              <a:t>3</a:t>
            </a:r>
            <a:r>
              <a:rPr lang="en-US" altLang="en-US" sz="3600" dirty="0">
                <a:ea typeface="Times New Roman" pitchFamily="18" charset="0"/>
                <a:cs typeface="Calibri" pitchFamily="34" charset="0"/>
              </a:rPr>
              <a:t>Division of XXXXXXXXXXX</a:t>
            </a:r>
          </a:p>
          <a:p>
            <a:pPr algn="l"/>
            <a:r>
              <a:rPr lang="en-US" altLang="en-US" sz="3600" b="1" dirty="0">
                <a:ea typeface="Times New Roman" pitchFamily="18" charset="0"/>
                <a:cs typeface="Calibri" pitchFamily="34" charset="0"/>
              </a:rPr>
              <a:t>Your Institution Name Goes Here, City Name Goes Here, State Initials Go Here</a:t>
            </a:r>
          </a:p>
        </p:txBody>
      </p:sp>
      <p:sp>
        <p:nvSpPr>
          <p:cNvPr id="5" name="Text Box 519"/>
          <p:cNvSpPr txBox="1">
            <a:spLocks noChangeArrowheads="1"/>
          </p:cNvSpPr>
          <p:nvPr/>
        </p:nvSpPr>
        <p:spPr bwMode="auto">
          <a:xfrm>
            <a:off x="22471381" y="17134542"/>
            <a:ext cx="9401990" cy="523837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marL="114300" indent="-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urnamassa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Nunceget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</a:p>
        </p:txBody>
      </p:sp>
      <p:sp>
        <p:nvSpPr>
          <p:cNvPr id="6" name="Text Box 520"/>
          <p:cNvSpPr txBox="1">
            <a:spLocks noChangeArrowheads="1"/>
          </p:cNvSpPr>
          <p:nvPr/>
        </p:nvSpPr>
        <p:spPr bwMode="auto">
          <a:xfrm>
            <a:off x="22464850" y="16022919"/>
            <a:ext cx="9401990" cy="11116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7" name="Text Box 522"/>
          <p:cNvSpPr txBox="1">
            <a:spLocks noChangeArrowheads="1"/>
          </p:cNvSpPr>
          <p:nvPr/>
        </p:nvSpPr>
        <p:spPr bwMode="auto">
          <a:xfrm>
            <a:off x="22464850" y="24204709"/>
            <a:ext cx="9401990" cy="594360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marL="114300" indent="-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porta.</a:t>
            </a:r>
          </a:p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</a:t>
            </a:r>
          </a:p>
        </p:txBody>
      </p:sp>
      <p:sp>
        <p:nvSpPr>
          <p:cNvPr id="8" name="Text Box 523"/>
          <p:cNvSpPr txBox="1">
            <a:spLocks noChangeArrowheads="1"/>
          </p:cNvSpPr>
          <p:nvPr/>
        </p:nvSpPr>
        <p:spPr bwMode="auto">
          <a:xfrm>
            <a:off x="22468118" y="23090097"/>
            <a:ext cx="9401992" cy="11146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9" name="Text Box 525"/>
          <p:cNvSpPr txBox="1">
            <a:spLocks noChangeArrowheads="1"/>
          </p:cNvSpPr>
          <p:nvPr/>
        </p:nvSpPr>
        <p:spPr bwMode="auto">
          <a:xfrm>
            <a:off x="22464850" y="31989061"/>
            <a:ext cx="9401990" cy="40849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marL="342900" indent="-342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342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714500" indent="-342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342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SzPct val="100000"/>
              <a:buFontTx/>
              <a:buAutoNum type="arabicPeriod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b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</a:b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SzPct val="100000"/>
              <a:buFontTx/>
              <a:buAutoNum type="arabicPeriod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</p:txBody>
      </p:sp>
      <p:sp>
        <p:nvSpPr>
          <p:cNvPr id="10" name="Text Box 526"/>
          <p:cNvSpPr txBox="1">
            <a:spLocks noChangeArrowheads="1"/>
          </p:cNvSpPr>
          <p:nvPr/>
        </p:nvSpPr>
        <p:spPr bwMode="auto">
          <a:xfrm>
            <a:off x="22464850" y="30874448"/>
            <a:ext cx="9401990" cy="1114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1" name="Text Box 528"/>
          <p:cNvSpPr txBox="1">
            <a:spLocks noChangeArrowheads="1"/>
          </p:cNvSpPr>
          <p:nvPr/>
        </p:nvSpPr>
        <p:spPr bwMode="auto">
          <a:xfrm>
            <a:off x="1038500" y="8074211"/>
            <a:ext cx="9401992" cy="189962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35000"/>
              </a:spcBef>
              <a:spcAft>
                <a:spcPts val="1229"/>
              </a:spcAft>
              <a:buClrTx/>
              <a:buSzTx/>
            </a:pPr>
            <a:r>
              <a:rPr lang="en-US" altLang="ja-JP" sz="2900" b="1" dirty="0">
                <a:solidFill>
                  <a:schemeClr val="accent4"/>
                </a:solidFill>
                <a:ea typeface="MS PGothic" pitchFamily="34" charset="-128"/>
              </a:rPr>
              <a:t>Background:</a:t>
            </a:r>
            <a:r>
              <a:rPr lang="en-US" altLang="ja-JP" sz="2900" dirty="0">
                <a:solidFill>
                  <a:schemeClr val="accent4"/>
                </a:solidFill>
                <a:ea typeface="MS PGothic" pitchFamily="34" charset="-128"/>
              </a:rPr>
              <a:t> 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</a:t>
            </a:r>
            <a:b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</a:b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  <a:p>
            <a:pPr lvl="1">
              <a:spcBef>
                <a:spcPct val="35000"/>
              </a:spcBef>
              <a:spcAft>
                <a:spcPts val="1229"/>
              </a:spcAft>
              <a:buClrTx/>
              <a:buSzTx/>
            </a:pPr>
            <a:r>
              <a:rPr lang="en-US" altLang="ja-JP" sz="2900" b="1" dirty="0">
                <a:solidFill>
                  <a:schemeClr val="accent4"/>
                </a:solidFill>
                <a:ea typeface="MS PGothic" pitchFamily="34" charset="-128"/>
              </a:rPr>
              <a:t>Objective:</a:t>
            </a:r>
            <a:r>
              <a:rPr lang="en-US" altLang="ja-JP" sz="2900" dirty="0">
                <a:solidFill>
                  <a:schemeClr val="accent4"/>
                </a:solidFill>
                <a:ea typeface="MS PGothic" pitchFamily="34" charset="-128"/>
              </a:rPr>
              <a:t>  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urna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posuere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consequat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Mauris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arcu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vitae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lobortis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iaculis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porta.</a:t>
            </a:r>
          </a:p>
          <a:p>
            <a:pPr lvl="1">
              <a:spcBef>
                <a:spcPct val="35000"/>
              </a:spcBef>
              <a:spcAft>
                <a:spcPts val="1229"/>
              </a:spcAft>
              <a:buClrTx/>
              <a:buSzTx/>
            </a:pPr>
            <a:r>
              <a:rPr lang="en-US" altLang="ja-JP" sz="2900" b="1" dirty="0">
                <a:solidFill>
                  <a:schemeClr val="accent4"/>
                </a:solidFill>
                <a:ea typeface="MS PGothic" pitchFamily="34" charset="-128"/>
              </a:rPr>
              <a:t>Methods:</a:t>
            </a:r>
            <a:r>
              <a:rPr lang="en-US" altLang="ja-JP" sz="2900" dirty="0">
                <a:solidFill>
                  <a:schemeClr val="accent4"/>
                </a:solidFill>
                <a:ea typeface="MS PGothic" pitchFamily="34" charset="-128"/>
              </a:rPr>
              <a:t>  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urna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</a:p>
          <a:p>
            <a:pPr lvl="1">
              <a:spcBef>
                <a:spcPct val="35000"/>
              </a:spcBef>
              <a:spcAft>
                <a:spcPts val="1229"/>
              </a:spcAft>
              <a:buClrTx/>
              <a:buSzTx/>
            </a:pPr>
            <a:r>
              <a:rPr lang="en-US" altLang="ja-JP" sz="2900" b="1" dirty="0">
                <a:solidFill>
                  <a:schemeClr val="accent4"/>
                </a:solidFill>
                <a:ea typeface="MS PGothic" pitchFamily="34" charset="-128"/>
              </a:rPr>
              <a:t>Results:</a:t>
            </a:r>
            <a:r>
              <a:rPr lang="en-US" altLang="ja-JP" sz="2900" dirty="0">
                <a:solidFill>
                  <a:schemeClr val="accent4"/>
                </a:solidFill>
                <a:ea typeface="MS PGothic" pitchFamily="34" charset="-128"/>
              </a:rPr>
              <a:t>  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urna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posuere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consequat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Mauris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arcu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vitae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lobortis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iaculis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libero,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porta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neque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non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Integer id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lectus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lobortis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  </a:t>
            </a:r>
          </a:p>
          <a:p>
            <a:pPr lvl="1">
              <a:spcBef>
                <a:spcPct val="35000"/>
              </a:spcBef>
              <a:spcAft>
                <a:spcPts val="1229"/>
              </a:spcAft>
              <a:buClrTx/>
              <a:buSzTx/>
            </a:pPr>
            <a:r>
              <a:rPr lang="en-US" altLang="ja-JP" sz="2900" b="1" dirty="0">
                <a:solidFill>
                  <a:schemeClr val="accent4"/>
                </a:solidFill>
                <a:ea typeface="MS PGothic" pitchFamily="34" charset="-128"/>
              </a:rPr>
              <a:t>Conclusions:</a:t>
            </a:r>
            <a:r>
              <a:rPr lang="en-US" altLang="ja-JP" sz="2900" dirty="0">
                <a:solidFill>
                  <a:schemeClr val="accent4"/>
                </a:solidFill>
                <a:ea typeface="MS PGothic" pitchFamily="34" charset="-128"/>
              </a:rPr>
              <a:t>  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</a:p>
        </p:txBody>
      </p:sp>
      <p:sp>
        <p:nvSpPr>
          <p:cNvPr id="12" name="Text Box 529"/>
          <p:cNvSpPr txBox="1">
            <a:spLocks noChangeArrowheads="1"/>
          </p:cNvSpPr>
          <p:nvPr/>
        </p:nvSpPr>
        <p:spPr bwMode="auto">
          <a:xfrm>
            <a:off x="1038500" y="6962588"/>
            <a:ext cx="9401992" cy="11116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Text Box 531"/>
          <p:cNvSpPr txBox="1">
            <a:spLocks noChangeArrowheads="1"/>
          </p:cNvSpPr>
          <p:nvPr/>
        </p:nvSpPr>
        <p:spPr bwMode="auto">
          <a:xfrm>
            <a:off x="1045032" y="29290684"/>
            <a:ext cx="9401992" cy="1356658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57300" indent="-4000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5000"/>
              </a:spcBef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r>
              <a:rPr lang="en-US" altLang="ja-JP" sz="2900" b="1" i="1" dirty="0">
                <a:solidFill>
                  <a:schemeClr val="accent4"/>
                </a:solidFill>
                <a:ea typeface="MS PGothic" pitchFamily="34" charset="-128"/>
              </a:rPr>
              <a:t>Procedural Factors:</a:t>
            </a:r>
            <a:br>
              <a:rPr lang="en-US" altLang="ja-JP" sz="2900" b="1" i="1" dirty="0">
                <a:solidFill>
                  <a:schemeClr val="bg1"/>
                </a:solidFill>
                <a:ea typeface="MS PGothic" pitchFamily="34" charset="-128"/>
              </a:rPr>
            </a:b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urna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posuere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consequat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</a:t>
            </a:r>
          </a:p>
          <a:p>
            <a:pPr>
              <a:spcBef>
                <a:spcPct val="35000"/>
              </a:spcBef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r>
              <a:rPr lang="en-US" altLang="ja-JP" sz="2900" b="1" i="1" dirty="0">
                <a:solidFill>
                  <a:schemeClr val="accent4"/>
                </a:solidFill>
                <a:ea typeface="MS PGothic" pitchFamily="34" charset="-128"/>
              </a:rPr>
              <a:t>Baseline Characteristics:</a:t>
            </a:r>
            <a:r>
              <a:rPr lang="en-US" altLang="ja-JP" sz="2900" dirty="0">
                <a:solidFill>
                  <a:schemeClr val="accent4"/>
                </a:solidFill>
                <a:ea typeface="MS PGothic" pitchFamily="34" charset="-128"/>
              </a:rPr>
              <a:t> </a:t>
            </a:r>
            <a:b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</a:b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urna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nisi et</a:t>
            </a:r>
          </a:p>
          <a:p>
            <a:pPr>
              <a:spcBef>
                <a:spcPct val="35000"/>
              </a:spcBef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posuere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consequat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</a:t>
            </a:r>
          </a:p>
          <a:p>
            <a:pPr>
              <a:spcBef>
                <a:spcPct val="35000"/>
              </a:spcBef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</a:p>
        </p:txBody>
      </p:sp>
      <p:sp>
        <p:nvSpPr>
          <p:cNvPr id="14" name="Text Box 532"/>
          <p:cNvSpPr txBox="1">
            <a:spLocks noChangeArrowheads="1"/>
          </p:cNvSpPr>
          <p:nvPr/>
        </p:nvSpPr>
        <p:spPr bwMode="auto">
          <a:xfrm>
            <a:off x="1038500" y="28173083"/>
            <a:ext cx="9401992" cy="11175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15" name="Text Box 535"/>
          <p:cNvSpPr txBox="1">
            <a:spLocks noChangeArrowheads="1"/>
          </p:cNvSpPr>
          <p:nvPr/>
        </p:nvSpPr>
        <p:spPr bwMode="auto">
          <a:xfrm>
            <a:off x="11289575" y="25740662"/>
            <a:ext cx="10342516" cy="751496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marL="171450" indent="-1714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1714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42950" indent="-1714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endParaRPr lang="en-US" altLang="ja-JP" sz="2900" dirty="0">
              <a:solidFill>
                <a:srgbClr val="000000"/>
              </a:solidFill>
              <a:ea typeface="MS PGothic" pitchFamily="34" charset="-128"/>
            </a:endParaRPr>
          </a:p>
          <a:p>
            <a:pPr lvl="1"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SzTx/>
              <a:buFont typeface="Arial" charset="0"/>
              <a:buChar char="–"/>
            </a:pP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Adndnd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endParaRPr lang="en-US" altLang="ja-JP" sz="2900" dirty="0">
              <a:solidFill>
                <a:srgbClr val="000000"/>
              </a:solidFill>
              <a:ea typeface="MS PGothic" pitchFamily="34" charset="-128"/>
            </a:endParaRPr>
          </a:p>
          <a:p>
            <a:pPr lvl="2"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SzTx/>
              <a:buFontTx/>
              <a:buChar char="•"/>
            </a:pP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posuere</a:t>
            </a:r>
            <a:endParaRPr lang="en-US" altLang="ja-JP" sz="2900" dirty="0">
              <a:solidFill>
                <a:srgbClr val="000000"/>
              </a:solidFill>
              <a:ea typeface="MS PGothic" pitchFamily="34" charset="-128"/>
            </a:endParaRPr>
          </a:p>
          <a:p>
            <a:pPr>
              <a:spcBef>
                <a:spcPct val="35000"/>
              </a:spcBef>
              <a:spcAft>
                <a:spcPts val="1229"/>
              </a:spcAft>
              <a:buClr>
                <a:schemeClr val="accent4"/>
              </a:buClr>
              <a:buFontTx/>
              <a:buChar char="•"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</a:p>
        </p:txBody>
      </p:sp>
      <p:sp>
        <p:nvSpPr>
          <p:cNvPr id="16" name="Text Box 536"/>
          <p:cNvSpPr txBox="1">
            <a:spLocks noChangeArrowheads="1"/>
          </p:cNvSpPr>
          <p:nvPr/>
        </p:nvSpPr>
        <p:spPr bwMode="auto">
          <a:xfrm>
            <a:off x="11289575" y="24626050"/>
            <a:ext cx="10342516" cy="11146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7" name="Text Box 540"/>
          <p:cNvSpPr txBox="1">
            <a:spLocks noChangeArrowheads="1"/>
          </p:cNvSpPr>
          <p:nvPr/>
        </p:nvSpPr>
        <p:spPr bwMode="auto">
          <a:xfrm>
            <a:off x="11289575" y="14464080"/>
            <a:ext cx="10342516" cy="914895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57300" indent="-4000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Nam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Vivamus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urna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faucibus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scelerisque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orci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enim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Curabitur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eget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tortor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id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viverra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mattis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posuere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consequat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Mauris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arcu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vitae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lobortis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iaculis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</a:t>
            </a:r>
          </a:p>
          <a:p>
            <a:pPr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cursus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nisi et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massa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placerat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auctor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Integer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posuere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 sit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consequat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Mauris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arcu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vitae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feugiat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lobortis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tellus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iaculis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libero,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porta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neque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non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nunc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. Integer id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quis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lectus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chemeClr val="bg1"/>
                </a:solidFill>
                <a:ea typeface="MS PGothic" pitchFamily="34" charset="-128"/>
              </a:rPr>
              <a:t>lobortis</a:t>
            </a:r>
            <a:endParaRPr lang="en-US" altLang="ja-JP" sz="2900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8" name="Text Box 541"/>
          <p:cNvSpPr txBox="1">
            <a:spLocks noChangeArrowheads="1"/>
          </p:cNvSpPr>
          <p:nvPr/>
        </p:nvSpPr>
        <p:spPr bwMode="auto">
          <a:xfrm>
            <a:off x="11289575" y="13378331"/>
            <a:ext cx="10342516" cy="11116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9" name="Text Box 548"/>
          <p:cNvSpPr txBox="1">
            <a:spLocks noChangeArrowheads="1"/>
          </p:cNvSpPr>
          <p:nvPr/>
        </p:nvSpPr>
        <p:spPr bwMode="auto">
          <a:xfrm>
            <a:off x="11289575" y="34378376"/>
            <a:ext cx="10342516" cy="11116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Table 1: Title</a:t>
            </a:r>
          </a:p>
        </p:txBody>
      </p:sp>
      <p:sp>
        <p:nvSpPr>
          <p:cNvPr id="20" name="Rectangle 550"/>
          <p:cNvSpPr>
            <a:spLocks noChangeArrowheads="1"/>
          </p:cNvSpPr>
          <p:nvPr/>
        </p:nvSpPr>
        <p:spPr bwMode="auto">
          <a:xfrm>
            <a:off x="11289575" y="35490000"/>
            <a:ext cx="10342516" cy="736727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87333" tIns="93667" rIns="187333" bIns="93667" anchor="ctr">
            <a:noAutofit/>
          </a:bodyPr>
          <a:lstStyle/>
          <a:p>
            <a:endParaRPr lang="en-US"/>
          </a:p>
        </p:txBody>
      </p:sp>
      <p:sp>
        <p:nvSpPr>
          <p:cNvPr id="21" name="Text Box 575"/>
          <p:cNvSpPr txBox="1">
            <a:spLocks noChangeArrowheads="1"/>
          </p:cNvSpPr>
          <p:nvPr/>
        </p:nvSpPr>
        <p:spPr bwMode="auto">
          <a:xfrm>
            <a:off x="22464850" y="6962588"/>
            <a:ext cx="9401990" cy="11116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Figure 1</a:t>
            </a:r>
          </a:p>
        </p:txBody>
      </p:sp>
      <p:sp>
        <p:nvSpPr>
          <p:cNvPr id="22" name="Rectangle 576"/>
          <p:cNvSpPr>
            <a:spLocks noChangeArrowheads="1"/>
          </p:cNvSpPr>
          <p:nvPr/>
        </p:nvSpPr>
        <p:spPr bwMode="auto">
          <a:xfrm>
            <a:off x="22464850" y="8074213"/>
            <a:ext cx="9401990" cy="66308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87333" tIns="93667" rIns="187333" bIns="93667" anchor="ctr">
            <a:noAutofit/>
          </a:bodyPr>
          <a:lstStyle/>
          <a:p>
            <a:endParaRPr lang="en-US"/>
          </a:p>
        </p:txBody>
      </p:sp>
      <p:sp>
        <p:nvSpPr>
          <p:cNvPr id="23" name="Text Box 577"/>
          <p:cNvSpPr txBox="1">
            <a:spLocks noChangeArrowheads="1"/>
          </p:cNvSpPr>
          <p:nvPr/>
        </p:nvSpPr>
        <p:spPr bwMode="auto">
          <a:xfrm>
            <a:off x="22895924" y="12954000"/>
            <a:ext cx="8307977" cy="1343326"/>
          </a:xfrm>
          <a:prstGeom prst="rect">
            <a:avLst/>
          </a:prstGeom>
          <a:noFill/>
          <a:ln>
            <a:noFill/>
          </a:ln>
          <a:effectLst/>
        </p:spPr>
        <p:txBody>
          <a:bodyPr lIns="187333" tIns="93667" rIns="187333" bIns="93667">
            <a:sp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</a:pPr>
            <a:r>
              <a:rPr lang="en-US" altLang="en-US" sz="2500" dirty="0">
                <a:solidFill>
                  <a:schemeClr val="bg1"/>
                </a:solidFill>
              </a:rPr>
              <a:t>Figure legend </a:t>
            </a:r>
            <a:r>
              <a:rPr lang="en-US" altLang="en-US" sz="2500" dirty="0" err="1">
                <a:solidFill>
                  <a:schemeClr val="bg1"/>
                </a:solidFill>
              </a:rPr>
              <a:t>sdfkj</a:t>
            </a:r>
            <a:r>
              <a:rPr lang="en-US" altLang="en-US" sz="2500" dirty="0">
                <a:solidFill>
                  <a:schemeClr val="bg1"/>
                </a:solidFill>
              </a:rPr>
              <a:t>  </a:t>
            </a:r>
            <a:r>
              <a:rPr lang="en-US" altLang="en-US" sz="2500" dirty="0" err="1">
                <a:solidFill>
                  <a:schemeClr val="bg1"/>
                </a:solidFill>
              </a:rPr>
              <a:t>uwer</a:t>
            </a:r>
            <a:r>
              <a:rPr lang="en-US" altLang="en-US" sz="2500" dirty="0">
                <a:solidFill>
                  <a:schemeClr val="bg1"/>
                </a:solidFill>
              </a:rPr>
              <a:t>  </a:t>
            </a:r>
            <a:r>
              <a:rPr lang="en-US" altLang="en-US" sz="2500" dirty="0" err="1">
                <a:solidFill>
                  <a:schemeClr val="bg1"/>
                </a:solidFill>
              </a:rPr>
              <a:t>lkjfsjkasd</a:t>
            </a:r>
            <a:r>
              <a:rPr lang="en-US" altLang="en-US" sz="2500" dirty="0">
                <a:solidFill>
                  <a:schemeClr val="bg1"/>
                </a:solidFill>
              </a:rPr>
              <a:t>  </a:t>
            </a:r>
            <a:r>
              <a:rPr lang="en-US" altLang="en-US" sz="2500" dirty="0" err="1">
                <a:solidFill>
                  <a:schemeClr val="bg1"/>
                </a:solidFill>
              </a:rPr>
              <a:t>iudfudfad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lkdf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wer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erwrewjr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lkdjf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dasfd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sdfsdfssdfdf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lkjf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fd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jsdffjdfjskdjf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sldkfjl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weruiou</a:t>
            </a:r>
            <a:r>
              <a:rPr lang="en-US" altLang="en-US" sz="2500" dirty="0">
                <a:solidFill>
                  <a:schemeClr val="bg1"/>
                </a:solidFill>
              </a:rPr>
              <a:t>  </a:t>
            </a:r>
            <a:r>
              <a:rPr lang="en-US" altLang="en-US" sz="2500" dirty="0" err="1">
                <a:solidFill>
                  <a:schemeClr val="bg1"/>
                </a:solidFill>
              </a:rPr>
              <a:t>lkjf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werj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werj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psfui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lkjwer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wl</a:t>
            </a:r>
            <a:r>
              <a:rPr lang="en-US" altLang="en-US" sz="2500" dirty="0">
                <a:solidFill>
                  <a:schemeClr val="bg1"/>
                </a:solidFill>
              </a:rPr>
              <a:t> </a:t>
            </a:r>
            <a:r>
              <a:rPr lang="en-US" altLang="en-US" sz="2500" dirty="0" err="1">
                <a:solidFill>
                  <a:schemeClr val="bg1"/>
                </a:solidFill>
              </a:rPr>
              <a:t>sdf</a:t>
            </a:r>
            <a:r>
              <a:rPr lang="en-US" altLang="en-US" sz="2500" dirty="0">
                <a:solidFill>
                  <a:schemeClr val="bg1"/>
                </a:solidFill>
              </a:rPr>
              <a:t> .</a:t>
            </a:r>
          </a:p>
        </p:txBody>
      </p:sp>
      <p:graphicFrame>
        <p:nvGraphicFramePr>
          <p:cNvPr id="24" name="Object 5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199689"/>
              </p:ext>
            </p:extLst>
          </p:nvPr>
        </p:nvGraphicFramePr>
        <p:xfrm>
          <a:off x="23006961" y="8901956"/>
          <a:ext cx="8219802" cy="4413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 Box 579"/>
          <p:cNvSpPr txBox="1">
            <a:spLocks noChangeArrowheads="1"/>
          </p:cNvSpPr>
          <p:nvPr/>
        </p:nvSpPr>
        <p:spPr bwMode="auto">
          <a:xfrm rot="16200000">
            <a:off x="21080212" y="10453374"/>
            <a:ext cx="3833905" cy="63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333" tIns="93667" rIns="187333" bIns="93667" anchor="ctr" anchorCtr="1">
            <a:sp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2900">
                <a:solidFill>
                  <a:schemeClr val="bg1"/>
                </a:solidFill>
              </a:rPr>
              <a:t>Axis label here</a:t>
            </a:r>
          </a:p>
        </p:txBody>
      </p:sp>
      <p:sp>
        <p:nvSpPr>
          <p:cNvPr id="26" name="Text Box 591"/>
          <p:cNvSpPr txBox="1">
            <a:spLocks noChangeArrowheads="1"/>
          </p:cNvSpPr>
          <p:nvPr/>
        </p:nvSpPr>
        <p:spPr bwMode="auto">
          <a:xfrm>
            <a:off x="11289575" y="8074213"/>
            <a:ext cx="10342516" cy="418054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lIns="281000" tIns="281000" rIns="281000" bIns="281000"/>
          <a:lstStyle>
            <a:lvl1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35000"/>
              </a:spcBef>
              <a:spcAft>
                <a:spcPts val="1229"/>
              </a:spcAft>
              <a:buClrTx/>
              <a:buSzTx/>
            </a:pP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Lorem ipsum dolor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consectetur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adipiscing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elit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sapien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metus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 ligula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vehicula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lacinia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Duis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vestibulum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tincidunt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felis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, at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euismod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dolor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sit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amet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.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Aliquam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et </a:t>
            </a:r>
            <a:r>
              <a:rPr lang="en-US" altLang="ja-JP" sz="2900" dirty="0" err="1">
                <a:solidFill>
                  <a:srgbClr val="000000"/>
                </a:solidFill>
                <a:ea typeface="MS PGothic" pitchFamily="34" charset="-128"/>
              </a:rPr>
              <a:t>erat</a:t>
            </a:r>
            <a:r>
              <a:rPr lang="en-US" altLang="ja-JP" sz="2900" dirty="0">
                <a:solidFill>
                  <a:srgbClr val="000000"/>
                </a:solidFill>
                <a:ea typeface="MS PGothic" pitchFamily="34" charset="-128"/>
              </a:rPr>
              <a:t> ac</a:t>
            </a:r>
          </a:p>
        </p:txBody>
      </p:sp>
      <p:sp>
        <p:nvSpPr>
          <p:cNvPr id="27" name="Text Box 592"/>
          <p:cNvSpPr txBox="1">
            <a:spLocks noChangeArrowheads="1"/>
          </p:cNvSpPr>
          <p:nvPr/>
        </p:nvSpPr>
        <p:spPr bwMode="auto">
          <a:xfrm>
            <a:off x="11289575" y="6962588"/>
            <a:ext cx="10342516" cy="11116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87333" tIns="93667" rIns="187333" bIns="93667" anchor="ctr" anchorCtr="1"/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altLang="en-US" sz="5100" b="1">
                <a:solidFill>
                  <a:schemeClr val="bg1"/>
                </a:solidFill>
              </a:rPr>
              <a:t>Study Aim</a:t>
            </a:r>
          </a:p>
        </p:txBody>
      </p:sp>
      <p:sp>
        <p:nvSpPr>
          <p:cNvPr id="28" name="Rectangle 606"/>
          <p:cNvSpPr>
            <a:spLocks noChangeArrowheads="1"/>
          </p:cNvSpPr>
          <p:nvPr/>
        </p:nvSpPr>
        <p:spPr bwMode="auto">
          <a:xfrm>
            <a:off x="6479178" y="0"/>
            <a:ext cx="21564009" cy="3657600"/>
          </a:xfrm>
          <a:prstGeom prst="rect">
            <a:avLst/>
          </a:prstGeom>
          <a:gradFill rotWithShape="1">
            <a:gsLst>
              <a:gs pos="0">
                <a:schemeClr val="accent4">
                  <a:alpha val="0"/>
                </a:schemeClr>
              </a:gs>
              <a:gs pos="50000">
                <a:srgbClr val="2158A1"/>
              </a:gs>
              <a:gs pos="100000">
                <a:schemeClr val="accent4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lIns="655666" tIns="861732" rIns="936666" bIns="0"/>
          <a:lstStyle>
            <a:lvl1pPr algn="l" defTabSz="3370263">
              <a:spcBef>
                <a:spcPct val="0"/>
              </a:spcBef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l" defTabSz="3370263">
              <a:spcBef>
                <a:spcPct val="0"/>
              </a:spcBef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3370263">
              <a:spcBef>
                <a:spcPct val="0"/>
              </a:spcBef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3370263">
              <a:spcBef>
                <a:spcPct val="0"/>
              </a:spcBef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3370263">
              <a:spcBef>
                <a:spcPct val="0"/>
              </a:spcBef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defTabSz="3370263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defTabSz="3370263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defTabSz="3370263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defTabSz="3370263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SzTx/>
            </a:pPr>
            <a:r>
              <a:rPr lang="en-US" altLang="en-US" sz="7200" dirty="0">
                <a:solidFill>
                  <a:schemeClr val="tx1"/>
                </a:solidFill>
              </a:rPr>
              <a:t>Poster Title Goes Here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96740"/>
              </p:ext>
            </p:extLst>
          </p:nvPr>
        </p:nvGraphicFramePr>
        <p:xfrm>
          <a:off x="11932776" y="36193500"/>
          <a:ext cx="9100591" cy="59856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6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1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49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000" dirty="0"/>
                        <a:t>   Published  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       Study</a:t>
                      </a:r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dirty="0"/>
                        <a:t>No. of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Patients (%)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dirty="0"/>
                        <a:t>Yield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Yield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A 2002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A 2003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B 2003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A 2004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B 2004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C 2004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–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sz="2000" dirty="0"/>
                        <a:t>Study A 2004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8105" marR="188105" marT="86061" marB="8606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Text Box 519"/>
          <p:cNvSpPr txBox="1">
            <a:spLocks noChangeArrowheads="1"/>
          </p:cNvSpPr>
          <p:nvPr/>
        </p:nvSpPr>
        <p:spPr bwMode="auto">
          <a:xfrm>
            <a:off x="983061" y="1031289"/>
            <a:ext cx="4253957" cy="45558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37160" tIns="137160" rIns="137160" bIns="137160">
            <a:noAutofit/>
          </a:bodyPr>
          <a:lstStyle>
            <a:lvl1pPr marL="114300" indent="-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35000"/>
              </a:spcBef>
              <a:spcAft>
                <a:spcPts val="1214"/>
              </a:spcAft>
              <a:buClr>
                <a:schemeClr val="accent4"/>
              </a:buClr>
            </a:pPr>
            <a:endParaRPr lang="en-US" altLang="ja-JP" sz="3600" dirty="0">
              <a:ea typeface="MS PGothic" pitchFamily="34" charset="-128"/>
            </a:endParaRPr>
          </a:p>
          <a:p>
            <a:pPr marL="0" indent="0" algn="ctr">
              <a:spcBef>
                <a:spcPct val="35000"/>
              </a:spcBef>
              <a:spcAft>
                <a:spcPts val="1214"/>
              </a:spcAft>
              <a:buClr>
                <a:schemeClr val="accent4"/>
              </a:buClr>
            </a:pPr>
            <a:r>
              <a:rPr lang="en-US" altLang="ja-JP" sz="3600" dirty="0">
                <a:ea typeface="MS PGothic" pitchFamily="34" charset="-128"/>
              </a:rPr>
              <a:t>Your </a:t>
            </a:r>
          </a:p>
          <a:p>
            <a:pPr marL="0" indent="0" algn="ctr">
              <a:spcBef>
                <a:spcPct val="35000"/>
              </a:spcBef>
              <a:spcAft>
                <a:spcPts val="1214"/>
              </a:spcAft>
              <a:buClr>
                <a:schemeClr val="accent4"/>
              </a:buClr>
            </a:pPr>
            <a:r>
              <a:rPr lang="en-US" altLang="ja-JP" sz="3600" dirty="0">
                <a:ea typeface="MS PGothic" pitchFamily="34" charset="-128"/>
              </a:rPr>
              <a:t>Institution Logo</a:t>
            </a:r>
          </a:p>
          <a:p>
            <a:pPr marL="0" indent="0" algn="ctr">
              <a:spcBef>
                <a:spcPct val="35000"/>
              </a:spcBef>
              <a:spcAft>
                <a:spcPts val="1214"/>
              </a:spcAft>
              <a:buClr>
                <a:schemeClr val="accent4"/>
              </a:buClr>
            </a:pPr>
            <a:r>
              <a:rPr lang="en-US" altLang="ja-JP" sz="3600" dirty="0">
                <a:ea typeface="MS PGothic" pitchFamily="34" charset="-128"/>
              </a:rPr>
              <a:t>Here</a:t>
            </a:r>
          </a:p>
        </p:txBody>
      </p:sp>
      <p:sp>
        <p:nvSpPr>
          <p:cNvPr id="35" name="Text Box 502"/>
          <p:cNvSpPr txBox="1">
            <a:spLocks noChangeArrowheads="1"/>
          </p:cNvSpPr>
          <p:nvPr/>
        </p:nvSpPr>
        <p:spPr bwMode="auto">
          <a:xfrm>
            <a:off x="28995624" y="43039938"/>
            <a:ext cx="2668652" cy="37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5075" tIns="92537" rIns="0" bIns="92537">
            <a:noAutofit/>
          </a:bodyPr>
          <a:lstStyle>
            <a:lvl1pPr algn="l" defTabSz="33702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33702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33702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33702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33702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SzTx/>
            </a:pPr>
            <a:r>
              <a:rPr lang="en-US" sz="1200" b="1" dirty="0">
                <a:sym typeface="Symbol" pitchFamily="18" charset="2"/>
              </a:rPr>
              <a:t>© 2016 CMDA VIE Poster Session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2464850" y="37015967"/>
            <a:ext cx="9405260" cy="2748215"/>
            <a:chOff x="16862425" y="10345738"/>
            <a:chExt cx="4570413" cy="1335938"/>
          </a:xfrm>
        </p:grpSpPr>
        <p:sp>
          <p:nvSpPr>
            <p:cNvPr id="37" name="Text Box 525"/>
            <p:cNvSpPr txBox="1">
              <a:spLocks noChangeArrowheads="1"/>
            </p:cNvSpPr>
            <p:nvPr/>
          </p:nvSpPr>
          <p:spPr bwMode="auto">
            <a:xfrm>
              <a:off x="16862425" y="10911787"/>
              <a:ext cx="4570413" cy="76988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wrap="square" lIns="137160" tIns="137160" rIns="137160" bIns="137160">
              <a:noAutofit/>
            </a:bodyPr>
            <a:lstStyle>
              <a:lvl1pPr marL="3429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35013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7145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8288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indent="0">
                <a:spcBef>
                  <a:spcPct val="35000"/>
                </a:spcBef>
                <a:spcAft>
                  <a:spcPts val="1214"/>
                </a:spcAft>
                <a:buClr>
                  <a:schemeClr val="accent4"/>
                </a:buClr>
                <a:buSzPct val="100000"/>
              </a:pPr>
              <a:r>
                <a:rPr lang="en-US" altLang="ja-JP" sz="2800" dirty="0">
                  <a:ea typeface="MS PGothic" pitchFamily="34" charset="-128"/>
                </a:rPr>
                <a:t> Lorem ipsum dolor sit </a:t>
              </a:r>
              <a:r>
                <a:rPr lang="en-US" altLang="ja-JP" sz="2800" dirty="0" err="1">
                  <a:ea typeface="MS PGothic" pitchFamily="34" charset="-128"/>
                </a:rPr>
                <a:t>amet</a:t>
              </a:r>
              <a:r>
                <a:rPr lang="en-US" altLang="ja-JP" sz="2800" dirty="0">
                  <a:ea typeface="MS PGothic" pitchFamily="34" charset="-128"/>
                </a:rPr>
                <a:t>, </a:t>
              </a:r>
              <a:r>
                <a:rPr lang="en-US" altLang="ja-JP" sz="2800" dirty="0" err="1">
                  <a:ea typeface="MS PGothic" pitchFamily="34" charset="-128"/>
                </a:rPr>
                <a:t>consectetur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adipiscing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elit</a:t>
              </a:r>
              <a:r>
                <a:rPr lang="en-US" altLang="ja-JP" sz="2800" dirty="0">
                  <a:ea typeface="MS PGothic" pitchFamily="34" charset="-128"/>
                </a:rPr>
                <a:t>.   </a:t>
              </a:r>
              <a:br>
                <a:rPr lang="en-US" altLang="ja-JP" sz="2800" dirty="0">
                  <a:ea typeface="MS PGothic" pitchFamily="34" charset="-128"/>
                </a:rPr>
              </a:b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Duis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eu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sapien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metus</a:t>
              </a:r>
              <a:r>
                <a:rPr lang="en-US" altLang="ja-JP" sz="2800" dirty="0">
                  <a:ea typeface="MS PGothic" pitchFamily="34" charset="-128"/>
                </a:rPr>
                <a:t>. </a:t>
              </a:r>
              <a:r>
                <a:rPr lang="en-US" altLang="ja-JP" sz="2800" dirty="0" err="1">
                  <a:ea typeface="MS PGothic" pitchFamily="34" charset="-128"/>
                </a:rPr>
                <a:t>Duis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vestibulum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tincidunt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felis</a:t>
              </a:r>
              <a:r>
                <a:rPr lang="en-US" altLang="ja-JP" sz="2800" dirty="0">
                  <a:ea typeface="MS PGothic" pitchFamily="34" charset="-128"/>
                </a:rPr>
                <a:t>, </a:t>
              </a:r>
              <a:br>
                <a:rPr lang="en-US" altLang="ja-JP" sz="2800" dirty="0">
                  <a:ea typeface="MS PGothic" pitchFamily="34" charset="-128"/>
                </a:rPr>
              </a:br>
              <a:r>
                <a:rPr lang="en-US" altLang="ja-JP" sz="2800" dirty="0">
                  <a:ea typeface="MS PGothic" pitchFamily="34" charset="-128"/>
                </a:rPr>
                <a:t> at </a:t>
              </a:r>
              <a:r>
                <a:rPr lang="en-US" altLang="ja-JP" sz="2800" dirty="0" err="1">
                  <a:ea typeface="MS PGothic" pitchFamily="34" charset="-128"/>
                </a:rPr>
                <a:t>euismod</a:t>
              </a:r>
              <a:r>
                <a:rPr lang="en-US" altLang="ja-JP" sz="2800" dirty="0">
                  <a:ea typeface="MS PGothic" pitchFamily="34" charset="-128"/>
                </a:rPr>
                <a:t> dolor </a:t>
              </a:r>
              <a:r>
                <a:rPr lang="en-US" altLang="ja-JP" sz="2800" dirty="0" err="1">
                  <a:ea typeface="MS PGothic" pitchFamily="34" charset="-128"/>
                </a:rPr>
                <a:t>aliquam</a:t>
              </a:r>
              <a:r>
                <a:rPr lang="en-US" altLang="ja-JP" sz="2800" dirty="0">
                  <a:ea typeface="MS PGothic" pitchFamily="34" charset="-128"/>
                </a:rPr>
                <a:t>.</a:t>
              </a:r>
            </a:p>
          </p:txBody>
        </p:sp>
        <p:sp>
          <p:nvSpPr>
            <p:cNvPr id="38" name="Text Box 526"/>
            <p:cNvSpPr txBox="1">
              <a:spLocks noChangeArrowheads="1"/>
            </p:cNvSpPr>
            <p:nvPr/>
          </p:nvSpPr>
          <p:spPr bwMode="auto">
            <a:xfrm>
              <a:off x="16864951" y="10345738"/>
              <a:ext cx="4565360" cy="563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 anchorCtr="1">
              <a:noAutofit/>
            </a:bodyPr>
            <a:lstStyle>
              <a:lvl1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</a:pPr>
              <a:r>
                <a:rPr lang="en-US" sz="5100" b="1" dirty="0">
                  <a:solidFill>
                    <a:schemeClr val="bg1"/>
                  </a:solidFill>
                </a:rPr>
                <a:t>Acknowledgements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434370" y="40667331"/>
            <a:ext cx="9405260" cy="2195167"/>
            <a:chOff x="16862425" y="10345738"/>
            <a:chExt cx="4570413" cy="1067095"/>
          </a:xfrm>
        </p:grpSpPr>
        <p:sp>
          <p:nvSpPr>
            <p:cNvPr id="40" name="Text Box 525"/>
            <p:cNvSpPr txBox="1">
              <a:spLocks noChangeArrowheads="1"/>
            </p:cNvSpPr>
            <p:nvPr/>
          </p:nvSpPr>
          <p:spPr bwMode="auto">
            <a:xfrm>
              <a:off x="16862425" y="10911787"/>
              <a:ext cx="4570413" cy="50104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wrap="square" lIns="137160" tIns="137160" rIns="137160" bIns="137160">
              <a:noAutofit/>
            </a:bodyPr>
            <a:lstStyle>
              <a:lvl1pPr marL="3429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35013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7145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8288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indent="0">
                <a:spcBef>
                  <a:spcPct val="35000"/>
                </a:spcBef>
                <a:spcAft>
                  <a:spcPts val="1214"/>
                </a:spcAft>
                <a:buClr>
                  <a:schemeClr val="accent4"/>
                </a:buClr>
                <a:buSzPct val="100000"/>
              </a:pPr>
              <a:r>
                <a:rPr lang="en-US" altLang="ja-JP" sz="2800" dirty="0">
                  <a:ea typeface="MS PGothic" pitchFamily="34" charset="-128"/>
                </a:rPr>
                <a:t> Lorem ipsum dolor sit </a:t>
              </a:r>
              <a:r>
                <a:rPr lang="en-US" altLang="ja-JP" sz="2800" dirty="0" err="1">
                  <a:ea typeface="MS PGothic" pitchFamily="34" charset="-128"/>
                </a:rPr>
                <a:t>amet</a:t>
              </a:r>
              <a:r>
                <a:rPr lang="en-US" altLang="ja-JP" sz="2800" dirty="0">
                  <a:ea typeface="MS PGothic" pitchFamily="34" charset="-128"/>
                </a:rPr>
                <a:t>, </a:t>
              </a:r>
              <a:r>
                <a:rPr lang="en-US" altLang="ja-JP" sz="2800" dirty="0" err="1">
                  <a:ea typeface="MS PGothic" pitchFamily="34" charset="-128"/>
                </a:rPr>
                <a:t>consectetur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adipiscing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elit</a:t>
              </a:r>
              <a:r>
                <a:rPr lang="en-US" altLang="ja-JP" sz="2800" dirty="0">
                  <a:ea typeface="MS PGothic" pitchFamily="34" charset="-128"/>
                </a:rPr>
                <a:t>.</a:t>
              </a:r>
              <a:br>
                <a:rPr lang="en-US" altLang="ja-JP" sz="2800" dirty="0">
                  <a:ea typeface="MS PGothic" pitchFamily="34" charset="-128"/>
                </a:rPr>
              </a:b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Duis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eu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sapien</a:t>
              </a:r>
              <a:r>
                <a:rPr lang="en-US" altLang="ja-JP" sz="2800" dirty="0">
                  <a:ea typeface="MS PGothic" pitchFamily="34" charset="-128"/>
                </a:rPr>
                <a:t> </a:t>
              </a:r>
              <a:r>
                <a:rPr lang="en-US" altLang="ja-JP" sz="2800" dirty="0" err="1">
                  <a:ea typeface="MS PGothic" pitchFamily="34" charset="-128"/>
                </a:rPr>
                <a:t>metus</a:t>
              </a:r>
              <a:r>
                <a:rPr lang="en-US" altLang="ja-JP" sz="2800" dirty="0">
                  <a:ea typeface="MS PGothic" pitchFamily="34" charset="-128"/>
                </a:rPr>
                <a:t>.</a:t>
              </a:r>
            </a:p>
          </p:txBody>
        </p:sp>
        <p:sp>
          <p:nvSpPr>
            <p:cNvPr id="41" name="Text Box 526"/>
            <p:cNvSpPr txBox="1">
              <a:spLocks noChangeArrowheads="1"/>
            </p:cNvSpPr>
            <p:nvPr/>
          </p:nvSpPr>
          <p:spPr bwMode="auto">
            <a:xfrm>
              <a:off x="16864951" y="10345738"/>
              <a:ext cx="4565360" cy="563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 anchorCtr="1">
              <a:noAutofit/>
            </a:bodyPr>
            <a:lstStyle>
              <a:lvl1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</a:pPr>
              <a:r>
                <a:rPr lang="en-US" sz="5100" b="1" dirty="0">
                  <a:solidFill>
                    <a:schemeClr val="bg1"/>
                  </a:solidFill>
                </a:rPr>
                <a:t>Disclosures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902" y="1843964"/>
            <a:ext cx="2860676" cy="32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419E931-A85E-8A1D-4988-D0E9AEC30C84}"/>
              </a:ext>
            </a:extLst>
          </p:cNvPr>
          <p:cNvSpPr txBox="1"/>
          <p:nvPr/>
        </p:nvSpPr>
        <p:spPr>
          <a:xfrm>
            <a:off x="27165845" y="3961907"/>
            <a:ext cx="5728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/>
            <a:r>
              <a:rPr lang="en-US" sz="32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VIE Poster Session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/>
            <a:r>
              <a:rPr lang="en-US" sz="3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Vignettes, Initiatives, Innovations &amp; Education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0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1322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Wingdings</vt:lpstr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Sherry-Ann N Brown</dc:creator>
  <cp:lastModifiedBy>Pam Smythe</cp:lastModifiedBy>
  <cp:revision>8</cp:revision>
  <dcterms:created xsi:type="dcterms:W3CDTF">2016-11-27T02:28:08Z</dcterms:created>
  <dcterms:modified xsi:type="dcterms:W3CDTF">2023-02-07T15:06:52Z</dcterms:modified>
</cp:coreProperties>
</file>