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  <p:sldMasterId id="2147483732" r:id="rId2"/>
  </p:sldMasterIdLst>
  <p:notesMasterIdLst>
    <p:notesMasterId r:id="rId74"/>
  </p:notesMasterIdLst>
  <p:sldIdLst>
    <p:sldId id="341" r:id="rId3"/>
    <p:sldId id="314" r:id="rId4"/>
    <p:sldId id="360" r:id="rId5"/>
    <p:sldId id="355" r:id="rId6"/>
    <p:sldId id="354" r:id="rId7"/>
    <p:sldId id="356" r:id="rId8"/>
    <p:sldId id="357" r:id="rId9"/>
    <p:sldId id="346" r:id="rId10"/>
    <p:sldId id="342" r:id="rId11"/>
    <p:sldId id="277" r:id="rId12"/>
    <p:sldId id="350" r:id="rId13"/>
    <p:sldId id="347" r:id="rId14"/>
    <p:sldId id="343" r:id="rId15"/>
    <p:sldId id="362" r:id="rId16"/>
    <p:sldId id="283" r:id="rId17"/>
    <p:sldId id="278" r:id="rId18"/>
    <p:sldId id="353" r:id="rId19"/>
    <p:sldId id="358" r:id="rId20"/>
    <p:sldId id="361" r:id="rId21"/>
    <p:sldId id="282" r:id="rId22"/>
    <p:sldId id="316" r:id="rId23"/>
    <p:sldId id="344" r:id="rId24"/>
    <p:sldId id="317" r:id="rId25"/>
    <p:sldId id="374" r:id="rId26"/>
    <p:sldId id="367" r:id="rId27"/>
    <p:sldId id="373" r:id="rId28"/>
    <p:sldId id="375" r:id="rId29"/>
    <p:sldId id="351" r:id="rId30"/>
    <p:sldId id="352" r:id="rId31"/>
    <p:sldId id="368" r:id="rId32"/>
    <p:sldId id="365" r:id="rId33"/>
    <p:sldId id="363" r:id="rId34"/>
    <p:sldId id="319" r:id="rId35"/>
    <p:sldId id="320" r:id="rId36"/>
    <p:sldId id="364" r:id="rId37"/>
    <p:sldId id="324" r:id="rId38"/>
    <p:sldId id="371" r:id="rId39"/>
    <p:sldId id="387" r:id="rId40"/>
    <p:sldId id="366" r:id="rId41"/>
    <p:sldId id="288" r:id="rId42"/>
    <p:sldId id="388" r:id="rId43"/>
    <p:sldId id="286" r:id="rId44"/>
    <p:sldId id="327" r:id="rId45"/>
    <p:sldId id="328" r:id="rId46"/>
    <p:sldId id="329" r:id="rId47"/>
    <p:sldId id="331" r:id="rId48"/>
    <p:sldId id="332" r:id="rId49"/>
    <p:sldId id="334" r:id="rId50"/>
    <p:sldId id="335" r:id="rId51"/>
    <p:sldId id="326" r:id="rId52"/>
    <p:sldId id="287" r:id="rId53"/>
    <p:sldId id="359" r:id="rId54"/>
    <p:sldId id="369" r:id="rId55"/>
    <p:sldId id="289" r:id="rId56"/>
    <p:sldId id="370" r:id="rId57"/>
    <p:sldId id="382" r:id="rId58"/>
    <p:sldId id="383" r:id="rId59"/>
    <p:sldId id="378" r:id="rId60"/>
    <p:sldId id="337" r:id="rId61"/>
    <p:sldId id="338" r:id="rId62"/>
    <p:sldId id="379" r:id="rId63"/>
    <p:sldId id="381" r:id="rId64"/>
    <p:sldId id="372" r:id="rId65"/>
    <p:sldId id="385" r:id="rId66"/>
    <p:sldId id="290" r:id="rId67"/>
    <p:sldId id="386" r:id="rId68"/>
    <p:sldId id="377" r:id="rId69"/>
    <p:sldId id="291" r:id="rId70"/>
    <p:sldId id="294" r:id="rId71"/>
    <p:sldId id="293" r:id="rId72"/>
    <p:sldId id="389" r:id="rId73"/>
  </p:sldIdLst>
  <p:sldSz cx="9144000" cy="6858000" type="screen4x3"/>
  <p:notesSz cx="6858000" cy="9144000"/>
  <p:embeddedFontLst>
    <p:embeddedFont>
      <p:font typeface="Rockwell" panose="02060603020205020403" pitchFamily="18" charset="0"/>
      <p:regular r:id="rId75"/>
      <p:bold r:id="rId76"/>
      <p:italic r:id="rId77"/>
      <p:boldItalic r:id="rId78"/>
    </p:embeddedFont>
    <p:embeddedFont>
      <p:font typeface="Antropos" panose="00000900000000000000" pitchFamily="2" charset="0"/>
      <p:bold r:id="rId79"/>
    </p:embeddedFont>
    <p:embeddedFont>
      <p:font typeface="Diogenes" panose="020B0604020202020204" charset="0"/>
      <p:regular r:id="rId80"/>
    </p:embeddedFont>
    <p:embeddedFont>
      <p:font typeface="Aharoni" panose="02010803020104030203" pitchFamily="2" charset="-79"/>
      <p:bold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915"/>
    <a:srgbClr val="CCCCCC"/>
    <a:srgbClr val="1A1B16"/>
    <a:srgbClr val="000000"/>
    <a:srgbClr val="F1E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0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B1428-162D-4AE4-B6C7-2F2D47D2DA2F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12855-7BEB-437F-9FD8-FFDEA457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Hominid_Skull-Australopithecus_afarensis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-Lucy_004.jpg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12855-7BEB-437F-9FD8-FFDEA457D7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8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68AE5-E732-4CF3-9676-AC9FB35A5B3F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6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5B40F-0256-437A-A3EC-7A3DEEDF631A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5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Hominid_Skull-Australopithecus_afarensis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-Lucy_004.jpg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12855-7BEB-437F-9FD8-FFDEA457D7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8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6FFEA5-997D-4BD2-AE0D-39F014A29FD6}" type="slidenum">
              <a:rPr lang="en-US"/>
              <a:pPr/>
              <a:t>43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5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AAFBF-8FD8-4832-94E9-B12E1B5598BA}" type="slidenum">
              <a:rPr lang="en-US"/>
              <a:pPr/>
              <a:t>44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E0404D-3BFF-46CF-A1E7-14B5C9AF64F6}" type="slidenum">
              <a:rPr lang="en-US"/>
              <a:pPr/>
              <a:t>45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9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5BB52-7831-469E-AA60-7BB34DF74522}" type="slidenum">
              <a:rPr lang="en-US"/>
              <a:pPr/>
              <a:t>46</a:t>
            </a:fld>
            <a:endParaRPr lang="en-US"/>
          </a:p>
        </p:txBody>
      </p:sp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57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FC617-DA0B-466B-9268-A0FB5EBD2936}" type="slidenum">
              <a:rPr lang="en-US"/>
              <a:pPr/>
              <a:t>47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1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A2103-8CBA-4A88-968B-E80F0269D49C}" type="slidenum">
              <a:rPr lang="en-US"/>
              <a:pPr/>
              <a:t>48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Slide concept by William V. Ganis, PhD</a:t>
            </a:r>
          </a:p>
          <a:p>
            <a:r>
              <a:rPr lang="en-US"/>
              <a:t>FOR EDUCATIONAL USE ONLY</a:t>
            </a:r>
          </a:p>
          <a:p>
            <a:r>
              <a:rPr lang="en-US"/>
              <a:t>For publication, reproduction or transmission of images, please contact individual artists, estates, photographers and exhibiting institutions for permissions and rights.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12855-7BEB-437F-9FD8-FFDEA457D76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67FD2-A2A1-478E-A074-E8D581360F4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97DE6-095B-42F8-9B37-B4F9C1B11BF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8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51F83C-A1B5-4A43-A266-428A1EC2A4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3C35F-D8AB-4BEF-836F-D1F8C21365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6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091C78-1BC4-4B65-B825-B98087B3D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42FBA-B3FF-46DB-93BC-2A371965E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36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66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52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68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13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94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44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594039-93DE-4D81-B7ED-B6ED620930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1149D-A24C-40E1-84E9-91DEFE22AA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1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3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8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D74A3F-C25C-4D07-B771-2D60D3B6074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1547E-AFB9-4810-8096-F5B7A92651C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3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5E495-6767-470B-A4C9-CF61982725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AFDC1-202C-4208-8F72-5503DB76A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3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82EA7-16CE-43C4-972C-ED9ACBC7B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42438-4579-4B9C-961A-9FDA08BCE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9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67EFE-C2EA-4CF5-A541-37209B006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6A3D9-7F27-4AC2-94B5-385AB61752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BE3669-7D7D-4F13-862E-45EE7AD32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47B96-76F4-4232-93BF-45AA72F307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1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9401A8-7BA4-438D-B5E7-EA3CF744C8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87331F-7498-4468-BE0C-CC8D2DCDEA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7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EB689-2EAE-4605-BF31-D2D31E5710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FB107D-F623-45C2-9818-AFDF210AC9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1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803877-EF55-4D18-B888-2A40A2381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720C7E-7620-4D13-BE2E-45ACA06FE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518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8/31/2016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8891445@N07/3676305510/in/photolist-6AS2xL-7bYFRN-88jMCo-9iA1FL-aa3wKB-c6yJHy-9yHaKU-8a2bSM-8xYdDP-aAJyT4-8qnpGC-dcZ7y7-dcN5Ev-9twvbq-8aBapH-8aBaea-8aBaBF-cdJ1cY-dKSu7k-dogn3m-8iNR95-8Q6nNd-8Q6nCy-8Q3eVg-8Q6mHQ-c6yHHd-8Cx6fV-c6AiWu-c6Ajj9-c6yHDY-c6yHCj-c6yHFb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51154846@N02/7996507865/in/photolist-dbCccg-8ZSdfQ-7UdRi2-dwjEn6-bBvWnq-9KoK4N-aETLL7-8qnpGC-97sYLg-9EZwMv-7PNG3K-dCp75q-aVBZET-fbbpty-7LV38F-9h8a4c-dJwGXf-92nHzN-8Wn9Zq-aApeGV-7LJdKi-92i2ZE-8Jgt2p-abD14T-eYPiF6-7HFqWc-aa8hrh-9pv2Np-bVF9PW-9AnVmZ-8fdi3B-9XAz8H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tevendepolo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85995222@N05/9068236185/in/photolist-ePk5FK-ePwwhS-ePk7TF-ePukg5-ePuopY-ePi4XH-ePhWQ2-ePi2SF-ePi3R8-ePuj8h-ePi4fz-ePhXPe-e8kQHx-e8s6Bm-e8s823-e8s7bf-e8msuF-e8mqXk-e8s7n1-e8s6TN-e8mrkc-e8s6jm-e8s6c7-e8mrBT-aVoDAz-9twvbq-8xquFu-8Tgck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85995222@N05/9068236185/in/photolist-ePk5FK-ePwwhS-ePk7TF-ePukg5-ePuopY-ePi4XH-ePhWQ2-ePi2SF-ePi3R8-ePuj8h-ePi4fz-ePhXPe-e8kQHx-e8s6Bm-e8s823-e8s7bf-e8msuF-e8mqXk-e8s7n1-e8s6TN-e8mrkc-e8s6jm-e8s6c7-e8mrBT-aVoDAz-9twvbq-8xquFu-8Tgck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23165290@N0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40964293@N07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ncssm/9069242439/in/photolist-ePqeNX-e8m2LK-e8m8sv-e8m7Wv-e8rKXE-e8rGmA-e8m7Mp-e8rNzC-e8rNGf-e8rMeS-e8m9Gc-e8rFuy-e8rL8N-e8m8Je-e8m7AB-e8rFXE-e8rLxb-e8m7rX-e8rMKf-e8rNt7-e8m8RT-e8m9Ve-e8rG7W-e8rNUQ-e8m77e-e8m2DV-e8ma4x-e8m8hT-e8rKNE-e8m3MD-e8rNfN-e8rHjd-e8m9aF-e8m89r-e8m39V-e8rFBy-e8m3UB-e8m8ZD-e8rLpN-e8rLTu-e8m49V-e8m42B-ePqdRr/" TargetMode="Externa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2.0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dunechaser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2.0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peasinapod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2.0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peasinapod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tthewvenn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ncssm/9069242439/in/photolist-ePqeNX-e8m2LK-e8m8sv-e8m7Wv-e8rKXE-e8rGmA-e8m7Mp-e8rNzC-e8rNGf-e8rMeS-e8m9Gc-e8rFuy-e8rL8N-e8m8Je-e8m7AB-e8rFXE-e8rLxb-e8m7rX-e8rMKf-e8rNt7-e8m8RT-e8m9Ve-e8rG7W-e8rNUQ-e8m77e-e8m2DV-e8ma4x-e8m8hT-e8rKNE-e8m3MD-e8rNfN-e8rHjd-e8m9aF-e8m89r-e8m39V-e8rFBy-e8m3UB-e8m8ZD-e8rLpN-e8rLTu-e8m49V-e8m42B-ePqdRr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hindu.com/sci-tech/science/article78778.ece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33.png"/><Relationship Id="rId4" Type="http://schemas.openxmlformats.org/officeDocument/2006/relationships/hyperlink" Target="HUNT_OR_BE_HUNTED/HUNT%20OR%20BE%20HUNTED%202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ncss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ncss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2.0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leftymgp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38446022@N0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fedenidi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thenext28days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scaux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ris.nyit.edu/arthistory/pptshows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ris.nyit.edu/arthistory/pptshows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ris.nyit.edu/arthistory/pptshows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ris.nyit.edu/arthistory/pptshows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ris.nyit.edu/arthistory/pptshows.html" TargetMode="External"/><Relationship Id="rId5" Type="http://schemas.openxmlformats.org/officeDocument/2006/relationships/image" Target="../media/image47.png"/><Relationship Id="rId4" Type="http://schemas.openxmlformats.org/officeDocument/2006/relationships/hyperlink" Target="http://www.youtube.com/watch?v=LNCC6ZYI3SI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en.wikipedia.org/wiki/Altamira_Cave" TargetMode="External"/><Relationship Id="rId4" Type="http://schemas.openxmlformats.org/officeDocument/2006/relationships/hyperlink" Target="http://iris.nyit.edu/arthistory/pptshows.html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iris.nyit.edu/arthistory/pptshows.html" TargetMode="External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apettif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talHoyukSouthArea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talHoyukSouthArea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colleenmorgan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ris.nyit.edu/arthistory/pptshows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n.wikipedia.org/wiki/File:Ankara_Muzeum_B19-36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2.0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lickr.com/photos/zamito44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alfredojunior.wordpress.com/tag/catal-huyuk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lias-schwerdtfeger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hyperlink" Target="http://www.youtube.com/tomforameri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44048265@N00/4796018264/in/photolist-8iNR95-8Q6nNd-8Q6nCy-8Q3eVg-8Q6mHQ-c6yHHd-8Cx6fV-c6AiWu-c6Ajj9-c6yHDY-c6yHCj-c6yHFb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flickr.com/photos/arbuford24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c/cc/AltamiraBi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23990" r="38933" b="46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51054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  <a:t>Hominids</a:t>
            </a:r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  <a:t> </a:t>
            </a:r>
            <a:b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</a:b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  <a:t>and the 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  <a:t/>
            </a:r>
            <a:b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</a:br>
            <a:r>
              <a:rPr lang="en-US" sz="10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ropos" pitchFamily="2" charset="0"/>
              </a:rPr>
              <a:t>Stone Age</a:t>
            </a:r>
            <a:endParaRPr lang="en-US" sz="10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ropo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410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A Survey of Prehistoric Man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ogen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2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1000" y="2362199"/>
            <a:ext cx="4209716" cy="2819401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Discovered in 1974 in Ethiopia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Named after a then-popular song by the Beatles</a:t>
            </a:r>
          </a:p>
        </p:txBody>
      </p:sp>
      <p:pic>
        <p:nvPicPr>
          <p:cNvPr id="4098" name="Picture 2" descr="http://farm3.staticflickr.com/2637/3676305510_7889b8154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16" y="28074"/>
            <a:ext cx="4553284" cy="68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2345" y="6397823"/>
            <a:ext cx="2047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3"/>
              </a:rPr>
              <a:t>Tadias</a:t>
            </a:r>
            <a:r>
              <a:rPr lang="en-US" sz="1400" dirty="0">
                <a:hlinkClick r:id="rId3"/>
              </a:rPr>
              <a:t> Magazine</a:t>
            </a:r>
            <a:endParaRPr lang="en-US" sz="1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048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Lucy</a:t>
            </a:r>
            <a:endParaRPr lang="en-US" sz="9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farm9.staticflickr.com/8178/7996507865_85b514188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739"/>
            <a:ext cx="9135979" cy="60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10400" y="6248400"/>
            <a:ext cx="1901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by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cclark395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8.staticflickr.com/7101/7363917798_820c7cf759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/>
          <a:stretch/>
        </p:blipFill>
        <p:spPr bwMode="auto">
          <a:xfrm>
            <a:off x="0" y="-3350"/>
            <a:ext cx="9111916" cy="68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914400"/>
            <a:ext cx="3657600" cy="3962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dirty="0" smtClean="0">
                <a:solidFill>
                  <a:schemeClr val="bg1"/>
                </a:solidFill>
                <a:latin typeface="+mn-lt"/>
              </a:rPr>
              <a:t>Is this the </a:t>
            </a:r>
            <a:br>
              <a:rPr lang="en-US" sz="6600" dirty="0" smtClean="0">
                <a:solidFill>
                  <a:schemeClr val="bg1"/>
                </a:solidFill>
                <a:latin typeface="+mn-lt"/>
              </a:rPr>
            </a:br>
            <a:r>
              <a:rPr lang="en-US" sz="11500" dirty="0" smtClean="0">
                <a:solidFill>
                  <a:schemeClr val="bg1"/>
                </a:solidFill>
              </a:rPr>
              <a:t>Key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  <a:latin typeface="+mn-lt"/>
              </a:rPr>
              <a:t>to our </a:t>
            </a:r>
            <a:r>
              <a:rPr lang="en-US" sz="4000" dirty="0" smtClean="0">
                <a:solidFill>
                  <a:schemeClr val="bg1"/>
                </a:solidFill>
              </a:rPr>
              <a:t>Origins?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91400" y="6488668"/>
            <a:ext cx="1757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3"/>
              </a:rPr>
              <a:t>stevendepolo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88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4.staticflickr.com/3740/9068236185_005dc504b4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7296" r="23842" b="72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3048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Lucy</a:t>
            </a:r>
            <a:endParaRPr lang="en-US" sz="9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6397823"/>
            <a:ext cx="1827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4"/>
              </a:rPr>
              <a:t>NCSSMphotos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01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9.staticflickr.com/8400/8615844823_f4e04a172e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/>
          <a:stretch/>
        </p:blipFill>
        <p:spPr bwMode="auto">
          <a:xfrm>
            <a:off x="0" y="0"/>
            <a:ext cx="81529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609600"/>
            <a:ext cx="3657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Human?</a:t>
            </a:r>
            <a:endParaRPr lang="en-US" sz="6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6397823"/>
            <a:ext cx="1827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4"/>
              </a:rPr>
              <a:t>NCSSMphotos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85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-5883"/>
          <a:stretch/>
        </p:blipFill>
        <p:spPr bwMode="auto">
          <a:xfrm>
            <a:off x="0" y="0"/>
            <a:ext cx="9122534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25796" y="2829580"/>
            <a:ext cx="1321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Gorilla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027842" y="2829580"/>
            <a:ext cx="258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prstClr val="black"/>
                </a:solidFill>
                <a:latin typeface="Arial" charset="0"/>
              </a:rPr>
              <a:t>Homo erectus</a:t>
            </a:r>
            <a:endParaRPr lang="en-US" sz="2800" b="1" i="1" dirty="0"/>
          </a:p>
        </p:txBody>
      </p:sp>
      <p:sp>
        <p:nvSpPr>
          <p:cNvPr id="8" name="Rectangle 7"/>
          <p:cNvSpPr/>
          <p:nvPr/>
        </p:nvSpPr>
        <p:spPr>
          <a:xfrm>
            <a:off x="22239" y="6258580"/>
            <a:ext cx="226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charset="0"/>
              </a:rPr>
              <a:t>Neanderthal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04042" y="6258580"/>
            <a:ext cx="2887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charset="0"/>
              </a:rPr>
              <a:t>Modern Human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52400"/>
            <a:ext cx="2827442" cy="5755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Comparing Skulls</a:t>
            </a:r>
          </a:p>
          <a:p>
            <a:pPr algn="ctr"/>
            <a:endParaRPr lang="en-US" sz="2400" dirty="0"/>
          </a:p>
          <a:p>
            <a:r>
              <a:rPr lang="en-US" sz="3200" i="1" dirty="0" smtClean="0"/>
              <a:t>Contrast the gorilla skull with the modern human skull.</a:t>
            </a:r>
          </a:p>
          <a:p>
            <a:endParaRPr lang="en-US" sz="3200" i="1" dirty="0" smtClean="0"/>
          </a:p>
          <a:p>
            <a:r>
              <a:rPr lang="en-US" sz="3200" i="1" dirty="0" smtClean="0"/>
              <a:t>Which hominid had the largest brain?</a:t>
            </a:r>
            <a:endParaRPr lang="en-US" sz="32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76200" y="4572000"/>
            <a:ext cx="4876800" cy="1371600"/>
          </a:xfrm>
        </p:spPr>
        <p:txBody>
          <a:bodyPr>
            <a:normAutofit/>
          </a:bodyPr>
          <a:lstStyle/>
          <a:p>
            <a:pPr marL="0" lvl="1" indent="0" algn="ctr" eaLnBrk="1" hangingPunct="1"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human-like?</a:t>
            </a:r>
          </a:p>
          <a:p>
            <a:pPr marL="0" lvl="1" indent="0" algn="ctr" eaLnBrk="1" hangingPunct="1"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isn’t?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05399" cy="3878666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550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n-US" sz="1380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60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Human?</a:t>
            </a:r>
            <a:endParaRPr lang="en-US" sz="760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farm8.staticflickr.com/7231/7282894210_be02a6d088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7534"/>
            <a:ext cx="4041775" cy="68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39000" y="6474023"/>
            <a:ext cx="1813573" cy="307777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Tim </a:t>
            </a:r>
            <a:r>
              <a:rPr lang="en-US" sz="1400" dirty="0" err="1">
                <a:hlinkClick r:id="rId3"/>
              </a:rPr>
              <a:t>Evanson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thesebonesofmine.files.wordpress.com/2011/03/humerus-vs-femu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57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Humerofemoral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Ratios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034940"/>
              </p:ext>
            </p:extLst>
          </p:nvPr>
        </p:nvGraphicFramePr>
        <p:xfrm>
          <a:off x="3810000" y="2484120"/>
          <a:ext cx="5029200" cy="24688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05727"/>
                <a:gridCol w="13234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Chimpanzee</a:t>
                      </a:r>
                      <a:endParaRPr lang="en-US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97.8</a:t>
                      </a:r>
                      <a:endParaRPr lang="en-US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Lucy</a:t>
                      </a:r>
                      <a:endParaRPr lang="en-US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84.6</a:t>
                      </a:r>
                      <a:endParaRPr lang="en-US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Humans</a:t>
                      </a:r>
                      <a:endParaRPr lang="en-US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71.8</a:t>
                      </a:r>
                      <a:endParaRPr lang="en-US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Picture 4" descr="http://farm4.staticflickr.com/3535/3993905719_94d9d1a46c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1" r="26580"/>
          <a:stretch/>
        </p:blipFill>
        <p:spPr bwMode="auto">
          <a:xfrm>
            <a:off x="0" y="1371600"/>
            <a:ext cx="349363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691" y="6488668"/>
            <a:ext cx="1422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 by </a:t>
            </a:r>
            <a:r>
              <a:rPr lang="en-US" sz="1400" dirty="0" err="1">
                <a:hlinkClick r:id="rId3"/>
              </a:rPr>
              <a:t>biologycorner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63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600200"/>
          </a:xfrm>
        </p:spPr>
        <p:txBody>
          <a:bodyPr>
            <a:noAutofit/>
          </a:bodyPr>
          <a:lstStyle/>
          <a:p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HOMINIDS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Human… but not quite.</a:t>
            </a:r>
            <a:endParaRPr lang="en-US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c/cc/AltamiraBi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23990" r="38933" b="46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8392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63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Essential Questions</a:t>
            </a:r>
            <a:endParaRPr lang="en-US" sz="63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2133600"/>
            <a:ext cx="5638800" cy="4343400"/>
          </a:xfrm>
        </p:spPr>
        <p:txBody>
          <a:bodyPr>
            <a:noAutofit/>
          </a:bodyPr>
          <a:lstStyle/>
          <a:p>
            <a:pPr marL="577850" indent="-577850">
              <a:spcAft>
                <a:spcPts val="1800"/>
              </a:spcAft>
              <a:buAutoNum type="arabicPeriod"/>
            </a:pPr>
            <a:r>
              <a:rPr lang="en-US" sz="3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origins of humanity?</a:t>
            </a:r>
          </a:p>
          <a:p>
            <a:pPr marL="577850" indent="-577850">
              <a:spcAft>
                <a:spcPts val="1800"/>
              </a:spcAft>
              <a:buAutoNum type="arabicPeriod"/>
            </a:pPr>
            <a:r>
              <a:rPr lang="en-US" sz="3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humans depend on technology?</a:t>
            </a:r>
          </a:p>
          <a:p>
            <a:pPr marL="577850" indent="-577850">
              <a:spcAft>
                <a:spcPts val="1800"/>
              </a:spcAft>
              <a:buAutoNum type="arabicPeriod"/>
            </a:pPr>
            <a:r>
              <a:rPr lang="en-US" sz="3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elements of civilization?</a:t>
            </a:r>
            <a:endParaRPr lang="en-US" sz="3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120473"/>
            <a:ext cx="2514600" cy="45089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700" dirty="0" smtClean="0">
                <a:ln/>
                <a:solidFill>
                  <a:schemeClr val="accent3"/>
                </a:solidFill>
              </a:rPr>
              <a:t>?</a:t>
            </a:r>
            <a:endParaRPr lang="en-US" sz="28700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7244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858388"/>
              </p:ext>
            </p:extLst>
          </p:nvPr>
        </p:nvGraphicFramePr>
        <p:xfrm>
          <a:off x="228600" y="1295401"/>
          <a:ext cx="8763000" cy="41910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06550"/>
                <a:gridCol w="1512484"/>
                <a:gridCol w="765594"/>
                <a:gridCol w="1833601"/>
                <a:gridCol w="605584"/>
                <a:gridCol w="1696560"/>
                <a:gridCol w="742627"/>
              </a:tblGrid>
              <a:tr h="9254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Scientific Name</a:t>
                      </a:r>
                      <a:endParaRPr lang="en-US" sz="2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1" dirty="0" smtClean="0"/>
                        <a:t>Homo</a:t>
                      </a:r>
                      <a:r>
                        <a:rPr lang="en-US" sz="2400" i="1" baseline="0" dirty="0" smtClean="0"/>
                        <a:t> </a:t>
                      </a:r>
                      <a:br>
                        <a:rPr lang="en-US" sz="2400" i="1" baseline="0" dirty="0" smtClean="0"/>
                      </a:br>
                      <a:r>
                        <a:rPr lang="en-US" sz="2400" i="1" baseline="0" dirty="0" smtClean="0"/>
                        <a:t>erectus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C7B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Homo N</a:t>
                      </a:r>
                      <a:r>
                        <a:rPr kumimoji="0" lang="en-US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C7B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eanderthalensis</a:t>
                      </a:r>
                      <a:endPara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C7B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30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/>
                        <a:t>Homo</a:t>
                      </a:r>
                      <a:r>
                        <a:rPr lang="en-US" sz="2400" i="1" baseline="0" dirty="0" smtClean="0"/>
                        <a:t> </a:t>
                      </a:r>
                      <a:br>
                        <a:rPr lang="en-US" sz="2400" i="1" baseline="0" dirty="0" smtClean="0"/>
                      </a:br>
                      <a:r>
                        <a:rPr lang="en-US" sz="2400" i="1" baseline="0" dirty="0" smtClean="0"/>
                        <a:t>sapiens</a:t>
                      </a:r>
                      <a:endParaRPr lang="en-US" sz="24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dirty="0" smtClean="0"/>
                    </a:p>
                  </a:txBody>
                  <a:tcPr/>
                </a:tc>
              </a:tr>
              <a:tr h="514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Meaning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“Upright Man”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“Neanderthal Man”</a:t>
                      </a:r>
                      <a:endParaRPr lang="en-US" sz="22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“Wise</a:t>
                      </a:r>
                      <a:r>
                        <a:rPr lang="en-US" sz="2000" baseline="0" dirty="0" smtClean="0"/>
                        <a:t> Man”</a:t>
                      </a:r>
                      <a:endParaRPr lang="en-US" sz="20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32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Extinction?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400,000  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years ago?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24,500 yrs ago</a:t>
                      </a:r>
                      <a:endParaRPr lang="en-US" sz="24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Still Living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1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Technology</a:t>
                      </a:r>
                    </a:p>
                    <a:p>
                      <a:r>
                        <a:rPr lang="en-US" sz="2400" dirty="0" smtClean="0"/>
                        <a:t>And</a:t>
                      </a:r>
                    </a:p>
                    <a:p>
                      <a:r>
                        <a:rPr lang="en-US" sz="2400" dirty="0" smtClean="0"/>
                        <a:t>Lifestyle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Large Brains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Careful Burial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Speech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/>
                        <a:t>Stone-Tipped Spears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Antler-tipped spears (throwing)</a:t>
                      </a:r>
                    </a:p>
                    <a:p>
                      <a:pPr algn="ctr"/>
                      <a:r>
                        <a:rPr lang="en-US" sz="2000" dirty="0" smtClean="0"/>
                        <a:t>Cave Paintings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191000" y="2305050"/>
            <a:ext cx="2209800" cy="3067050"/>
          </a:xfrm>
          <a:prstGeom prst="rect">
            <a:avLst/>
          </a:prstGeom>
          <a:solidFill>
            <a:schemeClr val="bg1">
              <a:lumMod val="90000"/>
              <a:lumOff val="1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3442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 Organizer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613737"/>
            <a:ext cx="8734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NOTE:</a:t>
            </a:r>
          </a:p>
          <a:p>
            <a:r>
              <a:rPr lang="en-US" sz="2000" i="1" dirty="0" smtClean="0"/>
              <a:t>The information on this chart represents the hypotheses of scientists  based on available fossil evidence.  Whether you find the evidence credible is up to you.</a:t>
            </a:r>
            <a:endParaRPr lang="en-US" sz="2000" i="1" dirty="0"/>
          </a:p>
        </p:txBody>
      </p:sp>
      <p:sp>
        <p:nvSpPr>
          <p:cNvPr id="12" name="Rectangle 11"/>
          <p:cNvSpPr/>
          <p:nvPr/>
        </p:nvSpPr>
        <p:spPr>
          <a:xfrm>
            <a:off x="6591300" y="2305050"/>
            <a:ext cx="2324100" cy="3067050"/>
          </a:xfrm>
          <a:prstGeom prst="rect">
            <a:avLst/>
          </a:prstGeom>
          <a:solidFill>
            <a:schemeClr val="bg1">
              <a:lumMod val="90000"/>
              <a:lumOff val="1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3981271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1A1B16"/>
                </a:solidFill>
              </a:rPr>
              <a:t>Walk Upright</a:t>
            </a:r>
          </a:p>
          <a:p>
            <a:pPr lvl="0" algn="ctr"/>
            <a:r>
              <a:rPr lang="en-US" sz="2400" dirty="0">
                <a:solidFill>
                  <a:srgbClr val="1A1B16"/>
                </a:solidFill>
              </a:rPr>
              <a:t>Control Fire</a:t>
            </a:r>
          </a:p>
          <a:p>
            <a:pPr lvl="0" algn="ctr"/>
            <a:r>
              <a:rPr lang="en-US" sz="2400" dirty="0" smtClean="0">
                <a:solidFill>
                  <a:srgbClr val="1A1B16"/>
                </a:solidFill>
              </a:rPr>
              <a:t>Cook </a:t>
            </a:r>
            <a:r>
              <a:rPr lang="en-US" sz="2400" dirty="0">
                <a:solidFill>
                  <a:srgbClr val="1A1B16"/>
                </a:solidFill>
              </a:rPr>
              <a:t>Food</a:t>
            </a:r>
            <a:endParaRPr lang="en-US" sz="2400" b="1" dirty="0">
              <a:solidFill>
                <a:srgbClr val="1A1B16"/>
              </a:solidFill>
            </a:endParaRPr>
          </a:p>
        </p:txBody>
      </p:sp>
      <p:pic>
        <p:nvPicPr>
          <p:cNvPr id="13" name="Picture 2" descr="http://farm3.staticflickr.com/2872/9069242439_9f15bf65c6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10777"/>
          <a:stretch/>
        </p:blipFill>
        <p:spPr bwMode="auto">
          <a:xfrm>
            <a:off x="2933944" y="1295400"/>
            <a:ext cx="1104656" cy="9392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arm8.staticflickr.com/7283/9067978263_0bbff78087_b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3507" r="15577" b="9189"/>
          <a:stretch/>
        </p:blipFill>
        <p:spPr bwMode="auto">
          <a:xfrm>
            <a:off x="5677426" y="1250732"/>
            <a:ext cx="936208" cy="8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farm4.staticflickr.com/3707/9071795558_0a45632545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r="22442"/>
          <a:stretch/>
        </p:blipFill>
        <p:spPr bwMode="auto">
          <a:xfrm>
            <a:off x="8169166" y="1262621"/>
            <a:ext cx="761999" cy="9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872/9069242439_9f15bf65c6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4"/>
          <a:stretch/>
        </p:blipFill>
        <p:spPr bwMode="auto">
          <a:xfrm>
            <a:off x="1066801" y="0"/>
            <a:ext cx="8077200" cy="686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arm3.staticflickr.com/2872/9069242439_9f15bf65c6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200400" cy="686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886200" cy="2514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Homo </a:t>
            </a:r>
            <a:r>
              <a:rPr lang="en-US" sz="60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erectus</a:t>
            </a:r>
            <a:endParaRPr lang="en-US" sz="6600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File:Caucasian Human Sk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30490"/>
            <a:ext cx="249555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2533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Modern Human Skull</a:t>
            </a:r>
            <a:endParaRPr lang="en-US" sz="2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9000" y="6397823"/>
            <a:ext cx="1827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5"/>
              </a:rPr>
              <a:t>NCSSMphotos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5166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c/cc/AltamiraBi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23990" r="38933" b="46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7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Critical Thinking</a:t>
            </a:r>
            <a:endParaRPr lang="en-US" sz="7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895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Imagine humanity without the benefit of any tools or technology.  What would happen to our species if we had to fend for ourselves using nothing but our hands?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6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3" r="1288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123379"/>
            <a:ext cx="3505200" cy="30008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15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lumMod val="60000"/>
                      <a:lumOff val="40000"/>
                      <a:alpha val="40000"/>
                    </a:schemeClr>
                  </a:glow>
                </a:effectLst>
                <a:latin typeface="+mj-lt"/>
                <a:cs typeface="Calibri" pitchFamily="34" charset="0"/>
              </a:rPr>
              <a:t>YOU</a:t>
            </a:r>
          </a:p>
          <a:p>
            <a:pPr algn="ctr"/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lumMod val="60000"/>
                      <a:lumOff val="40000"/>
                      <a:alpha val="40000"/>
                    </a:schemeClr>
                  </a:glow>
                </a:effectLst>
                <a:latin typeface="+mj-lt"/>
                <a:cs typeface="Calibri" pitchFamily="34" charset="0"/>
              </a:rPr>
              <a:t>Minus Technology </a:t>
            </a:r>
          </a:p>
          <a:p>
            <a:pPr algn="ctr"/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tx1">
                    <a:lumMod val="60000"/>
                    <a:lumOff val="40000"/>
                    <a:alpha val="40000"/>
                  </a:schemeClr>
                </a:glow>
              </a:effectLst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28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2.staticflickr.com/1330/1228876626_a7d369f64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"/>
            <a:ext cx="9141372" cy="68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Human Creation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5532437"/>
            <a:ext cx="6781800" cy="868363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according to the ancient Greeks.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9395" y="6474023"/>
            <a:ext cx="2368405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>
                <a:hlinkClick r:id="rId3" tooltip="Attribution-NonCommercial-ShareAlike License"/>
              </a:rPr>
              <a:t>Some rights reserved</a:t>
            </a:r>
            <a:r>
              <a:rPr lang="en-US" sz="1200" dirty="0"/>
              <a:t> by </a:t>
            </a:r>
            <a:r>
              <a:rPr lang="en-US" sz="1200" dirty="0" err="1">
                <a:hlinkClick r:id="rId4"/>
              </a:rPr>
              <a:t>Dunechaser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2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c/ce/Four_elements_representation.svg/1000px-Four_elements_representatio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50" t="-299" r="1" b="-434"/>
          <a:stretch/>
        </p:blipFill>
        <p:spPr bwMode="auto">
          <a:xfrm>
            <a:off x="1600200" y="990600"/>
            <a:ext cx="7315200" cy="5486400"/>
          </a:xfrm>
          <a:prstGeom prst="rect">
            <a:avLst/>
          </a:prstGeom>
          <a:noFill/>
          <a:effectLst>
            <a:glow rad="190500">
              <a:schemeClr val="tx2">
                <a:lumMod val="40000"/>
                <a:lumOff val="60000"/>
                <a:alpha val="80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838"/>
            <a:ext cx="4953000" cy="1782762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Classical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0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020/2494212123_5028b86849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2752"/>
          <a:stretch/>
        </p:blipFill>
        <p:spPr bwMode="auto">
          <a:xfrm>
            <a:off x="-1" y="0"/>
            <a:ext cx="9144001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Prometheus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3429000" cy="533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dirty="0" smtClean="0">
                <a:solidFill>
                  <a:schemeClr val="bg1"/>
                </a:solidFill>
              </a:rPr>
              <a:t>Forethought)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6488668"/>
            <a:ext cx="2801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-NonCommercial-ShareAlike License"/>
              </a:rPr>
              <a:t>Some rights reserved</a:t>
            </a:r>
            <a:r>
              <a:rPr lang="en-US" sz="1400" dirty="0"/>
              <a:t> by </a:t>
            </a:r>
            <a:r>
              <a:rPr lang="en-US" sz="1400" dirty="0">
                <a:hlinkClick r:id="rId4"/>
              </a:rPr>
              <a:t>Peter </a:t>
            </a:r>
            <a:r>
              <a:rPr lang="en-US" sz="1400" dirty="0" err="1">
                <a:hlinkClick r:id="rId4"/>
              </a:rPr>
              <a:t>Fasano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90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020/2494212123_5028b86849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2752"/>
          <a:stretch/>
        </p:blipFill>
        <p:spPr bwMode="auto">
          <a:xfrm flipH="1">
            <a:off x="0" y="-6376"/>
            <a:ext cx="9144000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838200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Epimetheus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828800"/>
            <a:ext cx="3429000" cy="533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(Afterthought)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6488668"/>
            <a:ext cx="2801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-NonCommercial-ShareAlike License"/>
              </a:rPr>
              <a:t>Some rights reserved</a:t>
            </a:r>
            <a:r>
              <a:rPr lang="en-US" sz="1400" dirty="0"/>
              <a:t> by </a:t>
            </a:r>
            <a:r>
              <a:rPr lang="en-US" sz="1400" dirty="0">
                <a:hlinkClick r:id="rId4"/>
              </a:rPr>
              <a:t>Peter </a:t>
            </a:r>
            <a:r>
              <a:rPr lang="en-US" sz="1400" dirty="0" err="1">
                <a:hlinkClick r:id="rId4"/>
              </a:rPr>
              <a:t>Fasano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4557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1.staticflickr.com/102/366986755_5a103279ff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/>
          <a:stretch/>
        </p:blipFill>
        <p:spPr bwMode="auto">
          <a:xfrm>
            <a:off x="0" y="0"/>
            <a:ext cx="9152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990600"/>
            <a:ext cx="3962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1500" i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Fire!</a:t>
            </a:r>
            <a:endParaRPr lang="en-US" sz="11500" i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6474023"/>
            <a:ext cx="190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3"/>
              </a:rPr>
              <a:t>matthewvenn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316069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important technology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0" y="4878050"/>
            <a:ext cx="3411511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800" b="1" i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EVER!</a:t>
            </a:r>
          </a:p>
        </p:txBody>
      </p:sp>
    </p:spTree>
    <p:extLst>
      <p:ext uri="{BB962C8B-B14F-4D97-AF65-F5344CB8AC3E}">
        <p14:creationId xmlns:p14="http://schemas.microsoft.com/office/powerpoint/2010/main" val="3675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unbest.ru/uploads/posts/1365554532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pload.wikimedia.org/wikipedia/commons/c/cc/AltamiraBi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23990" r="38933" b="46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516562"/>
          </a:xfrm>
        </p:spPr>
        <p:txBody>
          <a:bodyPr>
            <a:no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</a:t>
            </a:r>
            <a:r>
              <a:rPr lang="en-US" sz="166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Origins</a:t>
            </a:r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Humanity?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9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Theodoor Rombouts (1597-1637) - Prometheus - KMSK Brussel 25-02-2011 12-45-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r="10874" b="11375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5791200"/>
            <a:ext cx="5257801" cy="8408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Cost of Compassion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9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872/9069242439_9f15bf65c6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4"/>
          <a:stretch/>
        </p:blipFill>
        <p:spPr bwMode="auto">
          <a:xfrm>
            <a:off x="1905000" y="1"/>
            <a:ext cx="7086601" cy="60254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86200"/>
            <a:ext cx="4191000" cy="2514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 </a:t>
            </a:r>
            <a:r>
              <a:rPr lang="en-US" sz="60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Human?</a:t>
            </a:r>
            <a:endParaRPr lang="en-US" sz="4800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9000" y="6397823"/>
            <a:ext cx="1827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NCSSMphotos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297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862770"/>
              </p:ext>
            </p:extLst>
          </p:nvPr>
        </p:nvGraphicFramePr>
        <p:xfrm>
          <a:off x="228600" y="1295401"/>
          <a:ext cx="8763000" cy="41910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06550"/>
                <a:gridCol w="1512484"/>
                <a:gridCol w="765594"/>
                <a:gridCol w="1833601"/>
                <a:gridCol w="605584"/>
                <a:gridCol w="1696560"/>
                <a:gridCol w="742627"/>
              </a:tblGrid>
              <a:tr h="9254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Scientific Name</a:t>
                      </a:r>
                      <a:endParaRPr lang="en-US" sz="2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1" dirty="0" smtClean="0"/>
                        <a:t>Homo</a:t>
                      </a:r>
                      <a:r>
                        <a:rPr lang="en-US" sz="2400" i="1" baseline="0" dirty="0" smtClean="0"/>
                        <a:t> </a:t>
                      </a:r>
                      <a:br>
                        <a:rPr lang="en-US" sz="2400" i="1" baseline="0" dirty="0" smtClean="0"/>
                      </a:br>
                      <a:r>
                        <a:rPr lang="en-US" sz="2400" i="1" baseline="0" dirty="0" smtClean="0"/>
                        <a:t>erectus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u="none" dirty="0" smtClean="0"/>
                        <a:t>Homo N</a:t>
                      </a:r>
                      <a:r>
                        <a:rPr lang="en-US" sz="2000" i="1" u="none" dirty="0" smtClean="0"/>
                        <a:t>eanderthalensis</a:t>
                      </a:r>
                      <a:endParaRPr lang="en-US" sz="1600" i="1" u="none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30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/>
                        <a:t>Homo</a:t>
                      </a:r>
                      <a:r>
                        <a:rPr lang="en-US" sz="2400" i="1" baseline="0" dirty="0" smtClean="0"/>
                        <a:t> </a:t>
                      </a:r>
                      <a:br>
                        <a:rPr lang="en-US" sz="2400" i="1" baseline="0" dirty="0" smtClean="0"/>
                      </a:br>
                      <a:r>
                        <a:rPr lang="en-US" sz="2400" i="1" baseline="0" dirty="0" smtClean="0"/>
                        <a:t>sapiens</a:t>
                      </a:r>
                      <a:endParaRPr lang="en-US" sz="24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dirty="0" smtClean="0"/>
                    </a:p>
                  </a:txBody>
                  <a:tcPr/>
                </a:tc>
              </a:tr>
              <a:tr h="514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Meaning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“Upright Man”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“Neanderthal Man”</a:t>
                      </a:r>
                      <a:endParaRPr lang="en-US" sz="22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“Wise</a:t>
                      </a:r>
                      <a:r>
                        <a:rPr lang="en-US" sz="2000" baseline="0" dirty="0" smtClean="0"/>
                        <a:t> Man”</a:t>
                      </a:r>
                      <a:endParaRPr lang="en-US" sz="20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32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Extinction?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400,000  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years ago?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24,500 yrs ago</a:t>
                      </a:r>
                      <a:endParaRPr lang="en-US" sz="24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Still Living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1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Technology</a:t>
                      </a:r>
                    </a:p>
                    <a:p>
                      <a:r>
                        <a:rPr lang="en-US" sz="2400" dirty="0" smtClean="0"/>
                        <a:t>And</a:t>
                      </a:r>
                    </a:p>
                    <a:p>
                      <a:r>
                        <a:rPr lang="en-US" sz="2400" dirty="0" smtClean="0"/>
                        <a:t>Lifestyle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Walk Upright</a:t>
                      </a:r>
                    </a:p>
                    <a:p>
                      <a:pPr algn="ctr"/>
                      <a:r>
                        <a:rPr lang="en-US" sz="2400" dirty="0" smtClean="0"/>
                        <a:t>Control</a:t>
                      </a:r>
                      <a:r>
                        <a:rPr lang="en-US" sz="2400" baseline="0" dirty="0" smtClean="0"/>
                        <a:t> Fire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Predator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Cook Food</a:t>
                      </a:r>
                      <a:endParaRPr lang="en-US" sz="24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Antler-tipped spears (throwing)</a:t>
                      </a:r>
                    </a:p>
                    <a:p>
                      <a:pPr algn="ctr"/>
                      <a:r>
                        <a:rPr lang="en-US" sz="2000" dirty="0" smtClean="0"/>
                        <a:t>Cave Paintings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52626" y="2305050"/>
            <a:ext cx="1990724" cy="3067050"/>
          </a:xfrm>
          <a:prstGeom prst="rect">
            <a:avLst/>
          </a:prstGeom>
          <a:solidFill>
            <a:schemeClr val="bg1">
              <a:lumMod val="90000"/>
              <a:lumOff val="1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613737"/>
            <a:ext cx="8734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</a:t>
            </a:r>
          </a:p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information on this chart represents the hypotheses of scientists  based on available fossil evidence.  Whether you find the evidence credible is up to you.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91300" y="2305050"/>
            <a:ext cx="2324100" cy="3067050"/>
          </a:xfrm>
          <a:prstGeom prst="rect">
            <a:avLst/>
          </a:prstGeom>
          <a:solidFill>
            <a:schemeClr val="bg1">
              <a:lumMod val="90000"/>
              <a:lumOff val="1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3801854"/>
            <a:ext cx="25394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1A1B16"/>
                </a:solidFill>
              </a:rPr>
              <a:t>Large Brains</a:t>
            </a:r>
          </a:p>
          <a:p>
            <a:pPr lvl="0" algn="ctr"/>
            <a:r>
              <a:rPr lang="en-US" sz="2400" dirty="0" smtClean="0">
                <a:solidFill>
                  <a:srgbClr val="1A1B16"/>
                </a:solidFill>
              </a:rPr>
              <a:t>Speech</a:t>
            </a:r>
            <a:endParaRPr lang="en-US" sz="2400" dirty="0">
              <a:solidFill>
                <a:srgbClr val="1A1B16"/>
              </a:solidFill>
            </a:endParaRPr>
          </a:p>
          <a:p>
            <a:pPr lvl="0" algn="ctr"/>
            <a:r>
              <a:rPr lang="en-US" sz="2000" dirty="0">
                <a:solidFill>
                  <a:srgbClr val="1A1B16"/>
                </a:solidFill>
              </a:rPr>
              <a:t>Stone-Tipped </a:t>
            </a:r>
            <a:r>
              <a:rPr lang="en-US" sz="2000" dirty="0" smtClean="0">
                <a:solidFill>
                  <a:srgbClr val="1A1B16"/>
                </a:solidFill>
              </a:rPr>
              <a:t>Spears</a:t>
            </a:r>
          </a:p>
          <a:p>
            <a:pPr algn="ctr"/>
            <a:r>
              <a:rPr lang="en-US" sz="2400" dirty="0">
                <a:solidFill>
                  <a:srgbClr val="1A1B16"/>
                </a:solidFill>
              </a:rPr>
              <a:t>Careful </a:t>
            </a:r>
            <a:r>
              <a:rPr lang="en-US" sz="2400" dirty="0" smtClean="0">
                <a:solidFill>
                  <a:srgbClr val="1A1B16"/>
                </a:solidFill>
              </a:rPr>
              <a:t>Burial</a:t>
            </a:r>
            <a:endParaRPr lang="en-US" sz="2400" dirty="0">
              <a:solidFill>
                <a:srgbClr val="1A1B16"/>
              </a:solidFill>
            </a:endParaRPr>
          </a:p>
        </p:txBody>
      </p:sp>
      <p:pic>
        <p:nvPicPr>
          <p:cNvPr id="13" name="Picture 2" descr="http://farm3.staticflickr.com/2872/9069242439_9f15bf65c6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10777"/>
          <a:stretch/>
        </p:blipFill>
        <p:spPr bwMode="auto">
          <a:xfrm>
            <a:off x="2933944" y="1295400"/>
            <a:ext cx="1104656" cy="9392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arm8.staticflickr.com/7283/9067978263_0bbff78087_b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3507" r="15577" b="9189"/>
          <a:stretch/>
        </p:blipFill>
        <p:spPr bwMode="auto">
          <a:xfrm>
            <a:off x="5672640" y="1262621"/>
            <a:ext cx="918134" cy="87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farm4.staticflickr.com/3707/9071795558_0a45632545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r="22442"/>
          <a:stretch/>
        </p:blipFill>
        <p:spPr bwMode="auto">
          <a:xfrm>
            <a:off x="8169166" y="1262621"/>
            <a:ext cx="761999" cy="9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7244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3442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 Organizer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4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henomenica.com/wp-content/uploads/2012/03/neanderth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86" y="3810000"/>
            <a:ext cx="3495414" cy="285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1722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Neanderthal Man</a:t>
            </a:r>
            <a:endParaRPr lang="en-US" sz="48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3400" y="5521404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  <a:endParaRPr lang="en-US" sz="6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371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500,000 – 30,000 years ago?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057400"/>
            <a:ext cx="464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Named for fossils found in Germany’s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Neander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Valley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SUPERPREDATORS</a:t>
            </a:r>
          </a:p>
          <a:p>
            <a:pPr algn="ctr"/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Ritual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i.ytimg.com/vi/0nyfLwIcLaA/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1" b="11011"/>
          <a:stretch/>
        </p:blipFill>
        <p:spPr bwMode="auto">
          <a:xfrm>
            <a:off x="1905000" y="5306704"/>
            <a:ext cx="2286000" cy="13226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om\AppData\Local\Microsoft\Windows\Temporary Internet Files\Content.IE5\51PNCNAR\MC900432637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93139"/>
            <a:ext cx="469665" cy="46966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3493" y="201382"/>
            <a:ext cx="2031907" cy="259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5" name="Rectangle 4"/>
          <p:cNvSpPr/>
          <p:nvPr/>
        </p:nvSpPr>
        <p:spPr>
          <a:xfrm>
            <a:off x="5496186" y="3086500"/>
            <a:ext cx="3495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www.thehindu.com/sci-tech/science/article78778.ece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8.staticflickr.com/7283/9067978263_0bbff78087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2" b="5555"/>
          <a:stretch/>
        </p:blipFill>
        <p:spPr bwMode="auto">
          <a:xfrm>
            <a:off x="1731980" y="914399"/>
            <a:ext cx="741202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0"/>
            <a:ext cx="6324600" cy="150495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Neanderthal</a:t>
            </a:r>
            <a:endParaRPr lang="en-US" sz="6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File:Caucasian Human Sk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2324100" cy="30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6222999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Modern Human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992" y="6453831"/>
            <a:ext cx="1827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dirty="0">
                <a:hlinkClick r:id="rId4"/>
              </a:rPr>
              <a:t>NCSSMphotos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9406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668417"/>
              </p:ext>
            </p:extLst>
          </p:nvPr>
        </p:nvGraphicFramePr>
        <p:xfrm>
          <a:off x="228600" y="1295401"/>
          <a:ext cx="8763000" cy="41910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06550"/>
                <a:gridCol w="1512484"/>
                <a:gridCol w="765594"/>
                <a:gridCol w="1833601"/>
                <a:gridCol w="605584"/>
                <a:gridCol w="1696560"/>
                <a:gridCol w="742627"/>
              </a:tblGrid>
              <a:tr h="92546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Scientific Name</a:t>
                      </a:r>
                      <a:endParaRPr lang="en-US" sz="2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i="1" dirty="0" smtClean="0"/>
                        <a:t>Homo</a:t>
                      </a:r>
                      <a:r>
                        <a:rPr lang="en-US" sz="2400" i="1" baseline="0" dirty="0" smtClean="0"/>
                        <a:t> </a:t>
                      </a:r>
                      <a:br>
                        <a:rPr lang="en-US" sz="2400" i="1" baseline="0" dirty="0" smtClean="0"/>
                      </a:br>
                      <a:r>
                        <a:rPr lang="en-US" sz="2400" i="1" baseline="0" dirty="0" smtClean="0"/>
                        <a:t>erectus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C7B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Homo N</a:t>
                      </a:r>
                      <a:r>
                        <a:rPr kumimoji="0" lang="en-US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C7B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eanderthalensis</a:t>
                      </a:r>
                      <a:endParaRPr kumimoji="0" lang="en-US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CC7B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30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smtClean="0"/>
                        <a:t>Homo</a:t>
                      </a:r>
                      <a:r>
                        <a:rPr lang="en-US" sz="2400" i="1" baseline="0" dirty="0" smtClean="0"/>
                        <a:t> </a:t>
                      </a:r>
                      <a:br>
                        <a:rPr lang="en-US" sz="2400" i="1" baseline="0" dirty="0" smtClean="0"/>
                      </a:br>
                      <a:r>
                        <a:rPr lang="en-US" sz="2400" i="1" baseline="0" dirty="0" smtClean="0"/>
                        <a:t>sapiens</a:t>
                      </a:r>
                      <a:endParaRPr lang="en-US" sz="2400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i="1" dirty="0" smtClean="0"/>
                    </a:p>
                  </a:txBody>
                  <a:tcPr/>
                </a:tc>
              </a:tr>
              <a:tr h="5141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Meaning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“Upright Man”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“Neanderthal Man”</a:t>
                      </a:r>
                      <a:endParaRPr lang="en-US" sz="22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“Wise</a:t>
                      </a:r>
                      <a:r>
                        <a:rPr lang="en-US" sz="2000" baseline="0" dirty="0" smtClean="0"/>
                        <a:t> Man”</a:t>
                      </a:r>
                      <a:endParaRPr lang="en-US" sz="20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32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Extinction?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400,000  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years ago?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24,500 yrs ago</a:t>
                      </a:r>
                      <a:endParaRPr lang="en-US" sz="24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Still Living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1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Technology</a:t>
                      </a:r>
                    </a:p>
                    <a:p>
                      <a:r>
                        <a:rPr lang="en-US" sz="2400" dirty="0" smtClean="0"/>
                        <a:t>And</a:t>
                      </a:r>
                    </a:p>
                    <a:p>
                      <a:r>
                        <a:rPr lang="en-US" sz="2400" dirty="0" smtClean="0"/>
                        <a:t>Lifestyle</a:t>
                      </a:r>
                      <a:endParaRPr lang="en-US" sz="24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Walk Upright</a:t>
                      </a:r>
                    </a:p>
                    <a:p>
                      <a:pPr algn="ctr"/>
                      <a:r>
                        <a:rPr lang="en-US" sz="2400" dirty="0" smtClean="0"/>
                        <a:t>Control</a:t>
                      </a:r>
                      <a:r>
                        <a:rPr lang="en-US" sz="2400" baseline="0" dirty="0" smtClean="0"/>
                        <a:t> Fire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Predator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Cook Food</a:t>
                      </a:r>
                      <a:endParaRPr lang="en-US" sz="2400" b="1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Large Brains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Careful Burial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Speech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000" dirty="0" smtClean="0"/>
                        <a:t>Stone-Tipped Spears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Antler-tipped spears (throwing)</a:t>
                      </a:r>
                    </a:p>
                    <a:p>
                      <a:pPr algn="ctr"/>
                      <a:r>
                        <a:rPr lang="en-US" sz="2000" dirty="0" smtClean="0"/>
                        <a:t>Cave Paintings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52626" y="2305050"/>
            <a:ext cx="1990724" cy="3067050"/>
          </a:xfrm>
          <a:prstGeom prst="rect">
            <a:avLst/>
          </a:prstGeom>
          <a:solidFill>
            <a:schemeClr val="bg1">
              <a:lumMod val="90000"/>
              <a:lumOff val="1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2305050"/>
            <a:ext cx="2209800" cy="3067050"/>
          </a:xfrm>
          <a:prstGeom prst="rect">
            <a:avLst/>
          </a:prstGeom>
          <a:solidFill>
            <a:schemeClr val="bg1">
              <a:lumMod val="90000"/>
              <a:lumOff val="1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613737"/>
            <a:ext cx="8734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NOTE:</a:t>
            </a:r>
          </a:p>
          <a:p>
            <a:r>
              <a:rPr lang="en-US" sz="2000" i="1" dirty="0" smtClean="0"/>
              <a:t>The information on this chart represents the hypotheses of scientists  based on available fossil evidence.  Whether you find the evidence credible is up to you.</a:t>
            </a:r>
            <a:endParaRPr lang="en-US" sz="2000" i="1" dirty="0"/>
          </a:p>
        </p:txBody>
      </p:sp>
      <p:pic>
        <p:nvPicPr>
          <p:cNvPr id="11" name="Picture 2" descr="http://farm3.staticflickr.com/2872/9069242439_9f15bf65c6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10777"/>
          <a:stretch/>
        </p:blipFill>
        <p:spPr bwMode="auto">
          <a:xfrm>
            <a:off x="2933944" y="1295400"/>
            <a:ext cx="1104656" cy="9392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arm8.staticflickr.com/7283/9067978263_0bbff78087_b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3507" r="15577" b="9189"/>
          <a:stretch/>
        </p:blipFill>
        <p:spPr bwMode="auto">
          <a:xfrm>
            <a:off x="5670332" y="1250732"/>
            <a:ext cx="936208" cy="8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farm4.staticflickr.com/3707/9071795558_0a45632545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r="22442"/>
          <a:stretch/>
        </p:blipFill>
        <p:spPr bwMode="auto">
          <a:xfrm>
            <a:off x="8169166" y="1262621"/>
            <a:ext cx="761999" cy="97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7244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600" dirty="0" smtClean="0"/>
              <a:t>Hominids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3442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Graphic Organizer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164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rm4.staticflickr.com/3707/9071795558_0a45632545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r="22442"/>
          <a:stretch/>
        </p:blipFill>
        <p:spPr bwMode="auto">
          <a:xfrm>
            <a:off x="4495800" y="949678"/>
            <a:ext cx="4648200" cy="59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775813" cy="150495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5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Cro-Magnon man</a:t>
            </a:r>
            <a:endParaRPr lang="en-US" sz="5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213" y="122938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40,000 years ago - Present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257485"/>
            <a:ext cx="449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Cro-Magnon Rock Shelter (France)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Early Modern Humans</a:t>
            </a:r>
          </a:p>
          <a:p>
            <a:pPr algn="ctr"/>
            <a:r>
              <a:rPr lang="en-US" sz="3200" dirty="0" smtClean="0"/>
              <a:t>(same as us)</a:t>
            </a:r>
          </a:p>
          <a:p>
            <a:pPr algn="ctr"/>
            <a:endParaRPr lang="en-US" sz="3200" dirty="0"/>
          </a:p>
          <a:p>
            <a:pPr algn="ctr"/>
            <a:r>
              <a:rPr lang="en-US" sz="4400" dirty="0" smtClean="0"/>
              <a:t>Intelligent</a:t>
            </a:r>
          </a:p>
          <a:p>
            <a:pPr algn="ctr"/>
            <a:r>
              <a:rPr lang="en-US" sz="4400" dirty="0" smtClean="0"/>
              <a:t>Artistic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7239992" y="6453831"/>
            <a:ext cx="1827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dirty="0">
                <a:hlinkClick r:id="rId3"/>
              </a:rPr>
              <a:t>NCSSMphotos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629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rm2.staticflickr.com/1093/4552060934_717afd2c1e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0" t="3924" b="7786"/>
          <a:stretch/>
        </p:blipFill>
        <p:spPr bwMode="auto">
          <a:xfrm>
            <a:off x="0" y="-1"/>
            <a:ext cx="84280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farm2.staticflickr.com/1093/4552060934_717afd2c1e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7" t="3924" b="7786"/>
          <a:stretch/>
        </p:blipFill>
        <p:spPr bwMode="auto">
          <a:xfrm>
            <a:off x="4713890" y="0"/>
            <a:ext cx="44301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762000"/>
            <a:ext cx="4800600" cy="4800600"/>
          </a:xfrm>
        </p:spPr>
        <p:txBody>
          <a:bodyPr>
            <a:noAutofit/>
          </a:bodyPr>
          <a:lstStyle/>
          <a:p>
            <a:r>
              <a:rPr lang="en-US" sz="80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18191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03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18191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03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18191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3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18191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Stone </a:t>
            </a:r>
            <a:br>
              <a:rPr lang="en-US" sz="103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18191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4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18191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endParaRPr lang="en-US" sz="5400" i="1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rgbClr val="181915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4494" y="6504801"/>
            <a:ext cx="24733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Some rights reserved by moosa_khan</a:t>
            </a:r>
          </a:p>
        </p:txBody>
      </p:sp>
    </p:spTree>
    <p:extLst>
      <p:ext uri="{BB962C8B-B14F-4D97-AF65-F5344CB8AC3E}">
        <p14:creationId xmlns:p14="http://schemas.microsoft.com/office/powerpoint/2010/main" val="10663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192/6787793202_b6c66c4dd1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t="32659" r="22596"/>
          <a:stretch/>
        </p:blipFill>
        <p:spPr bwMode="auto">
          <a:xfrm>
            <a:off x="0" y="0"/>
            <a:ext cx="9144000" cy="68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4444"/>
            <a:ext cx="8229600" cy="3152356"/>
          </a:xfrm>
        </p:spPr>
        <p:txBody>
          <a:bodyPr>
            <a:normAutofit/>
          </a:bodyPr>
          <a:lstStyle/>
          <a:p>
            <a:r>
              <a:rPr lang="en-US" sz="16600" i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90000"/>
                      <a:lumOff val="10000"/>
                      <a:alpha val="60000"/>
                    </a:schemeClr>
                  </a:glow>
                </a:effectLst>
              </a:rPr>
              <a:t>Lithos</a:t>
            </a:r>
            <a:endParaRPr lang="en-US" sz="6600" i="1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lumMod val="90000"/>
                    <a:lumOff val="1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400" y="6412468"/>
            <a:ext cx="2836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-NonCommercial License"/>
              </a:rPr>
              <a:t>Some rights reserved</a:t>
            </a:r>
            <a:r>
              <a:rPr lang="en-US" sz="1400" dirty="0"/>
              <a:t> by </a:t>
            </a:r>
            <a:r>
              <a:rPr lang="en-US" sz="1400" dirty="0">
                <a:hlinkClick r:id="rId4"/>
              </a:rPr>
              <a:t>Matt Peoples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arm4.staticflickr.com/3190/2874171422_56ec347252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r="118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6494" y="6488668"/>
            <a:ext cx="2661306" cy="307777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 License"/>
              </a:rPr>
              <a:t>Some rights reserved</a:t>
            </a:r>
            <a:r>
              <a:rPr lang="en-US" sz="1400" dirty="0"/>
              <a:t> by </a:t>
            </a:r>
            <a:r>
              <a:rPr lang="en-US" sz="1400" dirty="0" err="1">
                <a:hlinkClick r:id="rId4"/>
              </a:rPr>
              <a:t>floodllama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609600"/>
            <a:ext cx="472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Paleolithic</a:t>
            </a:r>
            <a:endParaRPr lang="en-US" sz="5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8.staticflickr.com/7144/6769642393_3b005d2150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arm8.staticflickr.com/7144/6769642393_3b005d215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9"/>
          <a:stretch/>
        </p:blipFill>
        <p:spPr bwMode="auto">
          <a:xfrm>
            <a:off x="0" y="5847346"/>
            <a:ext cx="9144000" cy="101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53659" y="6248400"/>
            <a:ext cx="2014141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smtClean="0">
                <a:hlinkClick r:id="rId3"/>
              </a:rPr>
              <a:t>Federico </a:t>
            </a:r>
            <a:r>
              <a:rPr lang="en-US" sz="1400" dirty="0" err="1" smtClean="0">
                <a:hlinkClick r:id="rId3"/>
              </a:rPr>
              <a:t>Aranda</a:t>
            </a:r>
            <a:endParaRPr lang="en-US" sz="1400" dirty="0" smtClean="0"/>
          </a:p>
          <a:p>
            <a:pPr algn="ctr"/>
            <a:r>
              <a:rPr lang="en-US" sz="1400" i="1" dirty="0" smtClean="0"/>
              <a:t>Used with Permission</a:t>
            </a:r>
            <a:endParaRPr lang="en-US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Science offers </a:t>
            </a:r>
            <a:b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4">
                    <a:lumMod val="50000"/>
                  </a:schemeClr>
                </a:solidFill>
              </a:rPr>
              <a:t>explanations...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38337"/>
              </p:ext>
            </p:extLst>
          </p:nvPr>
        </p:nvGraphicFramePr>
        <p:xfrm>
          <a:off x="0" y="1371600"/>
          <a:ext cx="9144000" cy="51816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  <a:gridCol w="3048000"/>
              </a:tblGrid>
              <a:tr h="58706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Paleolithic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Mesolithic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Neolithic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56479">
                <a:tc rowSpan="2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Μέσος 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mesos</a:t>
                      </a:r>
                      <a:r>
                        <a:rPr lang="en-US" sz="2000" dirty="0" smtClean="0"/>
                        <a:t>) “middle”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</a:t>
                      </a:r>
                      <a:r>
                        <a:rPr lang="el-GR" sz="2000" dirty="0" smtClean="0"/>
                        <a:t>λίθος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lithos</a:t>
                      </a:r>
                      <a:r>
                        <a:rPr lang="en-US" sz="2000" dirty="0" smtClean="0"/>
                        <a:t>) “stone”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νέος 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neos</a:t>
                      </a:r>
                      <a:r>
                        <a:rPr lang="en-US" sz="2000" dirty="0" smtClean="0"/>
                        <a:t>) “new”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</a:t>
                      </a:r>
                      <a:r>
                        <a:rPr lang="el-GR" sz="2000" dirty="0" smtClean="0"/>
                        <a:t>λίθος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lithos</a:t>
                      </a:r>
                      <a:r>
                        <a:rPr lang="en-US" sz="2000" dirty="0" smtClean="0"/>
                        <a:t>) “stone”</a:t>
                      </a:r>
                      <a:endParaRPr lang="en-US" sz="2000" b="1" dirty="0"/>
                    </a:p>
                  </a:txBody>
                  <a:tcPr/>
                </a:tc>
              </a:tr>
              <a:tr h="557135"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“Middle Stone Age”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“New Stone Age”</a:t>
                      </a:r>
                      <a:endParaRPr lang="en-US" sz="2400" b="1" dirty="0"/>
                    </a:p>
                  </a:txBody>
                  <a:tcPr/>
                </a:tc>
              </a:tr>
              <a:tr h="496214"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Around 10,000 B.C.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10,000</a:t>
                      </a:r>
                      <a:r>
                        <a:rPr lang="en-US" sz="2000" baseline="0" dirty="0" smtClean="0"/>
                        <a:t> B.C. - 4,000 B.C.</a:t>
                      </a:r>
                      <a:endParaRPr lang="en-US" sz="2000" b="1" dirty="0"/>
                    </a:p>
                  </a:txBody>
                  <a:tcPr/>
                </a:tc>
              </a:tr>
              <a:tr h="901880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Hunting,</a:t>
                      </a:r>
                      <a:r>
                        <a:rPr lang="en-US" sz="2400" baseline="0" dirty="0" smtClean="0"/>
                        <a:t> Gathering, and Fishing</a:t>
                      </a:r>
                      <a:endParaRPr lang="en-US" sz="24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Agriculture</a:t>
                      </a:r>
                      <a:endParaRPr lang="en-US" sz="2400" b="1" dirty="0"/>
                    </a:p>
                  </a:txBody>
                  <a:tcPr/>
                </a:tc>
              </a:tr>
              <a:tr h="557135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Nomadic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Settled Communities</a:t>
                      </a:r>
                      <a:endParaRPr lang="en-US" sz="2400" b="1" dirty="0"/>
                    </a:p>
                  </a:txBody>
                  <a:tcPr/>
                </a:tc>
              </a:tr>
              <a:tr h="1225698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Domestication of Dogs</a:t>
                      </a:r>
                    </a:p>
                    <a:p>
                      <a:pPr algn="ctr"/>
                      <a:r>
                        <a:rPr lang="en-US" sz="2000" dirty="0" smtClean="0"/>
                        <a:t>Canoes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Domestication of Livestock</a:t>
                      </a:r>
                    </a:p>
                    <a:p>
                      <a:pPr algn="ctr"/>
                      <a:r>
                        <a:rPr lang="en-US" sz="2000" dirty="0" smtClean="0"/>
                        <a:t>(cattle,</a:t>
                      </a:r>
                      <a:r>
                        <a:rPr lang="en-US" sz="2000" baseline="0" dirty="0" smtClean="0"/>
                        <a:t> sheep, goats, pigs)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172200" y="2005263"/>
            <a:ext cx="2895600" cy="4419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9836" y="2574394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Παλαιός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palaios</a:t>
            </a:r>
            <a:r>
              <a:rPr lang="en-US" dirty="0">
                <a:solidFill>
                  <a:schemeClr val="bg1"/>
                </a:solidFill>
              </a:rPr>
              <a:t>) “old”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+ </a:t>
            </a:r>
            <a:r>
              <a:rPr lang="el-GR" dirty="0">
                <a:solidFill>
                  <a:schemeClr val="bg1"/>
                </a:solidFill>
              </a:rPr>
              <a:t>λίθος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lithos</a:t>
            </a:r>
            <a:r>
              <a:rPr lang="en-US" dirty="0">
                <a:solidFill>
                  <a:schemeClr val="bg1"/>
                </a:solidFill>
              </a:rPr>
              <a:t>) “stone”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11" y="2016840"/>
            <a:ext cx="3088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“Old Stone Age”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91" y="3405391"/>
            <a:ext cx="3096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Until around 10,000 B.C.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030397"/>
            <a:ext cx="3110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Hunting </a:t>
            </a:r>
            <a:r>
              <a:rPr lang="en-US" sz="2800" dirty="0" smtClean="0">
                <a:solidFill>
                  <a:schemeClr val="bg1"/>
                </a:solidFill>
              </a:rPr>
              <a:t>&amp; Gathering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632" y="4796589"/>
            <a:ext cx="1591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1A1B16"/>
                </a:solidFill>
              </a:rPr>
              <a:t>Nomadic</a:t>
            </a:r>
            <a:endParaRPr lang="en-US" sz="3200" b="1" dirty="0">
              <a:solidFill>
                <a:srgbClr val="1A1B1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80147"/>
            <a:ext cx="3124200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1A1B16"/>
                </a:solidFill>
              </a:rPr>
              <a:t>Cave Art</a:t>
            </a:r>
          </a:p>
          <a:p>
            <a:pPr lvl="0" algn="ctr"/>
            <a:r>
              <a:rPr lang="en-US" sz="1050" dirty="0" smtClean="0">
                <a:solidFill>
                  <a:srgbClr val="1A1B16"/>
                </a:solidFill>
              </a:rPr>
              <a:t> </a:t>
            </a:r>
            <a:r>
              <a:rPr lang="en-US" sz="1100" dirty="0">
                <a:solidFill>
                  <a:srgbClr val="1A1B16"/>
                </a:solidFill>
              </a:rPr>
              <a:t/>
            </a:r>
            <a:br>
              <a:rPr lang="en-US" sz="1100" dirty="0">
                <a:solidFill>
                  <a:srgbClr val="1A1B16"/>
                </a:solidFill>
              </a:rPr>
            </a:br>
            <a:r>
              <a:rPr lang="en-US" sz="2800" dirty="0">
                <a:solidFill>
                  <a:srgbClr val="1A1B16"/>
                </a:solidFill>
              </a:rPr>
              <a:t>Venus Figurines</a:t>
            </a:r>
            <a:endParaRPr lang="en-US" sz="2800" b="1" dirty="0">
              <a:solidFill>
                <a:srgbClr val="1A1B16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7980"/>
            <a:ext cx="9144000" cy="85502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Prehistoric Humans</a:t>
            </a:r>
            <a:endParaRPr lang="en-US" sz="3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4200" y="2005263"/>
            <a:ext cx="2895600" cy="4419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3" grpId="0"/>
      <p:bldP spid="15" grpId="0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arm8.staticflickr.com/7439/9326300253_04b16feb2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1"/>
            <a:ext cx="9144000" cy="68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638800"/>
            <a:ext cx="1808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 tooltip="Attribution License"/>
              </a:rPr>
              <a:t>Some rights reserved</a:t>
            </a:r>
            <a:r>
              <a:rPr lang="en-US" sz="1400" dirty="0"/>
              <a:t> by </a:t>
            </a:r>
            <a:r>
              <a:rPr lang="en-US" sz="1400" dirty="0">
                <a:hlinkClick r:id="rId4"/>
              </a:rPr>
              <a:t>thenext28days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61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5" descr="Image:Lascau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" y="0"/>
            <a:ext cx="9113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3716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72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Cave Painting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1800" y="5562600"/>
            <a:ext cx="2286000" cy="1200329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500"/>
                </a:solidFill>
                <a:latin typeface="Rockwell" pitchFamily="48" charset="0"/>
                <a:hlinkClick r:id="rId3"/>
              </a:rPr>
              <a:t>Lascaux</a:t>
            </a:r>
            <a:r>
              <a:rPr lang="en-US" sz="2800" b="1" dirty="0" smtClean="0">
                <a:solidFill>
                  <a:srgbClr val="FFC500"/>
                </a:solidFill>
                <a:latin typeface="Rockwell" pitchFamily="48" charset="0"/>
              </a:rPr>
              <a:t/>
            </a:r>
            <a:br>
              <a:rPr lang="en-US" sz="2800" b="1" dirty="0" smtClean="0">
                <a:solidFill>
                  <a:srgbClr val="FFC500"/>
                </a:solidFill>
                <a:latin typeface="Rockwell" pitchFamily="48" charset="0"/>
              </a:rPr>
            </a:br>
            <a:r>
              <a:rPr lang="en-US" sz="24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(France)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c. 15,000 B.C.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2" name="Picture 12"/>
          <p:cNvPicPr>
            <a:picLocks noChangeAspect="1" noChangeArrowheads="1"/>
          </p:cNvPicPr>
          <p:nvPr/>
        </p:nvPicPr>
        <p:blipFill rotWithShape="1">
          <a:blip r:embed="rId3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/>
        </p:blipFill>
        <p:spPr bwMode="auto">
          <a:xfrm>
            <a:off x="0" y="228600"/>
            <a:ext cx="9144000" cy="58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02685" y="6153150"/>
            <a:ext cx="41651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Art History PowerPoint Resource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iris.nyit.edu/arthistory/pptshows.html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10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8958"/>
          <a:stretch/>
        </p:blipFill>
        <p:spPr bwMode="auto">
          <a:xfrm>
            <a:off x="0" y="0"/>
            <a:ext cx="912114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02685" y="6153150"/>
            <a:ext cx="41651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Art History PowerPoint Resource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iris.nyit.edu/arthistory/pptshows.html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3"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"/>
          <a:stretch/>
        </p:blipFill>
        <p:spPr bwMode="auto">
          <a:xfrm>
            <a:off x="-1" y="0"/>
            <a:ext cx="9144001" cy="60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2685" y="6153150"/>
            <a:ext cx="41651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Art History PowerPoint Resource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iris.nyit.edu/arthistory/pptshows.html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5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 b="492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ext Box 1026"/>
          <p:cNvSpPr txBox="1">
            <a:spLocks noChangeArrowheads="1"/>
          </p:cNvSpPr>
          <p:nvPr/>
        </p:nvSpPr>
        <p:spPr bwMode="auto">
          <a:xfrm>
            <a:off x="76200" y="5381417"/>
            <a:ext cx="3429000" cy="1400383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i="1" dirty="0">
                <a:solidFill>
                  <a:srgbClr val="FFC500"/>
                </a:solidFill>
                <a:latin typeface="Rockwell" pitchFamily="48" charset="0"/>
              </a:rPr>
              <a:t>Bison reliefs</a:t>
            </a:r>
            <a:endParaRPr lang="en-US" sz="1800" b="1" dirty="0">
              <a:solidFill>
                <a:srgbClr val="FFC500"/>
              </a:solidFill>
              <a:latin typeface="Rockwell" pitchFamily="48" charset="0"/>
            </a:endParaRP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FFC500"/>
                </a:solidFill>
                <a:latin typeface="Rockwell" pitchFamily="48" charset="0"/>
              </a:rPr>
              <a:t>(</a:t>
            </a:r>
            <a:r>
              <a:rPr lang="en-US" sz="1800" dirty="0" err="1" smtClean="0">
                <a:solidFill>
                  <a:srgbClr val="FFC500"/>
                </a:solidFill>
                <a:latin typeface="Rockwell" pitchFamily="48" charset="0"/>
              </a:rPr>
              <a:t>Ariége</a:t>
            </a:r>
            <a:r>
              <a:rPr lang="en-US" sz="1800" dirty="0">
                <a:solidFill>
                  <a:srgbClr val="FFC500"/>
                </a:solidFill>
                <a:latin typeface="Rockwell" pitchFamily="48" charset="0"/>
              </a:rPr>
              <a:t>, </a:t>
            </a:r>
            <a:r>
              <a:rPr lang="en-US" sz="1800" dirty="0" smtClean="0">
                <a:solidFill>
                  <a:srgbClr val="FFC500"/>
                </a:solidFill>
                <a:latin typeface="Rockwell" pitchFamily="48" charset="0"/>
              </a:rPr>
              <a:t>France)</a:t>
            </a:r>
            <a:endParaRPr lang="en-US" sz="1600" i="1" dirty="0">
              <a:solidFill>
                <a:srgbClr val="FFC500"/>
              </a:solidFill>
              <a:latin typeface="Rockwell" pitchFamily="48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C500"/>
                </a:solidFill>
                <a:latin typeface="Rockwell" pitchFamily="48" charset="0"/>
              </a:rPr>
              <a:t>ca. 15,000-10,000 </a:t>
            </a:r>
            <a:r>
              <a:rPr lang="en-US" sz="1600" b="1" dirty="0" smtClean="0">
                <a:solidFill>
                  <a:srgbClr val="FFC500"/>
                </a:solidFill>
                <a:latin typeface="Rockwell" pitchFamily="48" charset="0"/>
              </a:rPr>
              <a:t>B.C.</a:t>
            </a:r>
            <a:endParaRPr lang="en-US" sz="1600" b="1" dirty="0">
              <a:solidFill>
                <a:srgbClr val="FFC500"/>
              </a:solidFill>
              <a:latin typeface="Rockwell" pitchFamily="48" charset="0"/>
            </a:endParaRPr>
          </a:p>
          <a:p>
            <a:pPr algn="ctr"/>
            <a:r>
              <a:rPr lang="en-US" sz="1600" b="1" dirty="0">
                <a:solidFill>
                  <a:srgbClr val="FFC500"/>
                </a:solidFill>
                <a:latin typeface="Rockwell" pitchFamily="48" charset="0"/>
              </a:rPr>
              <a:t>each approximately 2 feet long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2685" y="6153150"/>
            <a:ext cx="41651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Art History PowerPoint Resource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4"/>
              </a:rPr>
              <a:t>iris.nyit.edu/arthistory/pptshows.html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"/>
          <a:stretch/>
        </p:blipFill>
        <p:spPr bwMode="auto">
          <a:xfrm>
            <a:off x="-12511" y="0"/>
            <a:ext cx="9173857" cy="68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48200" y="158115"/>
            <a:ext cx="4343400" cy="98488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spcBef>
                <a:spcPct val="50000"/>
              </a:spcBef>
              <a:defRPr sz="1800" b="1" i="1">
                <a:solidFill>
                  <a:srgbClr val="FFC500"/>
                </a:solidFill>
                <a:latin typeface="Rockwell" pitchFamily="48" charset="0"/>
              </a:defRPr>
            </a:lvl1pPr>
            <a:lvl2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2pPr>
            <a:lvl3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3pPr>
            <a:lvl4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4pPr>
            <a:lvl5pPr defTabSz="914400" eaLnBrk="1" latinLnBrk="0" hangingPunct="1">
              <a:defRPr sz="1800">
                <a:solidFill>
                  <a:schemeClr val="lt1"/>
                </a:solidFill>
                <a:latin typeface="+mn-lt"/>
              </a:defRPr>
            </a:lvl5pPr>
            <a:lvl6pPr>
              <a:defRPr sz="1800">
                <a:solidFill>
                  <a:schemeClr val="lt1"/>
                </a:solidFill>
                <a:latin typeface="+mn-lt"/>
              </a:defRPr>
            </a:lvl6pPr>
            <a:lvl7pPr>
              <a:defRPr sz="1800">
                <a:solidFill>
                  <a:schemeClr val="lt1"/>
                </a:solidFill>
                <a:latin typeface="+mn-lt"/>
              </a:defRPr>
            </a:lvl7pPr>
            <a:lvl8pPr>
              <a:defRPr sz="1800">
                <a:solidFill>
                  <a:schemeClr val="lt1"/>
                </a:solidFill>
                <a:latin typeface="+mn-lt"/>
              </a:defRPr>
            </a:lvl8pPr>
            <a:lvl9pPr>
              <a:defRPr sz="1800"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Chauvet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Cave paintings</a:t>
            </a:r>
          </a:p>
          <a:p>
            <a:r>
              <a:rPr lang="en-US" sz="1600" i="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Vallon</a:t>
            </a:r>
            <a:r>
              <a:rPr lang="en-US" sz="16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-Pont-</a:t>
            </a:r>
            <a:r>
              <a:rPr lang="en-US" sz="1600" i="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d’Arc</a:t>
            </a:r>
            <a:r>
              <a:rPr lang="en-US" sz="16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600" i="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Ardèche</a:t>
            </a:r>
            <a:r>
              <a:rPr lang="en-US" sz="16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600" i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France</a:t>
            </a:r>
            <a:br>
              <a:rPr lang="en-US" sz="1600" i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i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ca</a:t>
            </a:r>
            <a:r>
              <a:rPr lang="en-US" sz="1600" i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 30,000-28,000  </a:t>
            </a:r>
            <a:r>
              <a:rPr lang="en-US" sz="1600" i="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B.C.</a:t>
            </a:r>
            <a:endParaRPr lang="en-US" sz="1600" i="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54" y="1371600"/>
            <a:ext cx="1794323" cy="1090612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02685" y="6153150"/>
            <a:ext cx="416511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Art History PowerPoint Resource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6"/>
              </a:rPr>
              <a:t>http</a:t>
            </a:r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  <a:hlinkClick r:id="rId6"/>
              </a:rPr>
              <a:t>://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  <a:hlinkClick r:id="rId6"/>
              </a:rPr>
              <a:t>iris.nyit.edu/arthistory/pptshows.html</a:t>
            </a:r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/>
          <p:cNvPicPr>
            <a:picLocks noChangeAspect="1" noChangeArrowheads="1"/>
          </p:cNvPicPr>
          <p:nvPr/>
        </p:nvPicPr>
        <p:blipFill rotWithShape="1">
          <a:blip r:embed="rId3">
            <a:lum bright="-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4"/>
          <a:stretch/>
        </p:blipFill>
        <p:spPr bwMode="auto">
          <a:xfrm>
            <a:off x="1" y="0"/>
            <a:ext cx="9144000" cy="68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6096000"/>
            <a:ext cx="3657600" cy="6771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150" b="1" dirty="0" smtClean="0">
                <a:solidFill>
                  <a:schemeClr val="tx1"/>
                </a:solidFill>
              </a:rPr>
              <a:t>Art History PowerPoint Resource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sz="1600" dirty="0">
                <a:solidFill>
                  <a:schemeClr val="tx1"/>
                </a:solidFill>
                <a:hlinkClick r:id="rId4"/>
              </a:rPr>
              <a:t>://</a:t>
            </a:r>
            <a:r>
              <a:rPr lang="en-US" sz="1600" dirty="0" smtClean="0">
                <a:solidFill>
                  <a:schemeClr val="tx1"/>
                </a:solidFill>
                <a:hlinkClick r:id="rId4"/>
              </a:rPr>
              <a:t>iris.nyit.edu/arthistory/pptshows.html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219200"/>
          </a:xfrm>
          <a:gradFill>
            <a:gsLst>
              <a:gs pos="73000">
                <a:schemeClr val="bg1">
                  <a:alpha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Sistine Chapel of Cave Art</a:t>
            </a:r>
            <a:endParaRPr lang="en-US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334000" y="1143000"/>
            <a:ext cx="3733800" cy="1292662"/>
          </a:xfrm>
          <a:prstGeom prst="rect">
            <a:avLst/>
          </a:prstGeom>
          <a:solidFill>
            <a:schemeClr val="bg1">
              <a:lumMod val="90000"/>
              <a:lumOff val="1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i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  <a:hlinkClick r:id="rId5"/>
              </a:rPr>
              <a:t>Altamira</a:t>
            </a:r>
            <a:r>
              <a:rPr lang="en-US" sz="2400" b="1" i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 Cave </a:t>
            </a:r>
            <a:r>
              <a:rPr lang="en-US" sz="2400" b="1" i="1" dirty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paintings</a:t>
            </a:r>
            <a:endParaRPr lang="en-US" sz="2400" b="1" dirty="0">
              <a:solidFill>
                <a:schemeClr val="tx1">
                  <a:lumMod val="40000"/>
                  <a:lumOff val="60000"/>
                </a:schemeClr>
              </a:solidFill>
              <a:latin typeface="Rockwell" pitchFamily="4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Santander, Spain</a:t>
            </a:r>
            <a:endParaRPr lang="en-US" sz="2000" i="1" dirty="0">
              <a:solidFill>
                <a:schemeClr val="tx1">
                  <a:lumMod val="40000"/>
                  <a:lumOff val="60000"/>
                </a:schemeClr>
              </a:solidFill>
              <a:latin typeface="Rockwell" pitchFamily="48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ca. 12,000-11,000 B.C.E</a:t>
            </a:r>
            <a:r>
              <a:rPr lang="en-US" sz="20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.</a:t>
            </a:r>
            <a:endParaRPr lang="en-US" sz="2000" dirty="0">
              <a:solidFill>
                <a:schemeClr val="tx1">
                  <a:lumMod val="40000"/>
                  <a:lumOff val="60000"/>
                </a:schemeClr>
              </a:solidFill>
              <a:latin typeface="Rockwell" pitchFamily="4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le:AltamiraBi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246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b/b4/Michelangelo_-_Creation_of_Adam.jpg/1024px-Michelangelo_-_Creation_of_Ad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22516" r="34115" b="161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100" dirty="0" smtClean="0">
                <a:solidFill>
                  <a:schemeClr val="bg2">
                    <a:lumMod val="75000"/>
                  </a:schemeClr>
                </a:solidFill>
              </a:rPr>
              <a:t>As does religion...</a:t>
            </a:r>
            <a:endParaRPr lang="en-US" sz="5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19800"/>
            <a:ext cx="9144000" cy="60697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Sandro</a:t>
            </a:r>
            <a:r>
              <a:rPr lang="en-US" sz="2800" dirty="0" smtClean="0"/>
              <a:t> Botticelli </a:t>
            </a:r>
            <a:r>
              <a:rPr lang="en-US" sz="2800" i="1" dirty="0" smtClean="0"/>
              <a:t>The Birth of Venus</a:t>
            </a:r>
            <a:r>
              <a:rPr lang="en-US" sz="2800" dirty="0" smtClean="0"/>
              <a:t>  1486</a:t>
            </a:r>
            <a:endParaRPr lang="en-US" sz="2800" dirty="0"/>
          </a:p>
        </p:txBody>
      </p:sp>
      <p:pic>
        <p:nvPicPr>
          <p:cNvPr id="5" name="Picture 4" descr="http://mmmnoodles.files.wordpress.com/2010/06/botticelli-birth-ve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04800"/>
            <a:ext cx="9144000" cy="5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upload.wikimedia.org/wikipedia/commons/c/cc/AltamiraBis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23990" r="38933" b="46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6858000" cy="9144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Venus </a:t>
            </a:r>
            <a:r>
              <a:rPr lang="en-US" sz="6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Figurines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5334000" y="4580930"/>
            <a:ext cx="3714750" cy="1134070"/>
          </a:xfrm>
        </p:spPr>
        <p:txBody>
          <a:bodyPr anchor="ctr"/>
          <a:lstStyle/>
          <a:p>
            <a:pPr marL="0" indent="0">
              <a:buFont typeface="Wingdings" pitchFamily="2" charset="2"/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religion </a:t>
            </a:r>
            <a:b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just of free time?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971800" cy="459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782270"/>
            <a:ext cx="2971800" cy="98488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Venus of </a:t>
            </a:r>
            <a:r>
              <a:rPr lang="en-US" sz="2200" b="1" dirty="0" err="1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Willendorf</a:t>
            </a:r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/>
            </a:r>
            <a:b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</a:br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(</a:t>
            </a:r>
            <a:r>
              <a:rPr lang="en-US" b="1" dirty="0" err="1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Willendorf</a:t>
            </a:r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, Austria)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Rockwell" pitchFamily="48" charset="0"/>
              </a:rPr>
              <a:t>c. 25,000 B.C.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191928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52400"/>
            <a:ext cx="1382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lum bright="-2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9097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6172200"/>
            <a:ext cx="4569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Art History PowerPoint Resource: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iris.nyit.edu/arthistory/pptshows.html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3.staticflickr.com/2717/4399201987_32fbfb5b7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307" r="4170" b="190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609600"/>
            <a:ext cx="41148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Mesolithic</a:t>
            </a:r>
            <a:endParaRPr lang="en-US" sz="48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74023"/>
            <a:ext cx="13865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3"/>
              </a:rPr>
              <a:t>rapettif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65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620703"/>
              </p:ext>
            </p:extLst>
          </p:nvPr>
        </p:nvGraphicFramePr>
        <p:xfrm>
          <a:off x="0" y="1371600"/>
          <a:ext cx="9144000" cy="52111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  <a:gridCol w="3048000"/>
              </a:tblGrid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Paleolithic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Mesolithic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Neolithic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4895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Παλαιός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palaios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0" dirty="0" smtClean="0"/>
                        <a:t> “old”</a:t>
                      </a:r>
                      <a:endParaRPr lang="en-US" sz="2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</a:t>
                      </a:r>
                      <a:r>
                        <a:rPr lang="el-GR" sz="2000" dirty="0" smtClean="0"/>
                        <a:t>λίθος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lithos</a:t>
                      </a:r>
                      <a:r>
                        <a:rPr lang="en-US" sz="2000" dirty="0" smtClean="0"/>
                        <a:t>) “stone”</a:t>
                      </a:r>
                      <a:endParaRPr lang="en-US" sz="20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νέος 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neos</a:t>
                      </a:r>
                      <a:r>
                        <a:rPr lang="en-US" sz="2000" dirty="0" smtClean="0"/>
                        <a:t>) “new”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</a:t>
                      </a:r>
                      <a:r>
                        <a:rPr lang="el-GR" sz="2000" dirty="0" smtClean="0"/>
                        <a:t>λίθος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lithos</a:t>
                      </a:r>
                      <a:r>
                        <a:rPr lang="en-US" sz="2000" dirty="0" smtClean="0"/>
                        <a:t>) “stone”</a:t>
                      </a:r>
                      <a:endParaRPr lang="en-US" sz="2000" b="1" dirty="0"/>
                    </a:p>
                  </a:txBody>
                  <a:tcPr anchor="ctr"/>
                </a:tc>
              </a:tr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“Old Stone Age”</a:t>
                      </a:r>
                      <a:endParaRPr lang="en-US" sz="2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“New Stone Age”</a:t>
                      </a:r>
                      <a:endParaRPr lang="en-US" sz="2400" b="1" dirty="0"/>
                    </a:p>
                  </a:txBody>
                  <a:tcPr/>
                </a:tc>
              </a:tr>
              <a:tr h="48950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Until around 10,000 B.C.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10,000</a:t>
                      </a:r>
                      <a:r>
                        <a:rPr lang="en-US" sz="2000" baseline="0" dirty="0" smtClean="0"/>
                        <a:t> B.C. - 4,000 B.C.</a:t>
                      </a:r>
                      <a:endParaRPr lang="en-US" sz="2000" b="1" dirty="0"/>
                    </a:p>
                  </a:txBody>
                  <a:tcPr/>
                </a:tc>
              </a:tr>
              <a:tr h="9892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Hunting and Gathering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Agriculture</a:t>
                      </a:r>
                      <a:endParaRPr lang="en-US" sz="2400" b="1" dirty="0"/>
                    </a:p>
                  </a:txBody>
                  <a:tcPr/>
                </a:tc>
              </a:tr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Nomadic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Settled Communities</a:t>
                      </a:r>
                      <a:endParaRPr lang="en-US" sz="2400" b="1" dirty="0"/>
                    </a:p>
                  </a:txBody>
                  <a:tcPr/>
                </a:tc>
              </a:tr>
              <a:tr h="12091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Cave Art</a:t>
                      </a:r>
                    </a:p>
                    <a:p>
                      <a:pPr algn="ctr"/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en-US" sz="2400" dirty="0" smtClean="0"/>
                        <a:t>Venus Figurines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Domestication of Livestock</a:t>
                      </a:r>
                    </a:p>
                    <a:p>
                      <a:pPr algn="ctr"/>
                      <a:r>
                        <a:rPr lang="en-US" sz="2000" dirty="0" smtClean="0"/>
                        <a:t>(cattle,</a:t>
                      </a:r>
                      <a:r>
                        <a:rPr lang="en-US" sz="2000" baseline="0" dirty="0" smtClean="0"/>
                        <a:t> sheep, goats, pigs)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362321" y="3402721"/>
            <a:ext cx="2495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</a:t>
            </a:r>
            <a:r>
              <a:rPr lang="en-US" sz="2400" dirty="0" smtClean="0">
                <a:solidFill>
                  <a:schemeClr val="bg1"/>
                </a:solidFill>
              </a:rPr>
              <a:t>round </a:t>
            </a:r>
            <a:r>
              <a:rPr lang="en-US" sz="2400" dirty="0">
                <a:solidFill>
                  <a:schemeClr val="bg1"/>
                </a:solidFill>
              </a:rPr>
              <a:t>10,000 B.C.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3989" y="3886200"/>
            <a:ext cx="3110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Hunting, Gathering, and Fishing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4529" y="4841522"/>
            <a:ext cx="1591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1A1B16"/>
                </a:solidFill>
              </a:rPr>
              <a:t>Nomadic</a:t>
            </a:r>
            <a:endParaRPr lang="en-US" sz="3200" b="1" dirty="0">
              <a:solidFill>
                <a:srgbClr val="1A1B1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99874" y="5486400"/>
            <a:ext cx="3124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1A1B16"/>
                </a:solidFill>
              </a:rPr>
              <a:t>Domestication of Dogs</a:t>
            </a:r>
          </a:p>
          <a:p>
            <a:pPr lvl="0" algn="ctr"/>
            <a:r>
              <a:rPr lang="en-US" sz="400" dirty="0" smtClean="0">
                <a:solidFill>
                  <a:srgbClr val="1A1B16"/>
                </a:solidFill>
              </a:rPr>
              <a:t> </a:t>
            </a:r>
            <a:r>
              <a:rPr lang="en-US" sz="2800" dirty="0" smtClean="0">
                <a:solidFill>
                  <a:srgbClr val="1A1B16"/>
                </a:solidFill>
              </a:rPr>
              <a:t/>
            </a:r>
            <a:br>
              <a:rPr lang="en-US" sz="2800" dirty="0" smtClean="0">
                <a:solidFill>
                  <a:srgbClr val="1A1B16"/>
                </a:solidFill>
              </a:rPr>
            </a:br>
            <a:r>
              <a:rPr lang="en-US" sz="2800" dirty="0" smtClean="0">
                <a:solidFill>
                  <a:srgbClr val="1A1B16"/>
                </a:solidFill>
              </a:rPr>
              <a:t>Canoes</a:t>
            </a:r>
            <a:endParaRPr lang="en-US" sz="2800" dirty="0">
              <a:solidFill>
                <a:srgbClr val="1A1B16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287980"/>
            <a:ext cx="9144000" cy="85502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Prehistoric Humans</a:t>
            </a:r>
            <a:endParaRPr lang="en-US" sz="3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2200" y="2057400"/>
            <a:ext cx="2895600" cy="4419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2057400"/>
            <a:ext cx="2895600" cy="4419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7566" y="2574394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1A1B16"/>
                </a:solidFill>
              </a:rPr>
              <a:t>Μέσος </a:t>
            </a:r>
            <a:r>
              <a:rPr lang="en-US" dirty="0">
                <a:solidFill>
                  <a:srgbClr val="1A1B16"/>
                </a:solidFill>
              </a:rPr>
              <a:t> (</a:t>
            </a:r>
            <a:r>
              <a:rPr lang="en-US" dirty="0" err="1">
                <a:solidFill>
                  <a:srgbClr val="1A1B16"/>
                </a:solidFill>
              </a:rPr>
              <a:t>mesos</a:t>
            </a:r>
            <a:r>
              <a:rPr lang="en-US" dirty="0">
                <a:solidFill>
                  <a:srgbClr val="1A1B16"/>
                </a:solidFill>
              </a:rPr>
              <a:t>) “middle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+ </a:t>
            </a:r>
            <a:r>
              <a:rPr lang="el-GR" dirty="0">
                <a:solidFill>
                  <a:schemeClr val="bg1"/>
                </a:solidFill>
              </a:rPr>
              <a:t>λίθος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lithos</a:t>
            </a:r>
            <a:r>
              <a:rPr lang="en-US" dirty="0">
                <a:solidFill>
                  <a:schemeClr val="bg1"/>
                </a:solidFill>
              </a:rPr>
              <a:t>) “stone”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39213" y="2016840"/>
            <a:ext cx="3088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“Middle Stone </a:t>
            </a:r>
            <a:r>
              <a:rPr lang="en-US" sz="2800" dirty="0">
                <a:solidFill>
                  <a:schemeClr val="bg1"/>
                </a:solidFill>
              </a:rPr>
              <a:t>Age”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 animBg="1"/>
      <p:bldP spid="17" grpId="0" animBg="1"/>
      <p:bldP spid="20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AppData\Local\Microsoft\Windows\Temporary Internet Files\Content.IE5\5UK6R5XG\MP900448409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r="40000" b="256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991600" cy="19812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Neolithic Revolution</a:t>
            </a:r>
            <a:endParaRPr lang="en-US" sz="6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91000"/>
            <a:ext cx="9144000" cy="1981200"/>
          </a:xfrm>
          <a:solidFill>
            <a:schemeClr val="tx1">
              <a:lumMod val="20000"/>
              <a:lumOff val="80000"/>
              <a:alpha val="7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smtClean="0">
                <a:solidFill>
                  <a:schemeClr val="bg1"/>
                </a:solidFill>
              </a:rPr>
              <a:t> Agriculture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	</a:t>
            </a:r>
            <a:r>
              <a:rPr lang="en-US" sz="5400" dirty="0" smtClean="0">
                <a:solidFill>
                  <a:schemeClr val="bg1"/>
                </a:solidFill>
              </a:rPr>
              <a:t>	    Settled Communities 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7980"/>
            <a:ext cx="9144000" cy="85502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Prehistoric Humans</a:t>
            </a:r>
            <a:endParaRPr lang="en-US" sz="3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467441"/>
              </p:ext>
            </p:extLst>
          </p:nvPr>
        </p:nvGraphicFramePr>
        <p:xfrm>
          <a:off x="0" y="1371600"/>
          <a:ext cx="9144000" cy="52111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  <a:gridCol w="3048000"/>
              </a:tblGrid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Paleolithic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Mesolithic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Neolithic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44895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Παλαιός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palaios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0" dirty="0" smtClean="0"/>
                        <a:t> “old”</a:t>
                      </a:r>
                      <a:endParaRPr lang="en-US" sz="2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</a:t>
                      </a:r>
                      <a:r>
                        <a:rPr lang="el-GR" sz="2000" dirty="0" smtClean="0"/>
                        <a:t>λίθος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lithos</a:t>
                      </a:r>
                      <a:r>
                        <a:rPr lang="en-US" sz="2000" dirty="0" smtClean="0"/>
                        <a:t>) “stone”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Μέσος 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mesos</a:t>
                      </a:r>
                      <a:r>
                        <a:rPr lang="en-US" sz="2000" dirty="0" smtClean="0"/>
                        <a:t>) “middle”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+ </a:t>
                      </a:r>
                      <a:r>
                        <a:rPr lang="el-GR" sz="2000" dirty="0" smtClean="0"/>
                        <a:t>λίθος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lithos</a:t>
                      </a:r>
                      <a:r>
                        <a:rPr lang="en-US" sz="2000" dirty="0" smtClean="0"/>
                        <a:t>) “stone”</a:t>
                      </a:r>
                      <a:endParaRPr lang="en-US" sz="20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solidFill>
                      <a:schemeClr val="bg1">
                        <a:lumMod val="10000"/>
                        <a:lumOff val="90000"/>
                      </a:schemeClr>
                    </a:solidFill>
                  </a:tcPr>
                </a:tc>
              </a:tr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“Old Stone Age”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“Middle Stone Age”</a:t>
                      </a:r>
                      <a:endParaRPr lang="en-US" sz="2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48950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Until around 10,000 B.C.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Around 10,000 B.C.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</a:tr>
              <a:tr h="9892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Hunting and Gathering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Hunting,</a:t>
                      </a:r>
                      <a:r>
                        <a:rPr lang="en-US" sz="2400" baseline="0" dirty="0" smtClean="0"/>
                        <a:t> Gathering, and Fishing</a:t>
                      </a:r>
                      <a:endParaRPr lang="en-US" sz="2400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Nomadic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Nomadic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12091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Cave Art</a:t>
                      </a:r>
                    </a:p>
                    <a:p>
                      <a:pPr algn="ctr"/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en-US" sz="2400" dirty="0" smtClean="0"/>
                        <a:t>Venus Figurines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Domestication of Dogs</a:t>
                      </a:r>
                      <a:br>
                        <a:rPr lang="en-US" sz="2000" dirty="0" smtClean="0"/>
                      </a:br>
                      <a:r>
                        <a:rPr lang="en-US" sz="1100" dirty="0" smtClean="0"/>
                        <a:t> 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2000" dirty="0" smtClean="0"/>
                        <a:t>Canoes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148370" y="3378657"/>
            <a:ext cx="2963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c. 10,000 – 4,000 </a:t>
            </a:r>
            <a:r>
              <a:rPr lang="en-US" sz="2400" dirty="0">
                <a:solidFill>
                  <a:schemeClr val="bg1"/>
                </a:solidFill>
              </a:rPr>
              <a:t>B.C.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63915" y="4016514"/>
            <a:ext cx="3110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Agriculture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9023" y="4872335"/>
            <a:ext cx="2662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1A1B16"/>
                </a:solidFill>
              </a:rPr>
              <a:t>Settled Communities</a:t>
            </a:r>
            <a:endParaRPr lang="en-US" sz="2400" b="1" dirty="0">
              <a:solidFill>
                <a:srgbClr val="1A1B1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9800" y="5390147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rgbClr val="1A1B16"/>
                </a:solidFill>
              </a:rPr>
              <a:t>Domestication of </a:t>
            </a:r>
            <a:r>
              <a:rPr lang="en-US" sz="3200" dirty="0">
                <a:solidFill>
                  <a:srgbClr val="1A1B16"/>
                </a:solidFill>
              </a:rPr>
              <a:t>Livestock</a:t>
            </a:r>
          </a:p>
          <a:p>
            <a:pPr lvl="0" algn="ctr"/>
            <a:r>
              <a:rPr lang="en-US" sz="2000" dirty="0">
                <a:solidFill>
                  <a:srgbClr val="1A1B16"/>
                </a:solidFill>
              </a:rPr>
              <a:t>(cattle, sheep, goats, pigs)</a:t>
            </a:r>
            <a:endParaRPr lang="en-US" sz="2000" b="1" dirty="0">
              <a:solidFill>
                <a:srgbClr val="1A1B1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2053389"/>
            <a:ext cx="2895600" cy="4419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24200" y="2053389"/>
            <a:ext cx="2895600" cy="44196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67926" y="2568714"/>
            <a:ext cx="312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000" dirty="0">
                <a:solidFill>
                  <a:srgbClr val="1A1B16"/>
                </a:solidFill>
              </a:rPr>
              <a:t>νέος </a:t>
            </a:r>
            <a:r>
              <a:rPr lang="en-US" sz="2000" dirty="0">
                <a:solidFill>
                  <a:srgbClr val="1A1B16"/>
                </a:solidFill>
              </a:rPr>
              <a:t> (</a:t>
            </a:r>
            <a:r>
              <a:rPr lang="en-US" sz="2000" dirty="0" err="1">
                <a:solidFill>
                  <a:srgbClr val="1A1B16"/>
                </a:solidFill>
              </a:rPr>
              <a:t>neos</a:t>
            </a:r>
            <a:r>
              <a:rPr lang="en-US" sz="2000" dirty="0">
                <a:solidFill>
                  <a:srgbClr val="1A1B16"/>
                </a:solidFill>
              </a:rPr>
              <a:t>) “new</a:t>
            </a:r>
            <a:r>
              <a:rPr lang="en-US" sz="2000" dirty="0" smtClean="0">
                <a:solidFill>
                  <a:srgbClr val="1A1B16"/>
                </a:solidFill>
              </a:rPr>
              <a:t>” + </a:t>
            </a:r>
            <a:br>
              <a:rPr lang="en-US" sz="2000" dirty="0" smtClean="0">
                <a:solidFill>
                  <a:srgbClr val="1A1B16"/>
                </a:solidFill>
              </a:rPr>
            </a:br>
            <a:r>
              <a:rPr lang="el-GR" sz="2000" dirty="0" smtClean="0">
                <a:solidFill>
                  <a:srgbClr val="1A1B16"/>
                </a:solidFill>
              </a:rPr>
              <a:t>λίθος</a:t>
            </a:r>
            <a:r>
              <a:rPr lang="en-US" sz="2000" dirty="0" smtClean="0">
                <a:solidFill>
                  <a:srgbClr val="1A1B16"/>
                </a:solidFill>
              </a:rPr>
              <a:t> </a:t>
            </a:r>
            <a:r>
              <a:rPr lang="en-US" sz="2000" dirty="0">
                <a:solidFill>
                  <a:srgbClr val="1A1B16"/>
                </a:solidFill>
              </a:rPr>
              <a:t>(</a:t>
            </a:r>
            <a:r>
              <a:rPr lang="en-US" sz="2000" dirty="0" err="1">
                <a:solidFill>
                  <a:srgbClr val="1A1B16"/>
                </a:solidFill>
              </a:rPr>
              <a:t>lithos</a:t>
            </a:r>
            <a:r>
              <a:rPr lang="en-US" sz="2000" dirty="0">
                <a:solidFill>
                  <a:srgbClr val="1A1B16"/>
                </a:solidFill>
              </a:rPr>
              <a:t>) “stone”</a:t>
            </a:r>
            <a:endParaRPr lang="en-US" sz="2000" b="1" dirty="0">
              <a:solidFill>
                <a:srgbClr val="1A1B1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48370" y="1981200"/>
            <a:ext cx="2963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“New Stone </a:t>
            </a:r>
            <a:r>
              <a:rPr lang="en-US" sz="3000" dirty="0">
                <a:solidFill>
                  <a:schemeClr val="bg1"/>
                </a:solidFill>
              </a:rPr>
              <a:t>Age”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 animBg="1"/>
      <p:bldP spid="18" grpId="0" animBg="1"/>
      <p:bldP spid="14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File:CatalHoyukSouthA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5755"/>
          <a:stretch/>
        </p:blipFill>
        <p:spPr bwMode="auto">
          <a:xfrm>
            <a:off x="-1" y="1"/>
            <a:ext cx="9125607" cy="68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94036" y="6504801"/>
            <a:ext cx="2273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Some Rights Reserved by </a:t>
            </a:r>
            <a:r>
              <a:rPr lang="en-US" sz="1200" dirty="0" smtClean="0">
                <a:hlinkClick r:id="rId3"/>
              </a:rPr>
              <a:t>Ziggurat</a:t>
            </a:r>
            <a:endParaRPr lang="en-US" sz="1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40386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90000"/>
                      <a:lumOff val="10000"/>
                      <a:alpha val="60000"/>
                    </a:schemeClr>
                  </a:glow>
                </a:effectLst>
              </a:rPr>
              <a:t>Çatalhöyük</a:t>
            </a:r>
            <a:r>
              <a:rPr lang="en-US" sz="72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90000"/>
                      <a:lumOff val="10000"/>
                      <a:alpha val="60000"/>
                    </a:schemeClr>
                  </a:glow>
                </a:effectLst>
              </a:rPr>
              <a:t> </a:t>
            </a:r>
            <a:endParaRPr lang="en-US" sz="72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lumMod val="90000"/>
                    <a:lumOff val="10000"/>
                    <a:alpha val="60000"/>
                  </a:schemeClr>
                </a:glo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5181600"/>
            <a:ext cx="7543800" cy="487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90000"/>
                      <a:lumOff val="10000"/>
                      <a:alpha val="60000"/>
                    </a:schemeClr>
                  </a:glow>
                </a:effectLst>
              </a:rPr>
              <a:t>A Neolithic City in Modern-day Turkey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lumMod val="90000"/>
                    <a:lumOff val="1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67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File:CatalHoyukSouthA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5755"/>
          <a:stretch/>
        </p:blipFill>
        <p:spPr bwMode="auto">
          <a:xfrm>
            <a:off x="-1" y="1"/>
            <a:ext cx="9125607" cy="68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94036" y="6504801"/>
            <a:ext cx="2273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Some Rights Reserved by </a:t>
            </a:r>
            <a:r>
              <a:rPr lang="en-US" sz="1200" dirty="0" smtClean="0">
                <a:hlinkClick r:id="rId3"/>
              </a:rPr>
              <a:t>Ziggurat</a:t>
            </a:r>
            <a:endParaRPr lang="en-US" sz="1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3564" y="4114800"/>
            <a:ext cx="62606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8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90000"/>
                      <a:lumOff val="10000"/>
                      <a:alpha val="60000"/>
                    </a:schemeClr>
                  </a:glow>
                </a:effectLst>
              </a:rPr>
              <a:t>6,000 B.C.</a:t>
            </a:r>
            <a:endParaRPr lang="en-US" sz="80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lumMod val="90000"/>
                    <a:lumOff val="1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8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136/2701053234_3d991ebb46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7" b="7866"/>
          <a:stretch/>
        </p:blipFill>
        <p:spPr bwMode="auto">
          <a:xfrm>
            <a:off x="609600" y="0"/>
            <a:ext cx="8534400" cy="68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01923" y="65048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 </a:t>
            </a:r>
            <a:r>
              <a:rPr lang="en-US" sz="1200" dirty="0">
                <a:hlinkClick r:id="rId3" tooltip="Attribution License"/>
              </a:rPr>
              <a:t>Some rights reserved</a:t>
            </a:r>
            <a:r>
              <a:rPr lang="en-US" sz="1200" dirty="0"/>
              <a:t> by </a:t>
            </a:r>
            <a:r>
              <a:rPr lang="en-US" sz="1200" dirty="0" err="1">
                <a:hlinkClick r:id="rId4"/>
              </a:rPr>
              <a:t>Dr</a:t>
            </a:r>
            <a:r>
              <a:rPr lang="en-US" sz="1200" dirty="0">
                <a:hlinkClick r:id="rId4"/>
              </a:rPr>
              <a:t>._</a:t>
            </a:r>
            <a:r>
              <a:rPr lang="en-US" sz="1200" dirty="0" err="1">
                <a:hlinkClick r:id="rId4"/>
              </a:rPr>
              <a:t>Colleen_Morgan</a:t>
            </a:r>
            <a:endParaRPr lang="en-US" sz="1200" dirty="0"/>
          </a:p>
        </p:txBody>
      </p:sp>
      <p:pic>
        <p:nvPicPr>
          <p:cNvPr id="6" name="Picture 2" descr="http://farm4.staticflickr.com/3136/2701053234_3d991ebb46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58" b="7866"/>
          <a:stretch/>
        </p:blipFill>
        <p:spPr bwMode="auto">
          <a:xfrm>
            <a:off x="0" y="0"/>
            <a:ext cx="1860331" cy="68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51816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Archaeology</a:t>
            </a:r>
            <a:endParaRPr lang="en-US" sz="4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2133600"/>
            <a:ext cx="4141076" cy="5445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Uncovering the Past</a:t>
            </a:r>
            <a:endParaRPr lang="en-US" sz="3600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28600" y="4800600"/>
            <a:ext cx="3886200" cy="1554272"/>
          </a:xfrm>
          <a:prstGeom prst="rect">
            <a:avLst/>
          </a:prstGeom>
          <a:solidFill>
            <a:srgbClr val="1A1B16">
              <a:alpha val="65098"/>
            </a:srgb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Deer Hunt </a:t>
            </a:r>
            <a:r>
              <a:rPr lang="en-US" b="1" i="1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/>
            </a:r>
            <a:br>
              <a:rPr lang="en-US" b="1" i="1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</a:br>
            <a:r>
              <a:rPr lang="en-US" b="1" i="1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detail of a wall painting </a:t>
            </a:r>
            <a:r>
              <a:rPr lang="en-US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/>
            </a:r>
            <a:br>
              <a:rPr lang="en-US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</a:br>
            <a:r>
              <a:rPr lang="en-US" b="1" i="1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from </a:t>
            </a:r>
            <a:r>
              <a:rPr lang="en-US" b="1" i="1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Level III</a:t>
            </a:r>
            <a:endParaRPr lang="en-US" b="1" dirty="0">
              <a:solidFill>
                <a:schemeClr val="tx1">
                  <a:lumMod val="20000"/>
                  <a:lumOff val="80000"/>
                </a:schemeClr>
              </a:solidFill>
              <a:latin typeface="Rockwell" pitchFamily="4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Çatal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 </a:t>
            </a:r>
            <a:r>
              <a:rPr lang="en-US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Höyük</a:t>
            </a:r>
            <a:r>
              <a:rPr lang="en-US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, 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Turkey</a:t>
            </a:r>
            <a:r>
              <a:rPr lang="en-US" sz="16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 </a:t>
            </a: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ca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latin typeface="Rockwell" pitchFamily="48" charset="0"/>
              </a:rPr>
              <a:t>. 5,750  B.C.E.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6172200"/>
            <a:ext cx="456913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Art History PowerPoint Resource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4"/>
              </a:rPr>
              <a:t>http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hlinkClick r:id="rId4"/>
              </a:rPr>
              <a:t>://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4"/>
              </a:rPr>
              <a:t>iris.nyit.edu/arthistory/pptshows.html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838"/>
            <a:ext cx="9144000" cy="4754562"/>
          </a:xfrm>
        </p:spPr>
        <p:txBody>
          <a:bodyPr>
            <a:normAutofit/>
          </a:bodyPr>
          <a:lstStyle/>
          <a:p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do we </a:t>
            </a:r>
            <a:r>
              <a:rPr lang="en-US" sz="1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KNOW?</a:t>
            </a:r>
            <a:endParaRPr lang="en-US"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7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7/7d/Ankara_Muzeum_B19-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0"/>
            <a:ext cx="4800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343401" cy="1401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Seated Woman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Çatal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Hüyük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21336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“Mother Goddess” Style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1" y="3352800"/>
            <a:ext cx="388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4000" dirty="0" smtClean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uniquely </a:t>
            </a:r>
            <a:r>
              <a:rPr lang="en-US" sz="5400" i="1" dirty="0" smtClean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Neolithic</a:t>
            </a:r>
            <a:r>
              <a:rPr lang="en-US" sz="5400" dirty="0" smtClean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3200" dirty="0">
                <a:solidFill>
                  <a:srgbClr val="CCC7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sculpture?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6485305"/>
            <a:ext cx="26581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Some Rights Reserved by </a:t>
            </a:r>
            <a:r>
              <a:rPr lang="en-US" sz="1200" u="sng" dirty="0" err="1" smtClean="0">
                <a:hlinkClick r:id="rId4" tooltip="User:Roweromaniak"/>
              </a:rPr>
              <a:t>Roweromaniak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56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arm6.staticflickr.com/5050/5254401419_e0e4ac05fc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618"/>
            <a:ext cx="9178158" cy="68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38862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Reconstruction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7000" y="6550223"/>
            <a:ext cx="2644698" cy="307777"/>
          </a:xfrm>
          <a:prstGeom prst="rect">
            <a:avLst/>
          </a:prstGeom>
          <a:solidFill>
            <a:srgbClr val="1A1B16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hlinkClick r:id="rId3" tooltip="Attribution-NonCommercial License"/>
              </a:rPr>
              <a:t>Some rights reserved</a:t>
            </a:r>
            <a:r>
              <a:rPr lang="en-US" sz="1400" dirty="0"/>
              <a:t> by </a:t>
            </a:r>
            <a:r>
              <a:rPr lang="en-US" sz="1400" dirty="0">
                <a:hlinkClick r:id="rId4"/>
              </a:rPr>
              <a:t>zamito44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905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ased on evidence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3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fredojunior.files.wordpress.com/2011/01/cat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2035"/>
          <a:stretch/>
        </p:blipFill>
        <p:spPr bwMode="auto">
          <a:xfrm>
            <a:off x="-1" y="0"/>
            <a:ext cx="9144001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94237"/>
            <a:ext cx="5562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Çatalhöyük</a:t>
            </a:r>
            <a:r>
              <a:rPr lang="en-US" sz="6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1037"/>
            <a:ext cx="7543800" cy="48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An Aerial View</a:t>
            </a:r>
            <a:endParaRPr lang="en-US" sz="2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0" y="6504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smtClean="0"/>
              <a:t>Image Source:  </a:t>
            </a:r>
            <a:r>
              <a:rPr lang="en-US" sz="1200" dirty="0">
                <a:hlinkClick r:id="rId3"/>
              </a:rPr>
              <a:t>http://alfredojunior.wordpress.com/tag/catal-huyuk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99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7980"/>
            <a:ext cx="9144000" cy="85502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Prehistoric Humans</a:t>
            </a:r>
            <a:endParaRPr lang="en-US" sz="3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7400" y="3024714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000" b="1" dirty="0">
              <a:solidFill>
                <a:srgbClr val="1A1B16"/>
              </a:solidFill>
            </a:endParaRP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259018"/>
              </p:ext>
            </p:extLst>
          </p:nvPr>
        </p:nvGraphicFramePr>
        <p:xfrm>
          <a:off x="0" y="1371600"/>
          <a:ext cx="9144000" cy="52111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  <a:gridCol w="3048000"/>
              </a:tblGrid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Paleolithic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Mesolithic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Neolithic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94495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solidFill>
                      <a:srgbClr val="CCCCCC"/>
                    </a:solidFill>
                  </a:tcPr>
                </a:tc>
              </a:tr>
              <a:tr h="48950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Until around 10,000 B.C.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Around 10,000 B.C.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</a:tr>
              <a:tr h="9892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Hunting and Gathering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Hunting,</a:t>
                      </a:r>
                      <a:r>
                        <a:rPr lang="en-US" sz="2400" baseline="0" dirty="0" smtClean="0"/>
                        <a:t> Gathering, and Fishing</a:t>
                      </a:r>
                      <a:endParaRPr lang="en-US" sz="2400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549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Nomadic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Nomadic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  <a:tr h="12091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Cave Art</a:t>
                      </a:r>
                    </a:p>
                    <a:p>
                      <a:pPr algn="ctr"/>
                      <a:r>
                        <a:rPr lang="en-US" sz="1050" dirty="0" smtClean="0"/>
                        <a:t/>
                      </a:r>
                      <a:br>
                        <a:rPr lang="en-US" sz="1050" dirty="0" smtClean="0"/>
                      </a:br>
                      <a:r>
                        <a:rPr lang="en-US" sz="2400" dirty="0" smtClean="0"/>
                        <a:t>Venus Figurines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Domestication of Dogs</a:t>
                      </a:r>
                      <a:br>
                        <a:rPr lang="en-US" sz="2000" dirty="0" smtClean="0"/>
                      </a:br>
                      <a:r>
                        <a:rPr lang="en-US" sz="1100" dirty="0" smtClean="0"/>
                        <a:t> 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2000" dirty="0" smtClean="0"/>
                        <a:t>Canoes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148370" y="3378657"/>
            <a:ext cx="2963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c. 10,000 – 4,000 </a:t>
            </a:r>
            <a:r>
              <a:rPr lang="en-US" sz="2400" dirty="0">
                <a:solidFill>
                  <a:schemeClr val="bg1"/>
                </a:solidFill>
              </a:rPr>
              <a:t>B.C.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63915" y="4016514"/>
            <a:ext cx="3110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Agriculture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023" y="4872335"/>
            <a:ext cx="2662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1A1B16"/>
                </a:solidFill>
              </a:rPr>
              <a:t>Settled Communities</a:t>
            </a:r>
            <a:endParaRPr lang="en-US" sz="2400" b="1" dirty="0">
              <a:solidFill>
                <a:srgbClr val="1A1B1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800" y="5390147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srgbClr val="1A1B16"/>
                </a:solidFill>
              </a:rPr>
              <a:t>Domestication of </a:t>
            </a:r>
            <a:r>
              <a:rPr lang="en-US" sz="3200" dirty="0">
                <a:solidFill>
                  <a:srgbClr val="1A1B16"/>
                </a:solidFill>
              </a:rPr>
              <a:t>Livestock</a:t>
            </a:r>
          </a:p>
          <a:p>
            <a:pPr lvl="0" algn="ctr"/>
            <a:r>
              <a:rPr lang="en-US" sz="2000" dirty="0">
                <a:solidFill>
                  <a:srgbClr val="1A1B16"/>
                </a:solidFill>
              </a:rPr>
              <a:t>(cattle, sheep, goats, pigs)</a:t>
            </a:r>
            <a:endParaRPr lang="en-US" sz="2000" b="1" dirty="0">
              <a:solidFill>
                <a:srgbClr val="1A1B1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67926" y="2568714"/>
            <a:ext cx="312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000" dirty="0">
                <a:solidFill>
                  <a:srgbClr val="1A1B16"/>
                </a:solidFill>
              </a:rPr>
              <a:t>νέος </a:t>
            </a:r>
            <a:r>
              <a:rPr lang="en-US" sz="2000" dirty="0">
                <a:solidFill>
                  <a:srgbClr val="1A1B16"/>
                </a:solidFill>
              </a:rPr>
              <a:t> (</a:t>
            </a:r>
            <a:r>
              <a:rPr lang="en-US" sz="2000" dirty="0" err="1">
                <a:solidFill>
                  <a:srgbClr val="1A1B16"/>
                </a:solidFill>
              </a:rPr>
              <a:t>neos</a:t>
            </a:r>
            <a:r>
              <a:rPr lang="en-US" sz="2000" dirty="0">
                <a:solidFill>
                  <a:srgbClr val="1A1B16"/>
                </a:solidFill>
              </a:rPr>
              <a:t>) “new</a:t>
            </a:r>
            <a:r>
              <a:rPr lang="en-US" sz="2000" dirty="0" smtClean="0">
                <a:solidFill>
                  <a:srgbClr val="1A1B16"/>
                </a:solidFill>
              </a:rPr>
              <a:t>” + </a:t>
            </a:r>
            <a:br>
              <a:rPr lang="en-US" sz="2000" dirty="0" smtClean="0">
                <a:solidFill>
                  <a:srgbClr val="1A1B16"/>
                </a:solidFill>
              </a:rPr>
            </a:br>
            <a:r>
              <a:rPr lang="el-GR" sz="2000" dirty="0" smtClean="0">
                <a:solidFill>
                  <a:srgbClr val="1A1B16"/>
                </a:solidFill>
              </a:rPr>
              <a:t>λίθος</a:t>
            </a:r>
            <a:r>
              <a:rPr lang="en-US" sz="2000" dirty="0" smtClean="0">
                <a:solidFill>
                  <a:srgbClr val="1A1B16"/>
                </a:solidFill>
              </a:rPr>
              <a:t> </a:t>
            </a:r>
            <a:r>
              <a:rPr lang="en-US" sz="2000" dirty="0">
                <a:solidFill>
                  <a:srgbClr val="1A1B16"/>
                </a:solidFill>
              </a:rPr>
              <a:t>(</a:t>
            </a:r>
            <a:r>
              <a:rPr lang="en-US" sz="2000" dirty="0" err="1">
                <a:solidFill>
                  <a:srgbClr val="1A1B16"/>
                </a:solidFill>
              </a:rPr>
              <a:t>lithos</a:t>
            </a:r>
            <a:r>
              <a:rPr lang="en-US" sz="2000" dirty="0">
                <a:solidFill>
                  <a:srgbClr val="1A1B16"/>
                </a:solidFill>
              </a:rPr>
              <a:t>) “stone”</a:t>
            </a:r>
            <a:endParaRPr lang="en-US" sz="2000" b="1" dirty="0">
              <a:solidFill>
                <a:srgbClr val="1A1B1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48370" y="1981200"/>
            <a:ext cx="2963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“New Stone </a:t>
            </a:r>
            <a:r>
              <a:rPr lang="en-US" sz="3000" dirty="0">
                <a:solidFill>
                  <a:schemeClr val="bg1"/>
                </a:solidFill>
              </a:rPr>
              <a:t>Age”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87566" y="2574394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1A1B16"/>
                </a:solidFill>
              </a:rPr>
              <a:t>Μέσος </a:t>
            </a:r>
            <a:r>
              <a:rPr lang="en-US" dirty="0">
                <a:solidFill>
                  <a:srgbClr val="1A1B16"/>
                </a:solidFill>
              </a:rPr>
              <a:t> (</a:t>
            </a:r>
            <a:r>
              <a:rPr lang="en-US" dirty="0" err="1">
                <a:solidFill>
                  <a:srgbClr val="1A1B16"/>
                </a:solidFill>
              </a:rPr>
              <a:t>mesos</a:t>
            </a:r>
            <a:r>
              <a:rPr lang="en-US" dirty="0">
                <a:solidFill>
                  <a:srgbClr val="1A1B16"/>
                </a:solidFill>
              </a:rPr>
              <a:t>) “middle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+ </a:t>
            </a:r>
            <a:r>
              <a:rPr lang="el-GR" dirty="0">
                <a:solidFill>
                  <a:schemeClr val="bg1"/>
                </a:solidFill>
              </a:rPr>
              <a:t>λίθος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lithos</a:t>
            </a:r>
            <a:r>
              <a:rPr lang="en-US" dirty="0">
                <a:solidFill>
                  <a:schemeClr val="bg1"/>
                </a:solidFill>
              </a:rPr>
              <a:t>) “stone”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39213" y="2016840"/>
            <a:ext cx="3088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“Middle Stone </a:t>
            </a:r>
            <a:r>
              <a:rPr lang="en-US" sz="2800" dirty="0">
                <a:solidFill>
                  <a:schemeClr val="bg1"/>
                </a:solidFill>
              </a:rPr>
              <a:t>Age”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29836" y="2574394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Παλαιός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palaios</a:t>
            </a:r>
            <a:r>
              <a:rPr lang="en-US" dirty="0">
                <a:solidFill>
                  <a:schemeClr val="bg1"/>
                </a:solidFill>
              </a:rPr>
              <a:t>) “old”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+ </a:t>
            </a:r>
            <a:r>
              <a:rPr lang="el-GR" dirty="0">
                <a:solidFill>
                  <a:schemeClr val="bg1"/>
                </a:solidFill>
              </a:rPr>
              <a:t>λίθος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lithos</a:t>
            </a:r>
            <a:r>
              <a:rPr lang="en-US" dirty="0">
                <a:solidFill>
                  <a:schemeClr val="bg1"/>
                </a:solidFill>
              </a:rPr>
              <a:t>) “stone”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811" y="2016840"/>
            <a:ext cx="3088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“Old Stone Age”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5.staticflickr.com/4153/5026194710_ca39cb6f6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8000" dirty="0" smtClean="0">
                <a:solidFill>
                  <a:schemeClr val="bg1"/>
                </a:solidFill>
              </a:rPr>
              <a:t>Civilization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46237"/>
            <a:ext cx="4038600" cy="71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Are we there, yet???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6504801"/>
            <a:ext cx="2877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</a:t>
            </a:r>
            <a:r>
              <a:rPr lang="en-US" sz="1200" dirty="0">
                <a:solidFill>
                  <a:schemeClr val="bg1"/>
                </a:solidFill>
              </a:rPr>
              <a:t>Bobby-Joe </a:t>
            </a:r>
            <a:r>
              <a:rPr lang="en-US" sz="1200" dirty="0" smtClean="0">
                <a:solidFill>
                  <a:schemeClr val="bg1"/>
                </a:solidFill>
              </a:rPr>
              <a:t>Henson – Used with Permission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arm1.staticflickr.com/102/366986755_5a103279ff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0" r="25434"/>
          <a:stretch/>
        </p:blipFill>
        <p:spPr bwMode="auto">
          <a:xfrm>
            <a:off x="0" y="0"/>
            <a:ext cx="2711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lfredojunior.files.wordpress.com/2011/01/cat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5" r="12035"/>
          <a:stretch/>
        </p:blipFill>
        <p:spPr bwMode="auto">
          <a:xfrm>
            <a:off x="6148552" y="0"/>
            <a:ext cx="2995448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6400" y="6617787"/>
            <a:ext cx="7010400" cy="1524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Settled</a:t>
            </a:r>
            <a:br>
              <a:rPr lang="en-US" b="1" dirty="0" smtClean="0"/>
            </a:br>
            <a:r>
              <a:rPr lang="en-US" b="1" dirty="0" smtClean="0"/>
              <a:t>Cities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27116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Antropos"/>
                <a:ea typeface="+mj-ea"/>
                <a:cs typeface="+mj-cs"/>
              </a:rPr>
              <a:t>Fire</a:t>
            </a:r>
            <a:endParaRPr lang="en-US" sz="2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2895600"/>
            <a:ext cx="2819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90000"/>
                      <a:lumOff val="10000"/>
                      <a:alpha val="60000"/>
                    </a:schemeClr>
                  </a:glow>
                </a:effectLst>
                <a:latin typeface="+mj-lt"/>
              </a:rPr>
              <a:t>Cities</a:t>
            </a:r>
            <a:endParaRPr lang="en-US" sz="60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lumMod val="90000"/>
                    <a:lumOff val="10000"/>
                    <a:alpha val="60000"/>
                  </a:schemeClr>
                </a:glow>
              </a:effectLst>
              <a:latin typeface="+mj-lt"/>
            </a:endParaRPr>
          </a:p>
        </p:txBody>
      </p:sp>
      <p:pic>
        <p:nvPicPr>
          <p:cNvPr id="6" name="Picture 2" descr="C:\Users\Tom\AppData\Local\Microsoft\Windows\Temporary Internet Files\Content.IE5\5UK6R5XG\MP900448409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443" r="59380" b="25659"/>
          <a:stretch/>
        </p:blipFill>
        <p:spPr bwMode="auto">
          <a:xfrm>
            <a:off x="2711669" y="0"/>
            <a:ext cx="3612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11668" y="1752600"/>
            <a:ext cx="36129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+mj-lt"/>
              </a:rPr>
              <a:t>Agriculture</a:t>
            </a:r>
            <a:endParaRPr lang="en-US" sz="4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arm1.staticflickr.com/102/366986755_5a103279ff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0" r="25434"/>
          <a:stretch/>
        </p:blipFill>
        <p:spPr bwMode="auto">
          <a:xfrm>
            <a:off x="0" y="0"/>
            <a:ext cx="2711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alfredojunior.files.wordpress.com/2011/01/cat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5" r="12035"/>
          <a:stretch/>
        </p:blipFill>
        <p:spPr bwMode="auto">
          <a:xfrm>
            <a:off x="6148552" y="0"/>
            <a:ext cx="2995448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om\AppData\Local\Microsoft\Windows\Temporary Internet Files\Content.IE5\5UK6R5XG\MP900448409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443" r="59380" b="25659"/>
          <a:stretch/>
        </p:blipFill>
        <p:spPr bwMode="auto">
          <a:xfrm>
            <a:off x="2711669" y="0"/>
            <a:ext cx="3612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685537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069428"/>
            <a:ext cx="9144000" cy="4950372"/>
          </a:xfrm>
        </p:spPr>
        <p:txBody>
          <a:bodyPr>
            <a:normAutofit/>
          </a:bodyPr>
          <a:lstStyle/>
          <a:p>
            <a:r>
              <a:rPr lang="en-US" sz="128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What’s</a:t>
            </a:r>
            <a:r>
              <a:rPr lang="en-US" sz="66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br>
              <a:rPr lang="en-US" sz="66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8400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Missing?</a:t>
            </a:r>
            <a:endParaRPr lang="en-US" sz="8400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8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3200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88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6.staticflickr.com/5196/7235374216_21cb123d29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86" r="24049" b="26068"/>
          <a:stretch/>
        </p:blipFill>
        <p:spPr bwMode="auto">
          <a:xfrm>
            <a:off x="4011" y="0"/>
            <a:ext cx="9139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5257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3048000" cy="18288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Odin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05" y="2133600"/>
            <a:ext cx="3122195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Chief Norse God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258580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Elias Schwerdtfeger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724400" cy="1143000"/>
          </a:xfrm>
        </p:spPr>
        <p:txBody>
          <a:bodyPr>
            <a:noAutofit/>
          </a:bodyPr>
          <a:lstStyle/>
          <a:p>
            <a:pPr algn="l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unes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05200" y="2133600"/>
            <a:ext cx="534572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2438400"/>
            <a:ext cx="3048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Vikings believed that the runes had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magical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4919" y="754559"/>
            <a:ext cx="32242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Norse </a:t>
            </a:r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96851" y="2753644"/>
            <a:ext cx="4038600" cy="2468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endParaRPr lang="en-US"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4427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125951" cy="1524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Sacrifice 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Odin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3821151" cy="4770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 know I hung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windswept Tree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nine days and nights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struck with a spear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given to Odin,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myself given to myself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helped me neither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meat nor drink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peered downward,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took up the runes,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screaming, I took them -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I fell back.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2000" dirty="0" smtClean="0"/>
              <a:t>			-- Poetic </a:t>
            </a:r>
            <a:r>
              <a:rPr lang="en-US" sz="2000" dirty="0" err="1" smtClean="0"/>
              <a:t>Edda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5951" y="0"/>
            <a:ext cx="50180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1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5.staticflickr.com/4141/4796018264_123798cf2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3.7 Million Years Old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34200" y="6397823"/>
            <a:ext cx="2105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3"/>
              </a:rPr>
              <a:t>Le Grand Portage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80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4.staticflickr.com/3328/3339849789_5b7fa5ff3a_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3102" r="4938" b="-255"/>
          <a:stretch/>
        </p:blipFill>
        <p:spPr bwMode="auto">
          <a:xfrm>
            <a:off x="4403558" y="-1"/>
            <a:ext cx="472038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03558" cy="544036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</a:t>
            </a:r>
            <a:b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ODIN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’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Raven!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dinsrav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5562600"/>
            <a:ext cx="609600" cy="609600"/>
          </a:xfrm>
        </p:spPr>
      </p:pic>
      <p:sp>
        <p:nvSpPr>
          <p:cNvPr id="4" name="Rectangle 3"/>
          <p:cNvSpPr/>
          <p:nvPr/>
        </p:nvSpPr>
        <p:spPr>
          <a:xfrm>
            <a:off x="7465467" y="6474023"/>
            <a:ext cx="1659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6"/>
              </a:rPr>
              <a:t>arbuford24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27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ltamira Cave">
      <a:dk1>
        <a:srgbClr val="1A1B16"/>
      </a:dk1>
      <a:lt1>
        <a:srgbClr val="CCC7B8"/>
      </a:lt1>
      <a:dk2>
        <a:srgbClr val="8F2821"/>
      </a:dk2>
      <a:lt2>
        <a:srgbClr val="DBBD92"/>
      </a:lt2>
      <a:accent1>
        <a:srgbClr val="CA8170"/>
      </a:accent1>
      <a:accent2>
        <a:srgbClr val="CCC7B8"/>
      </a:accent2>
      <a:accent3>
        <a:srgbClr val="DBBD92"/>
      </a:accent3>
      <a:accent4>
        <a:srgbClr val="CA8170"/>
      </a:accent4>
      <a:accent5>
        <a:srgbClr val="CCC7B8"/>
      </a:accent5>
      <a:accent6>
        <a:srgbClr val="DBBD92"/>
      </a:accent6>
      <a:hlink>
        <a:srgbClr val="CCC7B8"/>
      </a:hlink>
      <a:folHlink>
        <a:srgbClr val="CA8170"/>
      </a:folHlink>
    </a:clrScheme>
    <a:fontScheme name="Stone Age">
      <a:majorFont>
        <a:latin typeface="Antropos"/>
        <a:ea typeface=""/>
        <a:cs typeface=""/>
      </a:majorFont>
      <a:minorFont>
        <a:latin typeface="Diogen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7164</TotalTime>
  <Words>1529</Words>
  <Application>Microsoft Office PowerPoint</Application>
  <PresentationFormat>On-screen Show (4:3)</PresentationFormat>
  <Paragraphs>410</Paragraphs>
  <Slides>71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Rockwell</vt:lpstr>
      <vt:lpstr>Wingdings</vt:lpstr>
      <vt:lpstr>Antropos</vt:lpstr>
      <vt:lpstr>Diogenes</vt:lpstr>
      <vt:lpstr>Aharoni</vt:lpstr>
      <vt:lpstr>Calibri</vt:lpstr>
      <vt:lpstr>Office Theme</vt:lpstr>
      <vt:lpstr>3_Office Theme</vt:lpstr>
      <vt:lpstr>Hominids  and the  Stone Age</vt:lpstr>
      <vt:lpstr>Essential Questions</vt:lpstr>
      <vt:lpstr>What are the Origins of Humanity?</vt:lpstr>
      <vt:lpstr>Science offers  explanations...</vt:lpstr>
      <vt:lpstr>As does religion...</vt:lpstr>
      <vt:lpstr>But do we KNOW?</vt:lpstr>
      <vt:lpstr>PowerPoint Presentation</vt:lpstr>
      <vt:lpstr>3.7 Million Years Old</vt:lpstr>
      <vt:lpstr>GREAT   ODIN’s Raven!</vt:lpstr>
      <vt:lpstr>Lucy</vt:lpstr>
      <vt:lpstr>PowerPoint Presentation</vt:lpstr>
      <vt:lpstr>Is this the  Key  to our Origins?</vt:lpstr>
      <vt:lpstr>Lucy</vt:lpstr>
      <vt:lpstr>Human?</vt:lpstr>
      <vt:lpstr>PowerPoint Presentation</vt:lpstr>
      <vt:lpstr>How Human?</vt:lpstr>
      <vt:lpstr>PowerPoint Presentation</vt:lpstr>
      <vt:lpstr>Humerofemoral Ratios</vt:lpstr>
      <vt:lpstr>HOMINIDS</vt:lpstr>
      <vt:lpstr>Hominids</vt:lpstr>
      <vt:lpstr>Homo erectus</vt:lpstr>
      <vt:lpstr>Critical Thinking</vt:lpstr>
      <vt:lpstr>PowerPoint Presentation</vt:lpstr>
      <vt:lpstr>Human Creation</vt:lpstr>
      <vt:lpstr>The Classical Elements</vt:lpstr>
      <vt:lpstr>Prometheus</vt:lpstr>
      <vt:lpstr>Epimetheus</vt:lpstr>
      <vt:lpstr>PowerPoint Presentation</vt:lpstr>
      <vt:lpstr>PowerPoint Presentation</vt:lpstr>
      <vt:lpstr>The Cost of Compassion</vt:lpstr>
      <vt:lpstr>How Human?</vt:lpstr>
      <vt:lpstr>Hominids</vt:lpstr>
      <vt:lpstr>Neanderthal Man</vt:lpstr>
      <vt:lpstr>Neanderthal</vt:lpstr>
      <vt:lpstr>Hominids</vt:lpstr>
      <vt:lpstr>Cro-Magnon man</vt:lpstr>
      <vt:lpstr>The  Stone  Age</vt:lpstr>
      <vt:lpstr>Lithos</vt:lpstr>
      <vt:lpstr>PowerPoint Presentation</vt:lpstr>
      <vt:lpstr>Prehistoric Humans</vt:lpstr>
      <vt:lpstr>PowerPoint Presentation</vt:lpstr>
      <vt:lpstr>Cave 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Sistine Chapel of Cave Art</vt:lpstr>
      <vt:lpstr>PowerPoint Presentation</vt:lpstr>
      <vt:lpstr>Sandro Botticelli The Birth of Venus  1486</vt:lpstr>
      <vt:lpstr>Venus Figurines</vt:lpstr>
      <vt:lpstr>Mesolithic</vt:lpstr>
      <vt:lpstr>Prehistoric Humans</vt:lpstr>
      <vt:lpstr>Neolithic Revolution</vt:lpstr>
      <vt:lpstr>Prehistoric Humans</vt:lpstr>
      <vt:lpstr>PowerPoint Presentation</vt:lpstr>
      <vt:lpstr>PowerPoint Presentation</vt:lpstr>
      <vt:lpstr>Archaeology</vt:lpstr>
      <vt:lpstr>PowerPoint Presentation</vt:lpstr>
      <vt:lpstr>Seated Woman of Çatal Hüyük</vt:lpstr>
      <vt:lpstr>A Reconstruction</vt:lpstr>
      <vt:lpstr>Çatalhöyük </vt:lpstr>
      <vt:lpstr>Prehistoric Humans</vt:lpstr>
      <vt:lpstr>Civilization</vt:lpstr>
      <vt:lpstr>Settled Cities</vt:lpstr>
      <vt:lpstr>What’s  Missing?</vt:lpstr>
      <vt:lpstr>WRITING</vt:lpstr>
      <vt:lpstr>Odin</vt:lpstr>
      <vt:lpstr>Runes</vt:lpstr>
      <vt:lpstr>Sacrifice  of Odin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Hominids  and the  Stone Age</dc:title>
  <dc:creator>Tom Richey</dc:creator>
  <cp:lastModifiedBy>Tom Richey</cp:lastModifiedBy>
  <cp:revision>212</cp:revision>
  <dcterms:created xsi:type="dcterms:W3CDTF">2012-08-02T11:11:51Z</dcterms:created>
  <dcterms:modified xsi:type="dcterms:W3CDTF">2016-08-31T14:07:11Z</dcterms:modified>
</cp:coreProperties>
</file>