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C"/>
    <a:srgbClr val="FCFCF6"/>
    <a:srgbClr val="FDFDF9"/>
    <a:srgbClr val="F1F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B12F-CB4D-47DE-9576-18BBB0AEC87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upload.wikimedia.org/wikipedia/commons/thumb/a/a7/Sahara_satellite_hires.jpg/1280px-Sahara_satellite_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1837395"/>
            <a:ext cx="6477000" cy="29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/>
              </a:rPr>
              <a:t>Geography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/>
              </a:rPr>
              <a:t>of Ancient Egypt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033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6817084" cy="5143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2" descr="File:Jewish National Fund trees in The Negev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4447"/>
            <a:ext cx="1506186" cy="1035503"/>
          </a:xfrm>
          <a:prstGeom prst="rect">
            <a:avLst/>
          </a:prstGeom>
          <a:noFill/>
          <a:effectLst>
            <a:glow rad="101600">
              <a:srgbClr val="253B60">
                <a:satMod val="175000"/>
                <a:alpha val="40000"/>
              </a:srgb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 bwMode="auto">
          <a:xfrm rot="19045864">
            <a:off x="1380546" y="2102245"/>
            <a:ext cx="953814" cy="228600"/>
          </a:xfrm>
          <a:prstGeom prst="rightArrow">
            <a:avLst/>
          </a:prstGeom>
          <a:solidFill>
            <a:srgbClr val="7B745A"/>
          </a:solidFill>
          <a:ln w="9525" cap="flat" cmpd="sng" algn="ctr">
            <a:solidFill>
              <a:srgbClr val="253B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398814" y="2500500"/>
            <a:ext cx="162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7B745A">
                    <a:lumMod val="20000"/>
                    <a:lumOff val="80000"/>
                  </a:srgbClr>
                </a:solidFill>
                <a:latin typeface="Papyrus"/>
              </a:rPr>
              <a:t>Oases</a:t>
            </a:r>
            <a:endParaRPr lang="en-US" sz="2000" dirty="0">
              <a:solidFill>
                <a:srgbClr val="7B745A">
                  <a:lumMod val="20000"/>
                  <a:lumOff val="80000"/>
                </a:srgbClr>
              </a:solidFill>
              <a:latin typeface="Papyrus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2536915">
            <a:off x="1569056" y="3342792"/>
            <a:ext cx="1170132" cy="237880"/>
          </a:xfrm>
          <a:prstGeom prst="rightArrow">
            <a:avLst/>
          </a:prstGeom>
          <a:solidFill>
            <a:srgbClr val="7B745A"/>
          </a:solidFill>
          <a:ln w="9525" cap="flat" cmpd="sng" algn="ctr">
            <a:solidFill>
              <a:srgbClr val="253B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5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562350"/>
            <a:ext cx="1892865" cy="13525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Minus 25">
            <a:hlinkClick r:id="rId7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 useBgFill="1">
        <p:nvSpPr>
          <p:cNvPr id="27" name="Rectangle 26"/>
          <p:cNvSpPr/>
          <p:nvPr/>
        </p:nvSpPr>
        <p:spPr>
          <a:xfrm>
            <a:off x="6553200" y="4171950"/>
            <a:ext cx="457200" cy="97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40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Slide 8</a:t>
            </a:r>
            <a:endParaRPr lang="en-US" dirty="0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577"/>
            <a:ext cx="6795116" cy="51269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Plus 5">
            <a:hlinkClick r:id="rId5" action="ppaction://hlinksldjump"/>
          </p:cNvPr>
          <p:cNvSpPr/>
          <p:nvPr/>
        </p:nvSpPr>
        <p:spPr bwMode="auto">
          <a:xfrm>
            <a:off x="7010400" y="2114550"/>
            <a:ext cx="1828800" cy="1676400"/>
          </a:xfrm>
          <a:prstGeom prst="mathPl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IN</a:t>
            </a:r>
          </a:p>
        </p:txBody>
      </p:sp>
      <p:sp>
        <p:nvSpPr>
          <p:cNvPr id="7" name="Minus 6">
            <a:hlinkClick r:id="rId3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2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795116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Minus 5">
            <a:hlinkClick r:id="rId4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 rot="21341205">
            <a:off x="251336" y="18357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Click</a:t>
            </a:r>
            <a:endParaRPr lang="en-US" sz="4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04800" y="1733550"/>
            <a:ext cx="5105400" cy="2895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thumb/a/a7/Sahara_satellite_hires.jpg/1280px-Sahara_satellite_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58115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Sahara </a:t>
            </a:r>
            <a:b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</a:b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Desert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376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4.staticflickr.com/3115/2311020884_9461cc5d11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865" y="0"/>
            <a:ext cx="9156865" cy="51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3468139"/>
            <a:ext cx="7467600" cy="138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CD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 The “Gift of the Nile” </a:t>
            </a:r>
            <a:br>
              <a:rPr lang="en-US" sz="4800" b="1" dirty="0">
                <a:solidFill>
                  <a:srgbClr val="FCD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</a:br>
            <a:r>
              <a:rPr lang="en-US" sz="5400" b="1" dirty="0">
                <a:solidFill>
                  <a:srgbClr val="FCD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					</a:t>
            </a:r>
            <a:r>
              <a:rPr lang="en-US" sz="3200" dirty="0">
                <a:solidFill>
                  <a:srgbClr val="FCDF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– Herodotus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703861"/>
            <a:ext cx="3159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CDFB5"/>
                </a:solidFill>
                <a:latin typeface="Arial" charset="0"/>
              </a:rPr>
              <a:t> Some rights reserved by Dale Gillard</a:t>
            </a:r>
            <a:endParaRPr lang="en-US" sz="14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3.staticflickr.com/2661/3999304692_6fcbf816ca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85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96448"/>
            <a:ext cx="5257800" cy="160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DEC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 Regular Floods </a:t>
            </a:r>
            <a:br>
              <a:rPr lang="en-US" sz="5400" b="1" dirty="0">
                <a:solidFill>
                  <a:srgbClr val="FDEC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</a:br>
            <a:r>
              <a:rPr lang="en-US" sz="5400" b="1" dirty="0" smtClean="0">
                <a:solidFill>
                  <a:srgbClr val="FDEC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   </a:t>
            </a:r>
            <a:r>
              <a:rPr lang="en-US" sz="4000" b="1" dirty="0" smtClean="0">
                <a:solidFill>
                  <a:srgbClr val="FDEC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(</a:t>
            </a:r>
            <a:r>
              <a:rPr lang="en-US" sz="4000" b="1" dirty="0">
                <a:solidFill>
                  <a:srgbClr val="FDEC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</a:rPr>
              <a:t>Annual) </a:t>
            </a:r>
            <a:endParaRPr lang="en-US" sz="2400" dirty="0">
              <a:solidFill>
                <a:srgbClr val="FDEC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799" y="4705350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CDFB5"/>
                </a:solidFill>
                <a:latin typeface="Arial" charset="0"/>
              </a:rPr>
              <a:t>Some rights reserved by shaimaa85</a:t>
            </a:r>
            <a:endParaRPr lang="en-US" sz="14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farm3.staticflickr.com/2364/2330910152_1e8f3b49a7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343" y="0"/>
            <a:ext cx="91703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95600" y="13335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Fertile Soil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8119" y="4705350"/>
            <a:ext cx="2691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CDFB5"/>
                </a:solidFill>
                <a:latin typeface="Arial" charset="0"/>
              </a:rPr>
              <a:t>Some rights reserved by Dale Gillard</a:t>
            </a:r>
            <a:endParaRPr lang="en-US" sz="12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arm4.staticflickr.com/3072/2714816259_5c580948c8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49555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CDFB5"/>
                </a:solidFill>
                <a:effectLst/>
                <a:uLnTx/>
                <a:uFillTx/>
                <a:latin typeface="Papyrus"/>
              </a:rPr>
              <a:t>A Highway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CDFB5"/>
              </a:solidFill>
              <a:effectLst/>
              <a:uLnTx/>
              <a:uFillTx/>
              <a:latin typeface="Papyru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4793397"/>
            <a:ext cx="2699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CDFB5"/>
                </a:solidFill>
                <a:latin typeface="Arial" charset="0"/>
              </a:rPr>
              <a:t> Some rights reserved by dungodung</a:t>
            </a:r>
            <a:endParaRPr lang="en-US" sz="1200" b="1" dirty="0">
              <a:solidFill>
                <a:srgbClr val="FCDFB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64795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CDFB5"/>
                </a:solidFill>
                <a:latin typeface="Arial" charset="0"/>
              </a:rPr>
              <a:t>Uniting Upper &amp;</a:t>
            </a:r>
            <a:br>
              <a:rPr lang="en-US" sz="2400" b="1" dirty="0">
                <a:solidFill>
                  <a:srgbClr val="FCDFB5"/>
                </a:solidFill>
                <a:latin typeface="Arial" charset="0"/>
              </a:rPr>
            </a:br>
            <a:r>
              <a:rPr lang="en-US" sz="2400" b="1" dirty="0">
                <a:solidFill>
                  <a:srgbClr val="FCDFB5"/>
                </a:solidFill>
                <a:latin typeface="Arial" charset="0"/>
              </a:rPr>
              <a:t>Lower Egypt</a:t>
            </a:r>
          </a:p>
        </p:txBody>
      </p:sp>
    </p:spTree>
    <p:extLst>
      <p:ext uri="{BB962C8B-B14F-4D97-AF65-F5344CB8AC3E}">
        <p14:creationId xmlns:p14="http://schemas.microsoft.com/office/powerpoint/2010/main" val="1900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7400" y="0"/>
            <a:ext cx="4196600" cy="51343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 bwMode="auto">
          <a:xfrm>
            <a:off x="4947400" y="-10274"/>
            <a:ext cx="4196600" cy="2577472"/>
          </a:xfrm>
          <a:prstGeom prst="rect">
            <a:avLst/>
          </a:prstGeom>
          <a:solidFill>
            <a:srgbClr val="7B745A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 bwMode="auto">
          <a:xfrm>
            <a:off x="4947400" y="2567198"/>
            <a:ext cx="4196600" cy="2567197"/>
          </a:xfrm>
          <a:prstGeom prst="rect">
            <a:avLst/>
          </a:prstGeom>
          <a:solidFill>
            <a:srgbClr val="7B745A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5750"/>
            <a:ext cx="4947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253B60"/>
                </a:solidFill>
                <a:latin typeface="Papyrus"/>
              </a:rPr>
              <a:t>Interactive </a:t>
            </a:r>
            <a:r>
              <a:rPr lang="en-US" sz="9600" b="1" dirty="0" smtClean="0">
                <a:solidFill>
                  <a:srgbClr val="253B60"/>
                </a:solidFill>
                <a:latin typeface="Papyrus"/>
              </a:rPr>
              <a:t>Map</a:t>
            </a:r>
            <a:r>
              <a:rPr lang="en-US" sz="3600" b="1" i="1" dirty="0" smtClean="0">
                <a:solidFill>
                  <a:srgbClr val="253B60"/>
                </a:solidFill>
                <a:latin typeface="Arial" charset="0"/>
              </a:rPr>
              <a:t/>
            </a:r>
            <a:br>
              <a:rPr lang="en-US" sz="36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1100" b="1" i="1" dirty="0" smtClean="0">
                <a:solidFill>
                  <a:srgbClr val="253B60"/>
                </a:solidFill>
                <a:latin typeface="Arial" charset="0"/>
              </a:rPr>
              <a:t> </a:t>
            </a:r>
            <a:endParaRPr lang="en-US" sz="3600" b="1" i="1" dirty="0" smtClean="0">
              <a:solidFill>
                <a:srgbClr val="253B6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253B6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253B60"/>
                </a:solidFill>
                <a:latin typeface="Arial" charset="0"/>
              </a:rPr>
              <a:t>CLICK</a:t>
            </a:r>
            <a:r>
              <a:rPr lang="en-US" sz="5400" b="1" i="1" dirty="0" smtClean="0">
                <a:solidFill>
                  <a:srgbClr val="253B60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253B60"/>
                </a:solidFill>
                <a:latin typeface="Arial" charset="0"/>
              </a:rPr>
              <a:t/>
            </a:r>
            <a:br>
              <a:rPr lang="en-US" sz="28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253B60"/>
                </a:solidFill>
                <a:latin typeface="Arial" charset="0"/>
              </a:rPr>
              <a:t>a section </a:t>
            </a:r>
            <a:br>
              <a:rPr lang="en-US" sz="28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2400" b="1" i="1" dirty="0" smtClean="0">
                <a:solidFill>
                  <a:srgbClr val="253B60"/>
                </a:solidFill>
                <a:latin typeface="Arial" charset="0"/>
              </a:rPr>
              <a:t>to zoom in!</a:t>
            </a:r>
            <a:endParaRPr lang="en-US" sz="2400" b="1" i="1" dirty="0">
              <a:solidFill>
                <a:srgbClr val="253B6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2389" y="4656176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1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"/>
            <a:ext cx="6495803" cy="5143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Plus 4">
            <a:hlinkClick r:id="rId3" action="ppaction://hlinksldjump"/>
          </p:cNvPr>
          <p:cNvSpPr/>
          <p:nvPr/>
        </p:nvSpPr>
        <p:spPr bwMode="auto">
          <a:xfrm>
            <a:off x="7010400" y="2114550"/>
            <a:ext cx="1828800" cy="1676400"/>
          </a:xfrm>
          <a:prstGeom prst="mathPl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IN</a:t>
            </a:r>
          </a:p>
        </p:txBody>
      </p:sp>
      <p:sp>
        <p:nvSpPr>
          <p:cNvPr id="6" name="Minus 5">
            <a:hlinkClick r:id="rId4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e/Jewish_National_Fund_trees_in_The_Negev.jpg/1024px-Jewish_National_Fund_trees_in_The_Nege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9049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104775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Papyrus"/>
              </a:rPr>
              <a:t>Oasis</a:t>
            </a:r>
            <a:endParaRPr kumimoji="0" lang="en-US" sz="7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Papyru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6576" y="4705350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53B60"/>
                </a:solidFill>
                <a:latin typeface="Arial" charset="0"/>
              </a:rPr>
              <a:t>Photo Credit:  David Shankbone</a:t>
            </a:r>
          </a:p>
        </p:txBody>
      </p:sp>
    </p:spTree>
    <p:extLst>
      <p:ext uri="{BB962C8B-B14F-4D97-AF65-F5344CB8AC3E}">
        <p14:creationId xmlns:p14="http://schemas.microsoft.com/office/powerpoint/2010/main" val="91117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78</Words>
  <Application>Microsoft Office PowerPoint</Application>
  <PresentationFormat>On-screen Show (16:9)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Ancient Egypt</dc:title>
  <dc:creator>Tom Richey</dc:creator>
  <cp:lastModifiedBy>Tom Richey</cp:lastModifiedBy>
  <cp:revision>16</cp:revision>
  <dcterms:created xsi:type="dcterms:W3CDTF">2013-10-09T14:20:49Z</dcterms:created>
  <dcterms:modified xsi:type="dcterms:W3CDTF">2015-10-01T12:22:46Z</dcterms:modified>
</cp:coreProperties>
</file>