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3"/>
  </p:notesMasterIdLst>
  <p:handoutMasterIdLst>
    <p:handoutMasterId r:id="rId44"/>
  </p:handoutMasterIdLst>
  <p:sldIdLst>
    <p:sldId id="287" r:id="rId3"/>
    <p:sldId id="343" r:id="rId4"/>
    <p:sldId id="308" r:id="rId5"/>
    <p:sldId id="309" r:id="rId6"/>
    <p:sldId id="293" r:id="rId7"/>
    <p:sldId id="291" r:id="rId8"/>
    <p:sldId id="290" r:id="rId9"/>
    <p:sldId id="288" r:id="rId10"/>
    <p:sldId id="295" r:id="rId11"/>
    <p:sldId id="381" r:id="rId12"/>
    <p:sldId id="362" r:id="rId13"/>
    <p:sldId id="363" r:id="rId14"/>
    <p:sldId id="294" r:id="rId15"/>
    <p:sldId id="310" r:id="rId16"/>
    <p:sldId id="296" r:id="rId17"/>
    <p:sldId id="298" r:id="rId18"/>
    <p:sldId id="299" r:id="rId19"/>
    <p:sldId id="371" r:id="rId20"/>
    <p:sldId id="369" r:id="rId21"/>
    <p:sldId id="372" r:id="rId22"/>
    <p:sldId id="370" r:id="rId23"/>
    <p:sldId id="382" r:id="rId24"/>
    <p:sldId id="366" r:id="rId25"/>
    <p:sldId id="302" r:id="rId26"/>
    <p:sldId id="303" r:id="rId27"/>
    <p:sldId id="380" r:id="rId28"/>
    <p:sldId id="352" r:id="rId29"/>
    <p:sldId id="304" r:id="rId30"/>
    <p:sldId id="305" r:id="rId31"/>
    <p:sldId id="364" r:id="rId32"/>
    <p:sldId id="306" r:id="rId33"/>
    <p:sldId id="354" r:id="rId34"/>
    <p:sldId id="358" r:id="rId35"/>
    <p:sldId id="356" r:id="rId36"/>
    <p:sldId id="383" r:id="rId37"/>
    <p:sldId id="349" r:id="rId38"/>
    <p:sldId id="359" r:id="rId39"/>
    <p:sldId id="307" r:id="rId40"/>
    <p:sldId id="361" r:id="rId41"/>
    <p:sldId id="360" r:id="rId42"/>
  </p:sldIdLst>
  <p:sldSz cx="9144000" cy="6858000" type="screen4x3"/>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9" d="100"/>
          <a:sy n="79" d="100"/>
        </p:scale>
        <p:origin x="1498"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38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5307173" y="0"/>
            <a:ext cx="4060084" cy="353854"/>
          </a:xfrm>
          <a:prstGeom prst="rect">
            <a:avLst/>
          </a:prstGeom>
        </p:spPr>
        <p:txBody>
          <a:bodyPr vert="horz" lIns="93973" tIns="46986" rIns="93973" bIns="46986" rtlCol="0"/>
          <a:lstStyle>
            <a:lvl1pPr algn="r">
              <a:defRPr sz="1200"/>
            </a:lvl1pPr>
          </a:lstStyle>
          <a:p>
            <a:fld id="{508A2A14-D9E5-4019-A11E-7F282C20DF12}" type="datetimeFigureOut">
              <a:rPr lang="en-US" smtClean="0"/>
              <a:t>1/31/2022</a:t>
            </a:fld>
            <a:endParaRPr lang="en-US"/>
          </a:p>
        </p:txBody>
      </p:sp>
      <p:sp>
        <p:nvSpPr>
          <p:cNvPr id="4" name="Footer Placeholder 3"/>
          <p:cNvSpPr>
            <a:spLocks noGrp="1"/>
          </p:cNvSpPr>
          <p:nvPr>
            <p:ph type="ftr" sz="quarter" idx="2"/>
          </p:nvPr>
        </p:nvSpPr>
        <p:spPr>
          <a:xfrm>
            <a:off x="0" y="6721993"/>
            <a:ext cx="4060084" cy="3538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5307173" y="6721993"/>
            <a:ext cx="4060084" cy="353854"/>
          </a:xfrm>
          <a:prstGeom prst="rect">
            <a:avLst/>
          </a:prstGeom>
        </p:spPr>
        <p:txBody>
          <a:bodyPr vert="horz" lIns="93973" tIns="46986" rIns="93973" bIns="46986" rtlCol="0" anchor="b"/>
          <a:lstStyle>
            <a:lvl1pPr algn="r">
              <a:defRPr sz="1200"/>
            </a:lvl1pPr>
          </a:lstStyle>
          <a:p>
            <a:fld id="{CFDE4E4E-2CCF-4EB6-82DB-231CAC690AE9}" type="slidenum">
              <a:rPr lang="en-US" smtClean="0"/>
              <a:t>‹#›</a:t>
            </a:fld>
            <a:endParaRPr lang="en-US"/>
          </a:p>
        </p:txBody>
      </p:sp>
    </p:spTree>
    <p:extLst>
      <p:ext uri="{BB962C8B-B14F-4D97-AF65-F5344CB8AC3E}">
        <p14:creationId xmlns:p14="http://schemas.microsoft.com/office/powerpoint/2010/main" val="792377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38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5307173" y="0"/>
            <a:ext cx="4060084" cy="353854"/>
          </a:xfrm>
          <a:prstGeom prst="rect">
            <a:avLst/>
          </a:prstGeom>
        </p:spPr>
        <p:txBody>
          <a:bodyPr vert="horz" lIns="93973" tIns="46986" rIns="93973" bIns="46986" rtlCol="0"/>
          <a:lstStyle>
            <a:lvl1pPr algn="r">
              <a:defRPr sz="1200"/>
            </a:lvl1pPr>
          </a:lstStyle>
          <a:p>
            <a:fld id="{F3A9EC22-8A1D-4B53-B8E8-A5879EA772E4}" type="datetimeFigureOut">
              <a:rPr lang="en-US" smtClean="0"/>
              <a:pPr/>
              <a:t>1/31/2022</a:t>
            </a:fld>
            <a:endParaRPr lang="en-US"/>
          </a:p>
        </p:txBody>
      </p:sp>
      <p:sp>
        <p:nvSpPr>
          <p:cNvPr id="4" name="Slide Image Placeholder 3"/>
          <p:cNvSpPr>
            <a:spLocks noGrp="1" noRot="1" noChangeAspect="1"/>
          </p:cNvSpPr>
          <p:nvPr>
            <p:ph type="sldImg" idx="2"/>
          </p:nvPr>
        </p:nvSpPr>
        <p:spPr>
          <a:xfrm>
            <a:off x="2916238" y="530225"/>
            <a:ext cx="3536950" cy="2654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936943" y="3361611"/>
            <a:ext cx="7495540" cy="3184684"/>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21993"/>
            <a:ext cx="4060084" cy="353854"/>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5307173" y="6721993"/>
            <a:ext cx="4060084" cy="353854"/>
          </a:xfrm>
          <a:prstGeom prst="rect">
            <a:avLst/>
          </a:prstGeom>
        </p:spPr>
        <p:txBody>
          <a:bodyPr vert="horz" lIns="93973" tIns="46986" rIns="93973" bIns="46986" rtlCol="0" anchor="b"/>
          <a:lstStyle>
            <a:lvl1pPr algn="r">
              <a:defRPr sz="1200"/>
            </a:lvl1pPr>
          </a:lstStyle>
          <a:p>
            <a:fld id="{F1406AF6-1B2C-44D0-ABC6-E8F026EE5FAB}" type="slidenum">
              <a:rPr lang="en-US" smtClean="0"/>
              <a:pPr/>
              <a:t>‹#›</a:t>
            </a:fld>
            <a:endParaRPr lang="en-US"/>
          </a:p>
        </p:txBody>
      </p:sp>
    </p:spTree>
    <p:extLst>
      <p:ext uri="{BB962C8B-B14F-4D97-AF65-F5344CB8AC3E}">
        <p14:creationId xmlns:p14="http://schemas.microsoft.com/office/powerpoint/2010/main" val="286851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1</a:t>
            </a:fld>
            <a:endParaRPr lang="en-US"/>
          </a:p>
        </p:txBody>
      </p:sp>
    </p:spTree>
    <p:extLst>
      <p:ext uri="{BB962C8B-B14F-4D97-AF65-F5344CB8AC3E}">
        <p14:creationId xmlns:p14="http://schemas.microsoft.com/office/powerpoint/2010/main" val="7368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2</a:t>
            </a:fld>
            <a:endParaRPr lang="en-US"/>
          </a:p>
        </p:txBody>
      </p:sp>
    </p:spTree>
    <p:extLst>
      <p:ext uri="{BB962C8B-B14F-4D97-AF65-F5344CB8AC3E}">
        <p14:creationId xmlns:p14="http://schemas.microsoft.com/office/powerpoint/2010/main" val="151528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3</a:t>
            </a:fld>
            <a:endParaRPr lang="en-US"/>
          </a:p>
        </p:txBody>
      </p:sp>
    </p:spTree>
    <p:extLst>
      <p:ext uri="{BB962C8B-B14F-4D97-AF65-F5344CB8AC3E}">
        <p14:creationId xmlns:p14="http://schemas.microsoft.com/office/powerpoint/2010/main" val="366852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73D2FE4D-6F2C-4B1E-9DC3-8A19FC75A957}" type="datetimeFigureOut">
              <a:rPr lang="en-US" smtClean="0"/>
              <a:pPr/>
              <a:t>1/31/2022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6F99219-ACC5-4BFF-B87B-5BF91C6CD84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D2FE4D-6F2C-4B1E-9DC3-8A19FC75A957}"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D2FE4D-6F2C-4B1E-9DC3-8A19FC75A957}"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D2FE4D-6F2C-4B1E-9DC3-8A19FC75A957}"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2FE4D-6F2C-4B1E-9DC3-8A19FC75A957}"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2FE4D-6F2C-4B1E-9DC3-8A19FC75A957}"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2FE4D-6F2C-4B1E-9DC3-8A19FC75A957}" type="datetimeFigureOut">
              <a:rPr lang="en-US" smtClean="0"/>
              <a:pPr/>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2FE4D-6F2C-4B1E-9DC3-8A19FC75A957}" type="datetimeFigureOut">
              <a:rPr lang="en-US" smtClean="0"/>
              <a:pPr/>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2FE4D-6F2C-4B1E-9DC3-8A19FC75A957}" type="datetimeFigureOut">
              <a:rPr lang="en-US" smtClean="0"/>
              <a:pPr/>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2FE4D-6F2C-4B1E-9DC3-8A19FC75A957}" type="datetimeFigureOut">
              <a:rPr lang="en-US" smtClean="0"/>
              <a:pPr/>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2FE4D-6F2C-4B1E-9DC3-8A19FC75A957}" type="datetimeFigureOut">
              <a:rPr lang="en-US" smtClean="0"/>
              <a:pPr/>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D2FE4D-6F2C-4B1E-9DC3-8A19FC75A957}"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2FE4D-6F2C-4B1E-9DC3-8A19FC75A957}" type="datetimeFigureOut">
              <a:rPr lang="en-US" smtClean="0"/>
              <a:pPr/>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2FE4D-6F2C-4B1E-9DC3-8A19FC75A957}"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2FE4D-6F2C-4B1E-9DC3-8A19FC75A957}"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73D2FE4D-6F2C-4B1E-9DC3-8A19FC75A957}" type="datetimeFigureOut">
              <a:rPr lang="en-US" smtClean="0"/>
              <a:pPr/>
              <a:t>1/31/2022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6F99219-ACC5-4BFF-B87B-5BF91C6CD84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D2FE4D-6F2C-4B1E-9DC3-8A19FC75A957}" type="datetimeFigureOut">
              <a:rPr lang="en-US" smtClean="0"/>
              <a:pPr/>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E6F99219-ACC5-4BFF-B87B-5BF91C6CD84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D2FE4D-6F2C-4B1E-9DC3-8A19FC75A957}" type="datetimeFigureOut">
              <a:rPr lang="en-US" smtClean="0"/>
              <a:pPr/>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E6F99219-ACC5-4BFF-B87B-5BF91C6CD8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D2FE4D-6F2C-4B1E-9DC3-8A19FC75A957}" type="datetimeFigureOut">
              <a:rPr lang="en-US" smtClean="0"/>
              <a:pPr/>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99219-ACC5-4BFF-B87B-5BF91C6CD84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2FE4D-6F2C-4B1E-9DC3-8A19FC75A957}" type="datetimeFigureOut">
              <a:rPr lang="en-US" smtClean="0"/>
              <a:pPr/>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99219-ACC5-4BFF-B87B-5BF91C6CD8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73D2FE4D-6F2C-4B1E-9DC3-8A19FC75A957}" type="datetimeFigureOut">
              <a:rPr lang="en-US" smtClean="0"/>
              <a:pPr/>
              <a:t>1/31/2022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6F99219-ACC5-4BFF-B87B-5BF91C6CD84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73D2FE4D-6F2C-4B1E-9DC3-8A19FC75A957}" type="datetimeFigureOut">
              <a:rPr lang="en-US" smtClean="0"/>
              <a:pPr/>
              <a:t>1/31/2022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6F99219-ACC5-4BFF-B87B-5BF91C6CD84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3D2FE4D-6F2C-4B1E-9DC3-8A19FC75A957}" type="datetimeFigureOut">
              <a:rPr lang="en-US" smtClean="0"/>
              <a:pPr/>
              <a:t>1/31/2022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6F99219-ACC5-4BFF-B87B-5BF91C6CD84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2FE4D-6F2C-4B1E-9DC3-8A19FC75A957}" type="datetimeFigureOut">
              <a:rPr lang="en-US" smtClean="0"/>
              <a:pPr/>
              <a:t>1/31/2022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99219-ACC5-4BFF-B87B-5BF91C6CD8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hyperlink" Target="http://www.tomrichey.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hyperlink" Target="http://ed.sc.gov/agency/pr/standards-and-curriculum/documents/FINALAPPROVEDSSStandardsAugust182011.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utc.iath.virginia.edu/abolitn/mobhp.html" TargetMode="External"/><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audio" Target="file:///F:\APUSH\Unit%2005%20-%20The%20Age%20of%20Jackson\fightclub.wav" TargetMode="Externa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gif"/><Relationship Id="rId2" Type="http://schemas.openxmlformats.org/officeDocument/2006/relationships/hyperlink" Target="http://upload.wikimedia.org/wikipedia/commons/8/8b/Frederick_Douglass_as_a_younger_man.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en/3/3c/Walkerappeal.gif" TargetMode="Externa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upload.wikimedia.org/wikipedia/commons/8/8b/Frederick_Douglass_as_a_younger_man.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UNIT%205%20MATERIALS%20-%20US.docx" TargetMode="External"/><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slide" Target="slide30.xml"/><Relationship Id="rId4" Type="http://schemas.openxmlformats.org/officeDocument/2006/relationships/hyperlink" Target="http://www.teachushistory.org/second-great-awakening-age-reform/articles/temperance-issue-election-1840-massachusett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2.potsdam.edu/hansondj/LegalDrinkingAge.html"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audio" Target="file:///C:\Documents%20and%20Settings\trichey\Local%20Settings\Temporary%20Internet%20Files\Content.IE5\V0YZV3YG\MS910219441%5b1%5d.wav" TargetMode="External"/><Relationship Id="rId6" Type="http://schemas.openxmlformats.org/officeDocument/2006/relationships/image" Target="../media/image47.jpeg"/><Relationship Id="rId5" Type="http://schemas.openxmlformats.org/officeDocument/2006/relationships/hyperlink" Target="http://upload.wikimedia.org/wikipedia/commons/d/d5/Horace_Mann_-_Daguerreotype_by_Southworth_&amp;_Hawes,_c1850.jpg" TargetMode="Externa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hyperlink" Target="http://www.hulu.com/watch/4183/saturday-night-live-down-by-the-river" TargetMode="External"/><Relationship Id="rId2" Type="http://schemas.openxmlformats.org/officeDocument/2006/relationships/image" Target="../media/image48.jpeg"/><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hyperlink" Target="http://pds.lib.harvard.edu/pds/view/14156071?n=13"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UNIT%205%20MATERIALS%20-%20US.docx" TargetMode="External"/><Relationship Id="rId2" Type="http://schemas.openxmlformats.org/officeDocument/2006/relationships/slideLayout" Target="../slideLayouts/slideLayout6.xml"/><Relationship Id="rId1" Type="http://schemas.openxmlformats.org/officeDocument/2006/relationships/audio" Target="file:///F:\APUSH\Unit%2005%20-%20The%20Age%20of%20Jackson\Unit%2005b%20-%20Antebellum%20Reform\greg_women_voters.wma" TargetMode="External"/><Relationship Id="rId5" Type="http://schemas.openxmlformats.org/officeDocument/2006/relationships/image" Target="../media/image52.jpe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5.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4.png"/><Relationship Id="rId5" Type="http://schemas.openxmlformats.org/officeDocument/2006/relationships/hyperlink" Target="http://www.people-clipart.com/people_clipart_images/crazy_old_man_going_bonkers_in_his_straight_jacket_0515-1007-0603-5226.html" TargetMode="Externa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File:Thomas_Cole,_The_Oxbow.jpg" TargetMode="External"/><Relationship Id="rId3" Type="http://schemas.openxmlformats.org/officeDocument/2006/relationships/image" Target="../media/image56.jpeg"/><Relationship Id="rId7" Type="http://schemas.openxmlformats.org/officeDocument/2006/relationships/hyperlink" Target="http://en.wikipedia.org/wiki/The_Metropolitan_Museum_of_Art" TargetMode="External"/><Relationship Id="rId2" Type="http://schemas.openxmlformats.org/officeDocument/2006/relationships/slide" Target="slide39.xml"/><Relationship Id="rId1" Type="http://schemas.openxmlformats.org/officeDocument/2006/relationships/slideLayout" Target="../slideLayouts/slideLayout4.xml"/><Relationship Id="rId6" Type="http://schemas.openxmlformats.org/officeDocument/2006/relationships/hyperlink" Target="http://en.wikipedia.org/wiki/The_Oxbow" TargetMode="External"/><Relationship Id="rId5" Type="http://schemas.openxmlformats.org/officeDocument/2006/relationships/hyperlink" Target="http://en.wikipedia.org/wiki/Thomas_Cole" TargetMode="External"/><Relationship Id="rId10" Type="http://schemas.openxmlformats.org/officeDocument/2006/relationships/image" Target="../media/image58.png"/><Relationship Id="rId4" Type="http://schemas.openxmlformats.org/officeDocument/2006/relationships/hyperlink" Target="http://en.wikipedia.org/wiki/Romanticism" TargetMode="External"/><Relationship Id="rId9"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slide" Target="slide8.xml"/><Relationship Id="rId4" Type="http://schemas.openxmlformats.org/officeDocument/2006/relationships/hyperlink" Target="http://www.ccel.org/ccel/edwards/sermons.sinner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hyperlink" Target="http://www.charlesgfinney.com/1836SOIS/11sois_reprobation.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slide" Target="slide8.xml"/><Relationship Id="rId5" Type="http://schemas.openxmlformats.org/officeDocument/2006/relationships/image" Target="../media/image18.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p.stockton.edu/hist3605/files/2012/01/Am-I-Not-A-Man-and-A-Brother-Abolitionist-Slogan.jpg"/>
          <p:cNvPicPr>
            <a:picLocks noChangeAspect="1" noChangeArrowheads="1"/>
          </p:cNvPicPr>
          <p:nvPr/>
        </p:nvPicPr>
        <p:blipFill>
          <a:blip r:embed="rId3" cstate="print"/>
          <a:srcRect/>
          <a:stretch>
            <a:fillRect/>
          </a:stretch>
        </p:blipFill>
        <p:spPr bwMode="auto">
          <a:xfrm>
            <a:off x="228186" y="2819401"/>
            <a:ext cx="3803121" cy="3809999"/>
          </a:xfrm>
          <a:prstGeom prst="rect">
            <a:avLst/>
          </a:prstGeom>
          <a:noFill/>
          <a:effectLst>
            <a:softEdge rad="31750"/>
          </a:effectLst>
        </p:spPr>
      </p:pic>
      <p:sp>
        <p:nvSpPr>
          <p:cNvPr id="7" name="Title 6"/>
          <p:cNvSpPr>
            <a:spLocks noGrp="1"/>
          </p:cNvSpPr>
          <p:nvPr>
            <p:ph type="ctrTitle"/>
          </p:nvPr>
        </p:nvSpPr>
        <p:spPr>
          <a:xfrm>
            <a:off x="464234" y="381001"/>
            <a:ext cx="5098366" cy="2209800"/>
          </a:xfrm>
        </p:spPr>
        <p:txBody>
          <a:bodyPr anchor="ctr">
            <a:normAutofit/>
          </a:bodyPr>
          <a:lstStyle/>
          <a:p>
            <a:pPr algn="l"/>
            <a:r>
              <a:rPr lang="en-US" sz="6000" b="1" dirty="0" smtClean="0"/>
              <a:t>Antebellum Reform</a:t>
            </a:r>
            <a:endParaRPr lang="en-US" sz="6000" b="1" dirty="0"/>
          </a:p>
        </p:txBody>
      </p:sp>
      <p:pic>
        <p:nvPicPr>
          <p:cNvPr id="62466" name="Picture 2" descr="File:ElizabethCadyStanton.jpg"/>
          <p:cNvPicPr>
            <a:picLocks noChangeAspect="1" noChangeArrowheads="1"/>
          </p:cNvPicPr>
          <p:nvPr/>
        </p:nvPicPr>
        <p:blipFill>
          <a:blip r:embed="rId4" cstate="print"/>
          <a:srcRect/>
          <a:stretch>
            <a:fillRect/>
          </a:stretch>
        </p:blipFill>
        <p:spPr bwMode="auto">
          <a:xfrm>
            <a:off x="7239000" y="2819400"/>
            <a:ext cx="1662571" cy="2209800"/>
          </a:xfrm>
          <a:prstGeom prst="rect">
            <a:avLst/>
          </a:prstGeom>
          <a:noFill/>
          <a:effectLst>
            <a:softEdge rad="31750"/>
          </a:effectLst>
        </p:spPr>
      </p:pic>
      <p:pic>
        <p:nvPicPr>
          <p:cNvPr id="62468" name="Picture 4" descr="http://zorak.monmouth.edu/~afam/liberator.jpg"/>
          <p:cNvPicPr>
            <a:picLocks noChangeAspect="1" noChangeArrowheads="1"/>
          </p:cNvPicPr>
          <p:nvPr/>
        </p:nvPicPr>
        <p:blipFill>
          <a:blip r:embed="rId5" cstate="print"/>
          <a:srcRect l="34319" r="31361" b="10112"/>
          <a:stretch>
            <a:fillRect/>
          </a:stretch>
        </p:blipFill>
        <p:spPr bwMode="auto">
          <a:xfrm>
            <a:off x="6704964" y="228600"/>
            <a:ext cx="2209800" cy="2286000"/>
          </a:xfrm>
          <a:prstGeom prst="ellipse">
            <a:avLst/>
          </a:prstGeom>
          <a:noFill/>
          <a:effectLst>
            <a:softEdge rad="63500"/>
          </a:effectLst>
        </p:spPr>
      </p:pic>
      <p:pic>
        <p:nvPicPr>
          <p:cNvPr id="62470" name="Picture 6" descr="File:William Garrison touchup.jpeg"/>
          <p:cNvPicPr>
            <a:picLocks noChangeAspect="1" noChangeArrowheads="1"/>
          </p:cNvPicPr>
          <p:nvPr/>
        </p:nvPicPr>
        <p:blipFill>
          <a:blip r:embed="rId6" cstate="print"/>
          <a:srcRect t="7500" b="12500"/>
          <a:stretch>
            <a:fillRect/>
          </a:stretch>
        </p:blipFill>
        <p:spPr bwMode="auto">
          <a:xfrm>
            <a:off x="5404167" y="2819399"/>
            <a:ext cx="1758633" cy="2209800"/>
          </a:xfrm>
          <a:prstGeom prst="rect">
            <a:avLst/>
          </a:prstGeom>
          <a:noFill/>
          <a:effectLst>
            <a:softEdge rad="31750"/>
          </a:effectLst>
        </p:spPr>
      </p:pic>
      <p:pic>
        <p:nvPicPr>
          <p:cNvPr id="10" name="Picture 2" descr="TomRichey.net">
            <a:hlinkClick r:id="rId7"/>
          </p:cNvPr>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5410200" y="5178201"/>
            <a:ext cx="3505200" cy="1451198"/>
          </a:xfrm>
          <a:prstGeom prst="rect">
            <a:avLst/>
          </a:prstGeom>
          <a:noFill/>
          <a:effectLst>
            <a:glow rad="101600">
              <a:schemeClr val="bg1">
                <a:alpha val="60000"/>
              </a:schemeClr>
            </a:glow>
          </a:effectLst>
        </p:spPr>
      </p:pic>
      <p:sp>
        <p:nvSpPr>
          <p:cNvPr id="9" name="Content Placeholder 2"/>
          <p:cNvSpPr txBox="1">
            <a:spLocks/>
          </p:cNvSpPr>
          <p:nvPr/>
        </p:nvSpPr>
        <p:spPr>
          <a:xfrm>
            <a:off x="228600" y="2825909"/>
            <a:ext cx="4750856" cy="3803491"/>
          </a:xfrm>
          <a:prstGeom prst="rect">
            <a:avLst/>
          </a:prstGeom>
          <a:solidFill>
            <a:schemeClr val="bg1">
              <a:alpha val="67000"/>
            </a:schemeClr>
          </a:solidFill>
          <a:ln>
            <a:noFill/>
          </a:ln>
          <a:effectLst>
            <a:softEdge rad="31750"/>
          </a:effectLst>
        </p:spPr>
        <p:txBody>
          <a:bodyPr vert="horz" lIns="100584" tIns="45720" anchor="t">
            <a:normAutofit/>
          </a:bodyPr>
          <a:lstStyle>
            <a:lvl1pPr marL="0" indent="0" algn="l" rtl="0" eaLnBrk="1" latinLnBrk="0" hangingPunct="1">
              <a:spcBef>
                <a:spcPts val="0"/>
              </a:spcBef>
              <a:buClr>
                <a:schemeClr val="accent2">
                  <a:lumMod val="75000"/>
                </a:schemeClr>
              </a:buClr>
              <a:buSzPct val="85000"/>
              <a:buFont typeface="Wingdings 2" pitchFamily="18" charset="2"/>
              <a:buNone/>
              <a:defRPr kumimoji="1" sz="2000" kern="1200">
                <a:solidFill>
                  <a:schemeClr val="tx1"/>
                </a:solidFill>
                <a:latin typeface="+mn-lt"/>
                <a:ea typeface="+mn-ea"/>
                <a:cs typeface="+mn-cs"/>
              </a:defRPr>
            </a:lvl1pPr>
            <a:lvl2pPr marL="457200" indent="0" algn="ctr" rtl="0" eaLnBrk="1" latinLnBrk="0" hangingPunct="1">
              <a:spcBef>
                <a:spcPct val="20000"/>
              </a:spcBef>
              <a:buClr>
                <a:schemeClr val="accent2">
                  <a:lumMod val="60000"/>
                  <a:lumOff val="40000"/>
                </a:schemeClr>
              </a:buClr>
              <a:buSzPct val="80000"/>
              <a:buFont typeface="Wingdings" pitchFamily="2" charset="2"/>
              <a:buNone/>
              <a:defRPr kumimoji="1" sz="2600" kern="1200">
                <a:solidFill>
                  <a:schemeClr val="tx1"/>
                </a:solidFill>
                <a:latin typeface="+mn-lt"/>
                <a:ea typeface="+mn-ea"/>
                <a:cs typeface="+mn-cs"/>
              </a:defRPr>
            </a:lvl2pPr>
            <a:lvl3pPr marL="914400" indent="0" algn="ctr" rtl="0" eaLnBrk="1" latinLnBrk="0" hangingPunct="1">
              <a:spcBef>
                <a:spcPct val="20000"/>
              </a:spcBef>
              <a:buClr>
                <a:schemeClr val="accent2">
                  <a:lumMod val="40000"/>
                  <a:lumOff val="60000"/>
                </a:schemeClr>
              </a:buClr>
              <a:buSzPct val="65000"/>
              <a:buFont typeface="Wingdings 2" pitchFamily="18" charset="2"/>
              <a:buNone/>
              <a:defRPr kumimoji="1" sz="2400" kern="1200">
                <a:solidFill>
                  <a:schemeClr val="tx1"/>
                </a:solidFill>
                <a:latin typeface="+mn-lt"/>
                <a:ea typeface="+mn-ea"/>
                <a:cs typeface="+mn-cs"/>
              </a:defRPr>
            </a:lvl3pPr>
            <a:lvl4pPr marL="1371600" indent="0" algn="ctr" rtl="0" eaLnBrk="1" latinLnBrk="0" hangingPunct="1">
              <a:spcBef>
                <a:spcPct val="20000"/>
              </a:spcBef>
              <a:buClr>
                <a:schemeClr val="accent2">
                  <a:lumMod val="20000"/>
                  <a:lumOff val="80000"/>
                </a:schemeClr>
              </a:buClr>
              <a:buSzPct val="100000"/>
              <a:buFont typeface="Arial" pitchFamily="34" charset="0"/>
              <a:buNone/>
              <a:defRPr kumimoji="1" sz="2200" kern="1200">
                <a:solidFill>
                  <a:schemeClr val="tx1"/>
                </a:solidFill>
                <a:latin typeface="+mn-lt"/>
                <a:ea typeface="+mn-ea"/>
                <a:cs typeface="+mn-cs"/>
              </a:defRPr>
            </a:lvl4pPr>
            <a:lvl5pPr marL="1828800" indent="0" algn="ctr" rtl="0" eaLnBrk="1" latinLnBrk="0" hangingPunct="1">
              <a:spcBef>
                <a:spcPct val="20000"/>
              </a:spcBef>
              <a:buClr>
                <a:schemeClr val="accent2">
                  <a:lumMod val="75000"/>
                </a:schemeClr>
              </a:buClr>
              <a:buSzPct val="50000"/>
              <a:buFont typeface="Wingdings" pitchFamily="2" charset="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9pPr>
            <a:extLst/>
          </a:lstStyle>
          <a:p>
            <a:pPr marL="411163" indent="-411163" algn="just"/>
            <a:endParaRPr lang="en-US" sz="1100" b="1" dirty="0" smtClean="0">
              <a:latin typeface="Calibri" pitchFamily="34" charset="0"/>
            </a:endParaRPr>
          </a:p>
          <a:p>
            <a:pPr marL="411163" indent="-411163" algn="just"/>
            <a:r>
              <a:rPr lang="en-US" sz="4200" b="1" dirty="0"/>
              <a:t>US</a:t>
            </a:r>
            <a:r>
              <a:rPr lang="en-US" sz="4200" b="1" dirty="0" smtClean="0"/>
              <a:t>HC 2.4</a:t>
            </a:r>
          </a:p>
          <a:p>
            <a:pPr marL="411163" indent="-411163" algn="just"/>
            <a:endParaRPr lang="en-US" sz="1500" b="1" dirty="0" smtClean="0">
              <a:latin typeface="Calibri" pitchFamily="34" charset="0"/>
            </a:endParaRPr>
          </a:p>
          <a:p>
            <a:pPr algn="just"/>
            <a:r>
              <a:rPr lang="en-US" sz="2200" b="1" dirty="0" smtClean="0"/>
              <a:t>Compare the social and cultural characteristics of the North, the South, and the West during the antebellum period, including the lives of African Americans and social reform movements such as abolition and women’s rights. </a:t>
            </a:r>
          </a:p>
        </p:txBody>
      </p:sp>
      <p:pic>
        <p:nvPicPr>
          <p:cNvPr id="11" name="Picture 4" descr="http://reading-calendars.pbworks.com/f/1295639331/SCDE_logo_BW-300dpi.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19399" y="3110137"/>
            <a:ext cx="2057400" cy="516425"/>
          </a:xfrm>
          <a:prstGeom prst="roundRect">
            <a:avLst>
              <a:gd name="adj" fmla="val 4497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File:Growth of Denominations in America 1780 to 18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3563"/>
            <a:ext cx="6553201" cy="6530449"/>
          </a:xfrm>
          <a:prstGeom prst="rect">
            <a:avLst/>
          </a:prstGeom>
          <a:noFill/>
          <a:extLst>
            <a:ext uri="{909E8E84-426E-40DD-AFC4-6F175D3DCCD1}">
              <a14:hiddenFill xmlns:a14="http://schemas.microsoft.com/office/drawing/2010/main">
                <a:solidFill>
                  <a:srgbClr val="FFFFFF"/>
                </a:solidFill>
              </a14:hiddenFill>
            </a:ext>
          </a:extLst>
        </p:spPr>
      </p:pic>
      <p:sp>
        <p:nvSpPr>
          <p:cNvPr id="8" name="Up Arrow 7"/>
          <p:cNvSpPr/>
          <p:nvPr/>
        </p:nvSpPr>
        <p:spPr>
          <a:xfrm>
            <a:off x="3200400" y="762000"/>
            <a:ext cx="3505200" cy="3050274"/>
          </a:xfrm>
          <a:prstGeom prst="upArrow">
            <a:avLst>
              <a:gd name="adj1" fmla="val 55547"/>
              <a:gd name="adj2"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t>Baptists</a:t>
            </a:r>
          </a:p>
          <a:p>
            <a:pPr algn="ctr"/>
            <a:r>
              <a:rPr lang="en-US" sz="2400" b="1" dirty="0" smtClean="0"/>
              <a:t>&amp;</a:t>
            </a:r>
          </a:p>
          <a:p>
            <a:pPr algn="ctr"/>
            <a:r>
              <a:rPr lang="en-US" sz="2400" b="1" dirty="0" smtClean="0"/>
              <a:t>Methodists</a:t>
            </a:r>
            <a:endParaRPr lang="en-US" sz="2400" b="1" dirty="0"/>
          </a:p>
        </p:txBody>
      </p:sp>
      <p:sp>
        <p:nvSpPr>
          <p:cNvPr id="7" name="Title 6"/>
          <p:cNvSpPr>
            <a:spLocks noGrp="1"/>
          </p:cNvSpPr>
          <p:nvPr>
            <p:ph type="title"/>
          </p:nvPr>
        </p:nvSpPr>
        <p:spPr>
          <a:xfrm>
            <a:off x="609600" y="0"/>
            <a:ext cx="1066800" cy="6858000"/>
          </a:xfrm>
        </p:spPr>
        <p:txBody>
          <a:bodyPr vert="wordArtVert">
            <a:noAutofit/>
          </a:bodyPr>
          <a:lstStyle/>
          <a:p>
            <a:pPr algn="ctr"/>
            <a:r>
              <a:rPr lang="en-US" sz="3600" b="1" dirty="0" smtClean="0"/>
              <a:t>Conversion</a:t>
            </a:r>
            <a:endParaRPr lang="en-US" sz="3600" b="1" dirty="0"/>
          </a:p>
        </p:txBody>
      </p:sp>
    </p:spTree>
    <p:extLst>
      <p:ext uri="{BB962C8B-B14F-4D97-AF65-F5344CB8AC3E}">
        <p14:creationId xmlns:p14="http://schemas.microsoft.com/office/powerpoint/2010/main" val="34286954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chor="ctr">
            <a:normAutofit fontScale="90000"/>
          </a:bodyPr>
          <a:lstStyle/>
          <a:p>
            <a:pPr algn="ctr"/>
            <a:r>
              <a:rPr lang="en-US" b="1" dirty="0" smtClean="0"/>
              <a:t>Church Attendance in the U.S.</a:t>
            </a:r>
            <a:endParaRPr lang="en-US" b="1"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29026" name="Picture 2" descr="File:Church or synagogue attendance by state GFDL.svg"/>
          <p:cNvPicPr>
            <a:picLocks noChangeAspect="1" noChangeArrowheads="1"/>
          </p:cNvPicPr>
          <p:nvPr/>
        </p:nvPicPr>
        <p:blipFill rotWithShape="1">
          <a:blip r:embed="rId3" cstate="print"/>
          <a:srcRect t="1" b="-4940"/>
          <a:stretch/>
        </p:blipFill>
        <p:spPr bwMode="auto">
          <a:xfrm>
            <a:off x="0" y="990599"/>
            <a:ext cx="9144001" cy="5937345"/>
          </a:xfrm>
          <a:prstGeom prst="rect">
            <a:avLst/>
          </a:prstGeom>
          <a:solidFill>
            <a:schemeClr val="tx1"/>
          </a:solidFill>
        </p:spPr>
      </p:pic>
    </p:spTree>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noAutofit/>
          </a:bodyPr>
          <a:lstStyle/>
          <a:p>
            <a:pPr algn="ctr"/>
            <a:r>
              <a:rPr lang="en-US" sz="4100" b="1" dirty="0" smtClean="0"/>
              <a:t>Plurality of Religious Preference</a:t>
            </a:r>
            <a:endParaRPr lang="en-US" sz="4100" b="1" dirty="0"/>
          </a:p>
        </p:txBody>
      </p:sp>
      <p:pic>
        <p:nvPicPr>
          <p:cNvPr id="8" name="Picture 2" descr="File:Religions of the US.PNG"/>
          <p:cNvPicPr>
            <a:picLocks noChangeAspect="1" noChangeArrowheads="1"/>
          </p:cNvPicPr>
          <p:nvPr/>
        </p:nvPicPr>
        <p:blipFill rotWithShape="1">
          <a:blip r:embed="rId3" cstate="print"/>
          <a:srcRect l="1" t="1874" r="-1714" b="-1174"/>
          <a:stretch/>
        </p:blipFill>
        <p:spPr bwMode="auto">
          <a:xfrm>
            <a:off x="0" y="990596"/>
            <a:ext cx="9160004" cy="5937345"/>
          </a:xfrm>
          <a:prstGeom prst="rect">
            <a:avLst/>
          </a:prstGeom>
          <a:solidFill>
            <a:schemeClr val="tx1"/>
          </a:solidFill>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MISSION:</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ontent Placeholder 7"/>
          <p:cNvSpPr>
            <a:spLocks noGrp="1"/>
          </p:cNvSpPr>
          <p:nvPr>
            <p:ph idx="1"/>
          </p:nvPr>
        </p:nvSpPr>
        <p:spPr>
          <a:xfrm>
            <a:off x="457200" y="1646237"/>
            <a:ext cx="8229600" cy="124936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None/>
            </a:pPr>
            <a:r>
              <a:rPr lang="en-US" sz="4800" b="1" dirty="0" smtClean="0">
                <a:ln/>
                <a:solidFill>
                  <a:schemeClr val="accent3"/>
                </a:solidFill>
              </a:rPr>
              <a:t>PURIFY THE WORLD</a:t>
            </a:r>
            <a:endParaRPr lang="en-US" sz="4800" b="1" dirty="0">
              <a:ln/>
              <a:solidFill>
                <a:schemeClr val="accent3"/>
              </a:solidFill>
            </a:endParaRPr>
          </a:p>
        </p:txBody>
      </p:sp>
      <p:pic>
        <p:nvPicPr>
          <p:cNvPr id="65538" name="Picture 2" descr="C:\Users\Richey\AppData\Local\Microsoft\Windows\Temporary Internet Files\Content.IE5\M9LMYCCK\MC900437986[1].wmf"/>
          <p:cNvPicPr>
            <a:picLocks noChangeAspect="1" noChangeArrowheads="1"/>
          </p:cNvPicPr>
          <p:nvPr/>
        </p:nvPicPr>
        <p:blipFill>
          <a:blip r:embed="rId2" cstate="print"/>
          <a:srcRect/>
          <a:stretch>
            <a:fillRect/>
          </a:stretch>
        </p:blipFill>
        <p:spPr bwMode="auto">
          <a:xfrm>
            <a:off x="4531543" y="3124200"/>
            <a:ext cx="4323008" cy="2901950"/>
          </a:xfrm>
          <a:prstGeom prst="rect">
            <a:avLst/>
          </a:prstGeom>
          <a:noFill/>
        </p:spPr>
      </p:pic>
      <p:pic>
        <p:nvPicPr>
          <p:cNvPr id="65539" name="Picture 3" descr="C:\Users\Richey\AppData\Local\Microsoft\Windows\Temporary Internet Files\Content.IE5\M9LMYCCK\MC900150052[1].wmf"/>
          <p:cNvPicPr>
            <a:picLocks noChangeAspect="1" noChangeArrowheads="1"/>
          </p:cNvPicPr>
          <p:nvPr/>
        </p:nvPicPr>
        <p:blipFill>
          <a:blip r:embed="rId3" cstate="print"/>
          <a:srcRect/>
          <a:stretch>
            <a:fillRect/>
          </a:stretch>
        </p:blipFill>
        <p:spPr bwMode="auto">
          <a:xfrm>
            <a:off x="457200" y="3200400"/>
            <a:ext cx="3645786" cy="280067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3536"/>
            <a:ext cx="8763000" cy="1118064"/>
          </a:xfrm>
        </p:spPr>
        <p:txBody>
          <a:bodyPr anchor="ctr">
            <a:normAutofit/>
          </a:bodyPr>
          <a:lstStyle/>
          <a:p>
            <a:pPr algn="l"/>
            <a:r>
              <a:rPr lang="en-US" sz="4400" b="1" dirty="0" smtClean="0"/>
              <a:t>American Colonization Society</a:t>
            </a:r>
            <a:endParaRPr lang="en-US" sz="4400" b="1" dirty="0"/>
          </a:p>
        </p:txBody>
      </p:sp>
      <p:sp>
        <p:nvSpPr>
          <p:cNvPr id="3" name="Content Placeholder 2"/>
          <p:cNvSpPr>
            <a:spLocks noGrp="1"/>
          </p:cNvSpPr>
          <p:nvPr>
            <p:ph idx="1"/>
          </p:nvPr>
        </p:nvSpPr>
        <p:spPr>
          <a:xfrm>
            <a:off x="228600" y="2133600"/>
            <a:ext cx="5181600" cy="4191000"/>
          </a:xfrm>
        </p:spPr>
        <p:txBody>
          <a:bodyPr>
            <a:noAutofit/>
          </a:bodyPr>
          <a:lstStyle/>
          <a:p>
            <a:r>
              <a:rPr lang="en-US" b="1" dirty="0" smtClean="0"/>
              <a:t>Founded 1816</a:t>
            </a:r>
          </a:p>
          <a:p>
            <a:pPr>
              <a:buNone/>
            </a:pPr>
            <a:endParaRPr lang="en-US" b="1" dirty="0"/>
          </a:p>
          <a:p>
            <a:r>
              <a:rPr lang="en-US" b="1" dirty="0" smtClean="0"/>
              <a:t>Liberia</a:t>
            </a:r>
          </a:p>
          <a:p>
            <a:pPr lvl="1"/>
            <a:r>
              <a:rPr lang="en-US" b="1" dirty="0" smtClean="0"/>
              <a:t>Colony established in Africa</a:t>
            </a:r>
          </a:p>
          <a:p>
            <a:pPr lvl="1"/>
            <a:r>
              <a:rPr lang="en-US" b="1" dirty="0" smtClean="0"/>
              <a:t>Capital:  Monrovia</a:t>
            </a:r>
          </a:p>
          <a:p>
            <a:pPr>
              <a:buNone/>
            </a:pPr>
            <a:endParaRPr lang="en-US" b="1" dirty="0" smtClean="0"/>
          </a:p>
          <a:p>
            <a:r>
              <a:rPr lang="en-US" b="1" dirty="0" smtClean="0"/>
              <a:t>Premise</a:t>
            </a:r>
            <a:endParaRPr lang="en-US" b="1" dirty="0"/>
          </a:p>
        </p:txBody>
      </p:sp>
      <p:pic>
        <p:nvPicPr>
          <p:cNvPr id="4098" name="Picture 2"/>
          <p:cNvPicPr>
            <a:picLocks noChangeAspect="1" noChangeArrowheads="1"/>
          </p:cNvPicPr>
          <p:nvPr/>
        </p:nvPicPr>
        <p:blipFill>
          <a:blip r:embed="rId2" cstate="print"/>
          <a:srcRect/>
          <a:stretch>
            <a:fillRect/>
          </a:stretch>
        </p:blipFill>
        <p:spPr bwMode="auto">
          <a:xfrm>
            <a:off x="5562600" y="1981200"/>
            <a:ext cx="3247869" cy="3962400"/>
          </a:xfrm>
          <a:prstGeom prst="rect">
            <a:avLst/>
          </a:prstGeom>
          <a:noFill/>
          <a:ln w="9525">
            <a:noFill/>
            <a:miter lim="800000"/>
            <a:headEnd/>
            <a:tailEnd/>
          </a:ln>
          <a:effectLst/>
        </p:spPr>
      </p:pic>
      <p:sp>
        <p:nvSpPr>
          <p:cNvPr id="5" name="TextBox 4"/>
          <p:cNvSpPr txBox="1"/>
          <p:nvPr/>
        </p:nvSpPr>
        <p:spPr>
          <a:xfrm>
            <a:off x="5943600" y="5867400"/>
            <a:ext cx="2590800" cy="830997"/>
          </a:xfrm>
          <a:prstGeom prst="rect">
            <a:avLst/>
          </a:prstGeom>
          <a:noFill/>
        </p:spPr>
        <p:txBody>
          <a:bodyPr wrap="square" rtlCol="0">
            <a:spAutoFit/>
          </a:bodyPr>
          <a:lstStyle/>
          <a:p>
            <a:pPr algn="ctr"/>
            <a:r>
              <a:rPr lang="en-US" sz="2400" b="1" dirty="0" smtClean="0"/>
              <a:t>Henry Clay</a:t>
            </a:r>
          </a:p>
          <a:p>
            <a:pPr algn="ctr"/>
            <a:r>
              <a:rPr lang="en-US" sz="2400" dirty="0" smtClean="0"/>
              <a:t>Charter Member</a:t>
            </a:r>
            <a:endParaRPr lang="en-US" sz="2400" dirty="0"/>
          </a:p>
        </p:txBody>
      </p:sp>
      <p:sp>
        <p:nvSpPr>
          <p:cNvPr id="7" name="&quot;No&quot; Symbol 6"/>
          <p:cNvSpPr/>
          <p:nvPr/>
        </p:nvSpPr>
        <p:spPr>
          <a:xfrm>
            <a:off x="1143000" y="228600"/>
            <a:ext cx="7010400" cy="6324600"/>
          </a:xfrm>
          <a:prstGeom prst="noSmoking">
            <a:avLst>
              <a:gd name="adj" fmla="val 21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FFFF00"/>
                </a:solidFill>
              </a:rPr>
              <a:t>NOT ENOUGH</a:t>
            </a:r>
            <a:endParaRPr lang="en-US" sz="5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n-US" sz="5400" b="1" dirty="0" smtClean="0"/>
              <a:t>Abolitionism</a:t>
            </a:r>
            <a:endParaRPr lang="en-US" sz="5400" b="1" dirty="0"/>
          </a:p>
        </p:txBody>
      </p:sp>
      <p:sp>
        <p:nvSpPr>
          <p:cNvPr id="3" name="Content Placeholder 2"/>
          <p:cNvSpPr>
            <a:spLocks noGrp="1"/>
          </p:cNvSpPr>
          <p:nvPr>
            <p:ph idx="1"/>
          </p:nvPr>
        </p:nvSpPr>
        <p:spPr>
          <a:xfrm>
            <a:off x="457200" y="1676400"/>
            <a:ext cx="5410200" cy="4953000"/>
          </a:xfrm>
        </p:spPr>
        <p:txBody>
          <a:bodyPr>
            <a:normAutofit/>
          </a:bodyPr>
          <a:lstStyle/>
          <a:p>
            <a:pPr>
              <a:buNone/>
            </a:pPr>
            <a:r>
              <a:rPr lang="en-US" dirty="0" smtClean="0"/>
              <a:t>William Lloyd Garrison</a:t>
            </a:r>
          </a:p>
          <a:p>
            <a:pPr marL="287338" lvl="1" indent="-287338"/>
            <a:r>
              <a:rPr lang="en-US" dirty="0" smtClean="0"/>
              <a:t>American Anti-Slavery Society</a:t>
            </a:r>
          </a:p>
          <a:p>
            <a:pPr marL="470218" lvl="2" indent="-287338"/>
            <a:r>
              <a:rPr lang="en-US" strike="sngStrike" dirty="0" smtClean="0">
                <a:hlinkClick r:id="rId3" action="ppaction://hlinksldjump"/>
              </a:rPr>
              <a:t>Colonization</a:t>
            </a:r>
            <a:endParaRPr lang="en-US" strike="sngStrike" dirty="0" smtClean="0"/>
          </a:p>
          <a:p>
            <a:pPr marL="287338" lvl="1" indent="-287338"/>
            <a:r>
              <a:rPr lang="en-US" sz="2800" b="1" i="1" dirty="0" smtClean="0">
                <a:solidFill>
                  <a:srgbClr val="FFFF00"/>
                </a:solidFill>
              </a:rPr>
              <a:t>The Liberator</a:t>
            </a:r>
            <a:r>
              <a:rPr lang="en-US" sz="2800" b="1" dirty="0" smtClean="0">
                <a:solidFill>
                  <a:srgbClr val="FFFF00"/>
                </a:solidFill>
              </a:rPr>
              <a:t> </a:t>
            </a:r>
            <a:r>
              <a:rPr lang="en-US" sz="2800" dirty="0" smtClean="0"/>
              <a:t>(1831-1865)</a:t>
            </a:r>
          </a:p>
          <a:p>
            <a:pPr marL="470218" lvl="3" indent="-287338"/>
            <a:r>
              <a:rPr lang="en-US" sz="2400" dirty="0" smtClean="0"/>
              <a:t>Boston, MA, Newspaper</a:t>
            </a:r>
          </a:p>
          <a:p>
            <a:endParaRPr lang="en-US" dirty="0" smtClean="0"/>
          </a:p>
          <a:p>
            <a:pPr>
              <a:buNone/>
            </a:pPr>
            <a:r>
              <a:rPr lang="en-US" b="1" dirty="0" smtClean="0"/>
              <a:t>NOTE:  	</a:t>
            </a:r>
          </a:p>
          <a:p>
            <a:pPr indent="-7938">
              <a:buNone/>
            </a:pPr>
            <a:r>
              <a:rPr lang="en-US" dirty="0" smtClean="0"/>
              <a:t>Abolition was a </a:t>
            </a:r>
            <a:r>
              <a:rPr lang="en-US" i="1" dirty="0" smtClean="0"/>
              <a:t>radical </a:t>
            </a:r>
            <a:r>
              <a:rPr lang="en-US" dirty="0" smtClean="0"/>
              <a:t>movement – especially in its early years.</a:t>
            </a:r>
          </a:p>
          <a:p>
            <a:pPr lvl="1"/>
            <a:endParaRPr lang="en-US" dirty="0"/>
          </a:p>
        </p:txBody>
      </p:sp>
      <p:grpSp>
        <p:nvGrpSpPr>
          <p:cNvPr id="6" name="Group 5"/>
          <p:cNvGrpSpPr/>
          <p:nvPr/>
        </p:nvGrpSpPr>
        <p:grpSpPr>
          <a:xfrm>
            <a:off x="5867400" y="1828800"/>
            <a:ext cx="2915097" cy="3352800"/>
            <a:chOff x="5867400" y="1828800"/>
            <a:chExt cx="2915097" cy="3352800"/>
          </a:xfrm>
        </p:grpSpPr>
        <p:pic>
          <p:nvPicPr>
            <p:cNvPr id="24578" name="Picture 2" descr="http://images.acswebnetworks.com/1/934/garrison_portrait.jpg"/>
            <p:cNvPicPr>
              <a:picLocks noChangeAspect="1" noChangeArrowheads="1"/>
            </p:cNvPicPr>
            <p:nvPr/>
          </p:nvPicPr>
          <p:blipFill>
            <a:blip r:embed="rId4" cstate="print"/>
            <a:srcRect/>
            <a:stretch>
              <a:fillRect/>
            </a:stretch>
          </p:blipFill>
          <p:spPr bwMode="auto">
            <a:xfrm>
              <a:off x="5867400" y="1828800"/>
              <a:ext cx="2915097" cy="3276600"/>
            </a:xfrm>
            <a:prstGeom prst="rect">
              <a:avLst/>
            </a:prstGeom>
            <a:noFill/>
          </p:spPr>
        </p:pic>
        <p:sp>
          <p:nvSpPr>
            <p:cNvPr id="5" name="Rectangle 4"/>
            <p:cNvSpPr/>
            <p:nvPr/>
          </p:nvSpPr>
          <p:spPr>
            <a:xfrm>
              <a:off x="6528542" y="4535269"/>
              <a:ext cx="2234458" cy="646331"/>
            </a:xfrm>
            <a:prstGeom prst="rect">
              <a:avLst/>
            </a:prstGeom>
          </p:spPr>
          <p:txBody>
            <a:bodyPr wrap="none">
              <a:spAutoFit/>
            </a:bodyPr>
            <a:lstStyle/>
            <a:p>
              <a:r>
                <a:rPr lang="en-US" sz="3600" b="1" dirty="0" smtClean="0">
                  <a:ln>
                    <a:solidFill>
                      <a:schemeClr val="bg1"/>
                    </a:solidFill>
                  </a:ln>
                </a:rPr>
                <a:t>Garrison</a:t>
              </a:r>
              <a:endParaRPr lang="en-US" sz="3600" dirty="0">
                <a:ln>
                  <a:solidFill>
                    <a:schemeClr val="bg1"/>
                  </a:solidFill>
                </a:ln>
              </a:endParaRPr>
            </a:p>
          </p:txBody>
        </p:sp>
      </p:grpSp>
      <p:pic>
        <p:nvPicPr>
          <p:cNvPr id="7" name="Picture 2">
            <a:hlinkClick r:id="rId5" action="ppaction://hlinksldjump"/>
          </p:cNvPr>
          <p:cNvPicPr>
            <a:picLocks noChangeAspect="1" noChangeArrowheads="1"/>
          </p:cNvPicPr>
          <p:nvPr/>
        </p:nvPicPr>
        <p:blipFill>
          <a:blip r:embed="rId6" cstate="print"/>
          <a:srcRect/>
          <a:stretch>
            <a:fillRect/>
          </a:stretch>
        </p:blipFill>
        <p:spPr bwMode="auto">
          <a:xfrm>
            <a:off x="8048625" y="6069758"/>
            <a:ext cx="942975" cy="712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F:\APUSH\Unit 06 - Expansion and Reform\liberator_masthead.JPG"/>
          <p:cNvPicPr>
            <a:picLocks noChangeAspect="1" noChangeArrowheads="1"/>
          </p:cNvPicPr>
          <p:nvPr/>
        </p:nvPicPr>
        <p:blipFill>
          <a:blip r:embed="rId2" cstate="print"/>
          <a:srcRect/>
          <a:stretch>
            <a:fillRect/>
          </a:stretch>
        </p:blipFill>
        <p:spPr bwMode="auto">
          <a:xfrm>
            <a:off x="0" y="0"/>
            <a:ext cx="9144000" cy="687327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470660"/>
            <a:ext cx="9195371" cy="4091940"/>
          </a:xfrm>
          <a:prstGeom prst="rect">
            <a:avLst/>
          </a:prstGeom>
          <a:noFill/>
          <a:ln w="9525">
            <a:noFill/>
            <a:miter lim="800000"/>
            <a:headEnd/>
            <a:tailEnd/>
          </a:ln>
          <a:effectLst/>
        </p:spPr>
      </p:pic>
      <p:sp>
        <p:nvSpPr>
          <p:cNvPr id="5" name="Rectangle 4"/>
          <p:cNvSpPr/>
          <p:nvPr/>
        </p:nvSpPr>
        <p:spPr>
          <a:xfrm>
            <a:off x="2590800" y="1524000"/>
            <a:ext cx="4038600" cy="3352800"/>
          </a:xfrm>
          <a:prstGeom prst="rect">
            <a:avLst/>
          </a:prstGeom>
          <a:solidFill>
            <a:schemeClr val="accent1">
              <a:alpha val="0"/>
            </a:schemeClr>
          </a:solidFill>
          <a:ln w="38100">
            <a:solidFill>
              <a:srgbClr val="FFFF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print"/>
          <a:srcRect t="3154" b="10019"/>
          <a:stretch>
            <a:fillRect/>
          </a:stretch>
        </p:blipFill>
        <p:spPr bwMode="auto">
          <a:xfrm>
            <a:off x="152400" y="0"/>
            <a:ext cx="8808650" cy="6858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“Higher Law”?</a:t>
            </a:r>
            <a:endParaRPr lang="en-US" b="1" dirty="0"/>
          </a:p>
        </p:txBody>
      </p:sp>
      <p:sp>
        <p:nvSpPr>
          <p:cNvPr id="5" name="Content Placeholder 4"/>
          <p:cNvSpPr>
            <a:spLocks noGrp="1"/>
          </p:cNvSpPr>
          <p:nvPr>
            <p:ph sz="half" idx="2"/>
          </p:nvPr>
        </p:nvSpPr>
        <p:spPr>
          <a:xfrm>
            <a:off x="4038600" y="1524000"/>
            <a:ext cx="4953000" cy="5105400"/>
          </a:xfrm>
        </p:spPr>
        <p:txBody>
          <a:bodyPr>
            <a:normAutofit fontScale="85000" lnSpcReduction="10000"/>
          </a:bodyPr>
          <a:lstStyle/>
          <a:p>
            <a:pPr marL="0" indent="0">
              <a:buNone/>
            </a:pPr>
            <a:r>
              <a:rPr lang="en-US" b="1" dirty="0" smtClean="0"/>
              <a:t>“We pronounce [the Constitution] the most bloody and heaven-daring arrangement ever made by men for the continuance and protection of a system of the most atrocious villainy ever exhibited on earth… Such a compact was, in the nature of things and according to the law of God, null and void from the beginning. No body of men ever had the right to guarantee the holding of human beings in bondage.”  </a:t>
            </a:r>
            <a:r>
              <a:rPr lang="en-US" b="1" i="1" dirty="0" smtClean="0"/>
              <a:t>-- The Liberator</a:t>
            </a:r>
            <a:endParaRPr lang="en-US" b="1" i="1" dirty="0"/>
          </a:p>
        </p:txBody>
      </p:sp>
      <p:pic>
        <p:nvPicPr>
          <p:cNvPr id="139267" name="Picture 3" descr="C:\Users\Richey\AppData\Local\Microsoft\Windows\Temporary Internet Files\Content.IE5\M9LMYCCK\MC900149511[1].wmf"/>
          <p:cNvPicPr>
            <a:picLocks noChangeAspect="1" noChangeArrowheads="1"/>
          </p:cNvPicPr>
          <p:nvPr/>
        </p:nvPicPr>
        <p:blipFill>
          <a:blip r:embed="rId2" cstate="print"/>
          <a:srcRect/>
          <a:stretch>
            <a:fillRect/>
          </a:stretch>
        </p:blipFill>
        <p:spPr bwMode="auto">
          <a:xfrm>
            <a:off x="457200" y="4038600"/>
            <a:ext cx="3597801" cy="2435382"/>
          </a:xfrm>
          <a:prstGeom prst="rect">
            <a:avLst/>
          </a:prstGeom>
          <a:noFill/>
        </p:spPr>
      </p:pic>
      <p:pic>
        <p:nvPicPr>
          <p:cNvPr id="139266" name="Picture 2" descr="C:\Users\Richey\AppData\Local\Microsoft\Windows\Temporary Internet Files\Content.IE5\683ZTW03\MP900384794[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425970">
            <a:off x="-246787" y="728115"/>
            <a:ext cx="4343794" cy="347089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5170" name="Picture 2" descr="http://www.loc.gov/exhibits/african/images/outrage.jpg"/>
          <p:cNvPicPr>
            <a:picLocks noChangeAspect="1" noChangeArrowheads="1"/>
          </p:cNvPicPr>
          <p:nvPr/>
        </p:nvPicPr>
        <p:blipFill>
          <a:blip r:embed="rId2" cstate="print">
            <a:lum bright="20000" contrast="30000"/>
          </a:blip>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chor="ctr">
            <a:normAutofit/>
          </a:bodyPr>
          <a:lstStyle/>
          <a:p>
            <a:pPr algn="ctr"/>
            <a:r>
              <a:rPr lang="en-US" sz="6600" b="1" dirty="0" smtClean="0"/>
              <a:t>Table of Contents</a:t>
            </a:r>
            <a:endParaRPr lang="en-US" sz="6600" b="1" dirty="0"/>
          </a:p>
        </p:txBody>
      </p:sp>
      <p:sp>
        <p:nvSpPr>
          <p:cNvPr id="12" name="Rectangle 11"/>
          <p:cNvSpPr/>
          <p:nvPr/>
        </p:nvSpPr>
        <p:spPr>
          <a:xfrm>
            <a:off x="3463901" y="2133600"/>
            <a:ext cx="2251099" cy="830997"/>
          </a:xfrm>
          <a:prstGeom prst="rect">
            <a:avLst/>
          </a:prstGeom>
        </p:spPr>
        <p:txBody>
          <a:bodyPr wrap="square">
            <a:spAutoFit/>
          </a:bodyPr>
          <a:lstStyle/>
          <a:p>
            <a:pPr algn="ctr"/>
            <a:r>
              <a:rPr lang="en-US" sz="2400" b="1" dirty="0" smtClean="0"/>
              <a:t>Abolitionist Movement</a:t>
            </a:r>
            <a:endParaRPr lang="en-US" sz="2400" b="1" dirty="0"/>
          </a:p>
        </p:txBody>
      </p:sp>
      <p:sp>
        <p:nvSpPr>
          <p:cNvPr id="11" name="Rectangle 10"/>
          <p:cNvSpPr/>
          <p:nvPr/>
        </p:nvSpPr>
        <p:spPr>
          <a:xfrm>
            <a:off x="91535" y="2133600"/>
            <a:ext cx="3139415" cy="830997"/>
          </a:xfrm>
          <a:prstGeom prst="rect">
            <a:avLst/>
          </a:prstGeom>
        </p:spPr>
        <p:txBody>
          <a:bodyPr wrap="square">
            <a:spAutoFit/>
          </a:bodyPr>
          <a:lstStyle/>
          <a:p>
            <a:pPr algn="ctr"/>
            <a:r>
              <a:rPr lang="en-US" sz="2400" b="1" dirty="0" smtClean="0"/>
              <a:t>The Second </a:t>
            </a:r>
            <a:br>
              <a:rPr lang="en-US" sz="2400" b="1" dirty="0" smtClean="0"/>
            </a:br>
            <a:r>
              <a:rPr lang="en-US" sz="2400" b="1" dirty="0" smtClean="0"/>
              <a:t>Great Awakening</a:t>
            </a:r>
            <a:endParaRPr lang="en-US" sz="2400" b="1" dirty="0"/>
          </a:p>
        </p:txBody>
      </p:sp>
      <p:sp>
        <p:nvSpPr>
          <p:cNvPr id="20" name="Rectangle 19"/>
          <p:cNvSpPr/>
          <p:nvPr/>
        </p:nvSpPr>
        <p:spPr>
          <a:xfrm>
            <a:off x="6365788" y="2133600"/>
            <a:ext cx="2321011" cy="830997"/>
          </a:xfrm>
          <a:prstGeom prst="rect">
            <a:avLst/>
          </a:prstGeom>
        </p:spPr>
        <p:txBody>
          <a:bodyPr wrap="square">
            <a:spAutoFit/>
          </a:bodyPr>
          <a:lstStyle/>
          <a:p>
            <a:pPr algn="ctr"/>
            <a:r>
              <a:rPr lang="en-US" sz="2400" b="1" dirty="0" smtClean="0"/>
              <a:t>Temperance, Suffrage, etc.</a:t>
            </a:r>
            <a:endParaRPr lang="en-US" sz="2400" b="1" dirty="0"/>
          </a:p>
        </p:txBody>
      </p:sp>
      <p:pic>
        <p:nvPicPr>
          <p:cNvPr id="17" name="Picture 2"/>
          <p:cNvPicPr>
            <a:picLocks noChangeAspect="1" noChangeArrowheads="1"/>
          </p:cNvPicPr>
          <p:nvPr/>
        </p:nvPicPr>
        <p:blipFill>
          <a:blip r:embed="rId3" cstate="print"/>
          <a:srcRect t="3154" b="10019"/>
          <a:stretch>
            <a:fillRect/>
          </a:stretch>
        </p:blipFill>
        <p:spPr bwMode="auto">
          <a:xfrm>
            <a:off x="3463901" y="3048000"/>
            <a:ext cx="2251099" cy="1752600"/>
          </a:xfrm>
          <a:prstGeom prst="rect">
            <a:avLst/>
          </a:prstGeom>
          <a:noFill/>
          <a:ln w="9525">
            <a:noFill/>
            <a:miter lim="800000"/>
            <a:headEnd/>
            <a:tailEnd/>
          </a:ln>
          <a:effectLst>
            <a:glow rad="101600">
              <a:schemeClr val="accent1">
                <a:satMod val="175000"/>
                <a:alpha val="40000"/>
              </a:schemeClr>
            </a:glow>
          </a:effectLst>
        </p:spPr>
      </p:pic>
      <p:pic>
        <p:nvPicPr>
          <p:cNvPr id="18" name="Picture 2" descr="File:Methodist camp meeting (1819 engraving).jpg">
            <a:hlinkClick r:id="rId4" action="ppaction://hlinksldjump"/>
          </p:cNvPr>
          <p:cNvPicPr>
            <a:picLocks noChangeAspect="1" noChangeArrowheads="1"/>
          </p:cNvPicPr>
          <p:nvPr/>
        </p:nvPicPr>
        <p:blipFill>
          <a:blip r:embed="rId5" cstate="print"/>
          <a:srcRect/>
          <a:stretch>
            <a:fillRect/>
          </a:stretch>
        </p:blipFill>
        <p:spPr bwMode="auto">
          <a:xfrm>
            <a:off x="381000" y="3048000"/>
            <a:ext cx="2634445" cy="1752600"/>
          </a:xfrm>
          <a:prstGeom prst="rect">
            <a:avLst/>
          </a:prstGeom>
          <a:noFill/>
          <a:effectLst>
            <a:glow rad="101600">
              <a:schemeClr val="accent1">
                <a:satMod val="175000"/>
                <a:alpha val="40000"/>
              </a:schemeClr>
            </a:glow>
          </a:effectLst>
        </p:spPr>
      </p:pic>
      <p:pic>
        <p:nvPicPr>
          <p:cNvPr id="19" name="Picture 2" descr="http://www.barkered.com/wp-content/uploads/2008/08/the_drunkards_progress_-_color_sharp_contrast.jpg"/>
          <p:cNvPicPr>
            <a:picLocks noChangeAspect="1" noChangeArrowheads="1"/>
          </p:cNvPicPr>
          <p:nvPr/>
        </p:nvPicPr>
        <p:blipFill>
          <a:blip r:embed="rId6" cstate="print"/>
          <a:srcRect l="33831" t="17522" r="29090" b="42961"/>
          <a:stretch>
            <a:fillRect/>
          </a:stretch>
        </p:blipFill>
        <p:spPr bwMode="auto">
          <a:xfrm>
            <a:off x="6365789" y="3048000"/>
            <a:ext cx="2321011" cy="1752600"/>
          </a:xfrm>
          <a:prstGeom prst="rect">
            <a:avLst/>
          </a:prstGeom>
          <a:noFill/>
          <a:effectLst>
            <a:glow rad="101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0"/>
                                        <p:tgtEl>
                                          <p:spTgt spid="19"/>
                                        </p:tgtEl>
                                      </p:cBhvr>
                                    </p:animEffect>
                                    <p:set>
                                      <p:cBhvr>
                                        <p:cTn id="22" dur="1" fill="hold">
                                          <p:stCondLst>
                                            <p:cond delay="4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28600"/>
            <a:ext cx="3352800" cy="1066800"/>
          </a:xfrm>
        </p:spPr>
        <p:txBody>
          <a:bodyPr>
            <a:noAutofit/>
          </a:bodyPr>
          <a:lstStyle/>
          <a:p>
            <a:pPr algn="ctr"/>
            <a:r>
              <a:rPr lang="en-US" sz="2800" b="1" dirty="0" smtClean="0"/>
              <a:t>Anti-Abolitionist Advertisement</a:t>
            </a:r>
            <a:endParaRPr lang="en-US" sz="2800" b="1" dirty="0"/>
          </a:p>
        </p:txBody>
      </p:sp>
      <p:sp>
        <p:nvSpPr>
          <p:cNvPr id="3" name="Content Placeholder 2"/>
          <p:cNvSpPr>
            <a:spLocks noGrp="1"/>
          </p:cNvSpPr>
          <p:nvPr>
            <p:ph idx="1"/>
          </p:nvPr>
        </p:nvSpPr>
        <p:spPr>
          <a:xfrm>
            <a:off x="5562600" y="1646237"/>
            <a:ext cx="3352800" cy="4526280"/>
          </a:xfrm>
        </p:spPr>
        <p:txBody>
          <a:bodyPr>
            <a:normAutofit/>
          </a:bodyPr>
          <a:lstStyle/>
          <a:p>
            <a:pPr algn="ctr">
              <a:buNone/>
            </a:pPr>
            <a:r>
              <a:rPr lang="en-US" sz="2400" b="1" dirty="0" smtClean="0"/>
              <a:t>Cincinnati, OH</a:t>
            </a:r>
            <a:endParaRPr lang="en-US" sz="2400" b="1" dirty="0"/>
          </a:p>
        </p:txBody>
      </p:sp>
      <p:pic>
        <p:nvPicPr>
          <p:cNvPr id="141314" name="Picture 2" descr="http://utc.iath.virginia.edu/abolitn/images/mobhpb.jpg"/>
          <p:cNvPicPr>
            <a:picLocks noChangeAspect="1" noChangeArrowheads="1"/>
          </p:cNvPicPr>
          <p:nvPr/>
        </p:nvPicPr>
        <p:blipFill>
          <a:blip r:embed="rId2" cstate="print"/>
          <a:srcRect t="9371"/>
          <a:stretch>
            <a:fillRect/>
          </a:stretch>
        </p:blipFill>
        <p:spPr bwMode="auto">
          <a:xfrm>
            <a:off x="0" y="-1"/>
            <a:ext cx="5562600" cy="6826827"/>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2209800"/>
            <a:ext cx="4040188" cy="4094163"/>
          </a:xfrm>
        </p:spPr>
        <p:txBody>
          <a:bodyPr>
            <a:normAutofit/>
          </a:bodyPr>
          <a:lstStyle/>
          <a:p>
            <a:r>
              <a:rPr lang="en-US" sz="2800" b="1" dirty="0" smtClean="0"/>
              <a:t>New York City (1832)</a:t>
            </a:r>
          </a:p>
          <a:p>
            <a:r>
              <a:rPr lang="en-US" sz="2800" b="1" dirty="0" smtClean="0"/>
              <a:t>New York City (1834)</a:t>
            </a:r>
          </a:p>
          <a:p>
            <a:r>
              <a:rPr lang="en-US" sz="2800" b="1" dirty="0" smtClean="0"/>
              <a:t>Boston (1835)</a:t>
            </a:r>
          </a:p>
          <a:p>
            <a:r>
              <a:rPr lang="en-US" sz="2800" b="1" dirty="0" smtClean="0"/>
              <a:t>Cincinnati (1836)</a:t>
            </a:r>
            <a:endParaRPr lang="en-US" sz="2800" b="1" dirty="0"/>
          </a:p>
        </p:txBody>
      </p:sp>
      <p:pic>
        <p:nvPicPr>
          <p:cNvPr id="140294" name="Picture 6" descr="http://utc.iath.virginia.edu/abolitn/images/mobhpb.jpg">
            <a:hlinkClick r:id="rId2" action="ppaction://hlinksldjump"/>
          </p:cNvPr>
          <p:cNvPicPr>
            <a:picLocks noChangeAspect="1" noChangeArrowheads="1"/>
          </p:cNvPicPr>
          <p:nvPr/>
        </p:nvPicPr>
        <p:blipFill>
          <a:blip r:embed="rId3" cstate="print"/>
          <a:srcRect t="10461" b="45231"/>
          <a:stretch>
            <a:fillRect/>
          </a:stretch>
        </p:blipFill>
        <p:spPr bwMode="auto">
          <a:xfrm>
            <a:off x="533400" y="4038600"/>
            <a:ext cx="3962400" cy="2377440"/>
          </a:xfrm>
          <a:prstGeom prst="rect">
            <a:avLst/>
          </a:prstGeom>
          <a:noFill/>
          <a:ln w="28575">
            <a:solidFill>
              <a:srgbClr val="FFFF00"/>
            </a:solidFill>
          </a:ln>
        </p:spPr>
      </p:pic>
      <p:sp>
        <p:nvSpPr>
          <p:cNvPr id="2" name="Title 1"/>
          <p:cNvSpPr>
            <a:spLocks noGrp="1"/>
          </p:cNvSpPr>
          <p:nvPr>
            <p:ph type="title"/>
          </p:nvPr>
        </p:nvSpPr>
        <p:spPr/>
        <p:txBody>
          <a:bodyPr>
            <a:normAutofit fontScale="90000"/>
          </a:bodyPr>
          <a:lstStyle/>
          <a:p>
            <a:r>
              <a:rPr lang="en-US" sz="4000" b="1" dirty="0" smtClean="0"/>
              <a:t>Northern Reactions to Abolitionism</a:t>
            </a:r>
            <a:r>
              <a:rPr lang="en-US" b="1" dirty="0" smtClean="0"/>
              <a:t/>
            </a:r>
            <a:br>
              <a:rPr lang="en-US" b="1" dirty="0" smtClean="0"/>
            </a:br>
            <a:r>
              <a:rPr lang="en-US" sz="3100" b="1" dirty="0" smtClean="0"/>
              <a:t>in the 1830s</a:t>
            </a:r>
            <a:endParaRPr lang="en-US" sz="3100" b="1" dirty="0"/>
          </a:p>
        </p:txBody>
      </p:sp>
      <p:sp>
        <p:nvSpPr>
          <p:cNvPr id="4" name="Text Placeholder 3"/>
          <p:cNvSpPr>
            <a:spLocks noGrp="1"/>
          </p:cNvSpPr>
          <p:nvPr>
            <p:ph type="body" idx="1"/>
          </p:nvPr>
        </p:nvSpPr>
        <p:spPr>
          <a:xfrm>
            <a:off x="304800" y="1535113"/>
            <a:ext cx="4267200" cy="639762"/>
          </a:xfrm>
        </p:spPr>
        <p:txBody>
          <a:bodyPr/>
          <a:lstStyle/>
          <a:p>
            <a:pPr algn="ctr"/>
            <a:r>
              <a:rPr lang="en-US" sz="2800" b="1" dirty="0" smtClean="0"/>
              <a:t>Anti-Abolitionist Riots</a:t>
            </a:r>
            <a:endParaRPr lang="en-US" sz="2800" b="1" dirty="0"/>
          </a:p>
        </p:txBody>
      </p:sp>
      <p:pic>
        <p:nvPicPr>
          <p:cNvPr id="140290" name="Picture 2" descr="http://www.tactical-graphic-design.com/clip-art-downloads_htm_files/328.png"/>
          <p:cNvPicPr>
            <a:picLocks noGrp="1" noChangeAspect="1" noChangeArrowheads="1"/>
          </p:cNvPicPr>
          <p:nvPr>
            <p:ph sz="quarter" idx="4"/>
          </p:nvPr>
        </p:nvPicPr>
        <p:blipFill>
          <a:blip r:embed="rId4" cstate="print"/>
          <a:srcRect/>
          <a:stretch>
            <a:fillRect/>
          </a:stretch>
        </p:blipFill>
        <p:spPr bwMode="auto">
          <a:xfrm rot="2580151">
            <a:off x="5715809" y="731286"/>
            <a:ext cx="2154725" cy="2862247"/>
          </a:xfrm>
          <a:prstGeom prst="rect">
            <a:avLst/>
          </a:prstGeom>
          <a:noFill/>
        </p:spPr>
      </p:pic>
      <p:pic>
        <p:nvPicPr>
          <p:cNvPr id="140292" name="Picture 4" descr="http://utc.iath.virginia.edu/abolitn/images/proslavmob.jpg"/>
          <p:cNvPicPr>
            <a:picLocks noChangeAspect="1" noChangeArrowheads="1"/>
          </p:cNvPicPr>
          <p:nvPr/>
        </p:nvPicPr>
        <p:blipFill>
          <a:blip r:embed="rId5" cstate="print"/>
          <a:srcRect/>
          <a:stretch>
            <a:fillRect/>
          </a:stretch>
        </p:blipFill>
        <p:spPr bwMode="auto">
          <a:xfrm>
            <a:off x="4800600" y="3505200"/>
            <a:ext cx="3940755" cy="2895600"/>
          </a:xfrm>
          <a:prstGeom prst="rect">
            <a:avLst/>
          </a:prstGeom>
          <a:noFill/>
        </p:spPr>
      </p:pic>
      <p:sp>
        <p:nvSpPr>
          <p:cNvPr id="11" name="Rectangle 10"/>
          <p:cNvSpPr/>
          <p:nvPr/>
        </p:nvSpPr>
        <p:spPr>
          <a:xfrm>
            <a:off x="3429000" y="6488668"/>
            <a:ext cx="5715000" cy="369332"/>
          </a:xfrm>
          <a:prstGeom prst="rect">
            <a:avLst/>
          </a:prstGeom>
        </p:spPr>
        <p:txBody>
          <a:bodyPr wrap="square">
            <a:spAutoFit/>
          </a:bodyPr>
          <a:lstStyle/>
          <a:p>
            <a:pPr algn="r"/>
            <a:r>
              <a:rPr lang="en-US" b="1" dirty="0" smtClean="0">
                <a:hlinkClick r:id="rId6"/>
              </a:rPr>
              <a:t>http://utc.iath.virginia.edu/abolitn/mobhp.html</a:t>
            </a:r>
            <a:r>
              <a:rPr lang="en-US" b="1" dirty="0" smtClean="0"/>
              <a:t> </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2819400"/>
            <a:ext cx="4924206" cy="3657600"/>
          </a:xfrm>
        </p:spPr>
        <p:txBody>
          <a:bodyPr>
            <a:noAutofit/>
          </a:bodyPr>
          <a:lstStyle/>
          <a:p>
            <a:pPr marL="0" indent="0">
              <a:buNone/>
            </a:pPr>
            <a:r>
              <a:rPr lang="en-US" b="1" i="1" dirty="0" smtClean="0"/>
              <a:t>“I </a:t>
            </a:r>
            <a:r>
              <a:rPr lang="en-US" b="1" i="1" dirty="0"/>
              <a:t>hold that in the present state of civilization, where two races of different origin, and distinguished by color, and other physical differences, as well as intellectual, are brought together, the relation now existing in the slaveholding States between the two, is, instead of an evil, a good—a positive good</a:t>
            </a:r>
            <a:r>
              <a:rPr lang="en-US" b="1" i="1" dirty="0" smtClean="0"/>
              <a:t>.”</a:t>
            </a:r>
          </a:p>
          <a:p>
            <a:pPr marL="0" indent="0">
              <a:buNone/>
            </a:pPr>
            <a:r>
              <a:rPr lang="en-US" sz="1000" b="1" i="1" dirty="0"/>
              <a:t> </a:t>
            </a:r>
            <a:r>
              <a:rPr lang="en-US" sz="1000" b="1" i="1" dirty="0" smtClean="0"/>
              <a:t> 	</a:t>
            </a:r>
            <a:r>
              <a:rPr lang="en-US" b="1" i="1" dirty="0" smtClean="0"/>
              <a:t/>
            </a:r>
            <a:br>
              <a:rPr lang="en-US" b="1" i="1" dirty="0" smtClean="0"/>
            </a:br>
            <a:r>
              <a:rPr lang="en-US" b="1" i="1" dirty="0" smtClean="0"/>
              <a:t>	</a:t>
            </a:r>
            <a:r>
              <a:rPr lang="en-US" b="1" dirty="0" smtClean="0"/>
              <a:t>-- John C. Calhoun (1837)</a:t>
            </a:r>
            <a:endParaRPr lang="en-US" b="1" dirty="0"/>
          </a:p>
        </p:txBody>
      </p:sp>
      <p:sp>
        <p:nvSpPr>
          <p:cNvPr id="2" name="Title 1"/>
          <p:cNvSpPr>
            <a:spLocks noGrp="1"/>
          </p:cNvSpPr>
          <p:nvPr>
            <p:ph type="title"/>
          </p:nvPr>
        </p:nvSpPr>
        <p:spPr/>
        <p:txBody>
          <a:bodyPr>
            <a:normAutofit fontScale="90000"/>
          </a:bodyPr>
          <a:lstStyle/>
          <a:p>
            <a:r>
              <a:rPr lang="en-US" sz="4000" b="1" dirty="0" smtClean="0"/>
              <a:t>Southern Reactions to Abolitionism</a:t>
            </a:r>
            <a:r>
              <a:rPr lang="en-US" b="1" dirty="0" smtClean="0"/>
              <a:t/>
            </a:r>
            <a:br>
              <a:rPr lang="en-US" b="1" dirty="0" smtClean="0"/>
            </a:br>
            <a:r>
              <a:rPr lang="en-US" sz="3100" b="1" dirty="0" smtClean="0"/>
              <a:t>in the 1830s</a:t>
            </a:r>
            <a:endParaRPr lang="en-US" sz="3100" b="1" dirty="0"/>
          </a:p>
        </p:txBody>
      </p:sp>
      <p:sp>
        <p:nvSpPr>
          <p:cNvPr id="4" name="Text Placeholder 3"/>
          <p:cNvSpPr>
            <a:spLocks noGrp="1"/>
          </p:cNvSpPr>
          <p:nvPr>
            <p:ph type="body" idx="1"/>
          </p:nvPr>
        </p:nvSpPr>
        <p:spPr>
          <a:xfrm>
            <a:off x="304800" y="1295400"/>
            <a:ext cx="4924206" cy="1295399"/>
          </a:xfrm>
        </p:spPr>
        <p:txBody>
          <a:bodyPr/>
          <a:lstStyle/>
          <a:p>
            <a:pPr algn="ctr"/>
            <a:r>
              <a:rPr lang="en-US" sz="2800" b="1" dirty="0" smtClean="0"/>
              <a:t>The </a:t>
            </a:r>
            <a:br>
              <a:rPr lang="en-US" sz="2800" b="1" dirty="0" smtClean="0"/>
            </a:br>
            <a:r>
              <a:rPr lang="en-US" sz="2800" b="1" dirty="0" smtClean="0"/>
              <a:t>“</a:t>
            </a:r>
            <a:r>
              <a:rPr lang="en-US" sz="2800" b="1" dirty="0" smtClean="0">
                <a:solidFill>
                  <a:srgbClr val="FFFF00"/>
                </a:solidFill>
              </a:rPr>
              <a:t>Positive Defense</a:t>
            </a:r>
            <a:r>
              <a:rPr lang="en-US" sz="2800" b="1" dirty="0" smtClean="0"/>
              <a:t>” </a:t>
            </a:r>
            <a:br>
              <a:rPr lang="en-US" sz="2800" b="1" dirty="0" smtClean="0"/>
            </a:br>
            <a:r>
              <a:rPr lang="en-US" sz="2800" b="1" dirty="0" smtClean="0"/>
              <a:t>of Slavery</a:t>
            </a:r>
            <a:endParaRPr lang="en-US" sz="2800" b="1" dirty="0"/>
          </a:p>
        </p:txBody>
      </p:sp>
      <p:pic>
        <p:nvPicPr>
          <p:cNvPr id="3074" name="Picture 2" descr="http://upload.wikimedia.org/wikipedia/commons/5/5b/John_C_Calho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006" y="1600200"/>
            <a:ext cx="3524469"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86600" y="5344180"/>
            <a:ext cx="1666875" cy="523220"/>
          </a:xfrm>
          <a:prstGeom prst="rect">
            <a:avLst/>
          </a:prstGeom>
        </p:spPr>
        <p:txBody>
          <a:bodyPr wrap="square">
            <a:spAutoFit/>
          </a:bodyPr>
          <a:lstStyle/>
          <a:p>
            <a:r>
              <a:rPr lang="en-US" sz="2800" b="1" dirty="0" smtClean="0"/>
              <a:t>Calhoun</a:t>
            </a:r>
            <a:endParaRPr lang="en-US" dirty="0"/>
          </a:p>
        </p:txBody>
      </p:sp>
    </p:spTree>
    <p:extLst>
      <p:ext uri="{BB962C8B-B14F-4D97-AF65-F5344CB8AC3E}">
        <p14:creationId xmlns:p14="http://schemas.microsoft.com/office/powerpoint/2010/main" val="1177002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Tom\AppData\Local\Microsoft\Windows\Temporary Internet Files\Content.IE5\S3LQFRLB\MC900149511[1].wmf"/>
          <p:cNvPicPr>
            <a:picLocks noChangeAspect="1" noChangeArrowheads="1"/>
          </p:cNvPicPr>
          <p:nvPr/>
        </p:nvPicPr>
        <p:blipFill>
          <a:blip r:embed="rId3" cstate="print">
            <a:lum bright="-40000" contrast="-30000"/>
          </a:blip>
          <a:srcRect/>
          <a:stretch>
            <a:fillRect/>
          </a:stretch>
        </p:blipFill>
        <p:spPr bwMode="auto">
          <a:xfrm>
            <a:off x="4191000" y="3581399"/>
            <a:ext cx="4724400" cy="3197985"/>
          </a:xfrm>
          <a:prstGeom prst="rect">
            <a:avLst/>
          </a:prstGeom>
          <a:noFill/>
        </p:spPr>
      </p:pic>
      <p:sp>
        <p:nvSpPr>
          <p:cNvPr id="4" name="Title 3"/>
          <p:cNvSpPr>
            <a:spLocks noGrp="1"/>
          </p:cNvSpPr>
          <p:nvPr>
            <p:ph type="title"/>
          </p:nvPr>
        </p:nvSpPr>
        <p:spPr/>
        <p:txBody>
          <a:bodyPr anchor="ctr"/>
          <a:lstStyle/>
          <a:p>
            <a:pPr algn="l"/>
            <a:r>
              <a:rPr lang="en-US" b="1" dirty="0" smtClean="0"/>
              <a:t>The “Gag Rule”</a:t>
            </a:r>
            <a:endParaRPr lang="en-US" b="1" dirty="0"/>
          </a:p>
        </p:txBody>
      </p:sp>
      <p:pic>
        <p:nvPicPr>
          <p:cNvPr id="1026" name="Picture 2" descr="http://redriverpak.files.wordpress.com/2010/06/duct-tape.jpg?w=400&amp;h=500"/>
          <p:cNvPicPr>
            <a:picLocks noGrp="1" noChangeAspect="1" noChangeArrowheads="1"/>
          </p:cNvPicPr>
          <p:nvPr>
            <p:ph sz="half" idx="2"/>
          </p:nvPr>
        </p:nvPicPr>
        <p:blipFill>
          <a:blip r:embed="rId4" cstate="print"/>
          <a:srcRect l="5357" t="2857" r="5357" b="4286"/>
          <a:stretch>
            <a:fillRect/>
          </a:stretch>
        </p:blipFill>
        <p:spPr bwMode="auto">
          <a:xfrm>
            <a:off x="228600" y="1676400"/>
            <a:ext cx="3810000" cy="4953000"/>
          </a:xfrm>
          <a:prstGeom prst="rect">
            <a:avLst/>
          </a:prstGeom>
          <a:noFill/>
        </p:spPr>
      </p:pic>
      <p:sp>
        <p:nvSpPr>
          <p:cNvPr id="12" name="Content Placeholder 4"/>
          <p:cNvSpPr>
            <a:spLocks noGrp="1"/>
          </p:cNvSpPr>
          <p:nvPr>
            <p:ph sz="half" idx="1"/>
          </p:nvPr>
        </p:nvSpPr>
        <p:spPr>
          <a:xfrm>
            <a:off x="4267200" y="3810000"/>
            <a:ext cx="4572000" cy="2895600"/>
          </a:xfrm>
        </p:spPr>
        <p:txBody>
          <a:bodyPr>
            <a:normAutofit fontScale="92500" lnSpcReduction="10000"/>
          </a:bodyPr>
          <a:lstStyle/>
          <a:p>
            <a:pPr marL="0" indent="0" algn="ctr">
              <a:buNone/>
            </a:pPr>
            <a:r>
              <a:rPr lang="en-US" sz="2200" b="1" dirty="0" smtClean="0"/>
              <a:t>FROM THE </a:t>
            </a:r>
          </a:p>
          <a:p>
            <a:pPr marL="0" indent="0" algn="ctr">
              <a:buNone/>
            </a:pPr>
            <a:r>
              <a:rPr lang="en-US" sz="3000" b="1" dirty="0" smtClean="0"/>
              <a:t>1</a:t>
            </a:r>
            <a:r>
              <a:rPr lang="en-US" sz="3000" b="1" baseline="30000" dirty="0" smtClean="0"/>
              <a:t>ST</a:t>
            </a:r>
            <a:r>
              <a:rPr lang="en-US" sz="3000" b="1" dirty="0" smtClean="0"/>
              <a:t> AMENDMENT</a:t>
            </a:r>
          </a:p>
          <a:p>
            <a:pPr marL="0" indent="0">
              <a:buNone/>
            </a:pPr>
            <a:endParaRPr lang="en-US" sz="2200" dirty="0" smtClean="0"/>
          </a:p>
          <a:p>
            <a:pPr marL="0" indent="0" algn="just">
              <a:buNone/>
            </a:pPr>
            <a:r>
              <a:rPr lang="en-US" b="1" i="1" dirty="0" smtClean="0"/>
              <a:t>“Congress shall make no law… abridging… the right of the people… to petition the Government for a redress of grievances.”</a:t>
            </a:r>
            <a:endParaRPr lang="en-US" b="1" i="1" dirty="0"/>
          </a:p>
        </p:txBody>
      </p:sp>
      <p:grpSp>
        <p:nvGrpSpPr>
          <p:cNvPr id="9" name="Group 8"/>
          <p:cNvGrpSpPr/>
          <p:nvPr/>
        </p:nvGrpSpPr>
        <p:grpSpPr>
          <a:xfrm>
            <a:off x="4343400" y="1676400"/>
            <a:ext cx="4461165" cy="1752600"/>
            <a:chOff x="4343400" y="1905000"/>
            <a:chExt cx="4461165" cy="1752600"/>
          </a:xfrm>
        </p:grpSpPr>
        <p:pic>
          <p:nvPicPr>
            <p:cNvPr id="133124" name="Picture 4" descr="http://www.leesinclair.co.uk/images/occasional_table.jpg"/>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4343400" y="1905000"/>
              <a:ext cx="4461165" cy="1752600"/>
            </a:xfrm>
            <a:prstGeom prst="rect">
              <a:avLst/>
            </a:prstGeom>
            <a:noFill/>
          </p:spPr>
        </p:pic>
        <p:sp>
          <p:nvSpPr>
            <p:cNvPr id="13" name="TextBox 12"/>
            <p:cNvSpPr txBox="1"/>
            <p:nvPr/>
          </p:nvSpPr>
          <p:spPr>
            <a:xfrm>
              <a:off x="4495800" y="1905000"/>
              <a:ext cx="4191000" cy="523220"/>
            </a:xfrm>
            <a:prstGeom prst="rect">
              <a:avLst/>
            </a:prstGeom>
            <a:noFill/>
          </p:spPr>
          <p:txBody>
            <a:bodyPr wrap="square" rtlCol="0">
              <a:spAutoFit/>
            </a:bodyPr>
            <a:lstStyle/>
            <a:p>
              <a:pPr algn="ctr"/>
              <a:r>
                <a:rPr lang="en-US" sz="2800" b="1" dirty="0" smtClean="0">
                  <a:solidFill>
                    <a:schemeClr val="bg1"/>
                  </a:solidFill>
                </a:rPr>
                <a:t>Antislavery Petitions</a:t>
              </a:r>
              <a:endParaRPr lang="en-US" sz="2800" b="1" dirty="0">
                <a:solidFill>
                  <a:schemeClr val="bg1"/>
                </a:solidFill>
              </a:endParaRPr>
            </a:p>
          </p:txBody>
        </p:sp>
      </p:grpSp>
      <p:pic>
        <p:nvPicPr>
          <p:cNvPr id="19458" name="Picture 2" descr="http://4.bp.blogspot.com/--sxYoz8w8ro/T8cAbHJMjMI/AAAAAAAAAVo/M-ZX0o97yso/s1600/Tape-Over-Mouth.jpg"/>
          <p:cNvPicPr>
            <a:picLocks noChangeAspect="1" noChangeArrowheads="1"/>
          </p:cNvPicPr>
          <p:nvPr/>
        </p:nvPicPr>
        <p:blipFill>
          <a:blip r:embed="rId6" cstate="print"/>
          <a:srcRect l="-51606" r="-48159"/>
          <a:stretch>
            <a:fillRect/>
          </a:stretch>
        </p:blipFill>
        <p:spPr bwMode="auto">
          <a:xfrm>
            <a:off x="0" y="0"/>
            <a:ext cx="9144000" cy="6858000"/>
          </a:xfrm>
          <a:prstGeom prst="rect">
            <a:avLst/>
          </a:prstGeom>
          <a:solidFill>
            <a:schemeClr val="bg1">
              <a:alpha val="75000"/>
            </a:schemeClr>
          </a:solidFill>
        </p:spPr>
      </p:pic>
      <p:pic>
        <p:nvPicPr>
          <p:cNvPr id="10" name="fightclub.wav">
            <a:hlinkClick r:id="" action="ppaction://media"/>
          </p:cNvPr>
          <p:cNvPicPr>
            <a:picLocks noRot="1" noChangeAspect="1"/>
          </p:cNvPicPr>
          <p:nvPr>
            <a:audioFile r:link="rId1"/>
          </p:nvPr>
        </p:nvPicPr>
        <p:blipFill>
          <a:blip r:embed="rId7" cstate="print"/>
          <a:stretch>
            <a:fillRect/>
          </a:stretch>
        </p:blipFill>
        <p:spPr>
          <a:xfrm>
            <a:off x="8839200" y="6553200"/>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65" fill="hold"/>
                                        <p:tgtEl>
                                          <p:spTgt spid="10"/>
                                        </p:tgtEl>
                                      </p:cBhvr>
                                    </p:cmd>
                                  </p:childTnLst>
                                </p:cTn>
                              </p:par>
                            </p:childTnLst>
                          </p:cTn>
                        </p:par>
                        <p:par>
                          <p:cTn id="7" fill="hold">
                            <p:stCondLst>
                              <p:cond delay="11265"/>
                            </p:stCondLst>
                            <p:childTnLst>
                              <p:par>
                                <p:cTn id="8" presetID="25" presetClass="exit" presetSubtype="0" fill="hold" nodeType="afterEffect">
                                  <p:stCondLst>
                                    <p:cond delay="0"/>
                                  </p:stCondLst>
                                  <p:childTnLst>
                                    <p:animEffect transition="out" filter="fade">
                                      <p:cBhvr>
                                        <p:cTn id="9" dur="1000" accel="50000">
                                          <p:stCondLst>
                                            <p:cond delay="0"/>
                                          </p:stCondLst>
                                        </p:cTn>
                                        <p:tgtEl>
                                          <p:spTgt spid="19458"/>
                                        </p:tgtEl>
                                      </p:cBhvr>
                                    </p:animEffect>
                                    <p:anim calcmode="lin" valueType="num">
                                      <p:cBhvr>
                                        <p:cTn id="10" dur="500" accel="50000">
                                          <p:stCondLst>
                                            <p:cond delay="0"/>
                                          </p:stCondLst>
                                        </p:cTn>
                                        <p:tgtEl>
                                          <p:spTgt spid="19458"/>
                                        </p:tgtEl>
                                        <p:attrNameLst>
                                          <p:attrName>ppt_y</p:attrName>
                                        </p:attrNameLst>
                                      </p:cBhvr>
                                      <p:tavLst>
                                        <p:tav tm="0">
                                          <p:val>
                                            <p:strVal val="ppt_y"/>
                                          </p:val>
                                        </p:tav>
                                        <p:tav tm="100000">
                                          <p:val>
                                            <p:strVal val="ppt_y+.1"/>
                                          </p:val>
                                        </p:tav>
                                      </p:tavLst>
                                    </p:anim>
                                    <p:anim calcmode="lin" valueType="num">
                                      <p:cBhvr>
                                        <p:cTn id="11" dur="500" decel="50000">
                                          <p:stCondLst>
                                            <p:cond delay="500"/>
                                          </p:stCondLst>
                                        </p:cTn>
                                        <p:tgtEl>
                                          <p:spTgt spid="19458"/>
                                        </p:tgtEl>
                                        <p:attrNameLst>
                                          <p:attrName>ppt_y</p:attrName>
                                        </p:attrNameLst>
                                      </p:cBhvr>
                                      <p:tavLst>
                                        <p:tav tm="0">
                                          <p:val>
                                            <p:strVal val="ppt_y"/>
                                          </p:val>
                                        </p:tav>
                                        <p:tav tm="100000">
                                          <p:val>
                                            <p:strVal val="ppt_y-.1"/>
                                          </p:val>
                                        </p:tav>
                                      </p:tavLst>
                                    </p:anim>
                                    <p:anim calcmode="lin" valueType="num">
                                      <p:cBhvr>
                                        <p:cTn id="12" dur="500" accel="50000">
                                          <p:stCondLst>
                                            <p:cond delay="500"/>
                                          </p:stCondLst>
                                        </p:cTn>
                                        <p:tgtEl>
                                          <p:spTgt spid="19458"/>
                                        </p:tgtEl>
                                        <p:attrNameLst>
                                          <p:attrName>ppt_x</p:attrName>
                                        </p:attrNameLst>
                                      </p:cBhvr>
                                      <p:tavLst>
                                        <p:tav tm="0">
                                          <p:val>
                                            <p:strVal val="ppt_x"/>
                                          </p:val>
                                        </p:tav>
                                        <p:tav tm="100000">
                                          <p:val>
                                            <p:strVal val="ppt_x+.4"/>
                                          </p:val>
                                        </p:tav>
                                      </p:tavLst>
                                    </p:anim>
                                    <p:anim calcmode="lin" valueType="num">
                                      <p:cBhvr>
                                        <p:cTn id="13" dur="1000"/>
                                        <p:tgtEl>
                                          <p:spTgt spid="19458"/>
                                        </p:tgtEl>
                                        <p:attrNameLst>
                                          <p:attrName>ppt_h</p:attrName>
                                        </p:attrNameLst>
                                      </p:cBhvr>
                                      <p:tavLst>
                                        <p:tav tm="0">
                                          <p:val>
                                            <p:strVal val="ppt_h"/>
                                          </p:val>
                                        </p:tav>
                                        <p:tav tm="100000">
                                          <p:val>
                                            <p:strVal val="ppt_h"/>
                                          </p:val>
                                        </p:tav>
                                      </p:tavLst>
                                    </p:anim>
                                    <p:anim calcmode="lin" valueType="num">
                                      <p:cBhvr>
                                        <p:cTn id="14" dur="500" accel="50000">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15" dur="500" decel="50000">
                                          <p:stCondLst>
                                            <p:cond delay="500"/>
                                          </p:stCondLst>
                                        </p:cTn>
                                        <p:tgtEl>
                                          <p:spTgt spid="19458"/>
                                        </p:tgtEl>
                                        <p:attrNameLst>
                                          <p:attrName>ppt_w</p:attrName>
                                        </p:attrNameLst>
                                      </p:cBhvr>
                                      <p:tavLst>
                                        <p:tav tm="0">
                                          <p:val>
                                            <p:strVal val="ppt_w"/>
                                          </p:val>
                                        </p:tav>
                                        <p:tav tm="100000">
                                          <p:val>
                                            <p:strVal val="ppt_w/.05"/>
                                          </p:val>
                                        </p:tav>
                                      </p:tavLst>
                                    </p:anim>
                                    <p:anim calcmode="lin" valueType="num">
                                      <p:cBhvr>
                                        <p:cTn id="16" dur="500" accel="50000">
                                          <p:stCondLst>
                                            <p:cond delay="500"/>
                                          </p:stCondLst>
                                        </p:cTn>
                                        <p:tgtEl>
                                          <p:spTgt spid="19458"/>
                                        </p:tgtEl>
                                        <p:attrNameLst>
                                          <p:attrName>style.rotation</p:attrName>
                                        </p:attrNameLst>
                                      </p:cBhvr>
                                      <p:tavLst>
                                        <p:tav tm="0">
                                          <p:val>
                                            <p:fltVal val="0"/>
                                          </p:val>
                                        </p:tav>
                                        <p:tav tm="100000">
                                          <p:val>
                                            <p:fltVal val="-90"/>
                                          </p:val>
                                        </p:tav>
                                      </p:tavLst>
                                    </p:anim>
                                    <p:set>
                                      <p:cBhvr>
                                        <p:cTn id="17" dur="1" fill="hold">
                                          <p:stCondLst>
                                            <p:cond delay="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2362200"/>
          </a:xfrm>
        </p:spPr>
        <p:txBody>
          <a:bodyPr>
            <a:noAutofit/>
          </a:bodyPr>
          <a:lstStyle/>
          <a:p>
            <a:pPr algn="l"/>
            <a:r>
              <a:rPr lang="en-US" sz="7200" b="1" dirty="0" smtClean="0"/>
              <a:t>Black Abolitionists</a:t>
            </a:r>
            <a:endParaRPr lang="en-US" sz="7200" b="1" dirty="0"/>
          </a:p>
        </p:txBody>
      </p:sp>
      <p:pic>
        <p:nvPicPr>
          <p:cNvPr id="4" name="Picture 2" descr="Image:Frederick Douglass as a younger man.jpg">
            <a:hlinkClick r:id="rId2"/>
          </p:cNvPr>
          <p:cNvPicPr>
            <a:picLocks noChangeAspect="1" noChangeArrowheads="1"/>
          </p:cNvPicPr>
          <p:nvPr/>
        </p:nvPicPr>
        <p:blipFill>
          <a:blip r:embed="rId3" cstate="print"/>
          <a:srcRect/>
          <a:stretch>
            <a:fillRect/>
          </a:stretch>
        </p:blipFill>
        <p:spPr bwMode="auto">
          <a:xfrm>
            <a:off x="304800" y="3810000"/>
            <a:ext cx="2438399" cy="2743200"/>
          </a:xfrm>
          <a:prstGeom prst="rect">
            <a:avLst/>
          </a:prstGeom>
          <a:noFill/>
        </p:spPr>
      </p:pic>
      <p:pic>
        <p:nvPicPr>
          <p:cNvPr id="5" name="Picture 2" descr="File:Nat Turner woodcut.jpg"/>
          <p:cNvPicPr>
            <a:picLocks noGrp="1" noChangeAspect="1" noChangeArrowheads="1"/>
          </p:cNvPicPr>
          <p:nvPr>
            <p:ph idx="1"/>
          </p:nvPr>
        </p:nvPicPr>
        <p:blipFill>
          <a:blip r:embed="rId4" cstate="print"/>
          <a:srcRect/>
          <a:stretch>
            <a:fillRect/>
          </a:stretch>
        </p:blipFill>
        <p:spPr bwMode="auto">
          <a:xfrm>
            <a:off x="5715000" y="3921919"/>
            <a:ext cx="3118556" cy="2631281"/>
          </a:xfrm>
          <a:prstGeom prst="roundRect">
            <a:avLst>
              <a:gd name="adj" fmla="val 23856"/>
            </a:avLst>
          </a:prstGeom>
          <a:noFill/>
        </p:spPr>
      </p:pic>
      <p:pic>
        <p:nvPicPr>
          <p:cNvPr id="6" name="Picture 2" descr="http://img2.imagesbn.com/images/14720000/14725558.JPG"/>
          <p:cNvPicPr>
            <a:picLocks noChangeAspect="1" noChangeArrowheads="1"/>
          </p:cNvPicPr>
          <p:nvPr/>
        </p:nvPicPr>
        <p:blipFill>
          <a:blip r:embed="rId5" cstate="print"/>
          <a:srcRect/>
          <a:stretch>
            <a:fillRect/>
          </a:stretch>
        </p:blipFill>
        <p:spPr bwMode="auto">
          <a:xfrm>
            <a:off x="6934200" y="304800"/>
            <a:ext cx="1874520" cy="2982191"/>
          </a:xfrm>
          <a:prstGeom prst="rect">
            <a:avLst/>
          </a:prstGeom>
          <a:noFill/>
        </p:spPr>
      </p:pic>
      <p:pic>
        <p:nvPicPr>
          <p:cNvPr id="7" name="Picture 2" descr="Image:Walkerappeal.gif">
            <a:hlinkClick r:id="rId6"/>
          </p:cNvPr>
          <p:cNvPicPr>
            <a:picLocks noChangeAspect="1" noChangeArrowheads="1"/>
          </p:cNvPicPr>
          <p:nvPr/>
        </p:nvPicPr>
        <p:blipFill>
          <a:blip r:embed="rId7" cstate="print"/>
          <a:srcRect/>
          <a:stretch>
            <a:fillRect/>
          </a:stretch>
        </p:blipFill>
        <p:spPr bwMode="auto">
          <a:xfrm>
            <a:off x="3810000" y="317829"/>
            <a:ext cx="2072116" cy="250157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5105400" cy="4876800"/>
          </a:xfrm>
        </p:spPr>
        <p:txBody>
          <a:bodyPr>
            <a:normAutofit fontScale="85000" lnSpcReduction="20000"/>
          </a:bodyPr>
          <a:lstStyle/>
          <a:p>
            <a:pPr marL="173038" indent="-173038">
              <a:buNone/>
            </a:pPr>
            <a:r>
              <a:rPr lang="en-US" b="1" dirty="0" smtClean="0"/>
              <a:t>“Now, I ask you, had you not rather be killed than to be a slave to a tyrant, who takes the life of your mother, wife, and dear little children? Look upon your mother, wife and children, and answer God Almighty; and believe this, that it is no more harm for you to kill a man, who is trying to kill you, than it is for you to take a drink of water when thirsty....”</a:t>
            </a:r>
            <a:endParaRPr lang="en-US" b="1" dirty="0"/>
          </a:p>
        </p:txBody>
      </p:sp>
      <p:pic>
        <p:nvPicPr>
          <p:cNvPr id="27650" name="Picture 2" descr="Image:Walkerappeal.gif"/>
          <p:cNvPicPr>
            <a:picLocks noChangeAspect="1" noChangeArrowheads="1"/>
          </p:cNvPicPr>
          <p:nvPr/>
        </p:nvPicPr>
        <p:blipFill>
          <a:blip r:embed="rId2" cstate="print"/>
          <a:srcRect/>
          <a:stretch>
            <a:fillRect/>
          </a:stretch>
        </p:blipFill>
        <p:spPr bwMode="auto">
          <a:xfrm>
            <a:off x="5638800" y="1828800"/>
            <a:ext cx="3219040" cy="3886200"/>
          </a:xfrm>
          <a:prstGeom prst="rect">
            <a:avLst/>
          </a:prstGeom>
          <a:noFill/>
        </p:spPr>
      </p:pic>
      <p:sp>
        <p:nvSpPr>
          <p:cNvPr id="6" name="Title 1"/>
          <p:cNvSpPr>
            <a:spLocks noGrp="1"/>
          </p:cNvSpPr>
          <p:nvPr>
            <p:ph type="title"/>
          </p:nvPr>
        </p:nvSpPr>
        <p:spPr>
          <a:xfrm>
            <a:off x="457200" y="0"/>
            <a:ext cx="8229600" cy="1143000"/>
          </a:xfrm>
        </p:spPr>
        <p:txBody>
          <a:bodyPr anchor="ctr">
            <a:normAutofit/>
          </a:bodyPr>
          <a:lstStyle/>
          <a:p>
            <a:pPr algn="l"/>
            <a:r>
              <a:rPr lang="en-US" sz="5400" b="1" dirty="0" smtClean="0"/>
              <a:t>David Walker’s Appeal</a:t>
            </a:r>
            <a:endParaRPr lang="en-US" sz="5400" b="1" dirty="0"/>
          </a:p>
        </p:txBody>
      </p:sp>
      <p:sp>
        <p:nvSpPr>
          <p:cNvPr id="7" name="Rectangle 6"/>
          <p:cNvSpPr/>
          <p:nvPr/>
        </p:nvSpPr>
        <p:spPr>
          <a:xfrm>
            <a:off x="548424" y="814852"/>
            <a:ext cx="1204176" cy="646331"/>
          </a:xfrm>
          <a:prstGeom prst="rect">
            <a:avLst/>
          </a:prstGeom>
        </p:spPr>
        <p:txBody>
          <a:bodyPr wrap="none">
            <a:spAutoFit/>
          </a:bodyPr>
          <a:lstStyle/>
          <a:p>
            <a:pPr>
              <a:buNone/>
            </a:pPr>
            <a:r>
              <a:rPr lang="en-US" sz="3600" b="1" dirty="0" smtClean="0"/>
              <a:t>1829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4" name="Picture 2" descr="File:Nat Turner woodcut.jpg"/>
          <p:cNvPicPr>
            <a:picLocks noChangeAspect="1" noChangeArrowheads="1"/>
          </p:cNvPicPr>
          <p:nvPr/>
        </p:nvPicPr>
        <p:blipFill>
          <a:blip r:embed="rId3" cstate="print"/>
          <a:srcRect/>
          <a:stretch>
            <a:fillRect/>
          </a:stretch>
        </p:blipFill>
        <p:spPr bwMode="auto">
          <a:xfrm>
            <a:off x="482601" y="0"/>
            <a:ext cx="8127999" cy="685800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ile:Nat Turner woodcut.jpg">
            <a:hlinkClick r:id="rId2" action="ppaction://hlinksldjump"/>
          </p:cNvPr>
          <p:cNvPicPr>
            <a:picLocks noGrp="1" noChangeAspect="1" noChangeArrowheads="1"/>
          </p:cNvPicPr>
          <p:nvPr>
            <p:ph idx="1"/>
          </p:nvPr>
        </p:nvPicPr>
        <p:blipFill>
          <a:blip r:embed="rId3" cstate="print"/>
          <a:srcRect/>
          <a:stretch>
            <a:fillRect/>
          </a:stretch>
        </p:blipFill>
        <p:spPr bwMode="auto">
          <a:xfrm>
            <a:off x="5181600" y="1828800"/>
            <a:ext cx="3581400" cy="3021806"/>
          </a:xfrm>
          <a:prstGeom prst="rect">
            <a:avLst/>
          </a:prstGeom>
          <a:noFill/>
          <a:effectLst>
            <a:glow rad="101600">
              <a:schemeClr val="accent2">
                <a:satMod val="175000"/>
                <a:alpha val="40000"/>
              </a:schemeClr>
            </a:glow>
            <a:softEdge rad="31750"/>
          </a:effectLst>
        </p:spPr>
      </p:pic>
      <p:sp>
        <p:nvSpPr>
          <p:cNvPr id="5" name="Title 1"/>
          <p:cNvSpPr>
            <a:spLocks noGrp="1"/>
          </p:cNvSpPr>
          <p:nvPr>
            <p:ph type="title"/>
          </p:nvPr>
        </p:nvSpPr>
        <p:spPr>
          <a:xfrm>
            <a:off x="457200" y="0"/>
            <a:ext cx="8229600" cy="1143000"/>
          </a:xfrm>
        </p:spPr>
        <p:txBody>
          <a:bodyPr anchor="ctr">
            <a:normAutofit/>
          </a:bodyPr>
          <a:lstStyle/>
          <a:p>
            <a:pPr algn="l"/>
            <a:r>
              <a:rPr lang="en-US" sz="5400" b="1" dirty="0" smtClean="0"/>
              <a:t>Nat Turner’s Rebellion</a:t>
            </a:r>
            <a:endParaRPr lang="en-US" sz="5400" b="1" dirty="0"/>
          </a:p>
        </p:txBody>
      </p:sp>
      <p:sp>
        <p:nvSpPr>
          <p:cNvPr id="6" name="Rectangle 5"/>
          <p:cNvSpPr/>
          <p:nvPr/>
        </p:nvSpPr>
        <p:spPr>
          <a:xfrm>
            <a:off x="548424" y="814852"/>
            <a:ext cx="1204176" cy="646331"/>
          </a:xfrm>
          <a:prstGeom prst="rect">
            <a:avLst/>
          </a:prstGeom>
        </p:spPr>
        <p:txBody>
          <a:bodyPr wrap="none">
            <a:spAutoFit/>
          </a:bodyPr>
          <a:lstStyle/>
          <a:p>
            <a:pPr>
              <a:buNone/>
            </a:pPr>
            <a:r>
              <a:rPr lang="en-US" sz="3600" b="1" dirty="0" smtClean="0"/>
              <a:t>1831</a:t>
            </a:r>
          </a:p>
        </p:txBody>
      </p:sp>
      <p:sp>
        <p:nvSpPr>
          <p:cNvPr id="7" name="TextBox 6"/>
          <p:cNvSpPr txBox="1"/>
          <p:nvPr/>
        </p:nvSpPr>
        <p:spPr>
          <a:xfrm>
            <a:off x="533400" y="1821120"/>
            <a:ext cx="4419600" cy="2369880"/>
          </a:xfrm>
          <a:prstGeom prst="rect">
            <a:avLst/>
          </a:prstGeom>
          <a:noFill/>
        </p:spPr>
        <p:txBody>
          <a:bodyPr wrap="square" rtlCol="0">
            <a:spAutoFit/>
          </a:bodyPr>
          <a:lstStyle/>
          <a:p>
            <a:r>
              <a:rPr lang="en-US" sz="3200" dirty="0" smtClean="0"/>
              <a:t>Largest slave rebellion in U.S. history</a:t>
            </a:r>
          </a:p>
          <a:p>
            <a:endParaRPr lang="en-US" sz="2800" dirty="0" smtClean="0"/>
          </a:p>
          <a:p>
            <a:pPr marL="284163" indent="-284163">
              <a:buFont typeface="Arial" pitchFamily="34" charset="0"/>
              <a:buChar char="•"/>
            </a:pPr>
            <a:r>
              <a:rPr lang="en-US" sz="2800" dirty="0" smtClean="0"/>
              <a:t>About 200 dead (total)</a:t>
            </a:r>
          </a:p>
          <a:p>
            <a:pPr marL="284163" indent="-284163">
              <a:buFont typeface="Arial" pitchFamily="34" charset="0"/>
              <a:buChar char="•"/>
            </a:pPr>
            <a:r>
              <a:rPr lang="en-US" sz="2800" dirty="0" smtClean="0"/>
              <a:t>Put down in two days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Frederick Douglass</a:t>
            </a:r>
            <a:endParaRPr lang="en-US" b="1" dirty="0"/>
          </a:p>
        </p:txBody>
      </p:sp>
      <p:sp>
        <p:nvSpPr>
          <p:cNvPr id="3" name="Content Placeholder 2"/>
          <p:cNvSpPr>
            <a:spLocks noGrp="1"/>
          </p:cNvSpPr>
          <p:nvPr>
            <p:ph idx="1"/>
          </p:nvPr>
        </p:nvSpPr>
        <p:spPr>
          <a:xfrm>
            <a:off x="457200" y="1600200"/>
            <a:ext cx="4876800" cy="4876800"/>
          </a:xfrm>
        </p:spPr>
        <p:txBody>
          <a:bodyPr>
            <a:normAutofit lnSpcReduction="10000"/>
          </a:bodyPr>
          <a:lstStyle/>
          <a:p>
            <a:r>
              <a:rPr lang="en-US" dirty="0" smtClean="0"/>
              <a:t>1838 – Frederick Douglass escapes from slavery in Maryland</a:t>
            </a:r>
          </a:p>
          <a:p>
            <a:endParaRPr lang="en-US" dirty="0" smtClean="0"/>
          </a:p>
          <a:p>
            <a:r>
              <a:rPr lang="en-US" dirty="0" smtClean="0"/>
              <a:t>Popular Anti-Slavery Speaker</a:t>
            </a:r>
          </a:p>
          <a:p>
            <a:endParaRPr lang="en-US" dirty="0" smtClean="0"/>
          </a:p>
          <a:p>
            <a:r>
              <a:rPr lang="en-US" i="1" dirty="0" smtClean="0"/>
              <a:t>Narrative of the Life of Frederick Douglass:  An American Slave</a:t>
            </a:r>
            <a:endParaRPr lang="en-US" dirty="0"/>
          </a:p>
        </p:txBody>
      </p:sp>
      <p:pic>
        <p:nvPicPr>
          <p:cNvPr id="25602" name="Picture 2" descr="Image:Frederick Douglass as a younger man.jpg">
            <a:hlinkClick r:id="rId2"/>
          </p:cNvPr>
          <p:cNvPicPr>
            <a:picLocks noChangeAspect="1" noChangeArrowheads="1"/>
          </p:cNvPicPr>
          <p:nvPr/>
        </p:nvPicPr>
        <p:blipFill>
          <a:blip r:embed="rId3" cstate="print"/>
          <a:srcRect/>
          <a:stretch>
            <a:fillRect/>
          </a:stretch>
        </p:blipFill>
        <p:spPr bwMode="auto">
          <a:xfrm>
            <a:off x="5562600" y="2133600"/>
            <a:ext cx="3318932" cy="3733800"/>
          </a:xfrm>
          <a:prstGeom prst="rect">
            <a:avLst/>
          </a:prstGeom>
          <a:noFill/>
        </p:spPr>
      </p:pic>
      <p:sp>
        <p:nvSpPr>
          <p:cNvPr id="5" name="Rectangle 4"/>
          <p:cNvSpPr/>
          <p:nvPr/>
        </p:nvSpPr>
        <p:spPr>
          <a:xfrm>
            <a:off x="7009853" y="5334000"/>
            <a:ext cx="1829347" cy="523220"/>
          </a:xfrm>
          <a:prstGeom prst="rect">
            <a:avLst/>
          </a:prstGeom>
          <a:solidFill>
            <a:schemeClr val="tx1">
              <a:lumMod val="95000"/>
            </a:schemeClr>
          </a:solidFill>
          <a:effectLst>
            <a:softEdge rad="127000"/>
          </a:effectLst>
        </p:spPr>
        <p:txBody>
          <a:bodyPr wrap="none">
            <a:spAutoFit/>
          </a:bodyPr>
          <a:lstStyle/>
          <a:p>
            <a:pPr algn="ctr">
              <a:buNone/>
            </a:pPr>
            <a:r>
              <a:rPr lang="en-US" sz="2800" b="1" dirty="0" smtClean="0">
                <a:solidFill>
                  <a:schemeClr val="bg1"/>
                </a:solidFill>
              </a:rPr>
              <a:t>Douglass</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676400"/>
            <a:ext cx="4267200" cy="3657600"/>
          </a:xfrm>
        </p:spPr>
        <p:txBody>
          <a:bodyPr>
            <a:normAutofit/>
          </a:bodyPr>
          <a:lstStyle/>
          <a:p>
            <a:pPr marL="0" indent="0">
              <a:buNone/>
            </a:pPr>
            <a:r>
              <a:rPr lang="en-US" b="1" i="1" dirty="0" smtClean="0"/>
              <a:t>Twelve Years a Slave</a:t>
            </a:r>
            <a:r>
              <a:rPr lang="en-US" b="1" dirty="0" smtClean="0"/>
              <a:t> is a narrative of a free person of color from New York who was abducted and sold into slavery in Louisiana.</a:t>
            </a:r>
            <a:endParaRPr lang="en-US" b="1" i="1" dirty="0"/>
          </a:p>
        </p:txBody>
      </p:sp>
      <p:pic>
        <p:nvPicPr>
          <p:cNvPr id="1026" name="Picture 2" descr="http://img2.imagesbn.com/images/14720000/14725558.JPG"/>
          <p:cNvPicPr>
            <a:picLocks noChangeAspect="1" noChangeArrowheads="1"/>
          </p:cNvPicPr>
          <p:nvPr/>
        </p:nvPicPr>
        <p:blipFill>
          <a:blip r:embed="rId2" cstate="print"/>
          <a:srcRect/>
          <a:stretch>
            <a:fillRect/>
          </a:stretch>
        </p:blipFill>
        <p:spPr bwMode="auto">
          <a:xfrm>
            <a:off x="0" y="-1"/>
            <a:ext cx="4343400" cy="690995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09800"/>
            <a:ext cx="9144000" cy="1447800"/>
          </a:xfrm>
        </p:spPr>
        <p:txBody>
          <a:bodyPr anchor="ctr">
            <a:noAutofit/>
          </a:bodyPr>
          <a:lstStyle/>
          <a:p>
            <a:pPr algn="ctr"/>
            <a:r>
              <a:rPr lang="en-US" sz="8800" b="1" dirty="0" smtClean="0"/>
              <a:t>antebellum</a:t>
            </a:r>
            <a:endParaRPr lang="en-US" sz="8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www.barkered.com/wp-content/uploads/2008/08/the_drunkards_progress_-_color_sharp_contrast.jpg"/>
          <p:cNvPicPr>
            <a:picLocks noChangeAspect="1" noChangeArrowheads="1"/>
          </p:cNvPicPr>
          <p:nvPr/>
        </p:nvPicPr>
        <p:blipFill>
          <a:blip r:embed="rId2" cstate="print"/>
          <a:srcRect l="5833" t="4705" r="3333" b="2375"/>
          <a:stretch>
            <a:fillRect/>
          </a:stretch>
        </p:blipFill>
        <p:spPr bwMode="auto">
          <a:xfrm>
            <a:off x="0" y="0"/>
            <a:ext cx="9146894" cy="6629400"/>
          </a:xfrm>
          <a:prstGeom prst="rect">
            <a:avLst/>
          </a:prstGeom>
          <a:noFill/>
        </p:spPr>
      </p:pic>
      <p:sp>
        <p:nvSpPr>
          <p:cNvPr id="8" name="Rectangle 7"/>
          <p:cNvSpPr/>
          <p:nvPr/>
        </p:nvSpPr>
        <p:spPr>
          <a:xfrm>
            <a:off x="0" y="2743200"/>
            <a:ext cx="914400" cy="3429000"/>
          </a:xfrm>
          <a:prstGeom prst="rect">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barkered.com/wp-content/uploads/2008/08/the_drunkards_progress_-_color_sharp_contrast.jpg"/>
          <p:cNvPicPr>
            <a:picLocks noChangeAspect="1" noChangeArrowheads="1"/>
          </p:cNvPicPr>
          <p:nvPr/>
        </p:nvPicPr>
        <p:blipFill>
          <a:blip r:embed="rId2" cstate="print"/>
          <a:srcRect l="5833" t="44223" r="85086" b="8783"/>
          <a:stretch>
            <a:fillRect/>
          </a:stretch>
        </p:blipFill>
        <p:spPr bwMode="auto">
          <a:xfrm>
            <a:off x="0" y="0"/>
            <a:ext cx="1870364" cy="6858000"/>
          </a:xfrm>
          <a:prstGeom prst="rect">
            <a:avLst/>
          </a:prstGeom>
          <a:noFill/>
        </p:spPr>
      </p:pic>
      <p:sp>
        <p:nvSpPr>
          <p:cNvPr id="9" name="Rectangle 8"/>
          <p:cNvSpPr/>
          <p:nvPr/>
        </p:nvSpPr>
        <p:spPr>
          <a:xfrm>
            <a:off x="8229600" y="2743200"/>
            <a:ext cx="914400" cy="3429000"/>
          </a:xfrm>
          <a:prstGeom prst="rect">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barkered.com/wp-content/uploads/2008/08/the_drunkards_progress_-_color_sharp_contrast.jpg"/>
          <p:cNvPicPr>
            <a:picLocks noChangeAspect="1" noChangeArrowheads="1"/>
          </p:cNvPicPr>
          <p:nvPr/>
        </p:nvPicPr>
        <p:blipFill>
          <a:blip r:embed="rId2" cstate="print"/>
          <a:srcRect l="87558" t="43155" r="3333" b="8783"/>
          <a:stretch>
            <a:fillRect/>
          </a:stretch>
        </p:blipFill>
        <p:spPr bwMode="auto">
          <a:xfrm>
            <a:off x="7315200" y="0"/>
            <a:ext cx="1828800" cy="6836363"/>
          </a:xfrm>
          <a:prstGeom prst="rect">
            <a:avLst/>
          </a:prstGeom>
          <a:noFill/>
        </p:spPr>
      </p:pic>
      <p:sp>
        <p:nvSpPr>
          <p:cNvPr id="12" name="Rectangle 11"/>
          <p:cNvSpPr/>
          <p:nvPr/>
        </p:nvSpPr>
        <p:spPr>
          <a:xfrm>
            <a:off x="2819400" y="762000"/>
            <a:ext cx="3810000" cy="2895600"/>
          </a:xfrm>
          <a:prstGeom prst="rect">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www.barkered.com/wp-content/uploads/2008/08/the_drunkards_progress_-_color_sharp_contrast.jpg"/>
          <p:cNvPicPr>
            <a:picLocks noChangeAspect="1" noChangeArrowheads="1"/>
          </p:cNvPicPr>
          <p:nvPr/>
        </p:nvPicPr>
        <p:blipFill>
          <a:blip r:embed="rId2" cstate="print"/>
          <a:srcRect l="33831" t="17522" r="29090" b="42961"/>
          <a:stretch>
            <a:fillRect/>
          </a:stretch>
        </p:blipFill>
        <p:spPr bwMode="auto">
          <a:xfrm>
            <a:off x="0" y="-26437"/>
            <a:ext cx="9117227" cy="6884437"/>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xit" presetSubtype="0" fill="hold"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0"/>
                                        <p:tgtEl>
                                          <p:spTgt spid="11"/>
                                        </p:tgtEl>
                                      </p:cBhvr>
                                    </p:animEffect>
                                    <p:set>
                                      <p:cBhvr>
                                        <p:cTn id="39" dur="1" fill="hold">
                                          <p:stCondLst>
                                            <p:cond delay="4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53" presetClass="exit" presetSubtype="0" fill="hold" nodeType="clickEffect">
                                  <p:stCondLst>
                                    <p:cond delay="0"/>
                                  </p:stCondLst>
                                  <p:childTnLst>
                                    <p:anim calcmode="lin" valueType="num">
                                      <p:cBhvr>
                                        <p:cTn id="44" dur="500"/>
                                        <p:tgtEl>
                                          <p:spTgt spid="7"/>
                                        </p:tgtEl>
                                        <p:attrNameLst>
                                          <p:attrName>ppt_w</p:attrName>
                                        </p:attrNameLst>
                                      </p:cBhvr>
                                      <p:tavLst>
                                        <p:tav tm="0">
                                          <p:val>
                                            <p:strVal val="ppt_w"/>
                                          </p:val>
                                        </p:tav>
                                        <p:tav tm="100000">
                                          <p:val>
                                            <p:fltVal val="0"/>
                                          </p:val>
                                        </p:tav>
                                      </p:tavLst>
                                    </p:anim>
                                    <p:anim calcmode="lin" valueType="num">
                                      <p:cBhvr>
                                        <p:cTn id="45" dur="500"/>
                                        <p:tgtEl>
                                          <p:spTgt spid="7"/>
                                        </p:tgtEl>
                                        <p:attrNameLst>
                                          <p:attrName>ppt_h</p:attrName>
                                        </p:attrNameLst>
                                      </p:cBhvr>
                                      <p:tavLst>
                                        <p:tav tm="0">
                                          <p:val>
                                            <p:strVal val="ppt_h"/>
                                          </p:val>
                                        </p:tav>
                                        <p:tav tm="100000">
                                          <p:val>
                                            <p:fltVal val="0"/>
                                          </p:val>
                                        </p:tav>
                                      </p:tavLst>
                                    </p:anim>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53536"/>
            <a:ext cx="4648200" cy="1143000"/>
          </a:xfrm>
        </p:spPr>
        <p:txBody>
          <a:bodyPr>
            <a:normAutofit/>
          </a:bodyPr>
          <a:lstStyle/>
          <a:p>
            <a:pPr algn="l"/>
            <a:r>
              <a:rPr lang="en-US" sz="5400" b="1" dirty="0" smtClean="0"/>
              <a:t>Temperance</a:t>
            </a:r>
            <a:endParaRPr lang="en-US" sz="5400" b="1" dirty="0"/>
          </a:p>
        </p:txBody>
      </p:sp>
      <p:sp>
        <p:nvSpPr>
          <p:cNvPr id="6" name="Content Placeholder 5"/>
          <p:cNvSpPr>
            <a:spLocks noGrp="1"/>
          </p:cNvSpPr>
          <p:nvPr>
            <p:ph sz="half" idx="1"/>
          </p:nvPr>
        </p:nvSpPr>
        <p:spPr>
          <a:xfrm>
            <a:off x="152400" y="1411069"/>
            <a:ext cx="4572000" cy="5105400"/>
          </a:xfrm>
        </p:spPr>
        <p:txBody>
          <a:bodyPr>
            <a:normAutofit/>
          </a:bodyPr>
          <a:lstStyle/>
          <a:p>
            <a:pPr algn="ctr">
              <a:buNone/>
            </a:pPr>
            <a:r>
              <a:rPr lang="en-US" sz="6600" strike="sngStrike" dirty="0" smtClean="0"/>
              <a:t>Alcohol</a:t>
            </a:r>
          </a:p>
          <a:p>
            <a:pPr algn="ctr">
              <a:buNone/>
            </a:pPr>
            <a:endParaRPr lang="en-US" sz="1400" strike="sngStrike" dirty="0" smtClean="0"/>
          </a:p>
          <a:p>
            <a:r>
              <a:rPr lang="en-US" b="1" dirty="0" smtClean="0"/>
              <a:t>15 Gallon Act</a:t>
            </a:r>
          </a:p>
          <a:p>
            <a:pPr lvl="1"/>
            <a:r>
              <a:rPr lang="en-US" b="1" dirty="0" smtClean="0"/>
              <a:t>Massachusetts, 1838</a:t>
            </a:r>
          </a:p>
          <a:p>
            <a:pPr lvl="1"/>
            <a:r>
              <a:rPr lang="en-US" b="1" dirty="0" smtClean="0"/>
              <a:t>Aimed at shutting down bars</a:t>
            </a:r>
          </a:p>
          <a:p>
            <a:pPr lvl="1">
              <a:buNone/>
            </a:pPr>
            <a:endParaRPr lang="en-US" sz="3600" b="1" dirty="0" smtClean="0"/>
          </a:p>
          <a:p>
            <a:pPr lvl="1"/>
            <a:r>
              <a:rPr lang="en-US" b="1" dirty="0" smtClean="0"/>
              <a:t>Whig Elitism</a:t>
            </a:r>
          </a:p>
          <a:p>
            <a:pPr lvl="2"/>
            <a:r>
              <a:rPr lang="en-US" dirty="0" smtClean="0"/>
              <a:t>The wealthy could afford their own liquor in large quantities</a:t>
            </a:r>
            <a:endParaRPr lang="en-US" dirty="0"/>
          </a:p>
        </p:txBody>
      </p:sp>
      <p:pic>
        <p:nvPicPr>
          <p:cNvPr id="8" name="Picture 8" descr="File:Here lieth a temperance man -- cartoon.jpg"/>
          <p:cNvPicPr>
            <a:picLocks noGrp="1" noChangeAspect="1" noChangeArrowheads="1"/>
          </p:cNvPicPr>
          <p:nvPr>
            <p:ph sz="half" idx="2"/>
          </p:nvPr>
        </p:nvPicPr>
        <p:blipFill>
          <a:blip r:embed="rId2" cstate="print"/>
          <a:srcRect/>
          <a:stretch>
            <a:fillRect/>
          </a:stretch>
        </p:blipFill>
        <p:spPr bwMode="auto">
          <a:xfrm>
            <a:off x="4976535" y="0"/>
            <a:ext cx="4167465" cy="6858000"/>
          </a:xfrm>
          <a:prstGeom prst="rect">
            <a:avLst/>
          </a:prstGeom>
          <a:noFill/>
        </p:spPr>
      </p:pic>
      <p:sp>
        <p:nvSpPr>
          <p:cNvPr id="7" name="TextBox 6">
            <a:hlinkClick r:id="rId3" action="ppaction://hlinkfile"/>
          </p:cNvPr>
          <p:cNvSpPr txBox="1"/>
          <p:nvPr/>
        </p:nvSpPr>
        <p:spPr>
          <a:xfrm>
            <a:off x="6858000" y="6324600"/>
            <a:ext cx="21336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smtClean="0"/>
              <a:t>Document 5.10</a:t>
            </a:r>
            <a:endParaRPr lang="en-US" sz="2000" b="1" dirty="0"/>
          </a:p>
        </p:txBody>
      </p:sp>
      <p:sp>
        <p:nvSpPr>
          <p:cNvPr id="9" name="Rectangle 8"/>
          <p:cNvSpPr/>
          <p:nvPr/>
        </p:nvSpPr>
        <p:spPr>
          <a:xfrm>
            <a:off x="0" y="6211669"/>
            <a:ext cx="4953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b="1" dirty="0" smtClean="0"/>
              <a:t>LINK:  An </a:t>
            </a:r>
            <a:r>
              <a:rPr lang="en-US" b="1" dirty="0" smtClean="0">
                <a:hlinkClick r:id="rId4"/>
              </a:rPr>
              <a:t>insightful article </a:t>
            </a:r>
            <a:r>
              <a:rPr lang="en-US" b="1" dirty="0" smtClean="0"/>
              <a:t>about the Temperance Movement and Democracy</a:t>
            </a:r>
            <a:endParaRPr lang="en-US" b="1" dirty="0"/>
          </a:p>
        </p:txBody>
      </p:sp>
      <p:pic>
        <p:nvPicPr>
          <p:cNvPr id="10" name="Picture 2" descr="http://www.jcpe.tv/wp-content/uploads/2010/08/The_Drunkards_Progress_-_Color.jpg">
            <a:hlinkClick r:id="rId5" action="ppaction://hlinksldjump"/>
          </p:cNvPr>
          <p:cNvPicPr>
            <a:picLocks noChangeAspect="1" noChangeArrowheads="1"/>
          </p:cNvPicPr>
          <p:nvPr/>
        </p:nvPicPr>
        <p:blipFill>
          <a:blip r:embed="rId6" cstate="print"/>
          <a:srcRect/>
          <a:stretch>
            <a:fillRect/>
          </a:stretch>
        </p:blipFill>
        <p:spPr bwMode="auto">
          <a:xfrm>
            <a:off x="3106181" y="4078069"/>
            <a:ext cx="1542019" cy="1092179"/>
          </a:xfrm>
          <a:prstGeom prst="rect">
            <a:avLst/>
          </a:prstGeom>
          <a:noFill/>
          <a:ln w="38100">
            <a:solidFill>
              <a:srgbClr val="FFFF00"/>
            </a:solidFill>
          </a:ln>
          <a:effectLst>
            <a:glow rad="101600">
              <a:srgbClr val="FFFF00">
                <a:alpha val="60000"/>
              </a:srgbClr>
            </a:glo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14400"/>
          </a:xfrm>
        </p:spPr>
        <p:txBody>
          <a:bodyPr/>
          <a:lstStyle/>
          <a:p>
            <a:r>
              <a:rPr lang="en-US" b="1" dirty="0" smtClean="0"/>
              <a:t>The Legacy of Temperance</a:t>
            </a:r>
            <a:endParaRPr lang="en-US" b="1" dirty="0"/>
          </a:p>
        </p:txBody>
      </p:sp>
      <p:graphicFrame>
        <p:nvGraphicFramePr>
          <p:cNvPr id="5" name="Content Placeholder 4"/>
          <p:cNvGraphicFramePr>
            <a:graphicFrameLocks noGrp="1"/>
          </p:cNvGraphicFramePr>
          <p:nvPr>
            <p:ph sz="half" idx="4294967295"/>
          </p:nvPr>
        </p:nvGraphicFramePr>
        <p:xfrm>
          <a:off x="0" y="1066800"/>
          <a:ext cx="9143999" cy="5752122"/>
        </p:xfrm>
        <a:graphic>
          <a:graphicData uri="http://schemas.openxmlformats.org/drawingml/2006/table">
            <a:tbl>
              <a:tblPr>
                <a:tableStyleId>{3C2FFA5D-87B4-456A-9821-1D502468CF0F}</a:tableStyleId>
              </a:tblPr>
              <a:tblGrid>
                <a:gridCol w="1729103">
                  <a:extLst>
                    <a:ext uri="{9D8B030D-6E8A-4147-A177-3AD203B41FA5}">
                      <a16:colId xmlns:a16="http://schemas.microsoft.com/office/drawing/2014/main" val="20000"/>
                    </a:ext>
                  </a:extLst>
                </a:gridCol>
                <a:gridCol w="2227584">
                  <a:extLst>
                    <a:ext uri="{9D8B030D-6E8A-4147-A177-3AD203B41FA5}">
                      <a16:colId xmlns:a16="http://schemas.microsoft.com/office/drawing/2014/main" val="20001"/>
                    </a:ext>
                  </a:extLst>
                </a:gridCol>
                <a:gridCol w="1729103">
                  <a:extLst>
                    <a:ext uri="{9D8B030D-6E8A-4147-A177-3AD203B41FA5}">
                      <a16:colId xmlns:a16="http://schemas.microsoft.com/office/drawing/2014/main" val="20002"/>
                    </a:ext>
                  </a:extLst>
                </a:gridCol>
                <a:gridCol w="1604487">
                  <a:extLst>
                    <a:ext uri="{9D8B030D-6E8A-4147-A177-3AD203B41FA5}">
                      <a16:colId xmlns:a16="http://schemas.microsoft.com/office/drawing/2014/main" val="20003"/>
                    </a:ext>
                  </a:extLst>
                </a:gridCol>
                <a:gridCol w="1853722">
                  <a:extLst>
                    <a:ext uri="{9D8B030D-6E8A-4147-A177-3AD203B41FA5}">
                      <a16:colId xmlns:a16="http://schemas.microsoft.com/office/drawing/2014/main" val="20004"/>
                    </a:ext>
                  </a:extLst>
                </a:gridCol>
              </a:tblGrid>
              <a:tr h="275001">
                <a:tc gridSpan="5">
                  <a:txBody>
                    <a:bodyPr/>
                    <a:lstStyle/>
                    <a:p>
                      <a:pPr algn="ctr"/>
                      <a:r>
                        <a:rPr lang="en-US" sz="2400" b="1" dirty="0"/>
                        <a:t>World Drinking Ages </a:t>
                      </a:r>
                    </a:p>
                  </a:txBody>
                  <a:tcPr marL="7395" marR="7395" marT="3698" marB="369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7989">
                <a:tc>
                  <a:txBody>
                    <a:bodyPr/>
                    <a:lstStyle/>
                    <a:p>
                      <a:pPr algn="ctr"/>
                      <a:r>
                        <a:rPr lang="en-US" sz="2400" b="1" dirty="0"/>
                        <a:t>16</a:t>
                      </a:r>
                    </a:p>
                  </a:txBody>
                  <a:tcPr marL="7395" marR="7395" marT="3698" marB="3698" anchor="ctr"/>
                </a:tc>
                <a:tc>
                  <a:txBody>
                    <a:bodyPr/>
                    <a:lstStyle/>
                    <a:p>
                      <a:pPr algn="ctr"/>
                      <a:r>
                        <a:rPr lang="en-US" sz="2400" b="1" dirty="0"/>
                        <a:t>18</a:t>
                      </a:r>
                    </a:p>
                  </a:txBody>
                  <a:tcPr marL="7395" marR="7395" marT="3698" marB="3698" anchor="ctr"/>
                </a:tc>
                <a:tc>
                  <a:txBody>
                    <a:bodyPr/>
                    <a:lstStyle/>
                    <a:p>
                      <a:pPr algn="ctr"/>
                      <a:r>
                        <a:rPr lang="en-US" sz="2400" b="1" dirty="0"/>
                        <a:t>19</a:t>
                      </a:r>
                    </a:p>
                  </a:txBody>
                  <a:tcPr marL="7395" marR="7395" marT="3698" marB="3698" anchor="ctr"/>
                </a:tc>
                <a:tc>
                  <a:txBody>
                    <a:bodyPr/>
                    <a:lstStyle/>
                    <a:p>
                      <a:pPr algn="ctr"/>
                      <a:r>
                        <a:rPr lang="en-US" sz="2400" b="1" dirty="0"/>
                        <a:t>20</a:t>
                      </a:r>
                    </a:p>
                  </a:txBody>
                  <a:tcPr marL="7395" marR="7395" marT="3698" marB="3698" anchor="ctr"/>
                </a:tc>
                <a:tc>
                  <a:txBody>
                    <a:bodyPr/>
                    <a:lstStyle/>
                    <a:p>
                      <a:pPr algn="ctr"/>
                      <a:r>
                        <a:rPr lang="en-US" sz="2400" b="1" dirty="0"/>
                        <a:t>21</a:t>
                      </a:r>
                    </a:p>
                  </a:txBody>
                  <a:tcPr marL="7395" marR="7395" marT="3698" marB="3698" anchor="ctr"/>
                </a:tc>
                <a:extLst>
                  <a:ext uri="{0D108BD9-81ED-4DB2-BD59-A6C34878D82A}">
                    <a16:rowId xmlns:a16="http://schemas.microsoft.com/office/drawing/2014/main" val="10001"/>
                  </a:ext>
                </a:extLst>
              </a:tr>
              <a:tr h="5005810">
                <a:tc>
                  <a:txBody>
                    <a:bodyPr/>
                    <a:lstStyle/>
                    <a:p>
                      <a:pPr algn="ctr">
                        <a:buFont typeface="Arial"/>
                        <a:buNone/>
                      </a:pPr>
                      <a:r>
                        <a:rPr lang="en-US" sz="2000" b="1" dirty="0"/>
                        <a:t>Antigua </a:t>
                      </a:r>
                    </a:p>
                    <a:p>
                      <a:pPr algn="ctr">
                        <a:buFont typeface="Arial"/>
                        <a:buNone/>
                      </a:pPr>
                      <a:r>
                        <a:rPr lang="en-US" sz="2000" b="1" dirty="0"/>
                        <a:t>Barbados </a:t>
                      </a:r>
                    </a:p>
                    <a:p>
                      <a:pPr algn="ctr">
                        <a:buFont typeface="Arial"/>
                        <a:buNone/>
                      </a:pPr>
                      <a:r>
                        <a:rPr lang="en-US" sz="2000" b="1" dirty="0"/>
                        <a:t>Belgium </a:t>
                      </a:r>
                    </a:p>
                    <a:p>
                      <a:pPr algn="ctr">
                        <a:buFont typeface="Arial"/>
                        <a:buNone/>
                      </a:pPr>
                      <a:r>
                        <a:rPr lang="en-US" sz="2000" b="1" dirty="0"/>
                        <a:t>Georgia </a:t>
                      </a:r>
                    </a:p>
                    <a:p>
                      <a:pPr algn="ctr">
                        <a:buFont typeface="Arial"/>
                        <a:buNone/>
                      </a:pPr>
                      <a:r>
                        <a:rPr lang="en-US" sz="2000" b="1" dirty="0"/>
                        <a:t>Germany </a:t>
                      </a:r>
                    </a:p>
                    <a:p>
                      <a:pPr algn="ctr">
                        <a:buFont typeface="Arial"/>
                        <a:buNone/>
                      </a:pPr>
                      <a:r>
                        <a:rPr lang="en-US" sz="2000" b="1" dirty="0" smtClean="0"/>
                        <a:t>Greece</a:t>
                      </a:r>
                      <a:endParaRPr lang="en-US" sz="2000" b="1" dirty="0"/>
                    </a:p>
                    <a:p>
                      <a:pPr algn="ctr">
                        <a:buFont typeface="Arial"/>
                        <a:buNone/>
                      </a:pPr>
                      <a:r>
                        <a:rPr lang="en-US" sz="2000" b="1" dirty="0"/>
                        <a:t>Luxembourg </a:t>
                      </a:r>
                    </a:p>
                    <a:p>
                      <a:pPr algn="ctr">
                        <a:buFont typeface="Arial"/>
                        <a:buNone/>
                      </a:pPr>
                      <a:r>
                        <a:rPr lang="en-US" sz="2000" b="1" dirty="0"/>
                        <a:t>Malta </a:t>
                      </a:r>
                    </a:p>
                    <a:p>
                      <a:pPr algn="ctr">
                        <a:buFont typeface="Arial"/>
                        <a:buNone/>
                      </a:pPr>
                      <a:r>
                        <a:rPr lang="en-US" sz="2000" b="1" dirty="0" smtClean="0"/>
                        <a:t>Norway</a:t>
                      </a:r>
                      <a:endParaRPr lang="en-US" sz="2000" b="1" dirty="0"/>
                    </a:p>
                    <a:p>
                      <a:pPr algn="ctr">
                        <a:buFont typeface="Arial"/>
                        <a:buNone/>
                      </a:pPr>
                      <a:r>
                        <a:rPr lang="en-US" sz="2000" b="1" dirty="0"/>
                        <a:t>Poland </a:t>
                      </a:r>
                    </a:p>
                    <a:p>
                      <a:pPr algn="ctr">
                        <a:buFont typeface="Arial"/>
                        <a:buNone/>
                      </a:pPr>
                      <a:r>
                        <a:rPr lang="en-US" sz="2000" b="1" dirty="0"/>
                        <a:t>Portugal </a:t>
                      </a:r>
                    </a:p>
                    <a:p>
                      <a:pPr algn="ctr">
                        <a:buFont typeface="Arial"/>
                        <a:buNone/>
                      </a:pPr>
                      <a:r>
                        <a:rPr lang="en-US" sz="2000" b="1" dirty="0" smtClean="0"/>
                        <a:t>Spain</a:t>
                      </a:r>
                      <a:endParaRPr lang="en-US" sz="2000" b="1" dirty="0"/>
                    </a:p>
                  </a:txBody>
                  <a:tcPr marL="7395" marR="7395" marT="3698" marB="3698"/>
                </a:tc>
                <a:tc>
                  <a:txBody>
                    <a:bodyPr/>
                    <a:lstStyle/>
                    <a:p>
                      <a:pPr algn="ctr">
                        <a:buFont typeface="Arial"/>
                        <a:buNone/>
                      </a:pPr>
                      <a:r>
                        <a:rPr lang="en-US" sz="2000" b="1" dirty="0"/>
                        <a:t>Algeria </a:t>
                      </a:r>
                    </a:p>
                    <a:p>
                      <a:pPr algn="ctr">
                        <a:buFont typeface="Arial"/>
                        <a:buNone/>
                      </a:pPr>
                      <a:r>
                        <a:rPr lang="en-US" sz="2000" b="1" dirty="0"/>
                        <a:t>Argentina </a:t>
                      </a:r>
                    </a:p>
                    <a:p>
                      <a:pPr algn="ctr">
                        <a:buFont typeface="Arial"/>
                        <a:buNone/>
                      </a:pPr>
                      <a:r>
                        <a:rPr lang="en-US" sz="2000" b="1" dirty="0"/>
                        <a:t>Australia </a:t>
                      </a:r>
                    </a:p>
                    <a:p>
                      <a:pPr algn="ctr">
                        <a:buFont typeface="Arial"/>
                        <a:buNone/>
                      </a:pPr>
                      <a:r>
                        <a:rPr lang="en-US" sz="2000" b="1" dirty="0"/>
                        <a:t>Bahamas </a:t>
                      </a:r>
                    </a:p>
                    <a:p>
                      <a:pPr algn="ctr">
                        <a:buFont typeface="Arial"/>
                        <a:buNone/>
                      </a:pPr>
                      <a:r>
                        <a:rPr lang="en-US" sz="2000" b="1" dirty="0"/>
                        <a:t>Barbados </a:t>
                      </a:r>
                    </a:p>
                    <a:p>
                      <a:pPr algn="ctr">
                        <a:buFont typeface="Arial"/>
                        <a:buNone/>
                      </a:pPr>
                      <a:r>
                        <a:rPr lang="en-US" sz="2000" b="1" dirty="0"/>
                        <a:t>Belarus </a:t>
                      </a:r>
                    </a:p>
                    <a:p>
                      <a:pPr algn="ctr">
                        <a:buFont typeface="Arial"/>
                        <a:buNone/>
                      </a:pPr>
                      <a:r>
                        <a:rPr lang="en-US" sz="2000" b="1" dirty="0"/>
                        <a:t>Belize </a:t>
                      </a:r>
                    </a:p>
                    <a:p>
                      <a:pPr algn="ctr">
                        <a:buFont typeface="Arial"/>
                        <a:buNone/>
                      </a:pPr>
                      <a:r>
                        <a:rPr lang="en-US" sz="2000" b="1" dirty="0" smtClean="0"/>
                        <a:t>Bolivia </a:t>
                      </a:r>
                      <a:endParaRPr lang="en-US" sz="2000" b="1" dirty="0"/>
                    </a:p>
                    <a:p>
                      <a:pPr algn="ctr">
                        <a:buFont typeface="Arial"/>
                        <a:buNone/>
                      </a:pPr>
                      <a:r>
                        <a:rPr lang="en-US" sz="2000" b="1" dirty="0"/>
                        <a:t>Botswana </a:t>
                      </a:r>
                    </a:p>
                    <a:p>
                      <a:pPr algn="ctr">
                        <a:buFont typeface="Arial"/>
                        <a:buNone/>
                      </a:pPr>
                      <a:r>
                        <a:rPr lang="en-US" sz="2000" b="1" dirty="0"/>
                        <a:t>Brazil </a:t>
                      </a:r>
                    </a:p>
                    <a:p>
                      <a:pPr algn="ctr">
                        <a:buFont typeface="Arial"/>
                        <a:buNone/>
                      </a:pPr>
                      <a:r>
                        <a:rPr lang="en-US" sz="2000" b="1" dirty="0" smtClean="0"/>
                        <a:t>Bulgaria </a:t>
                      </a:r>
                      <a:endParaRPr lang="en-US" sz="2000" b="1" dirty="0"/>
                    </a:p>
                    <a:p>
                      <a:pPr algn="ctr">
                        <a:buFont typeface="Arial"/>
                        <a:buNone/>
                      </a:pPr>
                      <a:r>
                        <a:rPr lang="en-US" sz="2000" b="1" dirty="0"/>
                        <a:t>Cameroon </a:t>
                      </a:r>
                    </a:p>
                    <a:p>
                      <a:pPr algn="ctr">
                        <a:buFont typeface="Arial"/>
                        <a:buNone/>
                      </a:pPr>
                      <a:r>
                        <a:rPr lang="en-US" sz="2000" b="1" dirty="0" smtClean="0"/>
                        <a:t>Canada</a:t>
                      </a:r>
                      <a:endParaRPr lang="en-US" sz="2000" b="1" dirty="0"/>
                    </a:p>
                    <a:p>
                      <a:pPr algn="ctr">
                        <a:buFont typeface="Arial"/>
                        <a:buNone/>
                      </a:pPr>
                      <a:r>
                        <a:rPr lang="en-US" sz="2000" b="1" dirty="0" smtClean="0"/>
                        <a:t>United Kingdom</a:t>
                      </a:r>
                    </a:p>
                    <a:p>
                      <a:pPr algn="ctr">
                        <a:buFont typeface="Arial"/>
                        <a:buNone/>
                      </a:pPr>
                      <a:r>
                        <a:rPr lang="en-US" sz="3600" b="1" dirty="0" smtClean="0"/>
                        <a:t>ETC</a:t>
                      </a:r>
                      <a:endParaRPr lang="en-US" sz="3600" b="1" dirty="0"/>
                    </a:p>
                  </a:txBody>
                  <a:tcPr marL="7395" marR="7395" marT="3698" marB="3698"/>
                </a:tc>
                <a:tc>
                  <a:txBody>
                    <a:bodyPr/>
                    <a:lstStyle/>
                    <a:p>
                      <a:pPr algn="ctr">
                        <a:buFont typeface="Arial"/>
                        <a:buNone/>
                      </a:pPr>
                      <a:r>
                        <a:rPr kumimoji="0" lang="en-US" sz="2000" b="1" kern="1200" dirty="0">
                          <a:solidFill>
                            <a:schemeClr val="dk1"/>
                          </a:solidFill>
                          <a:latin typeface="+mn-lt"/>
                          <a:ea typeface="+mn-ea"/>
                          <a:cs typeface="+mn-cs"/>
                        </a:rPr>
                        <a:t>Nicaragua </a:t>
                      </a:r>
                    </a:p>
                    <a:p>
                      <a:pPr algn="ctr">
                        <a:buFont typeface="Arial"/>
                        <a:buNone/>
                      </a:pPr>
                      <a:r>
                        <a:rPr kumimoji="0" lang="en-US" sz="2000" b="1" kern="1200" dirty="0">
                          <a:solidFill>
                            <a:schemeClr val="dk1"/>
                          </a:solidFill>
                          <a:latin typeface="+mn-lt"/>
                          <a:ea typeface="+mn-ea"/>
                          <a:cs typeface="+mn-cs"/>
                        </a:rPr>
                        <a:t>South Korea </a:t>
                      </a:r>
                    </a:p>
                  </a:txBody>
                  <a:tcPr marL="7395" marR="7395" marT="3698" marB="3698"/>
                </a:tc>
                <a:tc>
                  <a:txBody>
                    <a:bodyPr/>
                    <a:lstStyle/>
                    <a:p>
                      <a:pPr algn="ctr">
                        <a:buFont typeface="Arial"/>
                        <a:buNone/>
                      </a:pPr>
                      <a:r>
                        <a:rPr kumimoji="0" lang="en-US" sz="2000" b="1" kern="1200" dirty="0">
                          <a:solidFill>
                            <a:schemeClr val="dk1"/>
                          </a:solidFill>
                          <a:latin typeface="+mn-lt"/>
                          <a:ea typeface="+mn-ea"/>
                          <a:cs typeface="+mn-cs"/>
                        </a:rPr>
                        <a:t>Iceland </a:t>
                      </a:r>
                    </a:p>
                    <a:p>
                      <a:pPr algn="ctr">
                        <a:buFont typeface="Arial"/>
                        <a:buNone/>
                      </a:pPr>
                      <a:r>
                        <a:rPr kumimoji="0" lang="en-US" sz="2000" b="1" kern="1200" dirty="0">
                          <a:solidFill>
                            <a:schemeClr val="dk1"/>
                          </a:solidFill>
                          <a:latin typeface="+mn-lt"/>
                          <a:ea typeface="+mn-ea"/>
                          <a:cs typeface="+mn-cs"/>
                        </a:rPr>
                        <a:t>Japan </a:t>
                      </a:r>
                    </a:p>
                    <a:p>
                      <a:pPr algn="ctr">
                        <a:buFont typeface="Arial"/>
                        <a:buNone/>
                      </a:pPr>
                      <a:r>
                        <a:rPr kumimoji="0" lang="en-US" sz="2000" b="1" kern="1200" dirty="0">
                          <a:solidFill>
                            <a:schemeClr val="dk1"/>
                          </a:solidFill>
                          <a:latin typeface="+mn-lt"/>
                          <a:ea typeface="+mn-ea"/>
                          <a:cs typeface="+mn-cs"/>
                        </a:rPr>
                        <a:t>Paraguay </a:t>
                      </a:r>
                    </a:p>
                  </a:txBody>
                  <a:tcPr marL="7395" marR="7395" marT="3698" marB="3698"/>
                </a:tc>
                <a:tc>
                  <a:txBody>
                    <a:bodyPr/>
                    <a:lstStyle/>
                    <a:p>
                      <a:pPr algn="ctr">
                        <a:buFont typeface="Arial"/>
                        <a:buNone/>
                      </a:pPr>
                      <a:r>
                        <a:rPr kumimoji="0" lang="en-US" sz="2000" b="1" kern="1200" dirty="0">
                          <a:solidFill>
                            <a:schemeClr val="dk1"/>
                          </a:solidFill>
                          <a:latin typeface="+mn-lt"/>
                          <a:ea typeface="+mn-ea"/>
                          <a:cs typeface="+mn-cs"/>
                        </a:rPr>
                        <a:t>Fiji </a:t>
                      </a:r>
                    </a:p>
                    <a:p>
                      <a:pPr algn="ctr">
                        <a:buFont typeface="Arial"/>
                        <a:buNone/>
                      </a:pPr>
                      <a:r>
                        <a:rPr kumimoji="0" lang="en-US" sz="2000" b="1" kern="1200" dirty="0" smtClean="0">
                          <a:solidFill>
                            <a:schemeClr val="dk1"/>
                          </a:solidFill>
                          <a:latin typeface="+mn-lt"/>
                          <a:ea typeface="+mn-ea"/>
                          <a:cs typeface="+mn-cs"/>
                        </a:rPr>
                        <a:t>Pakistan</a:t>
                      </a:r>
                      <a:endParaRPr kumimoji="0" lang="en-US" sz="2000" b="1" kern="1200" dirty="0">
                        <a:solidFill>
                          <a:schemeClr val="dk1"/>
                        </a:solidFill>
                        <a:latin typeface="+mn-lt"/>
                        <a:ea typeface="+mn-ea"/>
                        <a:cs typeface="+mn-cs"/>
                      </a:endParaRPr>
                    </a:p>
                    <a:p>
                      <a:pPr algn="ctr">
                        <a:buFont typeface="Arial"/>
                        <a:buNone/>
                      </a:pPr>
                      <a:r>
                        <a:rPr kumimoji="0" lang="en-US" sz="2000" b="1" kern="1200" dirty="0">
                          <a:solidFill>
                            <a:schemeClr val="dk1"/>
                          </a:solidFill>
                          <a:latin typeface="+mn-lt"/>
                          <a:ea typeface="+mn-ea"/>
                          <a:cs typeface="+mn-cs"/>
                        </a:rPr>
                        <a:t>Palau </a:t>
                      </a:r>
                    </a:p>
                    <a:p>
                      <a:pPr algn="ctr">
                        <a:buFont typeface="Arial"/>
                        <a:buNone/>
                      </a:pPr>
                      <a:r>
                        <a:rPr kumimoji="0" lang="en-US" sz="2000" b="1" kern="1200" dirty="0">
                          <a:solidFill>
                            <a:schemeClr val="dk1"/>
                          </a:solidFill>
                          <a:latin typeface="+mn-lt"/>
                          <a:ea typeface="+mn-ea"/>
                          <a:cs typeface="+mn-cs"/>
                        </a:rPr>
                        <a:t>Sri Lanka </a:t>
                      </a:r>
                    </a:p>
                    <a:p>
                      <a:pPr algn="ctr">
                        <a:buFont typeface="Arial"/>
                        <a:buNone/>
                      </a:pPr>
                      <a:r>
                        <a:rPr kumimoji="0" lang="en-US" sz="2000" b="1" kern="1200" dirty="0">
                          <a:solidFill>
                            <a:srgbClr val="C00000"/>
                          </a:solidFill>
                          <a:latin typeface="+mn-lt"/>
                          <a:ea typeface="+mn-ea"/>
                          <a:cs typeface="+mn-cs"/>
                        </a:rPr>
                        <a:t>United </a:t>
                      </a:r>
                      <a:r>
                        <a:rPr kumimoji="0" lang="en-US" sz="2000" b="1" kern="1200" dirty="0" smtClean="0">
                          <a:solidFill>
                            <a:srgbClr val="C00000"/>
                          </a:solidFill>
                          <a:latin typeface="+mn-lt"/>
                          <a:ea typeface="+mn-ea"/>
                          <a:cs typeface="+mn-cs"/>
                        </a:rPr>
                        <a:t>States</a:t>
                      </a:r>
                      <a:endParaRPr kumimoji="0" lang="en-US" sz="2000" b="1" kern="1200" dirty="0">
                        <a:solidFill>
                          <a:srgbClr val="C00000"/>
                        </a:solidFill>
                        <a:latin typeface="+mn-lt"/>
                        <a:ea typeface="+mn-ea"/>
                        <a:cs typeface="+mn-cs"/>
                      </a:endParaRPr>
                    </a:p>
                  </a:txBody>
                  <a:tcPr marL="7395" marR="7395" marT="3698" marB="3698"/>
                </a:tc>
                <a:extLst>
                  <a:ext uri="{0D108BD9-81ED-4DB2-BD59-A6C34878D82A}">
                    <a16:rowId xmlns:a16="http://schemas.microsoft.com/office/drawing/2014/main" val="10002"/>
                  </a:ext>
                </a:extLst>
              </a:tr>
            </a:tbl>
          </a:graphicData>
        </a:graphic>
      </p:graphicFrame>
      <p:sp>
        <p:nvSpPr>
          <p:cNvPr id="8" name="Rectangle 7">
            <a:hlinkClick r:id="rId2"/>
          </p:cNvPr>
          <p:cNvSpPr/>
          <p:nvPr/>
        </p:nvSpPr>
        <p:spPr>
          <a:xfrm>
            <a:off x="5029200" y="5943600"/>
            <a:ext cx="3886200"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smtClean="0">
                <a:hlinkClick r:id="rId2"/>
              </a:rPr>
              <a:t>http://www2.potsdam.edu/hansondj/LegalDrinkingAge.html</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328613"/>
            <a:ext cx="8229600" cy="966787"/>
          </a:xfrm>
        </p:spPr>
        <p:txBody>
          <a:bodyPr>
            <a:normAutofit/>
          </a:bodyPr>
          <a:lstStyle/>
          <a:p>
            <a:pPr algn="l"/>
            <a:r>
              <a:rPr lang="en-US" sz="5400" b="1" dirty="0" smtClean="0"/>
              <a:t>Public Education</a:t>
            </a:r>
            <a:endParaRPr lang="en-US" sz="5400" b="1" dirty="0"/>
          </a:p>
        </p:txBody>
      </p:sp>
      <p:sp>
        <p:nvSpPr>
          <p:cNvPr id="7" name="Content Placeholder 6"/>
          <p:cNvSpPr>
            <a:spLocks noGrp="1"/>
          </p:cNvSpPr>
          <p:nvPr>
            <p:ph sz="quarter" idx="4294967295"/>
          </p:nvPr>
        </p:nvSpPr>
        <p:spPr>
          <a:xfrm>
            <a:off x="3581400" y="1981200"/>
            <a:ext cx="5334000" cy="4114801"/>
          </a:xfrm>
        </p:spPr>
        <p:txBody>
          <a:bodyPr>
            <a:normAutofit/>
          </a:bodyPr>
          <a:lstStyle/>
          <a:p>
            <a:r>
              <a:rPr lang="en-US" b="1" dirty="0" smtClean="0"/>
              <a:t>Horace Mann</a:t>
            </a:r>
          </a:p>
          <a:p>
            <a:pPr lvl="1"/>
            <a:r>
              <a:rPr lang="en-US" sz="2400" b="1" dirty="0" smtClean="0"/>
              <a:t>The “father of </a:t>
            </a:r>
            <a:br>
              <a:rPr lang="en-US" sz="2400" b="1" dirty="0" smtClean="0"/>
            </a:br>
            <a:r>
              <a:rPr lang="en-US" sz="2400" b="1" dirty="0" smtClean="0"/>
              <a:t>public education”</a:t>
            </a:r>
          </a:p>
          <a:p>
            <a:pPr lvl="1"/>
            <a:r>
              <a:rPr lang="en-US" sz="2400" b="1" dirty="0" smtClean="0"/>
              <a:t>Free Elementary Education</a:t>
            </a:r>
          </a:p>
          <a:p>
            <a:pPr lvl="1"/>
            <a:endParaRPr lang="en-US" sz="3600" b="1" dirty="0" smtClean="0"/>
          </a:p>
          <a:p>
            <a:r>
              <a:rPr lang="en-US" sz="2400" b="1" i="1" dirty="0" smtClean="0"/>
              <a:t>Public ed. still a rarity in the South until after the Civil War</a:t>
            </a:r>
          </a:p>
        </p:txBody>
      </p:sp>
      <p:pic>
        <p:nvPicPr>
          <p:cNvPr id="128003" name="Picture 3" descr="C:\Documents and Settings\trichey\Local Settings\Temporary Internet Files\Content.IE5\9V2B61RU\MC900290671[1].wmf"/>
          <p:cNvPicPr>
            <a:picLocks noChangeAspect="1" noChangeArrowheads="1"/>
          </p:cNvPicPr>
          <p:nvPr/>
        </p:nvPicPr>
        <p:blipFill>
          <a:blip r:embed="rId3" cstate="print"/>
          <a:srcRect/>
          <a:stretch>
            <a:fillRect/>
          </a:stretch>
        </p:blipFill>
        <p:spPr bwMode="auto">
          <a:xfrm>
            <a:off x="7239000" y="228600"/>
            <a:ext cx="1676400" cy="2008704"/>
          </a:xfrm>
          <a:prstGeom prst="rect">
            <a:avLst/>
          </a:prstGeom>
          <a:noFill/>
        </p:spPr>
      </p:pic>
      <p:pic>
        <p:nvPicPr>
          <p:cNvPr id="12" name="MS910219441[1].wav">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grpSp>
        <p:nvGrpSpPr>
          <p:cNvPr id="11" name="Group 10"/>
          <p:cNvGrpSpPr/>
          <p:nvPr/>
        </p:nvGrpSpPr>
        <p:grpSpPr>
          <a:xfrm>
            <a:off x="609600" y="1981200"/>
            <a:ext cx="2971800" cy="4191000"/>
            <a:chOff x="5486400" y="2057400"/>
            <a:chExt cx="2971800" cy="4191000"/>
          </a:xfrm>
        </p:grpSpPr>
        <p:pic>
          <p:nvPicPr>
            <p:cNvPr id="10" name="Picture 2" descr="File:Horace Mann - Daguerreotype by Southworth &amp; Hawes, c1850.jpg">
              <a:hlinkClick r:id="rId5"/>
            </p:cNvPr>
            <p:cNvPicPr>
              <a:picLocks noChangeAspect="1" noChangeArrowheads="1"/>
            </p:cNvPicPr>
            <p:nvPr/>
          </p:nvPicPr>
          <p:blipFill>
            <a:blip r:embed="rId6" cstate="print"/>
            <a:srcRect/>
            <a:stretch>
              <a:fillRect/>
            </a:stretch>
          </p:blipFill>
          <p:spPr bwMode="auto">
            <a:xfrm>
              <a:off x="5489575" y="2057400"/>
              <a:ext cx="2968625" cy="4165600"/>
            </a:xfrm>
            <a:prstGeom prst="rect">
              <a:avLst/>
            </a:prstGeom>
            <a:noFill/>
          </p:spPr>
        </p:pic>
        <p:sp>
          <p:nvSpPr>
            <p:cNvPr id="9" name="Rectangle 8"/>
            <p:cNvSpPr/>
            <p:nvPr/>
          </p:nvSpPr>
          <p:spPr>
            <a:xfrm>
              <a:off x="5486400" y="5386626"/>
              <a:ext cx="2971800" cy="861774"/>
            </a:xfrm>
            <a:prstGeom prst="rect">
              <a:avLst/>
            </a:prstGeom>
          </p:spPr>
          <p:txBody>
            <a:bodyPr wrap="square">
              <a:spAutoFit/>
            </a:bodyPr>
            <a:lstStyle/>
            <a:p>
              <a:pPr algn="ctr">
                <a:buNone/>
              </a:pPr>
              <a:r>
                <a:rPr lang="en-US" sz="3200" b="1" dirty="0" smtClean="0"/>
                <a:t>Horace Mann</a:t>
              </a:r>
            </a:p>
            <a:p>
              <a:pPr algn="ctr">
                <a:buNone/>
              </a:pPr>
              <a:r>
                <a:rPr lang="en-US" sz="1600" dirty="0" smtClean="0"/>
                <a:t>(Massachusetts)</a:t>
              </a:r>
              <a:endParaRPr lang="en-US" sz="1600" dirty="0"/>
            </a:p>
          </p:txBody>
        </p:sp>
      </p:gr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53536"/>
            <a:ext cx="4191000" cy="1143000"/>
          </a:xfrm>
        </p:spPr>
        <p:txBody>
          <a:bodyPr>
            <a:noAutofit/>
          </a:bodyPr>
          <a:lstStyle/>
          <a:p>
            <a:pPr algn="ctr"/>
            <a:r>
              <a:rPr lang="en-US" sz="3200" b="1" dirty="0" smtClean="0"/>
              <a:t>Schoolbooks as Motivational Tools</a:t>
            </a:r>
            <a:endParaRPr lang="en-US" sz="3200" b="1" dirty="0"/>
          </a:p>
        </p:txBody>
      </p:sp>
      <p:pic>
        <p:nvPicPr>
          <p:cNvPr id="7" name="Content Placeholder 6" descr="temperance reader.jpg"/>
          <p:cNvPicPr>
            <a:picLocks noGrp="1" noChangeAspect="1"/>
          </p:cNvPicPr>
          <p:nvPr>
            <p:ph sz="half" idx="1"/>
          </p:nvPr>
        </p:nvPicPr>
        <p:blipFill>
          <a:blip r:embed="rId2" cstate="print"/>
          <a:srcRect l="7143" t="15559" r="7143" b="7755"/>
          <a:stretch>
            <a:fillRect/>
          </a:stretch>
        </p:blipFill>
        <p:spPr>
          <a:xfrm>
            <a:off x="0" y="0"/>
            <a:ext cx="4704522" cy="6858000"/>
          </a:xfrm>
        </p:spPr>
      </p:pic>
      <p:sp>
        <p:nvSpPr>
          <p:cNvPr id="5" name="Rectangle 4"/>
          <p:cNvSpPr/>
          <p:nvPr/>
        </p:nvSpPr>
        <p:spPr>
          <a:xfrm>
            <a:off x="4953000" y="5297269"/>
            <a:ext cx="3860800" cy="523220"/>
          </a:xfrm>
          <a:prstGeom prst="rect">
            <a:avLst/>
          </a:prstGeom>
        </p:spPr>
        <p:txBody>
          <a:bodyPr wrap="square">
            <a:spAutoFit/>
          </a:bodyPr>
          <a:lstStyle/>
          <a:p>
            <a:r>
              <a:rPr lang="en-US" sz="1400" b="1" dirty="0" smtClean="0">
                <a:hlinkClick r:id="rId3"/>
              </a:rPr>
              <a:t>http://www.hulu.com/watch/4183/saturday-night-live-down-by-the-river</a:t>
            </a:r>
            <a:r>
              <a:rPr lang="en-US" sz="1400" b="1" dirty="0" smtClean="0"/>
              <a:t> </a:t>
            </a:r>
            <a:endParaRPr lang="en-US" sz="1400" b="1" dirty="0"/>
          </a:p>
        </p:txBody>
      </p:sp>
      <p:sp>
        <p:nvSpPr>
          <p:cNvPr id="6" name="Rectangle 5"/>
          <p:cNvSpPr/>
          <p:nvPr/>
        </p:nvSpPr>
        <p:spPr>
          <a:xfrm>
            <a:off x="0" y="6550223"/>
            <a:ext cx="4572000" cy="30777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1400" dirty="0" smtClean="0">
                <a:hlinkClick r:id="rId4"/>
              </a:rPr>
              <a:t>http://pds.lib.harvard.edu/pds/view/14156071?n=13</a:t>
            </a:r>
            <a:r>
              <a:rPr lang="en-US" sz="1400" dirty="0" smtClean="0"/>
              <a:t> </a:t>
            </a:r>
            <a:endParaRPr lang="en-US" sz="1400" dirty="0"/>
          </a:p>
        </p:txBody>
      </p:sp>
      <p:pic>
        <p:nvPicPr>
          <p:cNvPr id="125954" name="Picture 2" descr="http://2.bp.blogspot.com/_hlXlaiCHnw0/SgGZnbaxgiI/AAAAAAAAAxg/P3_HZtViBEU/s320/matt_foley.jpg">
            <a:hlinkClick r:id="rId3"/>
          </p:cNvPr>
          <p:cNvPicPr>
            <a:picLocks noChangeAspect="1" noChangeArrowheads="1"/>
          </p:cNvPicPr>
          <p:nvPr/>
        </p:nvPicPr>
        <p:blipFill>
          <a:blip r:embed="rId5" cstate="print"/>
          <a:srcRect/>
          <a:stretch>
            <a:fillRect/>
          </a:stretch>
        </p:blipFill>
        <p:spPr bwMode="auto">
          <a:xfrm>
            <a:off x="4953000" y="2362200"/>
            <a:ext cx="3860800" cy="2895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44000" cy="6859131"/>
          </a:xfrm>
          <a:prstGeom prst="rect">
            <a:avLst/>
          </a:prstGeom>
          <a:noFill/>
          <a:ln w="9525">
            <a:noFill/>
            <a:miter lim="800000"/>
            <a:headEnd/>
            <a:tailEnd/>
          </a:ln>
          <a:effectLst/>
        </p:spPr>
      </p:pic>
    </p:spTree>
    <p:extLst>
      <p:ext uri="{BB962C8B-B14F-4D97-AF65-F5344CB8AC3E}">
        <p14:creationId xmlns:p14="http://schemas.microsoft.com/office/powerpoint/2010/main" val="11888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2" presetClass="exit" presetSubtype="2" fill="hold" nodeType="clickEffect">
                                  <p:stCondLst>
                                    <p:cond delay="0"/>
                                  </p:stCondLst>
                                  <p:childTnLst>
                                    <p:animEffect transition="out" filter="wipe(right)">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900" b="1" dirty="0" smtClean="0"/>
              <a:t>Seneca Falls Convention</a:t>
            </a:r>
            <a:r>
              <a:rPr lang="en-US" dirty="0" smtClean="0"/>
              <a:t/>
            </a:r>
            <a:br>
              <a:rPr lang="en-US" dirty="0" smtClean="0"/>
            </a:br>
            <a:r>
              <a:rPr lang="en-US" sz="3600" b="1" dirty="0" smtClean="0"/>
              <a:t>1848</a:t>
            </a:r>
            <a:endParaRPr lang="en-US" sz="3600" b="1" dirty="0"/>
          </a:p>
        </p:txBody>
      </p:sp>
      <p:sp>
        <p:nvSpPr>
          <p:cNvPr id="6" name="Content Placeholder 5"/>
          <p:cNvSpPr>
            <a:spLocks noGrp="1"/>
          </p:cNvSpPr>
          <p:nvPr>
            <p:ph sz="quarter" idx="4294967295"/>
          </p:nvPr>
        </p:nvSpPr>
        <p:spPr>
          <a:xfrm>
            <a:off x="533400" y="1752600"/>
            <a:ext cx="4419600" cy="3962400"/>
          </a:xfrm>
        </p:spPr>
        <p:txBody>
          <a:bodyPr>
            <a:normAutofit lnSpcReduction="10000"/>
          </a:bodyPr>
          <a:lstStyle/>
          <a:p>
            <a:r>
              <a:rPr lang="en-US" sz="2400" b="1" dirty="0" smtClean="0"/>
              <a:t>Women’s Rights Convention in </a:t>
            </a:r>
            <a:r>
              <a:rPr lang="en-US" sz="2400" b="1" dirty="0" smtClean="0">
                <a:solidFill>
                  <a:srgbClr val="FFFF00"/>
                </a:solidFill>
              </a:rPr>
              <a:t>New York</a:t>
            </a:r>
          </a:p>
          <a:p>
            <a:endParaRPr lang="en-US" sz="2400" b="1" dirty="0" smtClean="0"/>
          </a:p>
          <a:p>
            <a:r>
              <a:rPr lang="en-US" sz="2400" b="1" dirty="0" smtClean="0"/>
              <a:t>“We hold these truths to be self-evident: that all men </a:t>
            </a:r>
            <a:r>
              <a:rPr lang="en-US" sz="2400" b="1" dirty="0" smtClean="0">
                <a:solidFill>
                  <a:srgbClr val="FFFF00"/>
                </a:solidFill>
              </a:rPr>
              <a:t>and women</a:t>
            </a:r>
            <a:r>
              <a:rPr lang="en-US" sz="2400" b="1" dirty="0" smtClean="0"/>
              <a:t> are created equal…”</a:t>
            </a:r>
          </a:p>
          <a:p>
            <a:endParaRPr lang="en-US" sz="2400" b="1" dirty="0" smtClean="0"/>
          </a:p>
          <a:p>
            <a:r>
              <a:rPr lang="en-US" sz="2400" b="1" dirty="0" smtClean="0"/>
              <a:t>First American document to advocate </a:t>
            </a:r>
            <a:br>
              <a:rPr lang="en-US" sz="2400" b="1" dirty="0" smtClean="0"/>
            </a:br>
            <a:r>
              <a:rPr lang="en-US" sz="2400" b="1" dirty="0" smtClean="0">
                <a:solidFill>
                  <a:srgbClr val="FFFF00"/>
                </a:solidFill>
              </a:rPr>
              <a:t>women’s suffrage</a:t>
            </a:r>
            <a:endParaRPr lang="en-US" sz="2400" b="1" dirty="0"/>
          </a:p>
        </p:txBody>
      </p:sp>
      <p:sp>
        <p:nvSpPr>
          <p:cNvPr id="10" name="TextBox 9">
            <a:hlinkClick r:id="rId3" action="ppaction://hlinkfile"/>
          </p:cNvPr>
          <p:cNvSpPr txBox="1"/>
          <p:nvPr/>
        </p:nvSpPr>
        <p:spPr>
          <a:xfrm>
            <a:off x="6858000" y="6324600"/>
            <a:ext cx="21336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smtClean="0"/>
              <a:t>Document 5.9</a:t>
            </a:r>
            <a:endParaRPr lang="en-US" sz="2000" b="1" dirty="0"/>
          </a:p>
        </p:txBody>
      </p:sp>
      <p:pic>
        <p:nvPicPr>
          <p:cNvPr id="12" name="greg_women_voters.wma">
            <a:hlinkClick r:id="" action="ppaction://media"/>
          </p:cNvPr>
          <p:cNvPicPr>
            <a:picLocks noRot="1" noChangeAspect="1"/>
          </p:cNvPicPr>
          <p:nvPr>
            <a:audioFile r:link="rId1"/>
          </p:nvPr>
        </p:nvPicPr>
        <p:blipFill>
          <a:blip r:embed="rId4" cstate="print"/>
          <a:stretch>
            <a:fillRect/>
          </a:stretch>
        </p:blipFill>
        <p:spPr>
          <a:xfrm>
            <a:off x="8534400" y="304800"/>
            <a:ext cx="304800" cy="304800"/>
          </a:xfrm>
          <a:prstGeom prst="rect">
            <a:avLst/>
          </a:prstGeom>
        </p:spPr>
      </p:pic>
      <p:grpSp>
        <p:nvGrpSpPr>
          <p:cNvPr id="15" name="Group 14"/>
          <p:cNvGrpSpPr/>
          <p:nvPr/>
        </p:nvGrpSpPr>
        <p:grpSpPr>
          <a:xfrm>
            <a:off x="5334000" y="1751012"/>
            <a:ext cx="3276600" cy="3811588"/>
            <a:chOff x="5105400" y="1981200"/>
            <a:chExt cx="3276600" cy="3811588"/>
          </a:xfrm>
        </p:grpSpPr>
        <p:pic>
          <p:nvPicPr>
            <p:cNvPr id="14" name="Picture 2" descr="File:ElizabethCadyStanton-1848-Daniel-Henry.jpg"/>
            <p:cNvPicPr>
              <a:picLocks noChangeAspect="1" noChangeArrowheads="1"/>
            </p:cNvPicPr>
            <p:nvPr/>
          </p:nvPicPr>
          <p:blipFill>
            <a:blip r:embed="rId5" cstate="print"/>
            <a:srcRect/>
            <a:stretch>
              <a:fillRect/>
            </a:stretch>
          </p:blipFill>
          <p:spPr bwMode="auto">
            <a:xfrm>
              <a:off x="5105400" y="1981200"/>
              <a:ext cx="3276600" cy="3811588"/>
            </a:xfrm>
            <a:prstGeom prst="rect">
              <a:avLst/>
            </a:prstGeom>
            <a:noFill/>
          </p:spPr>
        </p:pic>
        <p:sp>
          <p:nvSpPr>
            <p:cNvPr id="9" name="Rectangle 8"/>
            <p:cNvSpPr/>
            <p:nvPr/>
          </p:nvSpPr>
          <p:spPr>
            <a:xfrm>
              <a:off x="5105400" y="5052536"/>
              <a:ext cx="3276600" cy="738664"/>
            </a:xfrm>
            <a:prstGeom prst="rect">
              <a:avLst/>
            </a:prstGeom>
            <a:solidFill>
              <a:schemeClr val="dk1">
                <a:alpha val="65000"/>
              </a:schemeClr>
            </a:solidFill>
            <a:effectLst>
              <a:softEdge rad="31750"/>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buNone/>
              </a:pPr>
              <a:r>
                <a:rPr lang="en-US" sz="2100" b="1" dirty="0" smtClean="0">
                  <a:solidFill>
                    <a:srgbClr val="FFFF00"/>
                  </a:solidFill>
                </a:rPr>
                <a:t>Elizabeth Cady Stanton</a:t>
              </a:r>
            </a:p>
            <a:p>
              <a:pPr algn="ctr">
                <a:buNone/>
              </a:pPr>
              <a:r>
                <a:rPr lang="en-US" sz="2100" b="1" i="1" dirty="0" smtClean="0"/>
                <a:t>with her children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b="1" dirty="0" smtClean="0"/>
              <a:t>Prison &amp; Asylum Reform</a:t>
            </a:r>
            <a:endParaRPr lang="en-US" sz="5000" b="1" dirty="0"/>
          </a:p>
        </p:txBody>
      </p:sp>
      <p:pic>
        <p:nvPicPr>
          <p:cNvPr id="129028" name="Picture 4" descr="http://www.people-clipart.com/people_clipart_images/crazy_old_man_going_bonkers_in_his_straight_jacket_0515-1007-0603-5226_SMU.jpg"/>
          <p:cNvPicPr>
            <a:picLocks noGrp="1" noChangeAspect="1" noChangeArrowheads="1"/>
          </p:cNvPicPr>
          <p:nvPr>
            <p:ph sz="quarter" idx="4294967295"/>
          </p:nvPr>
        </p:nvPicPr>
        <p:blipFill>
          <a:blip r:embed="rId4" cstate="print"/>
          <a:srcRect/>
          <a:stretch>
            <a:fillRect/>
          </a:stretch>
        </p:blipFill>
        <p:spPr bwMode="auto">
          <a:xfrm>
            <a:off x="609600" y="1663243"/>
            <a:ext cx="2881885" cy="4648201"/>
          </a:xfrm>
          <a:prstGeom prst="rect">
            <a:avLst/>
          </a:prstGeom>
          <a:noFill/>
        </p:spPr>
      </p:pic>
      <p:sp>
        <p:nvSpPr>
          <p:cNvPr id="9" name="Rectangle 8"/>
          <p:cNvSpPr/>
          <p:nvPr/>
        </p:nvSpPr>
        <p:spPr>
          <a:xfrm>
            <a:off x="533400" y="6306979"/>
            <a:ext cx="3048000" cy="246221"/>
          </a:xfrm>
          <a:prstGeom prst="rect">
            <a:avLst/>
          </a:prstGeom>
        </p:spPr>
        <p:txBody>
          <a:bodyPr wrap="square">
            <a:spAutoFit/>
          </a:bodyPr>
          <a:lstStyle/>
          <a:p>
            <a:pPr algn="ctr"/>
            <a:r>
              <a:rPr lang="en-US" sz="1000" b="1" dirty="0" smtClean="0"/>
              <a:t>Image Credit:  </a:t>
            </a:r>
            <a:r>
              <a:rPr lang="en-US" sz="1000" dirty="0" smtClean="0">
                <a:hlinkClick r:id="rId5"/>
              </a:rPr>
              <a:t>http://www.people-clipart.com</a:t>
            </a:r>
            <a:r>
              <a:rPr lang="en-US" sz="1000" dirty="0" smtClean="0"/>
              <a:t> </a:t>
            </a:r>
          </a:p>
        </p:txBody>
      </p:sp>
      <p:pic>
        <p:nvPicPr>
          <p:cNvPr id="10" name="MS90038847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553200"/>
            <a:ext cx="304800" cy="304800"/>
          </a:xfrm>
          <a:prstGeom prst="rect">
            <a:avLst/>
          </a:prstGeom>
        </p:spPr>
      </p:pic>
      <p:grpSp>
        <p:nvGrpSpPr>
          <p:cNvPr id="13" name="Group 12"/>
          <p:cNvGrpSpPr/>
          <p:nvPr/>
        </p:nvGrpSpPr>
        <p:grpSpPr>
          <a:xfrm>
            <a:off x="5562600" y="1686581"/>
            <a:ext cx="2895600" cy="3713439"/>
            <a:chOff x="5715000" y="1686581"/>
            <a:chExt cx="2895600" cy="3713439"/>
          </a:xfrm>
        </p:grpSpPr>
        <p:pic>
          <p:nvPicPr>
            <p:cNvPr id="12" name="Picture 2" descr="File:Dix-Dorothea-LOC.jpg"/>
            <p:cNvPicPr>
              <a:picLocks noChangeAspect="1" noChangeArrowheads="1"/>
            </p:cNvPicPr>
            <p:nvPr/>
          </p:nvPicPr>
          <p:blipFill>
            <a:blip r:embed="rId7" cstate="print"/>
            <a:srcRect/>
            <a:stretch>
              <a:fillRect/>
            </a:stretch>
          </p:blipFill>
          <p:spPr bwMode="auto">
            <a:xfrm>
              <a:off x="5715000" y="1686581"/>
              <a:ext cx="2895600" cy="3644084"/>
            </a:xfrm>
            <a:prstGeom prst="rect">
              <a:avLst/>
            </a:prstGeom>
            <a:noFill/>
          </p:spPr>
        </p:pic>
        <p:sp>
          <p:nvSpPr>
            <p:cNvPr id="8" name="Rectangle 7"/>
            <p:cNvSpPr/>
            <p:nvPr/>
          </p:nvSpPr>
          <p:spPr>
            <a:xfrm>
              <a:off x="6088063" y="4876800"/>
              <a:ext cx="2513830" cy="523220"/>
            </a:xfrm>
            <a:prstGeom prst="rect">
              <a:avLst/>
            </a:prstGeom>
            <a:solidFill>
              <a:schemeClr val="tx1">
                <a:lumMod val="95000"/>
              </a:schemeClr>
            </a:solidFill>
            <a:effectLst>
              <a:softEdge rad="127000"/>
            </a:effectLst>
          </p:spPr>
          <p:txBody>
            <a:bodyPr wrap="none">
              <a:spAutoFit/>
            </a:bodyPr>
            <a:lstStyle/>
            <a:p>
              <a:pPr algn="ctr">
                <a:buNone/>
              </a:pPr>
              <a:r>
                <a:rPr lang="en-US" sz="2800" b="1" dirty="0" smtClean="0">
                  <a:solidFill>
                    <a:schemeClr val="bg1"/>
                  </a:solidFill>
                </a:rPr>
                <a:t>Dorothea Dix</a:t>
              </a:r>
              <a:endParaRPr lang="en-US" sz="2800" b="1" dirty="0">
                <a:solidFill>
                  <a:schemeClr val="bg1"/>
                </a:solidFill>
              </a:endParaRPr>
            </a:p>
          </p:txBody>
        </p:sp>
      </p:grpSp>
      <p:sp>
        <p:nvSpPr>
          <p:cNvPr id="11" name="TextBox 10"/>
          <p:cNvSpPr txBox="1"/>
          <p:nvPr/>
        </p:nvSpPr>
        <p:spPr>
          <a:xfrm>
            <a:off x="5562600" y="5385137"/>
            <a:ext cx="3048000" cy="1015663"/>
          </a:xfrm>
          <a:prstGeom prst="rect">
            <a:avLst/>
          </a:prstGeom>
          <a:noFill/>
        </p:spPr>
        <p:txBody>
          <a:bodyPr wrap="square" rtlCol="0">
            <a:spAutoFit/>
          </a:bodyPr>
          <a:lstStyle/>
          <a:p>
            <a:r>
              <a:rPr lang="en-US" sz="2000" b="1" i="1" dirty="0" smtClean="0"/>
              <a:t>Dorothea Dix sought to improve conditions in prisons and asylums.</a:t>
            </a:r>
            <a:endParaRPr lang="en-US"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chor="ctr">
            <a:noAutofit/>
          </a:bodyPr>
          <a:lstStyle/>
          <a:p>
            <a:pPr algn="ctr"/>
            <a:r>
              <a:rPr lang="en-US" sz="5400" b="1" dirty="0" smtClean="0"/>
              <a:t>Antebellum Reform</a:t>
            </a:r>
            <a:endParaRPr lang="en-US" sz="5400" b="1" dirty="0"/>
          </a:p>
        </p:txBody>
      </p:sp>
      <p:graphicFrame>
        <p:nvGraphicFramePr>
          <p:cNvPr id="4" name="Content Placeholder 3"/>
          <p:cNvGraphicFramePr>
            <a:graphicFrameLocks noGrp="1"/>
          </p:cNvGraphicFramePr>
          <p:nvPr>
            <p:ph idx="1"/>
          </p:nvPr>
        </p:nvGraphicFramePr>
        <p:xfrm>
          <a:off x="0" y="1260750"/>
          <a:ext cx="9144000" cy="561708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78504">
                <a:tc>
                  <a:txBody>
                    <a:bodyPr/>
                    <a:lstStyle/>
                    <a:p>
                      <a:pPr algn="ctr"/>
                      <a:r>
                        <a:rPr lang="en-US" sz="3600" dirty="0" smtClean="0"/>
                        <a:t>Movement</a:t>
                      </a:r>
                      <a:endParaRPr lang="en-US" sz="3600" dirty="0"/>
                    </a:p>
                  </a:txBody>
                  <a:tcPr anchor="ctr"/>
                </a:tc>
                <a:tc>
                  <a:txBody>
                    <a:bodyPr/>
                    <a:lstStyle/>
                    <a:p>
                      <a:pPr algn="ctr"/>
                      <a:r>
                        <a:rPr lang="en-US" sz="3600" dirty="0" smtClean="0"/>
                        <a:t>Key Figures</a:t>
                      </a:r>
                      <a:endParaRPr lang="en-US" sz="3600" dirty="0"/>
                    </a:p>
                  </a:txBody>
                  <a:tcPr anchor="ctr"/>
                </a:tc>
                <a:tc>
                  <a:txBody>
                    <a:bodyPr/>
                    <a:lstStyle/>
                    <a:p>
                      <a:pPr algn="ctr"/>
                      <a:r>
                        <a:rPr lang="en-US" sz="3600" dirty="0" smtClean="0"/>
                        <a:t>Info</a:t>
                      </a:r>
                      <a:endParaRPr lang="en-US" sz="3600" dirty="0"/>
                    </a:p>
                  </a:txBody>
                  <a:tcPr anchor="ctr"/>
                </a:tc>
                <a:extLst>
                  <a:ext uri="{0D108BD9-81ED-4DB2-BD59-A6C34878D82A}">
                    <a16:rowId xmlns:a16="http://schemas.microsoft.com/office/drawing/2014/main" val="10000"/>
                  </a:ext>
                </a:extLst>
              </a:tr>
              <a:tr h="803124">
                <a:tc>
                  <a:txBody>
                    <a:bodyPr/>
                    <a:lstStyle/>
                    <a:p>
                      <a:pPr algn="ctr"/>
                      <a:r>
                        <a:rPr lang="en-US" sz="2400" b="1" dirty="0" smtClean="0"/>
                        <a:t>Second Great Awakening</a:t>
                      </a:r>
                      <a:endParaRPr lang="en-US" sz="2400" b="1"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1"/>
                  </a:ext>
                </a:extLst>
              </a:tr>
              <a:tr h="803124">
                <a:tc>
                  <a:txBody>
                    <a:bodyPr/>
                    <a:lstStyle/>
                    <a:p>
                      <a:pPr algn="ctr"/>
                      <a:r>
                        <a:rPr lang="en-US" sz="2400" b="1" dirty="0" smtClean="0"/>
                        <a:t>Abolitionism</a:t>
                      </a:r>
                      <a:endParaRPr lang="en-US" sz="2400" b="1"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2"/>
                  </a:ext>
                </a:extLst>
              </a:tr>
              <a:tr h="803124">
                <a:tc>
                  <a:txBody>
                    <a:bodyPr/>
                    <a:lstStyle/>
                    <a:p>
                      <a:pPr algn="ctr"/>
                      <a:r>
                        <a:rPr lang="en-US" sz="2400" b="1" dirty="0" smtClean="0"/>
                        <a:t>Temperance</a:t>
                      </a:r>
                      <a:r>
                        <a:rPr lang="en-US" sz="2400" b="1" baseline="0" dirty="0" smtClean="0"/>
                        <a:t> </a:t>
                      </a:r>
                      <a:endParaRPr lang="en-US" sz="2400" b="1"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3"/>
                  </a:ext>
                </a:extLst>
              </a:tr>
              <a:tr h="803124">
                <a:tc>
                  <a:txBody>
                    <a:bodyPr/>
                    <a:lstStyle/>
                    <a:p>
                      <a:pPr algn="ctr"/>
                      <a:r>
                        <a:rPr lang="en-US" sz="2400" b="1" dirty="0" smtClean="0"/>
                        <a:t>Public</a:t>
                      </a:r>
                      <a:r>
                        <a:rPr lang="en-US" sz="2400" b="1" baseline="0" dirty="0" smtClean="0"/>
                        <a:t> Education</a:t>
                      </a:r>
                      <a:endParaRPr lang="en-US" sz="2400" b="1"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4"/>
                  </a:ext>
                </a:extLst>
              </a:tr>
              <a:tr h="803124">
                <a:tc>
                  <a:txBody>
                    <a:bodyPr/>
                    <a:lstStyle/>
                    <a:p>
                      <a:pPr algn="ctr"/>
                      <a:r>
                        <a:rPr kumimoji="0" lang="en-US" sz="2400" b="1" kern="1200" baseline="0" dirty="0" smtClean="0">
                          <a:solidFill>
                            <a:schemeClr val="dk1"/>
                          </a:solidFill>
                          <a:latin typeface="+mn-lt"/>
                          <a:ea typeface="+mn-ea"/>
                          <a:cs typeface="+mn-cs"/>
                        </a:rPr>
                        <a:t>Women’s Rights</a:t>
                      </a:r>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r h="803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mn-lt"/>
                          <a:ea typeface="+mn-ea"/>
                          <a:cs typeface="+mn-cs"/>
                        </a:rPr>
                        <a:t>Asylum Reform</a:t>
                      </a:r>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6"/>
                  </a:ext>
                </a:extLst>
              </a:tr>
            </a:tbl>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descr="File:Thomas Cole, The Oxbow.jpg"/>
          <p:cNvPicPr>
            <a:picLocks noChangeAspect="1" noChangeArrowheads="1"/>
          </p:cNvPicPr>
          <p:nvPr/>
        </p:nvPicPr>
        <p:blipFill>
          <a:blip r:embed="rId2" cstate="print"/>
          <a:stretch>
            <a:fillRect/>
          </a:stretch>
        </p:blipFill>
        <p:spPr bwMode="auto">
          <a:xfrm>
            <a:off x="5571" y="304800"/>
            <a:ext cx="9138429" cy="6248400"/>
          </a:xfrm>
          <a:prstGeom prst="rect">
            <a:avLst/>
          </a:prstGeom>
          <a:noFill/>
          <a:ln w="28575">
            <a:noFill/>
          </a:ln>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t>Periods of U.S. History</a:t>
            </a:r>
            <a:endParaRPr lang="en-US" sz="4800" b="1" dirty="0"/>
          </a:p>
        </p:txBody>
      </p:sp>
      <p:sp>
        <p:nvSpPr>
          <p:cNvPr id="3" name="Content Placeholder 2"/>
          <p:cNvSpPr>
            <a:spLocks noGrp="1"/>
          </p:cNvSpPr>
          <p:nvPr>
            <p:ph idx="1"/>
          </p:nvPr>
        </p:nvSpPr>
        <p:spPr/>
        <p:txBody>
          <a:bodyPr>
            <a:normAutofit/>
          </a:bodyPr>
          <a:lstStyle/>
          <a:p>
            <a:pPr marL="393700" indent="-393700"/>
            <a:r>
              <a:rPr lang="en-US" sz="3600" b="1" dirty="0" smtClean="0"/>
              <a:t>Colonial			(1607-1750)</a:t>
            </a:r>
          </a:p>
          <a:p>
            <a:pPr marL="393700" indent="-393700"/>
            <a:r>
              <a:rPr lang="en-US" sz="3600" b="1" dirty="0" smtClean="0"/>
              <a:t>Revolutionary		(1750-1783)</a:t>
            </a:r>
          </a:p>
          <a:p>
            <a:pPr marL="393700" indent="-393700"/>
            <a:r>
              <a:rPr lang="en-US" sz="3600" b="1" dirty="0" smtClean="0"/>
              <a:t>Early National		(1783-1820)</a:t>
            </a:r>
          </a:p>
          <a:p>
            <a:pPr marL="393700" indent="-393700"/>
            <a:r>
              <a:rPr lang="en-US" sz="3600" b="1" dirty="0" smtClean="0"/>
              <a:t>Antebellum		(1820-1860)</a:t>
            </a:r>
          </a:p>
          <a:p>
            <a:endParaRPr lang="en-US" sz="3600" dirty="0" smtClean="0"/>
          </a:p>
          <a:p>
            <a:r>
              <a:rPr lang="en-US" sz="3600" i="1" dirty="0" smtClean="0"/>
              <a:t>NOTE:  Most dates are approximate.</a:t>
            </a:r>
            <a:endParaRPr lang="en-US" sz="36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245128"/>
          </a:xfrm>
        </p:spPr>
        <p:txBody>
          <a:bodyPr anchor="ctr">
            <a:normAutofit/>
          </a:bodyPr>
          <a:lstStyle/>
          <a:p>
            <a:pPr algn="l"/>
            <a:r>
              <a:rPr lang="en-US" sz="4800" b="1" dirty="0" smtClean="0"/>
              <a:t>The Hudson River School</a:t>
            </a:r>
            <a:endParaRPr lang="en-US" sz="4800" b="1" dirty="0"/>
          </a:p>
        </p:txBody>
      </p:sp>
      <p:pic>
        <p:nvPicPr>
          <p:cNvPr id="130050" name="Picture 2" descr="File:Thomas Cole, The Oxbow.jpg">
            <a:hlinkClick r:id="rId2" action="ppaction://hlinksldjump"/>
          </p:cNvPr>
          <p:cNvPicPr>
            <a:picLocks noGrp="1" noChangeAspect="1" noChangeArrowheads="1"/>
          </p:cNvPicPr>
          <p:nvPr>
            <p:ph sz="half" idx="1"/>
          </p:nvPr>
        </p:nvPicPr>
        <p:blipFill>
          <a:blip r:embed="rId3" cstate="print"/>
          <a:stretch>
            <a:fillRect/>
          </a:stretch>
        </p:blipFill>
        <p:spPr bwMode="auto">
          <a:xfrm>
            <a:off x="381000" y="2286000"/>
            <a:ext cx="4123436" cy="2819399"/>
          </a:xfrm>
          <a:prstGeom prst="rect">
            <a:avLst/>
          </a:prstGeom>
          <a:noFill/>
          <a:ln w="28575">
            <a:solidFill>
              <a:srgbClr val="FFFF00"/>
            </a:solidFill>
          </a:ln>
        </p:spPr>
      </p:pic>
      <p:sp>
        <p:nvSpPr>
          <p:cNvPr id="5" name="Content Placeholder 4"/>
          <p:cNvSpPr>
            <a:spLocks noGrp="1"/>
          </p:cNvSpPr>
          <p:nvPr>
            <p:ph sz="half" idx="2"/>
          </p:nvPr>
        </p:nvSpPr>
        <p:spPr>
          <a:xfrm>
            <a:off x="4648200" y="2133600"/>
            <a:ext cx="4038600" cy="4038600"/>
          </a:xfrm>
        </p:spPr>
        <p:txBody>
          <a:bodyPr>
            <a:normAutofit lnSpcReduction="10000"/>
          </a:bodyPr>
          <a:lstStyle/>
          <a:p>
            <a:r>
              <a:rPr lang="en-US" dirty="0" smtClean="0">
                <a:hlinkClick r:id="rId4" tooltip="The Romantic movement in Europe emphasized the beauty of natural landscapes.  These same ideas influenced the painters of the Hudson River School."/>
              </a:rPr>
              <a:t>Romantic</a:t>
            </a:r>
            <a:r>
              <a:rPr lang="en-US" dirty="0" smtClean="0"/>
              <a:t> Art from Upstate New York</a:t>
            </a:r>
          </a:p>
          <a:p>
            <a:endParaRPr lang="en-US" dirty="0" smtClean="0"/>
          </a:p>
          <a:p>
            <a:r>
              <a:rPr lang="en-US" dirty="0" smtClean="0"/>
              <a:t>Landscapes</a:t>
            </a:r>
          </a:p>
          <a:p>
            <a:pPr lvl="1"/>
            <a:r>
              <a:rPr lang="en-US" dirty="0" smtClean="0"/>
              <a:t>Mostly in the Hudson River valley</a:t>
            </a:r>
          </a:p>
          <a:p>
            <a:endParaRPr lang="en-US" dirty="0" smtClean="0"/>
          </a:p>
          <a:p>
            <a:r>
              <a:rPr lang="en-US" dirty="0" smtClean="0"/>
              <a:t>Thomas Cole</a:t>
            </a:r>
          </a:p>
          <a:p>
            <a:pPr lvl="1"/>
            <a:r>
              <a:rPr lang="en-US" dirty="0" smtClean="0">
                <a:hlinkClick r:id="rId5"/>
              </a:rPr>
              <a:t>More Paintings by      Thomas Cole</a:t>
            </a:r>
            <a:endParaRPr lang="en-US" dirty="0"/>
          </a:p>
        </p:txBody>
      </p:sp>
      <p:sp>
        <p:nvSpPr>
          <p:cNvPr id="130051" name="Rectangle 3"/>
          <p:cNvSpPr>
            <a:spLocks noChangeArrowheads="1"/>
          </p:cNvSpPr>
          <p:nvPr/>
        </p:nvSpPr>
        <p:spPr bwMode="auto">
          <a:xfrm rot="10800000" flipV="1">
            <a:off x="381000" y="5158890"/>
            <a:ext cx="4114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charset="0"/>
              </a:rPr>
              <a:t> </a:t>
            </a:r>
            <a:r>
              <a:rPr kumimoji="0" lang="en-US" sz="1200" b="0" i="0" u="none" strike="noStrike" cap="none" normalizeH="0" baseline="0" dirty="0" smtClean="0">
                <a:ln>
                  <a:noFill/>
                </a:ln>
                <a:effectLst/>
                <a:latin typeface="Arial" charset="0"/>
                <a:hlinkClick r:id="rId5" tooltip="Thomas Cole"/>
              </a:rPr>
              <a:t>Thomas Cole</a:t>
            </a:r>
            <a:r>
              <a:rPr kumimoji="0" lang="en-US" sz="1200" b="0" i="0" u="none" strike="noStrike" cap="none" normalizeH="0" baseline="0" dirty="0" smtClean="0">
                <a:ln>
                  <a:noFill/>
                </a:ln>
                <a:effectLst/>
                <a:latin typeface="Arial" charset="0"/>
              </a:rPr>
              <a:t> (1801-1848),</a:t>
            </a:r>
            <a:r>
              <a:rPr kumimoji="0" lang="en-US" sz="1200" b="0" i="1" u="none" strike="noStrike" cap="none" normalizeH="0" baseline="0" dirty="0" smtClean="0">
                <a:ln>
                  <a:noFill/>
                </a:ln>
                <a:effectLst/>
                <a:latin typeface="Arial" charset="0"/>
                <a:hlinkClick r:id="rId6" tooltip="The Oxbow"/>
              </a:rPr>
              <a:t>The Oxbow, View from Mount Holyoke, Northampton, Massachusetts, after a Thunderstorm</a:t>
            </a:r>
            <a:r>
              <a:rPr kumimoji="0" lang="en-US" sz="1200" b="0" i="0" u="none" strike="noStrike" cap="none" normalizeH="0" baseline="0" dirty="0" smtClean="0">
                <a:ln>
                  <a:noFill/>
                </a:ln>
                <a:effectLst/>
                <a:latin typeface="Arial" charset="0"/>
              </a:rPr>
              <a:t> 1836, </a:t>
            </a:r>
            <a:r>
              <a:rPr kumimoji="0" lang="en-US" sz="1200" b="0" i="0" u="none" strike="noStrike" cap="none" normalizeH="0" baseline="0" dirty="0" smtClean="0">
                <a:ln>
                  <a:noFill/>
                </a:ln>
                <a:effectLst/>
                <a:latin typeface="Arial" charset="0"/>
                <a:hlinkClick r:id="rId7" tooltip="The Metropolitan Museum of Art"/>
              </a:rPr>
              <a:t>The Metropolitan Museum of Art</a:t>
            </a:r>
            <a:endParaRPr kumimoji="0" lang="en-US" sz="1200" b="0" i="0" u="none" strike="noStrike" cap="none" normalizeH="0" baseline="0" dirty="0" smtClean="0">
              <a:ln>
                <a:noFill/>
              </a:ln>
              <a:effectLst/>
              <a:latin typeface="Arial" charset="0"/>
            </a:endParaRPr>
          </a:p>
        </p:txBody>
      </p:sp>
      <p:pic>
        <p:nvPicPr>
          <p:cNvPr id="130052" name="Picture 4" descr="http://bits.wikimedia.org/skins-1.5/common/images/magnify-clip.png">
            <a:hlinkClick r:id="rId8" tooltip="Enlarge"/>
          </p:cNvPr>
          <p:cNvPicPr>
            <a:picLocks noChangeAspect="1" noChangeArrowheads="1"/>
          </p:cNvPicPr>
          <p:nvPr/>
        </p:nvPicPr>
        <p:blipFill>
          <a:blip r:embed="rId9" cstate="print"/>
          <a:srcRect/>
          <a:stretch>
            <a:fillRect/>
          </a:stretch>
        </p:blipFill>
        <p:spPr bwMode="auto">
          <a:xfrm>
            <a:off x="9013825" y="-168275"/>
            <a:ext cx="142875" cy="104775"/>
          </a:xfrm>
          <a:prstGeom prst="rect">
            <a:avLst/>
          </a:prstGeom>
          <a:noFill/>
        </p:spPr>
      </p:pic>
      <p:pic>
        <p:nvPicPr>
          <p:cNvPr id="1026" name="Picture 2" descr="C:\Users\Tom\AppData\Local\Microsoft\Windows\Temporary Internet Files\Content.IE5\S3LQFRLB\MC900441754[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2118">
            <a:off x="6985264" y="253736"/>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2050" name="Picture 2" descr="File:1839-meth.jpg"/>
          <p:cNvPicPr>
            <a:picLocks noChangeAspect="1" noChangeArrowheads="1"/>
          </p:cNvPicPr>
          <p:nvPr/>
        </p:nvPicPr>
        <p:blipFill rotWithShape="1">
          <a:blip r:embed="rId3">
            <a:extLst>
              <a:ext uri="{28A0092B-C50C-407E-A947-70E740481C1C}">
                <a14:useLocalDpi xmlns:a14="http://schemas.microsoft.com/office/drawing/2010/main" val="0"/>
              </a:ext>
            </a:extLst>
          </a:blip>
          <a:srcRect l="2420" r="78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File:1839-meth.jpg">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0" r="786"/>
          <a:stretch/>
        </p:blipFill>
        <p:spPr bwMode="auto">
          <a:xfrm>
            <a:off x="5714999" y="3810000"/>
            <a:ext cx="3124201" cy="2343151"/>
          </a:xfrm>
          <a:prstGeom prst="rect">
            <a:avLst/>
          </a:prstGeom>
          <a:noFill/>
          <a:ln w="38100">
            <a:noFill/>
          </a:ln>
          <a:effectLst>
            <a:glow rad="101600">
              <a:srgbClr val="FFFF00">
                <a:alpha val="60000"/>
              </a:srgbClr>
            </a:glow>
            <a:softEdge rad="3175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04800" y="328148"/>
            <a:ext cx="5486400" cy="1500652"/>
          </a:xfrm>
        </p:spPr>
        <p:txBody>
          <a:bodyPr>
            <a:noAutofit/>
          </a:bodyPr>
          <a:lstStyle/>
          <a:p>
            <a:pPr algn="l"/>
            <a:r>
              <a:rPr lang="en-US" sz="4800" b="1" dirty="0" smtClean="0"/>
              <a:t>The Second </a:t>
            </a:r>
            <a:br>
              <a:rPr lang="en-US" sz="4800" b="1" dirty="0" smtClean="0"/>
            </a:br>
            <a:r>
              <a:rPr lang="en-US" sz="4800" b="1" dirty="0" smtClean="0"/>
              <a:t>Great Awakening</a:t>
            </a:r>
            <a:endParaRPr lang="en-US" sz="4800" b="1" dirty="0"/>
          </a:p>
        </p:txBody>
      </p:sp>
      <p:pic>
        <p:nvPicPr>
          <p:cNvPr id="48130" name="Picture 2" descr="File:Charles g finney.jpg"/>
          <p:cNvPicPr>
            <a:picLocks noGrp="1" noChangeAspect="1" noChangeArrowheads="1"/>
          </p:cNvPicPr>
          <p:nvPr>
            <p:ph sz="quarter" idx="4"/>
          </p:nvPr>
        </p:nvPicPr>
        <p:blipFill>
          <a:blip r:embed="rId5" cstate="print"/>
          <a:srcRect/>
          <a:stretch>
            <a:fillRect/>
          </a:stretch>
        </p:blipFill>
        <p:spPr bwMode="auto">
          <a:xfrm>
            <a:off x="5943600" y="228600"/>
            <a:ext cx="2935351" cy="3335626"/>
          </a:xfrm>
          <a:prstGeom prst="rect">
            <a:avLst/>
          </a:prstGeom>
          <a:noFill/>
        </p:spPr>
      </p:pic>
      <p:sp>
        <p:nvSpPr>
          <p:cNvPr id="7" name="Text Placeholder 6"/>
          <p:cNvSpPr>
            <a:spLocks noGrp="1"/>
          </p:cNvSpPr>
          <p:nvPr>
            <p:ph type="body" sz="half" idx="3"/>
          </p:nvPr>
        </p:nvSpPr>
        <p:spPr>
          <a:xfrm>
            <a:off x="5943600" y="2878426"/>
            <a:ext cx="2920238" cy="685800"/>
          </a:xfrm>
        </p:spPr>
        <p:txBody>
          <a:bodyPr anchor="t"/>
          <a:lstStyle/>
          <a:p>
            <a:pPr marL="0" algn="ctr"/>
            <a:r>
              <a:rPr lang="en-US" sz="2000" b="1" dirty="0" smtClean="0"/>
              <a:t>Charles G. Finney</a:t>
            </a:r>
          </a:p>
          <a:p>
            <a:pPr marL="0" algn="ctr"/>
            <a:r>
              <a:rPr lang="en-US" sz="2000" b="1" i="1" dirty="0" smtClean="0"/>
              <a:t>Revivalist</a:t>
            </a:r>
            <a:endParaRPr lang="en-US" sz="2000" b="1" i="1" dirty="0"/>
          </a:p>
        </p:txBody>
      </p:sp>
      <p:grpSp>
        <p:nvGrpSpPr>
          <p:cNvPr id="5" name="Group 4"/>
          <p:cNvGrpSpPr/>
          <p:nvPr/>
        </p:nvGrpSpPr>
        <p:grpSpPr>
          <a:xfrm>
            <a:off x="848435" y="3580772"/>
            <a:ext cx="3647365" cy="2896228"/>
            <a:chOff x="2895600" y="3504572"/>
            <a:chExt cx="3647365" cy="2896228"/>
          </a:xfrm>
        </p:grpSpPr>
        <p:grpSp>
          <p:nvGrpSpPr>
            <p:cNvPr id="14" name="Group 13"/>
            <p:cNvGrpSpPr/>
            <p:nvPr/>
          </p:nvGrpSpPr>
          <p:grpSpPr>
            <a:xfrm>
              <a:off x="2895600" y="3504572"/>
              <a:ext cx="3647365" cy="2858128"/>
              <a:chOff x="1312587" y="3047372"/>
              <a:chExt cx="3647365" cy="2858128"/>
            </a:xfrm>
          </p:grpSpPr>
          <p:pic>
            <p:nvPicPr>
              <p:cNvPr id="48133" name="Picture 5" descr="C:\Users\Richey\AppData\Local\Microsoft\Windows\Temporary Internet Files\Content.IE5\M9LMYCCK\MC900189614[1].jpg"/>
              <p:cNvPicPr>
                <a:picLocks noChangeAspect="1" noChangeArrowheads="1"/>
              </p:cNvPicPr>
              <p:nvPr/>
            </p:nvPicPr>
            <p:blipFill>
              <a:blip r:embed="rId6" cstate="print"/>
              <a:srcRect/>
              <a:stretch>
                <a:fillRect/>
              </a:stretch>
            </p:blipFill>
            <p:spPr bwMode="auto">
              <a:xfrm>
                <a:off x="1317582" y="3047372"/>
                <a:ext cx="3642370" cy="2858128"/>
              </a:xfrm>
              <a:prstGeom prst="rect">
                <a:avLst/>
              </a:prstGeom>
              <a:noFill/>
            </p:spPr>
          </p:pic>
          <p:pic>
            <p:nvPicPr>
              <p:cNvPr id="48134" name="Picture 6" descr="C:\Users\Richey\AppData\Local\Microsoft\Windows\Temporary Internet Files\Content.IE5\M9LMYCCK\MC900433928[1].png"/>
              <p:cNvPicPr>
                <a:picLocks noChangeAspect="1" noChangeArrowheads="1"/>
              </p:cNvPicPr>
              <p:nvPr/>
            </p:nvPicPr>
            <p:blipFill>
              <a:blip r:embed="rId7" cstate="print"/>
              <a:srcRect/>
              <a:stretch>
                <a:fillRect/>
              </a:stretch>
            </p:blipFill>
            <p:spPr bwMode="auto">
              <a:xfrm>
                <a:off x="1312587" y="3581400"/>
                <a:ext cx="1485900" cy="1485900"/>
              </a:xfrm>
              <a:prstGeom prst="rect">
                <a:avLst/>
              </a:prstGeom>
              <a:noFill/>
            </p:spPr>
          </p:pic>
        </p:grpSp>
        <p:sp>
          <p:nvSpPr>
            <p:cNvPr id="2" name="Rectangle 1"/>
            <p:cNvSpPr/>
            <p:nvPr/>
          </p:nvSpPr>
          <p:spPr>
            <a:xfrm>
              <a:off x="2900595" y="5969913"/>
              <a:ext cx="364237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200" b="1" dirty="0">
                  <a:solidFill>
                    <a:schemeClr val="tx1"/>
                  </a:solidFill>
                </a:rPr>
                <a:t>“Burned Over District”</a:t>
              </a:r>
            </a:p>
          </p:txBody>
        </p:sp>
      </p:grpSp>
      <p:sp>
        <p:nvSpPr>
          <p:cNvPr id="12" name="Content Placeholder 5"/>
          <p:cNvSpPr txBox="1">
            <a:spLocks/>
          </p:cNvSpPr>
          <p:nvPr/>
        </p:nvSpPr>
        <p:spPr>
          <a:xfrm>
            <a:off x="283190" y="1981201"/>
            <a:ext cx="5203209" cy="1524000"/>
          </a:xfrm>
          <a:prstGeom prst="rect">
            <a:avLst/>
          </a:prstGeom>
        </p:spPr>
        <p:txBody>
          <a:bodyPr lIns="91440">
            <a:noAutofit/>
          </a:bodyPr>
          <a:lstStyle>
            <a:lvl1pPr marL="292100" indent="-292100" algn="l" rtl="0" eaLnBrk="1" latinLnBrk="0" hangingPunct="1">
              <a:spcBef>
                <a:spcPts val="0"/>
              </a:spcBef>
              <a:buClr>
                <a:schemeClr val="accent1"/>
              </a:buClr>
              <a:buSzPct val="70000"/>
              <a:buFont typeface="Wingdings 2"/>
              <a:buChar char=""/>
              <a:defRPr kumimoji="0" sz="2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0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16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6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3200" dirty="0" smtClean="0"/>
              <a:t>Religious Revival </a:t>
            </a:r>
            <a:r>
              <a:rPr lang="en-US" sz="2000" dirty="0" smtClean="0"/>
              <a:t>(1820s-1830s)</a:t>
            </a:r>
          </a:p>
          <a:p>
            <a:r>
              <a:rPr lang="en-US" sz="2800" dirty="0" smtClean="0">
                <a:solidFill>
                  <a:srgbClr val="FFFF00"/>
                </a:solidFill>
              </a:rPr>
              <a:t>Itinerant</a:t>
            </a:r>
            <a:r>
              <a:rPr lang="en-US" sz="2800" dirty="0" smtClean="0"/>
              <a:t> Preachers</a:t>
            </a:r>
          </a:p>
          <a:p>
            <a:r>
              <a:rPr lang="en-US" sz="2800" dirty="0" smtClean="0">
                <a:solidFill>
                  <a:srgbClr val="FFFF00"/>
                </a:solidFill>
              </a:rPr>
              <a:t>Camp Meetings</a:t>
            </a:r>
          </a:p>
        </p:txBody>
      </p:sp>
      <p:sp>
        <p:nvSpPr>
          <p:cNvPr id="15" name="Text Placeholder 6"/>
          <p:cNvSpPr>
            <a:spLocks noGrp="1"/>
          </p:cNvSpPr>
          <p:nvPr>
            <p:ph type="body" sz="half" idx="3"/>
          </p:nvPr>
        </p:nvSpPr>
        <p:spPr>
          <a:xfrm>
            <a:off x="5791200" y="5562600"/>
            <a:ext cx="2971799" cy="805933"/>
          </a:xfrm>
        </p:spPr>
        <p:style>
          <a:lnRef idx="1">
            <a:schemeClr val="accent4"/>
          </a:lnRef>
          <a:fillRef idx="2">
            <a:schemeClr val="accent4"/>
          </a:fillRef>
          <a:effectRef idx="1">
            <a:schemeClr val="accent4"/>
          </a:effectRef>
          <a:fontRef idx="minor">
            <a:schemeClr val="dk1"/>
          </a:fontRef>
        </p:style>
        <p:txBody>
          <a:bodyPr anchor="t"/>
          <a:lstStyle/>
          <a:p>
            <a:pPr algn="ctr"/>
            <a:r>
              <a:rPr lang="en-US" sz="2400" b="1" dirty="0" smtClean="0"/>
              <a:t>A Methodist </a:t>
            </a:r>
          </a:p>
          <a:p>
            <a:pPr algn="ctr"/>
            <a:r>
              <a:rPr lang="en-US" sz="2400" b="1" dirty="0" smtClean="0"/>
              <a:t>Camp Meeting</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cstate="print"/>
          <a:srcRect l="2512" t="3796" r="2013" b="6329"/>
          <a:stretch>
            <a:fillRect/>
          </a:stretch>
        </p:blipFill>
        <p:spPr bwMode="auto">
          <a:xfrm>
            <a:off x="0" y="914400"/>
            <a:ext cx="9144000" cy="5694947"/>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normAutofit fontScale="90000"/>
          </a:bodyPr>
          <a:lstStyle/>
          <a:p>
            <a:pPr algn="l"/>
            <a:r>
              <a:rPr lang="en-US" sz="4900" b="1" dirty="0" smtClean="0">
                <a:solidFill>
                  <a:srgbClr val="FFC000"/>
                </a:solidFill>
              </a:rPr>
              <a:t>A </a:t>
            </a:r>
            <a:r>
              <a:rPr lang="en-US" sz="4900" b="1" dirty="0" smtClean="0">
                <a:solidFill>
                  <a:srgbClr val="FFC000"/>
                </a:solidFill>
                <a:hlinkClick r:id="rId3"/>
              </a:rPr>
              <a:t>Wordle</a:t>
            </a:r>
            <a:r>
              <a:rPr lang="en-US" sz="4900" b="1" dirty="0" smtClean="0">
                <a:solidFill>
                  <a:srgbClr val="FFC000"/>
                </a:solidFill>
              </a:rPr>
              <a:t> </a:t>
            </a:r>
            <a:r>
              <a:rPr lang="en-US" dirty="0" smtClean="0">
                <a:solidFill>
                  <a:srgbClr val="FFC000"/>
                </a:solidFill>
              </a:rPr>
              <a:t/>
            </a:r>
            <a:br>
              <a:rPr lang="en-US" dirty="0" smtClean="0">
                <a:solidFill>
                  <a:srgbClr val="FFC000"/>
                </a:solidFill>
              </a:rPr>
            </a:br>
            <a:r>
              <a:rPr lang="en-US" sz="2700" b="1" dirty="0" smtClean="0">
                <a:solidFill>
                  <a:srgbClr val="FFC000"/>
                </a:solidFill>
              </a:rPr>
              <a:t>of Jonathan Edwards’ </a:t>
            </a:r>
            <a:r>
              <a:rPr lang="en-US" sz="2700" b="1" i="1" dirty="0" smtClean="0">
                <a:solidFill>
                  <a:srgbClr val="FFC000"/>
                </a:solidFill>
              </a:rPr>
              <a:t>Sinners in the Hands of an Angry God</a:t>
            </a:r>
            <a:endParaRPr lang="en-US" sz="3600" b="1" dirty="0">
              <a:solidFill>
                <a:srgbClr val="FFC000"/>
              </a:solidFill>
            </a:endParaRPr>
          </a:p>
        </p:txBody>
      </p:sp>
      <p:sp>
        <p:nvSpPr>
          <p:cNvPr id="5" name="Rectangle 4"/>
          <p:cNvSpPr/>
          <p:nvPr/>
        </p:nvSpPr>
        <p:spPr>
          <a:xfrm>
            <a:off x="0" y="6396335"/>
            <a:ext cx="8991600" cy="400110"/>
          </a:xfrm>
          <a:prstGeom prst="rect">
            <a:avLst/>
          </a:prstGeom>
        </p:spPr>
        <p:txBody>
          <a:bodyPr wrap="square">
            <a:spAutoFit/>
          </a:bodyPr>
          <a:lstStyle/>
          <a:p>
            <a:pPr algn="r"/>
            <a:r>
              <a:rPr lang="en-US" sz="2000" b="1" dirty="0" smtClean="0">
                <a:hlinkClick r:id="rId4"/>
              </a:rPr>
              <a:t>http://www.ccel.org/ccel/edwards/sermons.sinners.html</a:t>
            </a:r>
            <a:r>
              <a:rPr lang="en-US" sz="2000" b="1" dirty="0" smtClean="0"/>
              <a:t> </a:t>
            </a:r>
            <a:endParaRPr lang="en-US" sz="2000" b="1" dirty="0"/>
          </a:p>
        </p:txBody>
      </p:sp>
      <p:sp>
        <p:nvSpPr>
          <p:cNvPr id="8" name="TextBox 7">
            <a:hlinkClick r:id="rId5" action="ppaction://hlinksldjump"/>
          </p:cNvPr>
          <p:cNvSpPr txBox="1"/>
          <p:nvPr/>
        </p:nvSpPr>
        <p:spPr>
          <a:xfrm>
            <a:off x="228600" y="5638800"/>
            <a:ext cx="3124200"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b="1" dirty="0" smtClean="0"/>
              <a:t>Compare to Charles G. Finney</a:t>
            </a:r>
          </a:p>
          <a:p>
            <a:pPr algn="ctr"/>
            <a:r>
              <a:rPr lang="en-US" b="1" dirty="0" smtClean="0"/>
              <a:t>(Second Great Awakening)</a:t>
            </a:r>
            <a:endParaRPr lang="en-US" b="1"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srcRect l="1667" t="3770" r="1667" b="4486"/>
          <a:stretch>
            <a:fillRect/>
          </a:stretch>
        </p:blipFill>
        <p:spPr bwMode="auto">
          <a:xfrm>
            <a:off x="152400" y="685800"/>
            <a:ext cx="8839200" cy="5562600"/>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normAutofit fontScale="90000"/>
          </a:bodyPr>
          <a:lstStyle/>
          <a:p>
            <a:pPr algn="l"/>
            <a:r>
              <a:rPr lang="en-US" sz="4900" b="1" dirty="0" smtClean="0">
                <a:solidFill>
                  <a:srgbClr val="92D050"/>
                </a:solidFill>
              </a:rPr>
              <a:t>A </a:t>
            </a:r>
            <a:r>
              <a:rPr lang="en-US" sz="4900" b="1" dirty="0" smtClean="0">
                <a:solidFill>
                  <a:srgbClr val="92D050"/>
                </a:solidFill>
                <a:hlinkClick r:id="rId3"/>
              </a:rPr>
              <a:t>Wordle</a:t>
            </a:r>
            <a:r>
              <a:rPr lang="en-US" sz="4900" b="1" dirty="0" smtClean="0">
                <a:solidFill>
                  <a:srgbClr val="92D050"/>
                </a:solidFill>
              </a:rPr>
              <a:t> </a:t>
            </a:r>
            <a:r>
              <a:rPr lang="en-US" dirty="0" smtClean="0">
                <a:solidFill>
                  <a:srgbClr val="92D050"/>
                </a:solidFill>
              </a:rPr>
              <a:t/>
            </a:r>
            <a:br>
              <a:rPr lang="en-US" dirty="0" smtClean="0">
                <a:solidFill>
                  <a:srgbClr val="92D050"/>
                </a:solidFill>
              </a:rPr>
            </a:br>
            <a:r>
              <a:rPr lang="en-US" sz="3600" dirty="0" smtClean="0">
                <a:solidFill>
                  <a:srgbClr val="92D050"/>
                </a:solidFill>
              </a:rPr>
              <a:t>of a Charles G. Finney Sermon</a:t>
            </a:r>
            <a:endParaRPr lang="en-US" sz="3600" dirty="0">
              <a:solidFill>
                <a:srgbClr val="92D050"/>
              </a:solidFill>
            </a:endParaRPr>
          </a:p>
        </p:txBody>
      </p:sp>
      <p:sp>
        <p:nvSpPr>
          <p:cNvPr id="5" name="Rectangle 4"/>
          <p:cNvSpPr/>
          <p:nvPr/>
        </p:nvSpPr>
        <p:spPr>
          <a:xfrm>
            <a:off x="76200" y="6396335"/>
            <a:ext cx="8991600" cy="400110"/>
          </a:xfrm>
          <a:prstGeom prst="rect">
            <a:avLst/>
          </a:prstGeom>
        </p:spPr>
        <p:txBody>
          <a:bodyPr wrap="square">
            <a:spAutoFit/>
          </a:bodyPr>
          <a:lstStyle/>
          <a:p>
            <a:pPr algn="r"/>
            <a:r>
              <a:rPr lang="en-US" sz="2000" b="1" dirty="0" smtClean="0">
                <a:hlinkClick r:id="rId4"/>
              </a:rPr>
              <a:t>http://www.charlesgfinney.com/1836SOIS/11sois_reprobation.htm</a:t>
            </a:r>
            <a:r>
              <a:rPr lang="en-US" sz="2000" b="1" dirty="0" smtClean="0"/>
              <a:t> </a:t>
            </a:r>
            <a:endParaRPr lang="en-US" sz="2000" b="1" dirty="0"/>
          </a:p>
        </p:txBody>
      </p:sp>
      <p:sp>
        <p:nvSpPr>
          <p:cNvPr id="7" name="TextBox 6">
            <a:hlinkClick r:id="rId5" action="ppaction://hlinksldjump"/>
          </p:cNvPr>
          <p:cNvSpPr txBox="1"/>
          <p:nvPr/>
        </p:nvSpPr>
        <p:spPr>
          <a:xfrm>
            <a:off x="228600" y="5638800"/>
            <a:ext cx="312420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smtClean="0"/>
              <a:t>Compare to Jonathan Edwards</a:t>
            </a:r>
          </a:p>
          <a:p>
            <a:pPr algn="ctr"/>
            <a:r>
              <a:rPr lang="en-US" b="1" dirty="0" smtClean="0"/>
              <a:t>(First Great Awakening)</a:t>
            </a:r>
            <a:endParaRPr lang="en-US" b="1"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3218"/>
            <a:ext cx="5572836" cy="1143000"/>
          </a:xfrm>
        </p:spPr>
        <p:txBody>
          <a:bodyPr anchor="ctr">
            <a:normAutofit/>
          </a:bodyPr>
          <a:lstStyle/>
          <a:p>
            <a:pPr algn="ctr"/>
            <a:r>
              <a:rPr lang="en-US" sz="6000" b="1" dirty="0" smtClean="0"/>
              <a:t>Arminianism</a:t>
            </a:r>
            <a:endParaRPr lang="en-US" sz="4800" b="1" dirty="0"/>
          </a:p>
        </p:txBody>
      </p:sp>
      <p:sp>
        <p:nvSpPr>
          <p:cNvPr id="3" name="Text Placeholder 2"/>
          <p:cNvSpPr>
            <a:spLocks noGrp="1"/>
          </p:cNvSpPr>
          <p:nvPr>
            <p:ph type="body" idx="4294967295"/>
          </p:nvPr>
        </p:nvSpPr>
        <p:spPr>
          <a:xfrm>
            <a:off x="219075" y="1595438"/>
            <a:ext cx="5648325" cy="685800"/>
          </a:xfrm>
        </p:spPr>
        <p:txBody>
          <a:bodyPr anchor="ctr">
            <a:noAutofit/>
          </a:bodyPr>
          <a:lstStyle/>
          <a:p>
            <a:pPr marL="0" indent="0" algn="ctr">
              <a:buNone/>
            </a:pP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 WILL</a:t>
            </a:r>
            <a:endPar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Content Placeholder 4"/>
          <p:cNvSpPr>
            <a:spLocks noGrp="1"/>
          </p:cNvSpPr>
          <p:nvPr>
            <p:ph sz="quarter" idx="4294967295"/>
          </p:nvPr>
        </p:nvSpPr>
        <p:spPr>
          <a:xfrm>
            <a:off x="5791200" y="4267200"/>
            <a:ext cx="3192462" cy="1812925"/>
          </a:xfrm>
        </p:spPr>
        <p:txBody>
          <a:bodyPr>
            <a:noAutofit/>
          </a:bodyPr>
          <a:lstStyle/>
          <a:p>
            <a:pPr marL="0" indent="0">
              <a:spcAft>
                <a:spcPts val="900"/>
              </a:spcAft>
              <a:buClr>
                <a:srgbClr val="FFFF00"/>
              </a:buClr>
              <a:buSzPct val="100000"/>
              <a:buNone/>
            </a:pPr>
            <a:r>
              <a:rPr lang="en-US" sz="2000" b="1" i="1" dirty="0" smtClean="0"/>
              <a:t>Revivalists during the Second Great Awakening focused on a </a:t>
            </a:r>
            <a:r>
              <a:rPr lang="en-US" sz="2000" b="1" dirty="0" smtClean="0">
                <a:solidFill>
                  <a:srgbClr val="FFFF00"/>
                </a:solidFill>
              </a:rPr>
              <a:t>conversion experience </a:t>
            </a:r>
            <a:r>
              <a:rPr lang="en-US" sz="2000" b="1" i="1" dirty="0" smtClean="0"/>
              <a:t>within the heart of the listener.</a:t>
            </a:r>
          </a:p>
        </p:txBody>
      </p:sp>
      <p:grpSp>
        <p:nvGrpSpPr>
          <p:cNvPr id="8" name="Group 7"/>
          <p:cNvGrpSpPr/>
          <p:nvPr/>
        </p:nvGrpSpPr>
        <p:grpSpPr>
          <a:xfrm>
            <a:off x="5828213" y="304800"/>
            <a:ext cx="2969247" cy="3843010"/>
            <a:chOff x="5817977" y="2057400"/>
            <a:chExt cx="2969247" cy="3843010"/>
          </a:xfrm>
        </p:grpSpPr>
        <p:pic>
          <p:nvPicPr>
            <p:cNvPr id="9" name="Picture 2" descr="File:James Arminius 2.jpg"/>
            <p:cNvPicPr>
              <a:picLocks noChangeAspect="1" noChangeArrowheads="1"/>
            </p:cNvPicPr>
            <p:nvPr/>
          </p:nvPicPr>
          <p:blipFill>
            <a:blip r:embed="rId3" cstate="print"/>
            <a:srcRect/>
            <a:stretch>
              <a:fillRect/>
            </a:stretch>
          </p:blipFill>
          <p:spPr bwMode="auto">
            <a:xfrm>
              <a:off x="5817977" y="2057400"/>
              <a:ext cx="2969247" cy="3843010"/>
            </a:xfrm>
            <a:prstGeom prst="rect">
              <a:avLst/>
            </a:prstGeom>
            <a:noFill/>
            <a:effectLst>
              <a:softEdge rad="63500"/>
            </a:effectLst>
          </p:spPr>
        </p:pic>
        <p:sp>
          <p:nvSpPr>
            <p:cNvPr id="7" name="Rectangle 6"/>
            <p:cNvSpPr/>
            <p:nvPr/>
          </p:nvSpPr>
          <p:spPr>
            <a:xfrm>
              <a:off x="5867400" y="5334000"/>
              <a:ext cx="1853648" cy="523220"/>
            </a:xfrm>
            <a:prstGeom prst="rect">
              <a:avLst/>
            </a:prstGeom>
            <a:solidFill>
              <a:schemeClr val="bg1"/>
            </a:solidFill>
            <a:effectLst>
              <a:softEdge rad="127000"/>
            </a:effectLst>
          </p:spPr>
          <p:txBody>
            <a:bodyPr wrap="none">
              <a:spAutoFit/>
            </a:bodyPr>
            <a:lstStyle/>
            <a:p>
              <a:pPr algn="r"/>
              <a:r>
                <a:rPr lang="en-US" sz="2800" b="1" dirty="0"/>
                <a:t>Arminius</a:t>
              </a:r>
              <a:endParaRPr lang="en-US" sz="3200" b="1" dirty="0"/>
            </a:p>
          </p:txBody>
        </p:sp>
      </p:grpSp>
      <p:pic>
        <p:nvPicPr>
          <p:cNvPr id="10" name="Picture 2">
            <a:hlinkClick r:id="rId4" action="ppaction://hlinksldjump"/>
          </p:cNvPr>
          <p:cNvPicPr>
            <a:picLocks noChangeAspect="1" noChangeArrowheads="1"/>
          </p:cNvPicPr>
          <p:nvPr/>
        </p:nvPicPr>
        <p:blipFill>
          <a:blip r:embed="rId5" cstate="print"/>
          <a:srcRect/>
          <a:stretch>
            <a:fillRect/>
          </a:stretch>
        </p:blipFill>
        <p:spPr bwMode="auto">
          <a:xfrm>
            <a:off x="8048625" y="5993558"/>
            <a:ext cx="942975" cy="712042"/>
          </a:xfrm>
          <a:prstGeom prst="rect">
            <a:avLst/>
          </a:prstGeom>
          <a:noFill/>
          <a:ln w="9525">
            <a:noFill/>
            <a:miter lim="800000"/>
            <a:headEnd/>
            <a:tailEnd/>
          </a:ln>
        </p:spPr>
      </p:pic>
      <p:sp>
        <p:nvSpPr>
          <p:cNvPr id="4" name="Rectangle 3"/>
          <p:cNvSpPr/>
          <p:nvPr/>
        </p:nvSpPr>
        <p:spPr>
          <a:xfrm>
            <a:off x="152400" y="2362200"/>
            <a:ext cx="5725236" cy="461665"/>
          </a:xfrm>
          <a:prstGeom prst="rect">
            <a:avLst/>
          </a:prstGeom>
        </p:spPr>
        <p:txBody>
          <a:bodyPr wrap="square">
            <a:spAutoFit/>
          </a:bodyPr>
          <a:lstStyle/>
          <a:p>
            <a:pPr algn="ctr"/>
            <a:r>
              <a:rPr lang="en-US" sz="2400" b="1" i="1" dirty="0" smtClean="0"/>
              <a:t>As distinct from Predestination</a:t>
            </a:r>
            <a:endParaRPr lang="en-US" sz="2400" i="1" dirty="0"/>
          </a:p>
        </p:txBody>
      </p:sp>
      <p:grpSp>
        <p:nvGrpSpPr>
          <p:cNvPr id="6" name="Group 5"/>
          <p:cNvGrpSpPr/>
          <p:nvPr/>
        </p:nvGrpSpPr>
        <p:grpSpPr>
          <a:xfrm>
            <a:off x="1219200" y="4191000"/>
            <a:ext cx="3597949" cy="2286000"/>
            <a:chOff x="5877635" y="3383510"/>
            <a:chExt cx="3597949" cy="2286000"/>
          </a:xfrm>
        </p:grpSpPr>
        <p:pic>
          <p:nvPicPr>
            <p:cNvPr id="11" name="Picture 2">
              <a:hlinkClick r:id="rId6" action="ppaction://hlinksldjump"/>
            </p:cNvPr>
            <p:cNvPicPr>
              <a:picLocks noChangeAspect="1" noChangeArrowheads="1"/>
            </p:cNvPicPr>
            <p:nvPr/>
          </p:nvPicPr>
          <p:blipFill>
            <a:blip r:embed="rId7" cstate="print"/>
            <a:srcRect l="1667" t="3770" r="1667" b="4486"/>
            <a:stretch>
              <a:fillRect/>
            </a:stretch>
          </p:blipFill>
          <p:spPr bwMode="auto">
            <a:xfrm>
              <a:off x="5877635" y="3383510"/>
              <a:ext cx="3597949" cy="2264226"/>
            </a:xfrm>
            <a:prstGeom prst="rect">
              <a:avLst/>
            </a:prstGeom>
            <a:noFill/>
            <a:ln w="9525">
              <a:noFill/>
              <a:miter lim="800000"/>
              <a:headEnd/>
              <a:tailEnd/>
            </a:ln>
            <a:effectLst>
              <a:glow rad="101600">
                <a:schemeClr val="accent2">
                  <a:satMod val="175000"/>
                  <a:alpha val="40000"/>
                </a:schemeClr>
              </a:glow>
            </a:effectLst>
          </p:spPr>
        </p:pic>
        <p:sp>
          <p:nvSpPr>
            <p:cNvPr id="12" name="Rectangle 11">
              <a:hlinkClick r:id="rId6" action="ppaction://hlinksldjump"/>
            </p:cNvPr>
            <p:cNvSpPr/>
            <p:nvPr/>
          </p:nvSpPr>
          <p:spPr>
            <a:xfrm>
              <a:off x="5877636" y="5146290"/>
              <a:ext cx="2220736" cy="523220"/>
            </a:xfrm>
            <a:prstGeom prst="rect">
              <a:avLst/>
            </a:prstGeom>
          </p:spPr>
          <p:txBody>
            <a:bodyPr wrap="none">
              <a:spAutoFit/>
            </a:bodyPr>
            <a:lstStyle/>
            <a:p>
              <a:r>
                <a:rPr lang="en-US" sz="2800" b="1" dirty="0" smtClean="0"/>
                <a:t>WORDLE!!!</a:t>
              </a:r>
              <a:endParaRPr lang="en-US" sz="2800" dirty="0"/>
            </a:p>
          </p:txBody>
        </p:sp>
      </p:grpSp>
      <p:sp>
        <p:nvSpPr>
          <p:cNvPr id="13" name="Rectangle 12"/>
          <p:cNvSpPr/>
          <p:nvPr/>
        </p:nvSpPr>
        <p:spPr>
          <a:xfrm>
            <a:off x="152400" y="2891135"/>
            <a:ext cx="5725236" cy="1138773"/>
          </a:xfrm>
          <a:prstGeom prst="rect">
            <a:avLst/>
          </a:prstGeom>
        </p:spPr>
        <p:txBody>
          <a:bodyPr wrap="square">
            <a:spAutoFit/>
          </a:bodyPr>
          <a:lstStyle/>
          <a:p>
            <a:pPr algn="ctr"/>
            <a:r>
              <a:rPr lang="en-US" sz="2800" b="1" dirty="0" smtClean="0">
                <a:ln>
                  <a:solidFill>
                    <a:schemeClr val="bg1"/>
                  </a:solidFill>
                </a:ln>
                <a:solidFill>
                  <a:srgbClr val="FFC000"/>
                </a:solidFill>
              </a:rPr>
              <a:t>SALVATION OR DAMNATION:</a:t>
            </a:r>
          </a:p>
          <a:p>
            <a:pPr algn="ctr"/>
            <a:r>
              <a:rPr lang="en-US" sz="4000" b="1" dirty="0" smtClean="0">
                <a:ln>
                  <a:solidFill>
                    <a:schemeClr val="bg1"/>
                  </a:solidFill>
                </a:ln>
                <a:solidFill>
                  <a:srgbClr val="FFC000"/>
                </a:solidFill>
              </a:rPr>
              <a:t>YOUR CHOICE</a:t>
            </a:r>
            <a:endParaRPr lang="en-US" sz="4000" dirty="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5.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6.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7.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8.xml><?xml version="1.0" encoding="utf-8"?>
<a:themeOverride xmlns:a="http://schemas.openxmlformats.org/drawingml/2006/main">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Foundry</Template>
  <TotalTime>16308</TotalTime>
  <Words>982</Words>
  <Application>Microsoft Office PowerPoint</Application>
  <PresentationFormat>On-screen Show (4:3)</PresentationFormat>
  <Paragraphs>214</Paragraphs>
  <Slides>40</Slides>
  <Notes>4</Notes>
  <HiddenSlides>7</HiddenSlides>
  <MMClips>4</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Rockwell</vt:lpstr>
      <vt:lpstr>Wingdings 2</vt:lpstr>
      <vt:lpstr>Foundry</vt:lpstr>
      <vt:lpstr>Office Theme</vt:lpstr>
      <vt:lpstr>Antebellum Reform</vt:lpstr>
      <vt:lpstr>Table of Contents</vt:lpstr>
      <vt:lpstr>antebellum</vt:lpstr>
      <vt:lpstr>Periods of U.S. History</vt:lpstr>
      <vt:lpstr>PowerPoint Presentation</vt:lpstr>
      <vt:lpstr>The Second  Great Awakening</vt:lpstr>
      <vt:lpstr>A Wordle  of Jonathan Edwards’ Sinners in the Hands of an Angry God</vt:lpstr>
      <vt:lpstr>A Wordle  of a Charles G. Finney Sermon</vt:lpstr>
      <vt:lpstr>Arminianism</vt:lpstr>
      <vt:lpstr>Conversion</vt:lpstr>
      <vt:lpstr>Church Attendance in the U.S.</vt:lpstr>
      <vt:lpstr>Plurality of Religious Preference</vt:lpstr>
      <vt:lpstr>MISSION:</vt:lpstr>
      <vt:lpstr>American Colonization Society</vt:lpstr>
      <vt:lpstr>Abolitionism</vt:lpstr>
      <vt:lpstr>PowerPoint Presentation</vt:lpstr>
      <vt:lpstr>PowerPoint Presentation</vt:lpstr>
      <vt:lpstr>A “Higher Law”?</vt:lpstr>
      <vt:lpstr>PowerPoint Presentation</vt:lpstr>
      <vt:lpstr>Anti-Abolitionist Advertisement</vt:lpstr>
      <vt:lpstr>Northern Reactions to Abolitionism in the 1830s</vt:lpstr>
      <vt:lpstr>Southern Reactions to Abolitionism in the 1830s</vt:lpstr>
      <vt:lpstr>The “Gag Rule”</vt:lpstr>
      <vt:lpstr>Black Abolitionists</vt:lpstr>
      <vt:lpstr>David Walker’s Appeal</vt:lpstr>
      <vt:lpstr>PowerPoint Presentation</vt:lpstr>
      <vt:lpstr>Nat Turner’s Rebellion</vt:lpstr>
      <vt:lpstr>Frederick Douglass</vt:lpstr>
      <vt:lpstr>PowerPoint Presentation</vt:lpstr>
      <vt:lpstr>PowerPoint Presentation</vt:lpstr>
      <vt:lpstr>Temperance</vt:lpstr>
      <vt:lpstr>The Legacy of Temperance</vt:lpstr>
      <vt:lpstr>Public Education</vt:lpstr>
      <vt:lpstr>Schoolbooks as Motivational Tools</vt:lpstr>
      <vt:lpstr>PowerPoint Presentation</vt:lpstr>
      <vt:lpstr>Seneca Falls Convention 1848</vt:lpstr>
      <vt:lpstr>Prison &amp; Asylum Reform</vt:lpstr>
      <vt:lpstr>Antebellum Reform</vt:lpstr>
      <vt:lpstr>PowerPoint Presentation</vt:lpstr>
      <vt:lpstr>The Hudson River School</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Jackson</dc:title>
  <dc:creator>Tom Richey</dc:creator>
  <cp:lastModifiedBy>Thomas Richey</cp:lastModifiedBy>
  <cp:revision>599</cp:revision>
  <cp:lastPrinted>2012-12-10T22:47:23Z</cp:lastPrinted>
  <dcterms:created xsi:type="dcterms:W3CDTF">2008-11-06T13:55:41Z</dcterms:created>
  <dcterms:modified xsi:type="dcterms:W3CDTF">2022-01-31T20:37:31Z</dcterms:modified>
</cp:coreProperties>
</file>