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charts/chart1.xml" ContentType="application/vnd.openxmlformats-officedocument.drawingml.chart+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theme/themeOverride32.xml" ContentType="application/vnd.openxmlformats-officedocument.themeOverride+xml"/>
  <Override PartName="/ppt/theme/themeOverride33.xml" ContentType="application/vnd.openxmlformats-officedocument.themeOverride+xml"/>
  <Override PartName="/ppt/theme/themeOverride34.xml" ContentType="application/vnd.openxmlformats-officedocument.themeOverride+xml"/>
  <Override PartName="/ppt/theme/themeOverride35.xml" ContentType="application/vnd.openxmlformats-officedocument.themeOverride+xml"/>
  <Override PartName="/ppt/theme/themeOverride36.xml" ContentType="application/vnd.openxmlformats-officedocument.themeOverride+xml"/>
  <Override PartName="/ppt/theme/themeOverride37.xml" ContentType="application/vnd.openxmlformats-officedocument.themeOverride+xml"/>
  <Override PartName="/ppt/theme/themeOverride38.xml" ContentType="application/vnd.openxmlformats-officedocument.themeOverride+xml"/>
  <Override PartName="/ppt/theme/themeOverride39.xml" ContentType="application/vnd.openxmlformats-officedocument.themeOverride+xml"/>
  <Override PartName="/ppt/theme/themeOverride40.xml" ContentType="application/vnd.openxmlformats-officedocument.themeOverride+xml"/>
  <Override PartName="/ppt/theme/themeOverride4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42.xml" ContentType="application/vnd.openxmlformats-officedocument.themeOverride+xml"/>
  <Override PartName="/ppt/theme/themeOverride43.xml" ContentType="application/vnd.openxmlformats-officedocument.themeOverride+xml"/>
  <Override PartName="/ppt/theme/themeOverride44.xml" ContentType="application/vnd.openxmlformats-officedocument.themeOverride+xml"/>
  <Override PartName="/ppt/theme/themeOverride45.xml" ContentType="application/vnd.openxmlformats-officedocument.themeOverride+xml"/>
  <Override PartName="/ppt/theme/themeOverride46.xml" ContentType="application/vnd.openxmlformats-officedocument.themeOverride+xml"/>
  <Override PartName="/ppt/theme/themeOverride47.xml" ContentType="application/vnd.openxmlformats-officedocument.themeOverride+xml"/>
  <Override PartName="/ppt/theme/themeOverride48.xml" ContentType="application/vnd.openxmlformats-officedocument.themeOverride+xml"/>
  <Override PartName="/ppt/theme/themeOverride49.xml" ContentType="application/vnd.openxmlformats-officedocument.themeOverride+xml"/>
  <Override PartName="/ppt/theme/themeOverride50.xml" ContentType="application/vnd.openxmlformats-officedocument.themeOverride+xml"/>
  <Override PartName="/ppt/theme/themeOverride51.xml" ContentType="application/vnd.openxmlformats-officedocument.themeOverride+xml"/>
  <Override PartName="/ppt/theme/themeOverride52.xml" ContentType="application/vnd.openxmlformats-officedocument.themeOverride+xml"/>
  <Override PartName="/ppt/theme/themeOverride53.xml" ContentType="application/vnd.openxmlformats-officedocument.themeOverride+xml"/>
  <Override PartName="/ppt/theme/themeOverride54.xml" ContentType="application/vnd.openxmlformats-officedocument.themeOverride+xml"/>
  <Override PartName="/ppt/theme/themeOverride55.xml" ContentType="application/vnd.openxmlformats-officedocument.themeOverride+xml"/>
  <Override PartName="/ppt/theme/themeOverride56.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48" r:id="rId1"/>
    <p:sldMasterId id="2147483760" r:id="rId2"/>
  </p:sldMasterIdLst>
  <p:notesMasterIdLst>
    <p:notesMasterId r:id="rId74"/>
  </p:notesMasterIdLst>
  <p:sldIdLst>
    <p:sldId id="391" r:id="rId3"/>
    <p:sldId id="344" r:id="rId4"/>
    <p:sldId id="347" r:id="rId5"/>
    <p:sldId id="361" r:id="rId6"/>
    <p:sldId id="410" r:id="rId7"/>
    <p:sldId id="257" r:id="rId8"/>
    <p:sldId id="411" r:id="rId9"/>
    <p:sldId id="346" r:id="rId10"/>
    <p:sldId id="286" r:id="rId11"/>
    <p:sldId id="348" r:id="rId12"/>
    <p:sldId id="345" r:id="rId13"/>
    <p:sldId id="366" r:id="rId14"/>
    <p:sldId id="367" r:id="rId15"/>
    <p:sldId id="362" r:id="rId16"/>
    <p:sldId id="288" r:id="rId17"/>
    <p:sldId id="266" r:id="rId18"/>
    <p:sldId id="413" r:id="rId19"/>
    <p:sldId id="412" r:id="rId20"/>
    <p:sldId id="372" r:id="rId21"/>
    <p:sldId id="373" r:id="rId22"/>
    <p:sldId id="269" r:id="rId23"/>
    <p:sldId id="371" r:id="rId24"/>
    <p:sldId id="375" r:id="rId25"/>
    <p:sldId id="376" r:id="rId26"/>
    <p:sldId id="274" r:id="rId27"/>
    <p:sldId id="377" r:id="rId28"/>
    <p:sldId id="278" r:id="rId29"/>
    <p:sldId id="275" r:id="rId30"/>
    <p:sldId id="380" r:id="rId31"/>
    <p:sldId id="379" r:id="rId32"/>
    <p:sldId id="381" r:id="rId33"/>
    <p:sldId id="378" r:id="rId34"/>
    <p:sldId id="382" r:id="rId35"/>
    <p:sldId id="384" r:id="rId36"/>
    <p:sldId id="383" r:id="rId37"/>
    <p:sldId id="431" r:id="rId38"/>
    <p:sldId id="281" r:id="rId39"/>
    <p:sldId id="385" r:id="rId40"/>
    <p:sldId id="394" r:id="rId41"/>
    <p:sldId id="393" r:id="rId42"/>
    <p:sldId id="392" r:id="rId43"/>
    <p:sldId id="280" r:id="rId44"/>
    <p:sldId id="397" r:id="rId45"/>
    <p:sldId id="396" r:id="rId46"/>
    <p:sldId id="398" r:id="rId47"/>
    <p:sldId id="399" r:id="rId48"/>
    <p:sldId id="400" r:id="rId49"/>
    <p:sldId id="401" r:id="rId50"/>
    <p:sldId id="404" r:id="rId51"/>
    <p:sldId id="284" r:id="rId52"/>
    <p:sldId id="353" r:id="rId53"/>
    <p:sldId id="368" r:id="rId54"/>
    <p:sldId id="387" r:id="rId55"/>
    <p:sldId id="388" r:id="rId56"/>
    <p:sldId id="389" r:id="rId57"/>
    <p:sldId id="350" r:id="rId58"/>
    <p:sldId id="405" r:id="rId59"/>
    <p:sldId id="294" r:id="rId60"/>
    <p:sldId id="406" r:id="rId61"/>
    <p:sldId id="407" r:id="rId62"/>
    <p:sldId id="428" r:id="rId63"/>
    <p:sldId id="426" r:id="rId64"/>
    <p:sldId id="429" r:id="rId65"/>
    <p:sldId id="430" r:id="rId66"/>
    <p:sldId id="427" r:id="rId67"/>
    <p:sldId id="422" r:id="rId68"/>
    <p:sldId id="423" r:id="rId69"/>
    <p:sldId id="424" r:id="rId70"/>
    <p:sldId id="299" r:id="rId71"/>
    <p:sldId id="433" r:id="rId72"/>
    <p:sldId id="425" r:id="rId73"/>
  </p:sldIdLst>
  <p:sldSz cx="9144000" cy="6858000" type="screen4x3"/>
  <p:notesSz cx="6858000" cy="9144000"/>
  <p:embeddedFontLst>
    <p:embeddedFont>
      <p:font typeface="Bujardet Freres (Unregistered)" panose="00000400000000000000" pitchFamily="2" charset="0"/>
      <p:regular r:id="rId75"/>
    </p:embeddedFont>
    <p:embeddedFont>
      <p:font typeface="Calibri" panose="020F0502020204030204" pitchFamily="34" charset="0"/>
      <p:regular r:id="rId76"/>
      <p:bold r:id="rId77"/>
      <p:italic r:id="rId78"/>
      <p:boldItalic r:id="rId79"/>
    </p:embeddedFont>
    <p:embeddedFont>
      <p:font typeface="Garamond" panose="02020404030301010803" pitchFamily="18" charset="0"/>
      <p:regular r:id="rId80"/>
      <p:bold r:id="rId81"/>
      <p:italic r:id="rId82"/>
    </p:embeddedFont>
    <p:embeddedFont>
      <p:font typeface="Gill Sans MT" panose="020B0502020104020203" pitchFamily="34" charset="0"/>
      <p:regular r:id="rId83"/>
      <p:bold r:id="rId84"/>
      <p:italic r:id="rId85"/>
      <p:boldItalic r:id="rId86"/>
    </p:embeddedFont>
    <p:embeddedFont>
      <p:font typeface="IM FELL Double Pica" panose="02000000000000000000" pitchFamily="2" charset="0"/>
      <p:regular r:id="rId87"/>
      <p:italic r:id="rId88"/>
    </p:embeddedFont>
    <p:embeddedFont>
      <p:font typeface="Tahoma" panose="020B0604030504040204" pitchFamily="34" charset="0"/>
      <p:regular r:id="rId89"/>
      <p:bold r:id="rId90"/>
    </p:embeddedFont>
  </p:embeddedFontLst>
  <p:defaultTextStyle>
    <a:defPPr>
      <a:defRPr lang="en-US"/>
    </a:defPPr>
    <a:lvl1pPr algn="l" rtl="0" eaLnBrk="0" fontAlgn="base" hangingPunct="0">
      <a:spcBef>
        <a:spcPct val="0"/>
      </a:spcBef>
      <a:spcAft>
        <a:spcPct val="0"/>
      </a:spcAft>
      <a:defRPr kern="1200">
        <a:solidFill>
          <a:schemeClr val="tx1"/>
        </a:solidFill>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m Richey" initials="TFR"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ECD2"/>
    <a:srgbClr val="76C6EC"/>
    <a:srgbClr val="62DCFF"/>
    <a:srgbClr val="5FD4E3"/>
    <a:srgbClr val="00111C"/>
    <a:srgbClr val="D2D3C1"/>
    <a:srgbClr val="223C42"/>
    <a:srgbClr val="DBD4C1"/>
    <a:srgbClr val="64634F"/>
    <a:srgbClr val="FDF4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71" autoAdjust="0"/>
  </p:normalViewPr>
  <p:slideViewPr>
    <p:cSldViewPr>
      <p:cViewPr varScale="1">
        <p:scale>
          <a:sx n="82" d="100"/>
          <a:sy n="82" d="100"/>
        </p:scale>
        <p:origin x="1447" y="48"/>
      </p:cViewPr>
      <p:guideLst>
        <p:guide orient="horz" pos="2160"/>
        <p:guide pos="2880"/>
      </p:guideLst>
    </p:cSldViewPr>
  </p:slideViewPr>
  <p:notesTextViewPr>
    <p:cViewPr>
      <p:scale>
        <a:sx n="100" d="100"/>
        <a:sy n="100" d="100"/>
      </p:scale>
      <p:origin x="0" y="0"/>
    </p:cViewPr>
  </p:notesTextViewPr>
  <p:sorterViewPr>
    <p:cViewPr>
      <p:scale>
        <a:sx n="50" d="100"/>
        <a:sy n="50" d="100"/>
      </p:scale>
      <p:origin x="0" y="-63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font" Target="fonts/font2.fntdata"/><Relationship Id="rId84" Type="http://schemas.openxmlformats.org/officeDocument/2006/relationships/font" Target="fonts/font10.fntdata"/><Relationship Id="rId89" Type="http://schemas.openxmlformats.org/officeDocument/2006/relationships/font" Target="fonts/font15.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notesMaster" Target="notesMasters/notesMaster1.xml"/><Relationship Id="rId79" Type="http://schemas.openxmlformats.org/officeDocument/2006/relationships/font" Target="fonts/font5.fntdata"/><Relationship Id="rId87" Type="http://schemas.openxmlformats.org/officeDocument/2006/relationships/font" Target="fonts/font13.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font" Target="fonts/font8.fntdata"/><Relationship Id="rId90" Type="http://schemas.openxmlformats.org/officeDocument/2006/relationships/font" Target="fonts/font16.fntdata"/><Relationship Id="rId95"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font" Target="fonts/font3.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font" Target="fonts/font6.fntdata"/><Relationship Id="rId85" Type="http://schemas.openxmlformats.org/officeDocument/2006/relationships/font" Target="fonts/font11.fntdata"/><Relationship Id="rId93"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font" Target="fonts/font1.fntdata"/><Relationship Id="rId83" Type="http://schemas.openxmlformats.org/officeDocument/2006/relationships/font" Target="fonts/font9.fntdata"/><Relationship Id="rId88" Type="http://schemas.openxmlformats.org/officeDocument/2006/relationships/font" Target="fonts/font14.fntdata"/><Relationship Id="rId9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font" Target="fonts/font4.fntdata"/><Relationship Id="rId81" Type="http://schemas.openxmlformats.org/officeDocument/2006/relationships/font" Target="fonts/font7.fntdata"/><Relationship Id="rId86" Type="http://schemas.openxmlformats.org/officeDocument/2006/relationships/font" Target="fonts/font12.fntdata"/><Relationship Id="rId9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charts/_rels/chart1.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autoTitleDeleted val="1"/>
    <c:plotArea>
      <c:layout>
        <c:manualLayout>
          <c:layoutTarget val="inner"/>
          <c:xMode val="edge"/>
          <c:yMode val="edge"/>
          <c:x val="4.0477252843394582E-2"/>
          <c:y val="0.20382561554805637"/>
          <c:w val="0.50646358267716485"/>
          <c:h val="0.72351940382452251"/>
        </c:manualLayout>
      </c:layout>
      <c:pieChart>
        <c:varyColors val="1"/>
        <c:ser>
          <c:idx val="0"/>
          <c:order val="0"/>
          <c:spPr>
            <a:ln w="19050">
              <a:solidFill>
                <a:srgbClr val="E6E6D5"/>
              </a:solidFill>
            </a:ln>
          </c:spPr>
          <c:dPt>
            <c:idx val="0"/>
            <c:bubble3D val="0"/>
            <c:spPr>
              <a:solidFill>
                <a:srgbClr val="A34233"/>
              </a:solidFill>
              <a:ln w="19050">
                <a:solidFill>
                  <a:srgbClr val="E6E6D5"/>
                </a:solidFill>
              </a:ln>
            </c:spPr>
            <c:extLst>
              <c:ext xmlns:c16="http://schemas.microsoft.com/office/drawing/2014/chart" uri="{C3380CC4-5D6E-409C-BE32-E72D297353CC}">
                <c16:uniqueId val="{00000001-B333-45E9-9CC7-25FD770ED366}"/>
              </c:ext>
            </c:extLst>
          </c:dPt>
          <c:dPt>
            <c:idx val="1"/>
            <c:bubble3D val="0"/>
            <c:spPr>
              <a:solidFill>
                <a:srgbClr val="9A9AA5">
                  <a:lumMod val="75000"/>
                </a:srgbClr>
              </a:solidFill>
              <a:ln w="19050">
                <a:solidFill>
                  <a:srgbClr val="E6E6D5"/>
                </a:solidFill>
              </a:ln>
            </c:spPr>
            <c:extLst>
              <c:ext xmlns:c16="http://schemas.microsoft.com/office/drawing/2014/chart" uri="{C3380CC4-5D6E-409C-BE32-E72D297353CC}">
                <c16:uniqueId val="{00000003-B333-45E9-9CC7-25FD770ED366}"/>
              </c:ext>
            </c:extLst>
          </c:dPt>
          <c:dPt>
            <c:idx val="2"/>
            <c:bubble3D val="0"/>
            <c:spPr>
              <a:solidFill>
                <a:srgbClr val="E6E6D5">
                  <a:lumMod val="25000"/>
                </a:srgbClr>
              </a:solidFill>
              <a:ln w="19050">
                <a:solidFill>
                  <a:srgbClr val="E6E6D5"/>
                </a:solidFill>
              </a:ln>
            </c:spPr>
            <c:extLst>
              <c:ext xmlns:c16="http://schemas.microsoft.com/office/drawing/2014/chart" uri="{C3380CC4-5D6E-409C-BE32-E72D297353CC}">
                <c16:uniqueId val="{00000005-B333-45E9-9CC7-25FD770ED366}"/>
              </c:ext>
            </c:extLst>
          </c:dPt>
          <c:dPt>
            <c:idx val="3"/>
            <c:bubble3D val="0"/>
            <c:spPr>
              <a:solidFill>
                <a:srgbClr val="E6E6D5">
                  <a:lumMod val="10000"/>
                </a:srgbClr>
              </a:solidFill>
              <a:ln w="19050">
                <a:solidFill>
                  <a:srgbClr val="E6E6D5"/>
                </a:solidFill>
              </a:ln>
            </c:spPr>
            <c:extLst>
              <c:ext xmlns:c16="http://schemas.microsoft.com/office/drawing/2014/chart" uri="{C3380CC4-5D6E-409C-BE32-E72D297353CC}">
                <c16:uniqueId val="{00000007-B333-45E9-9CC7-25FD770ED366}"/>
              </c:ext>
            </c:extLst>
          </c:dPt>
          <c:dLbls>
            <c:dLbl>
              <c:idx val="0"/>
              <c:tx>
                <c:rich>
                  <a:bodyPr/>
                  <a:lstStyle/>
                  <a:p>
                    <a:pPr>
                      <a:defRPr sz="3200" b="1">
                        <a:solidFill>
                          <a:srgbClr val="000000"/>
                        </a:solidFill>
                        <a:latin typeface="Gill Sans MT" pitchFamily="34" charset="0"/>
                      </a:defRPr>
                    </a:pPr>
                    <a:r>
                      <a:rPr lang="en-US" dirty="0">
                        <a:solidFill>
                          <a:schemeClr val="accent4">
                            <a:lumMod val="20000"/>
                            <a:lumOff val="80000"/>
                          </a:schemeClr>
                        </a:solidFill>
                        <a:latin typeface="Gill Sans MT" pitchFamily="34" charset="0"/>
                      </a:rPr>
                      <a:t>50%</a:t>
                    </a:r>
                    <a:endParaRPr lang="en-US" dirty="0">
                      <a:solidFill>
                        <a:schemeClr val="accent4">
                          <a:lumMod val="20000"/>
                          <a:lumOff val="80000"/>
                        </a:schemeClr>
                      </a:solidFill>
                    </a:endParaRPr>
                  </a:p>
                </c:rich>
              </c:tx>
              <c:sp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333-45E9-9CC7-25FD770ED366}"/>
                </c:ext>
              </c:extLst>
            </c:dLbl>
            <c:dLbl>
              <c:idx val="1"/>
              <c:spPr/>
              <c:txPr>
                <a:bodyPr/>
                <a:lstStyle/>
                <a:p>
                  <a:pPr>
                    <a:defRPr sz="2800" b="1">
                      <a:solidFill>
                        <a:schemeClr val="tx1"/>
                      </a:solidFill>
                      <a:latin typeface="Gill Sans MT" pitchFamily="34" charset="0"/>
                    </a:defRPr>
                  </a:pPr>
                  <a:endParaRPr lang="en-US"/>
                </a:p>
              </c:txPr>
              <c:showLegendKey val="0"/>
              <c:showVal val="0"/>
              <c:showCatName val="0"/>
              <c:showSerName val="0"/>
              <c:showPercent val="1"/>
              <c:showBubbleSize val="0"/>
              <c:extLst>
                <c:ext xmlns:c16="http://schemas.microsoft.com/office/drawing/2014/chart" uri="{C3380CC4-5D6E-409C-BE32-E72D297353CC}">
                  <c16:uniqueId val="{00000003-B333-45E9-9CC7-25FD770ED366}"/>
                </c:ext>
              </c:extLst>
            </c:dLbl>
            <c:dLbl>
              <c:idx val="2"/>
              <c:tx>
                <c:rich>
                  <a:bodyPr/>
                  <a:lstStyle/>
                  <a:p>
                    <a:pPr>
                      <a:defRPr sz="3200" b="1">
                        <a:solidFill>
                          <a:srgbClr val="000000"/>
                        </a:solidFill>
                        <a:latin typeface="Gill Sans MT" pitchFamily="34" charset="0"/>
                      </a:defRPr>
                    </a:pPr>
                    <a:r>
                      <a:rPr lang="en-US" dirty="0">
                        <a:solidFill>
                          <a:schemeClr val="accent4">
                            <a:lumMod val="20000"/>
                            <a:lumOff val="80000"/>
                          </a:schemeClr>
                        </a:solidFill>
                        <a:latin typeface="Gill Sans MT" pitchFamily="34" charset="0"/>
                      </a:rPr>
                      <a:t>25%</a:t>
                    </a:r>
                    <a:endParaRPr lang="en-US" dirty="0">
                      <a:solidFill>
                        <a:schemeClr val="accent4">
                          <a:lumMod val="20000"/>
                          <a:lumOff val="80000"/>
                        </a:schemeClr>
                      </a:solidFill>
                    </a:endParaRPr>
                  </a:p>
                </c:rich>
              </c:tx>
              <c:sp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B333-45E9-9CC7-25FD770ED366}"/>
                </c:ext>
              </c:extLst>
            </c:dLbl>
            <c:dLbl>
              <c:idx val="3"/>
              <c:tx>
                <c:rich>
                  <a:bodyPr/>
                  <a:lstStyle/>
                  <a:p>
                    <a:pPr>
                      <a:defRPr sz="3200" b="1">
                        <a:solidFill>
                          <a:srgbClr val="000000"/>
                        </a:solidFill>
                        <a:latin typeface="Gill Sans MT" pitchFamily="34" charset="0"/>
                      </a:defRPr>
                    </a:pPr>
                    <a:r>
                      <a:rPr lang="en-US" dirty="0">
                        <a:solidFill>
                          <a:schemeClr val="accent4">
                            <a:lumMod val="20000"/>
                            <a:lumOff val="80000"/>
                          </a:schemeClr>
                        </a:solidFill>
                        <a:latin typeface="Gill Sans MT" pitchFamily="34" charset="0"/>
                      </a:rPr>
                      <a:t>19%</a:t>
                    </a:r>
                    <a:endParaRPr lang="en-US" dirty="0">
                      <a:solidFill>
                        <a:schemeClr val="accent4">
                          <a:lumMod val="20000"/>
                          <a:lumOff val="80000"/>
                        </a:schemeClr>
                      </a:solidFill>
                    </a:endParaRPr>
                  </a:p>
                </c:rich>
              </c:tx>
              <c:sp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B333-45E9-9CC7-25FD770ED366}"/>
                </c:ext>
              </c:extLst>
            </c:dLbl>
            <c:spPr>
              <a:noFill/>
              <a:ln>
                <a:noFill/>
              </a:ln>
              <a:effectLst/>
            </c:spPr>
            <c:txPr>
              <a:bodyPr/>
              <a:lstStyle/>
              <a:p>
                <a:pPr>
                  <a:defRPr sz="2400" b="1">
                    <a:solidFill>
                      <a:schemeClr val="tx1"/>
                    </a:solidFill>
                    <a:latin typeface="Gill Sans MT" pitchFamily="34" charset="0"/>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Sheet1!$B$3:$B$6</c:f>
              <c:strCache>
                <c:ptCount val="4"/>
                <c:pt idx="0">
                  <c:v>Debt</c:v>
                </c:pt>
                <c:pt idx="1">
                  <c:v>Versailles</c:v>
                </c:pt>
                <c:pt idx="2">
                  <c:v>Military</c:v>
                </c:pt>
                <c:pt idx="3">
                  <c:v>Public Works</c:v>
                </c:pt>
              </c:strCache>
            </c:strRef>
          </c:cat>
          <c:val>
            <c:numRef>
              <c:f>Sheet1!$C$3:$C$6</c:f>
              <c:numCache>
                <c:formatCode>General</c:formatCode>
                <c:ptCount val="4"/>
                <c:pt idx="0">
                  <c:v>50</c:v>
                </c:pt>
                <c:pt idx="1">
                  <c:v>6</c:v>
                </c:pt>
                <c:pt idx="2">
                  <c:v>25</c:v>
                </c:pt>
                <c:pt idx="3">
                  <c:v>19</c:v>
                </c:pt>
              </c:numCache>
            </c:numRef>
          </c:val>
          <c:extLst>
            <c:ext xmlns:c16="http://schemas.microsoft.com/office/drawing/2014/chart" uri="{C3380CC4-5D6E-409C-BE32-E72D297353CC}">
              <c16:uniqueId val="{00000008-B333-45E9-9CC7-25FD770ED366}"/>
            </c:ext>
          </c:extLst>
        </c:ser>
        <c:dLbls>
          <c:showLegendKey val="0"/>
          <c:showVal val="0"/>
          <c:showCatName val="0"/>
          <c:showSerName val="0"/>
          <c:showPercent val="1"/>
          <c:showBubbleSize val="0"/>
          <c:showLeaderLines val="1"/>
        </c:dLbls>
        <c:firstSliceAng val="0"/>
      </c:pieChart>
    </c:plotArea>
    <c:legend>
      <c:legendPos val="r"/>
      <c:layout>
        <c:manualLayout>
          <c:xMode val="edge"/>
          <c:yMode val="edge"/>
          <c:x val="0.59623293963254598"/>
          <c:y val="0.43948068991376077"/>
          <c:w val="0.40041076115485663"/>
          <c:h val="0.51350315585551398"/>
        </c:manualLayout>
      </c:layout>
      <c:overlay val="0"/>
      <c:txPr>
        <a:bodyPr/>
        <a:lstStyle/>
        <a:p>
          <a:pPr>
            <a:defRPr sz="3000" b="1"/>
          </a:pPr>
          <a:endParaRPr lang="en-US"/>
        </a:p>
      </c:txPr>
    </c:legend>
    <c:plotVisOnly val="1"/>
    <c:dispBlanksAs val="zero"/>
    <c:showDLblsOverMax val="0"/>
  </c:chart>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7B89F2C4-C237-41BA-B696-C031E5D18CFF}" type="datetimeFigureOut">
              <a:rPr lang="en-US"/>
              <a:pPr>
                <a:defRPr/>
              </a:pPr>
              <a:t>11/12/2018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201291E1-BDF5-4C0A-819F-4D2721A594C7}" type="slidenum">
              <a:rPr lang="en-US"/>
              <a:pPr>
                <a:defRPr/>
              </a:pPr>
              <a:t>‹#›</a:t>
            </a:fld>
            <a:endParaRPr lang="en-US"/>
          </a:p>
        </p:txBody>
      </p:sp>
    </p:spTree>
    <p:extLst>
      <p:ext uri="{BB962C8B-B14F-4D97-AF65-F5344CB8AC3E}">
        <p14:creationId xmlns:p14="http://schemas.microsoft.com/office/powerpoint/2010/main" val="31953058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http://www.hdwallpapers.in/statue_of_liberty_new_york_city-wallpapers.html </a:t>
            </a:r>
          </a:p>
        </p:txBody>
      </p:sp>
      <p:sp>
        <p:nvSpPr>
          <p:cNvPr id="4" name="Slide Number Placeholder 3"/>
          <p:cNvSpPr>
            <a:spLocks noGrp="1"/>
          </p:cNvSpPr>
          <p:nvPr>
            <p:ph type="sldNum" sz="quarter" idx="10"/>
          </p:nvPr>
        </p:nvSpPr>
        <p:spPr/>
        <p:txBody>
          <a:bodyPr/>
          <a:lstStyle/>
          <a:p>
            <a:pPr>
              <a:defRPr/>
            </a:pPr>
            <a:fld id="{201291E1-BDF5-4C0A-819F-4D2721A594C7}" type="slidenum">
              <a:rPr lang="en-US" smtClean="0"/>
              <a:pPr>
                <a:defRPr/>
              </a:pPr>
              <a:t>52</a:t>
            </a:fld>
            <a:endParaRPr lang="en-US"/>
          </a:p>
        </p:txBody>
      </p:sp>
    </p:spTree>
    <p:extLst>
      <p:ext uri="{BB962C8B-B14F-4D97-AF65-F5344CB8AC3E}">
        <p14:creationId xmlns:p14="http://schemas.microsoft.com/office/powerpoint/2010/main" val="979265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http://www.hdwallpapers.in/statue_of_liberty_new_york_city-wallpapers.html </a:t>
            </a:r>
          </a:p>
        </p:txBody>
      </p:sp>
      <p:sp>
        <p:nvSpPr>
          <p:cNvPr id="4" name="Slide Number Placeholder 3"/>
          <p:cNvSpPr>
            <a:spLocks noGrp="1"/>
          </p:cNvSpPr>
          <p:nvPr>
            <p:ph type="sldNum" sz="quarter" idx="10"/>
          </p:nvPr>
        </p:nvSpPr>
        <p:spPr/>
        <p:txBody>
          <a:bodyPr/>
          <a:lstStyle/>
          <a:p>
            <a:pPr>
              <a:defRPr/>
            </a:pPr>
            <a:fld id="{201291E1-BDF5-4C0A-819F-4D2721A594C7}" type="slidenum">
              <a:rPr lang="en-US" smtClean="0"/>
              <a:pPr>
                <a:defRPr/>
              </a:pPr>
              <a:t>53</a:t>
            </a:fld>
            <a:endParaRPr lang="en-US"/>
          </a:p>
        </p:txBody>
      </p:sp>
    </p:spTree>
    <p:extLst>
      <p:ext uri="{BB962C8B-B14F-4D97-AF65-F5344CB8AC3E}">
        <p14:creationId xmlns:p14="http://schemas.microsoft.com/office/powerpoint/2010/main" val="979265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http://www.hdwallpapers.in/statue_of_liberty_new_york_city-wallpapers.html </a:t>
            </a:r>
          </a:p>
        </p:txBody>
      </p:sp>
      <p:sp>
        <p:nvSpPr>
          <p:cNvPr id="4" name="Slide Number Placeholder 3"/>
          <p:cNvSpPr>
            <a:spLocks noGrp="1"/>
          </p:cNvSpPr>
          <p:nvPr>
            <p:ph type="sldNum" sz="quarter" idx="10"/>
          </p:nvPr>
        </p:nvSpPr>
        <p:spPr/>
        <p:txBody>
          <a:bodyPr/>
          <a:lstStyle/>
          <a:p>
            <a:pPr>
              <a:defRPr/>
            </a:pPr>
            <a:fld id="{201291E1-BDF5-4C0A-819F-4D2721A594C7}" type="slidenum">
              <a:rPr lang="en-US" smtClean="0"/>
              <a:pPr>
                <a:defRPr/>
              </a:pPr>
              <a:t>54</a:t>
            </a:fld>
            <a:endParaRPr lang="en-US"/>
          </a:p>
        </p:txBody>
      </p:sp>
    </p:spTree>
    <p:extLst>
      <p:ext uri="{BB962C8B-B14F-4D97-AF65-F5344CB8AC3E}">
        <p14:creationId xmlns:p14="http://schemas.microsoft.com/office/powerpoint/2010/main" val="979265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http://www.hdwallpapers.in/statue_of_liberty_new_york_city-wallpapers.html </a:t>
            </a:r>
          </a:p>
        </p:txBody>
      </p:sp>
      <p:sp>
        <p:nvSpPr>
          <p:cNvPr id="4" name="Slide Number Placeholder 3"/>
          <p:cNvSpPr>
            <a:spLocks noGrp="1"/>
          </p:cNvSpPr>
          <p:nvPr>
            <p:ph type="sldNum" sz="quarter" idx="10"/>
          </p:nvPr>
        </p:nvSpPr>
        <p:spPr/>
        <p:txBody>
          <a:bodyPr/>
          <a:lstStyle/>
          <a:p>
            <a:pPr>
              <a:defRPr/>
            </a:pPr>
            <a:fld id="{201291E1-BDF5-4C0A-819F-4D2721A594C7}" type="slidenum">
              <a:rPr lang="en-US" smtClean="0"/>
              <a:pPr>
                <a:defRPr/>
              </a:pPr>
              <a:t>55</a:t>
            </a:fld>
            <a:endParaRPr lang="en-US"/>
          </a:p>
        </p:txBody>
      </p:sp>
    </p:spTree>
    <p:extLst>
      <p:ext uri="{BB962C8B-B14F-4D97-AF65-F5344CB8AC3E}">
        <p14:creationId xmlns:p14="http://schemas.microsoft.com/office/powerpoint/2010/main" val="979265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7D48878-D2A8-4070-94A3-656277366F61}"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B11C2CE-FC6E-4B3D-AB5A-200C03D9D1B1}"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8B4DA7B-01AB-4B65-BC3B-BF973C679F4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11/12/2018</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0904079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11/12/2018</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3287862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11/12/2018</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0053721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11/12/2018</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2706035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FEE20D-232A-47E8-8FDB-17CD01AF0984}" type="datetimeFigureOut">
              <a:rPr lang="en-US" smtClean="0">
                <a:solidFill>
                  <a:srgbClr val="072F54">
                    <a:tint val="75000"/>
                  </a:srgbClr>
                </a:solidFill>
              </a:rPr>
              <a:pPr/>
              <a:t>11/12/2018</a:t>
            </a:fld>
            <a:endParaRPr lang="en-US">
              <a:solidFill>
                <a:srgbClr val="072F54">
                  <a:tint val="75000"/>
                </a:srgbClr>
              </a:solidFill>
            </a:endParaRPr>
          </a:p>
        </p:txBody>
      </p:sp>
      <p:sp>
        <p:nvSpPr>
          <p:cNvPr id="8" name="Footer Placeholder 7"/>
          <p:cNvSpPr>
            <a:spLocks noGrp="1"/>
          </p:cNvSpPr>
          <p:nvPr>
            <p:ph type="ftr" sz="quarter" idx="11"/>
          </p:nvPr>
        </p:nvSpPr>
        <p:spPr/>
        <p:txBody>
          <a:bodyPr/>
          <a:lstStyle/>
          <a:p>
            <a:endParaRPr lang="en-US">
              <a:solidFill>
                <a:srgbClr val="072F54">
                  <a:tint val="75000"/>
                </a:srgbClr>
              </a:solidFill>
            </a:endParaRPr>
          </a:p>
        </p:txBody>
      </p:sp>
      <p:sp>
        <p:nvSpPr>
          <p:cNvPr id="9" name="Slide Number Placeholder 8"/>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6677480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4FEE20D-232A-47E8-8FDB-17CD01AF0984}" type="datetimeFigureOut">
              <a:rPr lang="en-US" smtClean="0">
                <a:solidFill>
                  <a:srgbClr val="072F54">
                    <a:tint val="75000"/>
                  </a:srgbClr>
                </a:solidFill>
              </a:rPr>
              <a:pPr/>
              <a:t>11/12/2018</a:t>
            </a:fld>
            <a:endParaRPr lang="en-US">
              <a:solidFill>
                <a:srgbClr val="072F54">
                  <a:tint val="75000"/>
                </a:srgbClr>
              </a:solidFill>
            </a:endParaRPr>
          </a:p>
        </p:txBody>
      </p:sp>
      <p:sp>
        <p:nvSpPr>
          <p:cNvPr id="4" name="Footer Placeholder 3"/>
          <p:cNvSpPr>
            <a:spLocks noGrp="1"/>
          </p:cNvSpPr>
          <p:nvPr>
            <p:ph type="ftr" sz="quarter" idx="11"/>
          </p:nvPr>
        </p:nvSpPr>
        <p:spPr/>
        <p:txBody>
          <a:bodyPr/>
          <a:lstStyle/>
          <a:p>
            <a:endParaRPr lang="en-US">
              <a:solidFill>
                <a:srgbClr val="072F54">
                  <a:tint val="75000"/>
                </a:srgbClr>
              </a:solidFill>
            </a:endParaRPr>
          </a:p>
        </p:txBody>
      </p:sp>
      <p:sp>
        <p:nvSpPr>
          <p:cNvPr id="5" name="Slide Number Placeholder 4"/>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7480032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FEE20D-232A-47E8-8FDB-17CD01AF0984}" type="datetimeFigureOut">
              <a:rPr lang="en-US" smtClean="0">
                <a:solidFill>
                  <a:srgbClr val="072F54">
                    <a:tint val="75000"/>
                  </a:srgbClr>
                </a:solidFill>
              </a:rPr>
              <a:pPr/>
              <a:t>11/12/2018</a:t>
            </a:fld>
            <a:endParaRPr lang="en-US">
              <a:solidFill>
                <a:srgbClr val="072F54">
                  <a:tint val="75000"/>
                </a:srgbClr>
              </a:solidFill>
            </a:endParaRPr>
          </a:p>
        </p:txBody>
      </p:sp>
      <p:sp>
        <p:nvSpPr>
          <p:cNvPr id="3" name="Footer Placeholder 2"/>
          <p:cNvSpPr>
            <a:spLocks noGrp="1"/>
          </p:cNvSpPr>
          <p:nvPr>
            <p:ph type="ftr" sz="quarter" idx="11"/>
          </p:nvPr>
        </p:nvSpPr>
        <p:spPr/>
        <p:txBody>
          <a:bodyPr/>
          <a:lstStyle/>
          <a:p>
            <a:endParaRPr lang="en-US">
              <a:solidFill>
                <a:srgbClr val="072F54">
                  <a:tint val="75000"/>
                </a:srgbClr>
              </a:solidFill>
            </a:endParaRPr>
          </a:p>
        </p:txBody>
      </p:sp>
      <p:sp>
        <p:nvSpPr>
          <p:cNvPr id="4" name="Slide Number Placeholder 3"/>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42684155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11/12/2018</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020628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41A5C77-DA13-4840-98AD-9CF5CA111CC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11/12/2018</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41769517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11/12/2018</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5398954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4"/>
            <a:ext cx="20574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4"/>
            <a:ext cx="60198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11/12/2018</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493179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4D2D9EF-CA3B-4ABC-ABC2-6618364D3F6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72C2937-45CF-4FEE-8603-C9640BBE757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C6B5D31-D032-4AF1-8C56-46284725CB1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D5CA7E2-35B6-446B-BF02-B2A80477FA2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69118F97-38E5-4E48-B49A-306F5F81CC6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2E5490D-0FFC-47D9-835C-99503D0CC32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F9BE834-74F6-44A9-84BF-D052511F74B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chemeClr val="bg1">
                <a:lumMod val="75000"/>
              </a:schemeClr>
            </a:gs>
            <a:gs pos="100000">
              <a:schemeClr val="bg1">
                <a:gamma/>
                <a:shade val="90980"/>
                <a:invGamma/>
              </a:schemeClr>
            </a:gs>
          </a:gsLst>
          <a:lin ang="5400000" scaled="1"/>
          <a:tileRect/>
        </a:gra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12FD8790-7566-4BCB-A79C-EC501EA0AA5C}"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54FEE20D-232A-47E8-8FDB-17CD01AF0984}" type="datetimeFigureOut">
              <a:rPr lang="en-US" smtClean="0">
                <a:solidFill>
                  <a:srgbClr val="072F54">
                    <a:tint val="75000"/>
                  </a:srgbClr>
                </a:solidFill>
                <a:latin typeface="Calibri"/>
              </a:rPr>
              <a:pPr eaLnBrk="1" fontAlgn="auto" hangingPunct="1">
                <a:spcBef>
                  <a:spcPts val="0"/>
                </a:spcBef>
                <a:spcAft>
                  <a:spcPts val="0"/>
                </a:spcAft>
              </a:pPr>
              <a:t>11/12/2018</a:t>
            </a:fld>
            <a:endParaRPr lang="en-US">
              <a:solidFill>
                <a:srgbClr val="072F54">
                  <a:tint val="75000"/>
                </a:srgbClr>
              </a:solidFill>
              <a:latin typeface="Calibri"/>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srgbClr val="072F54">
                  <a:tint val="75000"/>
                </a:srgbClr>
              </a:solidFill>
              <a:latin typeface="Calibri"/>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1A836336-2B4A-402D-A477-F0BC818CA747}" type="slidenum">
              <a:rPr lang="en-US" smtClean="0">
                <a:solidFill>
                  <a:srgbClr val="072F54">
                    <a:tint val="75000"/>
                  </a:srgbClr>
                </a:solidFill>
                <a:latin typeface="Calibri"/>
              </a:rPr>
              <a:pPr eaLnBrk="1" fontAlgn="auto" hangingPunct="1">
                <a:spcBef>
                  <a:spcPts val="0"/>
                </a:spcBef>
                <a:spcAft>
                  <a:spcPts val="0"/>
                </a:spcAft>
              </a:pPr>
              <a:t>‹#›</a:t>
            </a:fld>
            <a:endParaRPr lang="en-US">
              <a:solidFill>
                <a:srgbClr val="072F54">
                  <a:tint val="75000"/>
                </a:srgbClr>
              </a:solidFill>
              <a:latin typeface="Calibri"/>
            </a:endParaRPr>
          </a:p>
        </p:txBody>
      </p:sp>
    </p:spTree>
    <p:extLst>
      <p:ext uri="{BB962C8B-B14F-4D97-AF65-F5344CB8AC3E}">
        <p14:creationId xmlns:p14="http://schemas.microsoft.com/office/powerpoint/2010/main" val="2542041893"/>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tomrichey.net/"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hemeOverride" Target="../theme/themeOverride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hemeOverride" Target="../theme/themeOverr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hemeOverride" Target="../theme/themeOverr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hemeOverride" Target="../theme/themeOverr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hemeOverride" Target="../theme/themeOverr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themeOverride" Target="../theme/themeOverride12.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themeOverride" Target="../theme/themeOverride15.xml"/><Relationship Id="rId4" Type="http://schemas.openxmlformats.org/officeDocument/2006/relationships/hyperlink" Target="http://www.flickr.com/photos/carbonnyc/"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hemeOverride" Target="../theme/themeOverride16.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7.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8.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9.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hemeOverride" Target="../theme/themeOverride20.xml"/><Relationship Id="rId6" Type="http://schemas.openxmlformats.org/officeDocument/2006/relationships/image" Target="../media/image21.jpeg"/><Relationship Id="rId5" Type="http://schemas.openxmlformats.org/officeDocument/2006/relationships/image" Target="../media/image20.pn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hemeOverride" Target="../theme/themeOverride21.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themeOverride" Target="../theme/themeOverride22.xml"/><Relationship Id="rId4" Type="http://schemas.openxmlformats.org/officeDocument/2006/relationships/hyperlink" Target="http://www.flickr.com/photos/8765199@N07/" TargetMode="Externa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hyperlink" Target="http://www.foxbusiness.com/politics/2012/01/25/truth-about-federal-tax-burden/" TargetMode="Externa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4.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5.xml"/></Relationships>
</file>

<file path=ppt/slides/_rels/slide32.xml.rels><?xml version="1.0" encoding="UTF-8" standalone="yes"?>
<Relationships xmlns="http://schemas.openxmlformats.org/package/2006/relationships"><Relationship Id="rId3" Type="http://schemas.openxmlformats.org/officeDocument/2006/relationships/hyperlink" Target="http://www.flickr.com/photos/ravages/" TargetMode="External"/><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themeOverride" Target="../theme/themeOverride26.xml"/><Relationship Id="rId5" Type="http://schemas.openxmlformats.org/officeDocument/2006/relationships/hyperlink" Target="http://www.flickr.com/photos/mad_african78/" TargetMode="External"/><Relationship Id="rId4" Type="http://schemas.microsoft.com/office/2007/relationships/hdphoto" Target="../media/hdphoto3.wdp"/></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themeOverride" Target="../theme/themeOverride27.xml"/><Relationship Id="rId5" Type="http://schemas.openxmlformats.org/officeDocument/2006/relationships/hyperlink" Target="http://www.flickr.com/photos/mad_african78/" TargetMode="External"/><Relationship Id="rId4" Type="http://schemas.microsoft.com/office/2007/relationships/hdphoto" Target="../media/hdphoto3.wdp"/></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themeOverride" Target="../theme/themeOverride28.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themeOverride" Target="../theme/themeOverride29.xml"/><Relationship Id="rId5" Type="http://schemas.openxmlformats.org/officeDocument/2006/relationships/image" Target="../media/image28.jpeg"/><Relationship Id="rId4" Type="http://schemas.openxmlformats.org/officeDocument/2006/relationships/slide" Target="slide35.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themeOverride" Target="../theme/themeOverride30.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themeOverride" Target="../theme/themeOverride31.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themeOverride" Target="../theme/themeOverride32.xml"/><Relationship Id="rId4" Type="http://schemas.openxmlformats.org/officeDocument/2006/relationships/hyperlink" Target="http://www.flickr.com/photos/homohominilupus/"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www.foxbusiness.com/politics/2012/01/25/truth-about-federal-tax-burden/" TargetMode="External"/><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hyperlink" Target="http://www.flickr.com/photos/pyth0ns/" TargetMode="External"/><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themeOverride" Target="../theme/themeOverride33.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34.xml"/></Relationships>
</file>

<file path=ppt/slides/_rels/slide43.xml.rels><?xml version="1.0" encoding="UTF-8" standalone="yes"?>
<Relationships xmlns="http://schemas.openxmlformats.org/package/2006/relationships"><Relationship Id="rId3" Type="http://schemas.openxmlformats.org/officeDocument/2006/relationships/hyperlink" Target="http://www.flickr.com/photos/pyth0ns/" TargetMode="External"/><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themeOverride" Target="../theme/themeOverride35.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themeOverride" Target="../theme/themeOverride36.xml"/><Relationship Id="rId4" Type="http://schemas.openxmlformats.org/officeDocument/2006/relationships/hyperlink" Target="http://www.flickr.com/photos/8765199@N07/"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themeOverride" Target="../theme/themeOverride37.xml"/><Relationship Id="rId4" Type="http://schemas.openxmlformats.org/officeDocument/2006/relationships/hyperlink" Target="http://www.flickr.com/photos/8765199@N07/"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themeOverride" Target="../theme/themeOverride38.xml"/><Relationship Id="rId4" Type="http://schemas.openxmlformats.org/officeDocument/2006/relationships/hyperlink" Target="http://www.flickr.com/photos/8765199@N07/"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2.xml"/><Relationship Id="rId1" Type="http://schemas.openxmlformats.org/officeDocument/2006/relationships/themeOverride" Target="../theme/themeOverride39.xml"/></Relationships>
</file>

<file path=ppt/slides/_rels/slide4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themeOverride" Target="../theme/themeOverride40.xml"/><Relationship Id="rId4" Type="http://schemas.openxmlformats.org/officeDocument/2006/relationships/hyperlink" Target="http://www.flickr.com/photos/8765199@N07/"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2.xml"/><Relationship Id="rId1" Type="http://schemas.openxmlformats.org/officeDocument/2006/relationships/themeOverride" Target="../theme/themeOverride41.xml"/><Relationship Id="rId5" Type="http://schemas.openxmlformats.org/officeDocument/2006/relationships/hyperlink" Target="http://www.tomrichey.net/euro/frenchrevolution/august4" TargetMode="External"/><Relationship Id="rId4" Type="http://schemas.openxmlformats.org/officeDocument/2006/relationships/hyperlink" Target="http://www.flickr.com/photos/8765199@N07/"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hemeOverride" Target="../theme/themeOverride42.xml"/><Relationship Id="rId4" Type="http://schemas.openxmlformats.org/officeDocument/2006/relationships/hyperlink" Target="http://avalon.law.yale.edu/18th_century/rightsof.asp"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themeOverride" Target="../theme/themeOverride43.xml"/><Relationship Id="rId4" Type="http://schemas.microsoft.com/office/2007/relationships/hdphoto" Target="../media/hdphoto4.wdp"/></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44.xml"/></Relationships>
</file>

<file path=ppt/slides/_rels/slide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themeOverride" Target="../theme/themeOverride45.xml"/><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6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2.xml"/><Relationship Id="rId1" Type="http://schemas.openxmlformats.org/officeDocument/2006/relationships/themeOverride" Target="../theme/themeOverride46.xml"/></Relationships>
</file>

<file path=ppt/slides/_rels/slide6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2.xml"/><Relationship Id="rId1" Type="http://schemas.openxmlformats.org/officeDocument/2006/relationships/themeOverride" Target="../theme/themeOverride47.xml"/></Relationships>
</file>

<file path=ppt/slides/_rels/slide6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2.xml"/><Relationship Id="rId1" Type="http://schemas.openxmlformats.org/officeDocument/2006/relationships/themeOverride" Target="../theme/themeOverride48.xml"/></Relationships>
</file>

<file path=ppt/slides/_rels/slide6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2.xml"/><Relationship Id="rId1" Type="http://schemas.openxmlformats.org/officeDocument/2006/relationships/themeOverride" Target="../theme/themeOverride49.xml"/></Relationships>
</file>

<file path=ppt/slides/_rels/slide6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2.xml"/><Relationship Id="rId1" Type="http://schemas.openxmlformats.org/officeDocument/2006/relationships/themeOverride" Target="../theme/themeOverride50.xml"/></Relationships>
</file>

<file path=ppt/slides/_rels/slide6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2.xml"/><Relationship Id="rId1" Type="http://schemas.openxmlformats.org/officeDocument/2006/relationships/themeOverride" Target="../theme/themeOverride51.xml"/><Relationship Id="rId4" Type="http://schemas.openxmlformats.org/officeDocument/2006/relationships/image" Target="../media/image42.jpeg"/></Relationships>
</file>

<file path=ppt/slides/_rels/slide6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2.xml"/><Relationship Id="rId1" Type="http://schemas.openxmlformats.org/officeDocument/2006/relationships/themeOverride" Target="../theme/themeOverride52.xml"/></Relationships>
</file>

<file path=ppt/slides/_rels/slide6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2.xml"/><Relationship Id="rId1" Type="http://schemas.openxmlformats.org/officeDocument/2006/relationships/themeOverride" Target="../theme/themeOverride53.xml"/></Relationships>
</file>

<file path=ppt/slides/_rels/slide6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2.xml"/><Relationship Id="rId1" Type="http://schemas.openxmlformats.org/officeDocument/2006/relationships/themeOverride" Target="../theme/themeOverride54.xml"/></Relationships>
</file>

<file path=ppt/slides/_rels/slide6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themeOverride" Target="../theme/themeOverride55.xml"/><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themeOverride" Target="../theme/themeOverride56.xml"/><Relationship Id="rId6" Type="http://schemas.openxmlformats.org/officeDocument/2006/relationships/image" Target="../media/image2.png"/><Relationship Id="rId5" Type="http://schemas.openxmlformats.org/officeDocument/2006/relationships/hyperlink" Target="http://www.tomrichey.net/" TargetMode="External"/><Relationship Id="rId4" Type="http://schemas.microsoft.com/office/2007/relationships/hdphoto" Target="../media/hdphoto6.wdp"/></Relationships>
</file>

<file path=ppt/slides/_rels/slide7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hyperlink" Target="http://www.tomrichey.net/" TargetMode="External"/><Relationship Id="rId7" Type="http://schemas.openxmlformats.org/officeDocument/2006/relationships/hyperlink" Target="http://twitter.com/tomrichey" TargetMode="External"/><Relationship Id="rId12"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12.xml"/><Relationship Id="rId6" Type="http://schemas.openxmlformats.org/officeDocument/2006/relationships/image" Target="../media/image48.png"/><Relationship Id="rId11" Type="http://schemas.openxmlformats.org/officeDocument/2006/relationships/image" Target="../media/image51.png"/><Relationship Id="rId5" Type="http://schemas.openxmlformats.org/officeDocument/2006/relationships/hyperlink" Target="https://www.facebook.com/pages/Tom-Richey/14074617563" TargetMode="External"/><Relationship Id="rId10" Type="http://schemas.openxmlformats.org/officeDocument/2006/relationships/image" Target="../media/image50.png"/><Relationship Id="rId4" Type="http://schemas.openxmlformats.org/officeDocument/2006/relationships/image" Target="../media/image2.png"/><Relationship Id="rId9" Type="http://schemas.openxmlformats.org/officeDocument/2006/relationships/hyperlink" Target="http://www.youtube.com/tomforamerica"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6.xml"/><Relationship Id="rId1" Type="http://schemas.openxmlformats.org/officeDocument/2006/relationships/themeOverride" Target="../theme/themeOverride5.xml"/><Relationship Id="rId6" Type="http://schemas.microsoft.com/office/2007/relationships/hdphoto" Target="../media/hdphoto1.wdp"/><Relationship Id="rId5" Type="http://schemas.openxmlformats.org/officeDocument/2006/relationships/image" Target="../media/image10.jpe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upload.wikimedia.org/wikipedia/commons/thumb/4/4e/Prise_de_la_Bastille.jpg/1280px-Prise_de_la_Bastil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07"/>
            <a:ext cx="9144000" cy="686920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86200" y="122238"/>
            <a:ext cx="5105400" cy="2468562"/>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13800" dirty="0">
                <a:ln/>
                <a:solidFill>
                  <a:schemeClr val="accent3"/>
                </a:solidFill>
                <a:effectLst>
                  <a:glow rad="101600">
                    <a:srgbClr val="002060">
                      <a:alpha val="60000"/>
                    </a:srgbClr>
                  </a:glow>
                </a:effectLst>
              </a:rPr>
              <a:t>1789</a:t>
            </a:r>
          </a:p>
        </p:txBody>
      </p:sp>
      <p:pic>
        <p:nvPicPr>
          <p:cNvPr id="3" name="Picture 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4800600"/>
            <a:ext cx="4038600" cy="1847789"/>
          </a:xfrm>
          <a:prstGeom prst="rect">
            <a:avLst/>
          </a:prstGeom>
          <a:effectLst>
            <a:glow rad="76200">
              <a:schemeClr val="tx2">
                <a:lumMod val="50000"/>
                <a:alpha val="75000"/>
              </a:schemeClr>
            </a:glow>
          </a:effectLst>
        </p:spPr>
      </p:pic>
      <p:sp>
        <p:nvSpPr>
          <p:cNvPr id="4" name="Rectangle 3"/>
          <p:cNvSpPr/>
          <p:nvPr/>
        </p:nvSpPr>
        <p:spPr>
          <a:xfrm>
            <a:off x="0" y="3276600"/>
            <a:ext cx="9144000" cy="914400"/>
          </a:xfrm>
          <a:prstGeom prst="rect">
            <a:avLst/>
          </a:prstGeom>
          <a:solidFill>
            <a:schemeClr val="tx1">
              <a:lumMod val="50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100" b="1" dirty="0">
                <a:effectLst>
                  <a:outerShdw blurRad="38100" dist="38100" dir="2700000" algn="tl">
                    <a:srgbClr val="000000">
                      <a:alpha val="43137"/>
                    </a:srgbClr>
                  </a:outerShdw>
                </a:effectLst>
              </a:rPr>
              <a:t>The French Revolution:  Part I</a:t>
            </a:r>
          </a:p>
        </p:txBody>
      </p:sp>
    </p:spTree>
    <p:extLst>
      <p:ext uri="{BB962C8B-B14F-4D97-AF65-F5344CB8AC3E}">
        <p14:creationId xmlns:p14="http://schemas.microsoft.com/office/powerpoint/2010/main" val="28850751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2"/>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540750" cy="10668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l"/>
            <a:r>
              <a:rPr lang="en-US" sz="6600" dirty="0">
                <a:ln/>
                <a:solidFill>
                  <a:schemeClr val="accent3"/>
                </a:solidFill>
                <a:latin typeface="Bujardet Freres (Unregistered)" pitchFamily="2" charset="0"/>
                <a:cs typeface="Calibri" pitchFamily="34" charset="0"/>
              </a:rPr>
              <a:t>Aristocratic Resurgence</a:t>
            </a:r>
          </a:p>
        </p:txBody>
      </p:sp>
      <p:pic>
        <p:nvPicPr>
          <p:cNvPr id="138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1560731"/>
            <a:ext cx="3733800" cy="5053847"/>
          </a:xfrm>
          <a:prstGeom prst="rect">
            <a:avLst/>
          </a:prstGeom>
          <a:noFill/>
          <a:ln w="9525">
            <a:noFill/>
            <a:miter lim="800000"/>
            <a:headEnd/>
            <a:tailEnd/>
          </a:ln>
          <a:effectLst>
            <a:softEdge rad="63500"/>
          </a:effectLst>
        </p:spPr>
      </p:pic>
      <p:pic>
        <p:nvPicPr>
          <p:cNvPr id="13824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l="3380" t="8598" r="3380"/>
          <a:stretch>
            <a:fillRect/>
          </a:stretch>
        </p:blipFill>
        <p:spPr bwMode="auto">
          <a:xfrm>
            <a:off x="259263" y="1560731"/>
            <a:ext cx="3703137" cy="5068669"/>
          </a:xfrm>
          <a:prstGeom prst="rect">
            <a:avLst/>
          </a:prstGeom>
          <a:noFill/>
          <a:ln w="9525">
            <a:noFill/>
            <a:miter lim="800000"/>
            <a:headEnd/>
            <a:tailEnd/>
          </a:ln>
          <a:effectLst>
            <a:softEdge rad="63500"/>
          </a:effectLst>
        </p:spPr>
      </p:pic>
      <p:sp useBgFill="1">
        <p:nvSpPr>
          <p:cNvPr id="6" name="TextBox 5"/>
          <p:cNvSpPr txBox="1"/>
          <p:nvPr/>
        </p:nvSpPr>
        <p:spPr>
          <a:xfrm>
            <a:off x="259264" y="3617389"/>
            <a:ext cx="3703136" cy="707886"/>
          </a:xfrm>
          <a:prstGeom prst="rect">
            <a:avLst/>
          </a:prstGeom>
          <a:effectLst/>
        </p:spPr>
        <p:txBody>
          <a:bodyPr wrap="square" rtlCol="0">
            <a:spAutoFit/>
          </a:bodyPr>
          <a:lstStyle>
            <a:defPPr>
              <a:defRPr lang="en-US"/>
            </a:defPPr>
            <a:lvl1pPr algn="ctr">
              <a:defRPr sz="4000" b="1">
                <a:solidFill>
                  <a:schemeClr val="accent3"/>
                </a:solidFill>
                <a:latin typeface="Gill Sans MT" pitchFamily="34" charset="0"/>
              </a:defRPr>
            </a:lvl1pPr>
          </a:lstStyle>
          <a:p>
            <a:r>
              <a:rPr lang="en-US" dirty="0"/>
              <a:t>WEAK</a:t>
            </a:r>
          </a:p>
        </p:txBody>
      </p:sp>
      <p:sp useBgFill="1">
        <p:nvSpPr>
          <p:cNvPr id="7" name="TextBox 6"/>
          <p:cNvSpPr txBox="1"/>
          <p:nvPr/>
        </p:nvSpPr>
        <p:spPr>
          <a:xfrm>
            <a:off x="5105400" y="3617389"/>
            <a:ext cx="3733800" cy="707886"/>
          </a:xfrm>
          <a:prstGeom prst="rect">
            <a:avLst/>
          </a:prstGeom>
          <a:effectLst/>
        </p:spPr>
        <p:txBody>
          <a:bodyPr wrap="square" rtlCol="0">
            <a:spAutoFit/>
          </a:bodyPr>
          <a:lstStyle>
            <a:defPPr>
              <a:defRPr lang="en-US"/>
            </a:defPPr>
            <a:lvl1pPr algn="ctr">
              <a:defRPr sz="4000" b="1">
                <a:solidFill>
                  <a:schemeClr val="bg1"/>
                </a:solidFill>
                <a:latin typeface="Gill Sans MT" pitchFamily="34" charset="0"/>
              </a:defRPr>
            </a:lvl1pPr>
          </a:lstStyle>
          <a:p>
            <a:r>
              <a:rPr lang="en-US" dirty="0">
                <a:solidFill>
                  <a:schemeClr val="accent3"/>
                </a:solidFill>
              </a:rPr>
              <a:t>R</a:t>
            </a:r>
            <a:r>
              <a:rPr lang="en-US" sz="3600" dirty="0">
                <a:solidFill>
                  <a:schemeClr val="accent3"/>
                </a:solidFill>
              </a:rPr>
              <a:t>ESURGENCE</a:t>
            </a:r>
          </a:p>
        </p:txBody>
      </p:sp>
      <p:sp>
        <p:nvSpPr>
          <p:cNvPr id="8" name="TextBox 7"/>
          <p:cNvSpPr txBox="1"/>
          <p:nvPr/>
        </p:nvSpPr>
        <p:spPr>
          <a:xfrm>
            <a:off x="286663" y="914400"/>
            <a:ext cx="5885537" cy="646331"/>
          </a:xfrm>
          <a:prstGeom prst="rect">
            <a:avLst/>
          </a:prstGeom>
          <a:noFill/>
        </p:spPr>
        <p:txBody>
          <a:bodyPr wrap="square" rtlCol="0">
            <a:spAutoFit/>
          </a:bodyPr>
          <a:lstStyle/>
          <a:p>
            <a:r>
              <a:rPr lang="en-US" sz="3600" b="1" dirty="0">
                <a:latin typeface="Gill Sans MT" pitchFamily="34" charset="0"/>
              </a:rPr>
              <a:t>and Royal Weakness</a:t>
            </a:r>
          </a:p>
        </p:txBody>
      </p:sp>
    </p:spTree>
  </p:cSld>
  <p:clrMapOvr>
    <a:overrideClrMapping bg1="dk2" tx1="lt1" bg2="dk1"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2"/>
            </a:gs>
          </a:gsLst>
          <a:lin ang="5400000" scaled="1"/>
          <a:tileRect/>
        </a:gradFill>
        <a:effectLst/>
      </p:bgPr>
    </p:bg>
    <p:spTree>
      <p:nvGrpSpPr>
        <p:cNvPr id="1" name=""/>
        <p:cNvGrpSpPr/>
        <p:nvPr/>
      </p:nvGrpSpPr>
      <p:grpSpPr>
        <a:xfrm>
          <a:off x="0" y="0"/>
          <a:ext cx="0" cy="0"/>
          <a:chOff x="0" y="0"/>
          <a:chExt cx="0" cy="0"/>
        </a:xfrm>
      </p:grpSpPr>
      <p:pic>
        <p:nvPicPr>
          <p:cNvPr id="135171"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030" y="877259"/>
            <a:ext cx="3513570" cy="3923341"/>
          </a:xfrm>
          <a:prstGeom prst="ellipse">
            <a:avLst/>
          </a:prstGeom>
          <a:noFill/>
          <a:ln w="9525">
            <a:noFill/>
            <a:miter lim="800000"/>
            <a:headEnd/>
            <a:tailEnd/>
          </a:ln>
        </p:spPr>
      </p:pic>
      <p:sp>
        <p:nvSpPr>
          <p:cNvPr id="8" name="TextBox 7"/>
          <p:cNvSpPr txBox="1"/>
          <p:nvPr/>
        </p:nvSpPr>
        <p:spPr>
          <a:xfrm>
            <a:off x="3810000" y="3810000"/>
            <a:ext cx="4881772" cy="2246769"/>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800" b="1" dirty="0">
                <a:solidFill>
                  <a:schemeClr val="tx2">
                    <a:lumMod val="20000"/>
                    <a:lumOff val="80000"/>
                  </a:schemeClr>
                </a:solidFill>
              </a:rPr>
              <a:t>In 1787, Louis XVI called an “Assembly of Notables,” hoping to get representatives from the nobility and the Church to agree to be taxed.</a:t>
            </a:r>
          </a:p>
        </p:txBody>
      </p:sp>
      <p:sp>
        <p:nvSpPr>
          <p:cNvPr id="12" name="Title 1"/>
          <p:cNvSpPr>
            <a:spLocks noGrp="1"/>
          </p:cNvSpPr>
          <p:nvPr>
            <p:ph type="title"/>
          </p:nvPr>
        </p:nvSpPr>
        <p:spPr>
          <a:xfrm>
            <a:off x="3908393" y="609600"/>
            <a:ext cx="4778407" cy="1828800"/>
          </a:xfrm>
          <a:noFill/>
          <a:ln>
            <a:noFill/>
          </a:ln>
        </p:spPr>
        <p:style>
          <a:lnRef idx="1">
            <a:schemeClr val="dk1"/>
          </a:lnRef>
          <a:fillRef idx="2">
            <a:schemeClr val="dk1"/>
          </a:fillRef>
          <a:effectRef idx="1">
            <a:schemeClr val="dk1"/>
          </a:effectRef>
          <a:fontRef idx="minor">
            <a:schemeClr val="dk1"/>
          </a:fontRef>
        </p:style>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6600" dirty="0">
                <a:ln/>
                <a:solidFill>
                  <a:schemeClr val="accent3"/>
                </a:solidFill>
                <a:latin typeface="Bujardet Freres (Unregistered)" pitchFamily="2" charset="0"/>
              </a:rPr>
              <a:t>The Assembly </a:t>
            </a:r>
            <a:br>
              <a:rPr lang="en-US" sz="6600" dirty="0">
                <a:ln/>
                <a:solidFill>
                  <a:schemeClr val="accent3"/>
                </a:solidFill>
                <a:latin typeface="Bujardet Freres (Unregistered)" pitchFamily="2" charset="0"/>
              </a:rPr>
            </a:br>
            <a:r>
              <a:rPr lang="en-US" sz="8000" dirty="0">
                <a:ln/>
                <a:solidFill>
                  <a:schemeClr val="accent3"/>
                </a:solidFill>
                <a:latin typeface="Bujardet Freres (Unregistered)" pitchFamily="2" charset="0"/>
              </a:rPr>
              <a:t>of Notables</a:t>
            </a:r>
          </a:p>
        </p:txBody>
      </p:sp>
      <p:sp>
        <p:nvSpPr>
          <p:cNvPr id="13" name="TextBox 12"/>
          <p:cNvSpPr txBox="1"/>
          <p:nvPr/>
        </p:nvSpPr>
        <p:spPr>
          <a:xfrm>
            <a:off x="7162800" y="2521803"/>
            <a:ext cx="1349407" cy="830997"/>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4800" b="1" dirty="0">
                <a:solidFill>
                  <a:schemeClr val="accent4"/>
                </a:solidFill>
              </a:rPr>
              <a:t>1787</a:t>
            </a:r>
          </a:p>
        </p:txBody>
      </p:sp>
    </p:spTree>
  </p:cSld>
  <p:clrMapOvr>
    <a:overrideClrMapping bg1="dk2" tx1="lt1" bg2="dk1"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2"/>
            </a:gs>
          </a:gsLst>
          <a:lin ang="5400000" scaled="1"/>
          <a:tileRect/>
        </a:gradFill>
        <a:effectLst/>
      </p:bgPr>
    </p:bg>
    <p:spTree>
      <p:nvGrpSpPr>
        <p:cNvPr id="1" name=""/>
        <p:cNvGrpSpPr/>
        <p:nvPr/>
      </p:nvGrpSpPr>
      <p:grpSpPr>
        <a:xfrm>
          <a:off x="0" y="0"/>
          <a:ext cx="0" cy="0"/>
          <a:chOff x="0" y="0"/>
          <a:chExt cx="0" cy="0"/>
        </a:xfrm>
      </p:grpSpPr>
      <p:pic>
        <p:nvPicPr>
          <p:cNvPr id="135170" name="Picture 2"/>
          <p:cNvPicPr>
            <a:picLocks noChangeAspect="1" noChangeArrowheads="1"/>
          </p:cNvPicPr>
          <p:nvPr/>
        </p:nvPicPr>
        <p:blipFill rotWithShape="1">
          <a:blip r:embed="rId3" cstate="print">
            <a:lum bright="10000" contrast="30000"/>
            <a:extLst>
              <a:ext uri="{28A0092B-C50C-407E-A947-70E740481C1C}">
                <a14:useLocalDpi xmlns:a14="http://schemas.microsoft.com/office/drawing/2010/main" val="0"/>
              </a:ext>
            </a:extLst>
          </a:blip>
          <a:srcRect l="2107" t="2296" r="2107" b="1942"/>
          <a:stretch/>
        </p:blipFill>
        <p:spPr bwMode="auto">
          <a:xfrm>
            <a:off x="441586" y="1"/>
            <a:ext cx="8223021" cy="6858000"/>
          </a:xfrm>
          <a:prstGeom prst="rect">
            <a:avLst/>
          </a:prstGeom>
          <a:noFill/>
          <a:ln w="9525">
            <a:noFill/>
            <a:miter lim="800000"/>
            <a:headEnd/>
            <a:tailEnd/>
          </a:ln>
        </p:spPr>
      </p:pic>
      <p:sp>
        <p:nvSpPr>
          <p:cNvPr id="2" name="Title 1"/>
          <p:cNvSpPr>
            <a:spLocks noGrp="1"/>
          </p:cNvSpPr>
          <p:nvPr>
            <p:ph type="title"/>
          </p:nvPr>
        </p:nvSpPr>
        <p:spPr>
          <a:xfrm>
            <a:off x="3886200" y="381000"/>
            <a:ext cx="4778407" cy="1828800"/>
          </a:xfrm>
          <a:noFill/>
          <a:ln>
            <a:noFill/>
          </a:ln>
        </p:spPr>
        <p:style>
          <a:lnRef idx="1">
            <a:schemeClr val="dk1"/>
          </a:lnRef>
          <a:fillRef idx="2">
            <a:schemeClr val="dk1"/>
          </a:fillRef>
          <a:effectRef idx="1">
            <a:schemeClr val="dk1"/>
          </a:effectRef>
          <a:fontRef idx="minor">
            <a:schemeClr val="dk1"/>
          </a:fontRef>
        </p:style>
        <p:txBody>
          <a:bodyPr>
            <a:scene3d>
              <a:camera prst="orthographicFront"/>
              <a:lightRig rig="balanced" dir="t">
                <a:rot lat="0" lon="0" rev="2100000"/>
              </a:lightRig>
            </a:scene3d>
            <a:sp3d extrusionH="57150" prstMaterial="metal">
              <a:bevelT w="38100" h="25400"/>
              <a:contourClr>
                <a:schemeClr val="bg2"/>
              </a:contourClr>
            </a:sp3d>
          </a:bodyPr>
          <a:lstStyle/>
          <a:p>
            <a:r>
              <a:rPr lang="en-US" sz="6600" dirty="0">
                <a:ln w="50800"/>
                <a:solidFill>
                  <a:schemeClr val="bg1">
                    <a:shade val="50000"/>
                  </a:schemeClr>
                </a:solidFill>
                <a:latin typeface="Bujardet Freres (Unregistered)" pitchFamily="2" charset="0"/>
              </a:rPr>
              <a:t>The Assembly </a:t>
            </a:r>
            <a:br>
              <a:rPr lang="en-US" sz="6600" dirty="0">
                <a:ln w="50800"/>
                <a:solidFill>
                  <a:schemeClr val="bg1">
                    <a:shade val="50000"/>
                  </a:schemeClr>
                </a:solidFill>
                <a:latin typeface="Bujardet Freres (Unregistered)" pitchFamily="2" charset="0"/>
              </a:rPr>
            </a:br>
            <a:r>
              <a:rPr lang="en-US" sz="8000" dirty="0">
                <a:ln w="50800"/>
                <a:solidFill>
                  <a:schemeClr val="bg1">
                    <a:shade val="50000"/>
                  </a:schemeClr>
                </a:solidFill>
                <a:latin typeface="Bujardet Freres (Unregistered)" pitchFamily="2" charset="0"/>
              </a:rPr>
              <a:t>of Notables</a:t>
            </a:r>
          </a:p>
        </p:txBody>
      </p:sp>
      <p:sp>
        <p:nvSpPr>
          <p:cNvPr id="5" name="TextBox 4"/>
          <p:cNvSpPr txBox="1"/>
          <p:nvPr/>
        </p:nvSpPr>
        <p:spPr>
          <a:xfrm>
            <a:off x="7315200" y="2158425"/>
            <a:ext cx="1349407" cy="584775"/>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3200" b="1" dirty="0">
                <a:solidFill>
                  <a:schemeClr val="bg1"/>
                </a:solidFill>
              </a:rPr>
              <a:t>1787</a:t>
            </a:r>
          </a:p>
        </p:txBody>
      </p:sp>
    </p:spTree>
    <p:extLst>
      <p:ext uri="{BB962C8B-B14F-4D97-AF65-F5344CB8AC3E}">
        <p14:creationId xmlns:p14="http://schemas.microsoft.com/office/powerpoint/2010/main" val="1577292339"/>
      </p:ext>
    </p:extLst>
  </p:cSld>
  <p:clrMapOvr>
    <a:overrideClrMapping bg1="dk2" tx1="lt1" bg2="dk1"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2"/>
            </a:gs>
          </a:gsLst>
          <a:lin ang="5400000" scaled="1"/>
          <a:tileRect/>
        </a:gradFill>
        <a:effectLst/>
      </p:bgPr>
    </p:bg>
    <p:spTree>
      <p:nvGrpSpPr>
        <p:cNvPr id="1" name=""/>
        <p:cNvGrpSpPr/>
        <p:nvPr/>
      </p:nvGrpSpPr>
      <p:grpSpPr>
        <a:xfrm>
          <a:off x="0" y="0"/>
          <a:ext cx="0" cy="0"/>
          <a:chOff x="0" y="0"/>
          <a:chExt cx="0" cy="0"/>
        </a:xfrm>
      </p:grpSpPr>
      <p:pic>
        <p:nvPicPr>
          <p:cNvPr id="11" name="Picture 2"/>
          <p:cNvPicPr>
            <a:picLocks noChangeAspect="1" noChangeArrowheads="1"/>
          </p:cNvPicPr>
          <p:nvPr/>
        </p:nvPicPr>
        <p:blipFill rotWithShape="1">
          <a:blip r:embed="rId3" cstate="print">
            <a:lum bright="10000" contrast="30000"/>
            <a:extLst>
              <a:ext uri="{28A0092B-C50C-407E-A947-70E740481C1C}">
                <a14:useLocalDpi xmlns:a14="http://schemas.microsoft.com/office/drawing/2010/main" val="0"/>
              </a:ext>
            </a:extLst>
          </a:blip>
          <a:srcRect l="2107" t="2296" r="2107" b="1942"/>
          <a:stretch/>
        </p:blipFill>
        <p:spPr bwMode="auto">
          <a:xfrm>
            <a:off x="441586" y="1"/>
            <a:ext cx="8223021" cy="6858000"/>
          </a:xfrm>
          <a:prstGeom prst="rect">
            <a:avLst/>
          </a:prstGeom>
          <a:noFill/>
          <a:ln w="9525">
            <a:noFill/>
            <a:miter lim="800000"/>
            <a:headEnd/>
            <a:tailEnd/>
          </a:ln>
        </p:spPr>
      </p:pic>
      <p:sp>
        <p:nvSpPr>
          <p:cNvPr id="12" name="Title 1"/>
          <p:cNvSpPr>
            <a:spLocks noGrp="1"/>
          </p:cNvSpPr>
          <p:nvPr>
            <p:ph type="title"/>
          </p:nvPr>
        </p:nvSpPr>
        <p:spPr>
          <a:xfrm>
            <a:off x="3886200" y="381000"/>
            <a:ext cx="4778407" cy="1828800"/>
          </a:xfrm>
          <a:noFill/>
          <a:ln>
            <a:noFill/>
          </a:ln>
        </p:spPr>
        <p:style>
          <a:lnRef idx="1">
            <a:schemeClr val="dk1"/>
          </a:lnRef>
          <a:fillRef idx="2">
            <a:schemeClr val="dk1"/>
          </a:fillRef>
          <a:effectRef idx="1">
            <a:schemeClr val="dk1"/>
          </a:effectRef>
          <a:fontRef idx="minor">
            <a:schemeClr val="dk1"/>
          </a:fontRef>
        </p:style>
        <p:txBody>
          <a:bodyPr>
            <a:scene3d>
              <a:camera prst="orthographicFront"/>
              <a:lightRig rig="balanced" dir="t">
                <a:rot lat="0" lon="0" rev="2100000"/>
              </a:lightRig>
            </a:scene3d>
            <a:sp3d extrusionH="57150" prstMaterial="metal">
              <a:bevelT w="38100" h="25400"/>
              <a:contourClr>
                <a:schemeClr val="bg2"/>
              </a:contourClr>
            </a:sp3d>
          </a:bodyPr>
          <a:lstStyle/>
          <a:p>
            <a:r>
              <a:rPr lang="en-US" sz="6600" dirty="0">
                <a:ln w="50800"/>
                <a:solidFill>
                  <a:schemeClr val="bg1">
                    <a:shade val="50000"/>
                  </a:schemeClr>
                </a:solidFill>
                <a:latin typeface="Bujardet Freres (Unregistered)" pitchFamily="2" charset="0"/>
              </a:rPr>
              <a:t>The Assembly </a:t>
            </a:r>
            <a:br>
              <a:rPr lang="en-US" sz="6600" dirty="0">
                <a:ln w="50800"/>
                <a:solidFill>
                  <a:schemeClr val="bg1">
                    <a:shade val="50000"/>
                  </a:schemeClr>
                </a:solidFill>
                <a:latin typeface="Bujardet Freres (Unregistered)" pitchFamily="2" charset="0"/>
              </a:rPr>
            </a:br>
            <a:r>
              <a:rPr lang="en-US" sz="8000" dirty="0">
                <a:ln w="50800"/>
                <a:solidFill>
                  <a:schemeClr val="bg1">
                    <a:shade val="50000"/>
                  </a:schemeClr>
                </a:solidFill>
                <a:latin typeface="Bujardet Freres (Unregistered)" pitchFamily="2" charset="0"/>
              </a:rPr>
              <a:t>of Notables</a:t>
            </a:r>
          </a:p>
        </p:txBody>
      </p:sp>
      <p:sp>
        <p:nvSpPr>
          <p:cNvPr id="13" name="TextBox 12"/>
          <p:cNvSpPr txBox="1"/>
          <p:nvPr/>
        </p:nvSpPr>
        <p:spPr>
          <a:xfrm>
            <a:off x="7315200" y="2158425"/>
            <a:ext cx="1349407" cy="584775"/>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3200" b="1" dirty="0">
                <a:solidFill>
                  <a:schemeClr val="bg1"/>
                </a:solidFill>
              </a:rPr>
              <a:t>1787</a:t>
            </a:r>
          </a:p>
        </p:txBody>
      </p:sp>
      <p:sp>
        <p:nvSpPr>
          <p:cNvPr id="6" name="TextBox 5"/>
          <p:cNvSpPr txBox="1"/>
          <p:nvPr/>
        </p:nvSpPr>
        <p:spPr>
          <a:xfrm rot="20980853">
            <a:off x="-475044" y="3692486"/>
            <a:ext cx="9964381" cy="1446550"/>
          </a:xfrm>
          <a:prstGeom prst="rect">
            <a:avLst/>
          </a:prstGeom>
          <a:solidFill>
            <a:schemeClr val="bg1">
              <a:lumMod val="75000"/>
              <a:alpha val="85000"/>
            </a:schemeClr>
          </a:solidFill>
          <a:ln>
            <a:noFill/>
          </a:ln>
          <a:effectLst/>
        </p:spPr>
        <p:txBody>
          <a:bodyPr wrap="square" rtlCol="0">
            <a:spAutoFit/>
          </a:bodyPr>
          <a:lstStyle/>
          <a:p>
            <a:pPr algn="ctr"/>
            <a:r>
              <a:rPr lang="en-US" sz="8800" dirty="0">
                <a:solidFill>
                  <a:schemeClr val="tx1">
                    <a:lumMod val="20000"/>
                    <a:lumOff val="80000"/>
                  </a:schemeClr>
                </a:solidFill>
                <a:latin typeface="Bujardet Freres (Unregistered)" pitchFamily="2" charset="0"/>
              </a:rPr>
              <a:t>FAIL</a:t>
            </a:r>
          </a:p>
        </p:txBody>
      </p:sp>
      <p:sp useBgFill="1">
        <p:nvSpPr>
          <p:cNvPr id="2" name="Rectangle 1"/>
          <p:cNvSpPr/>
          <p:nvPr/>
        </p:nvSpPr>
        <p:spPr>
          <a:xfrm>
            <a:off x="0" y="2811722"/>
            <a:ext cx="441585" cy="4046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ectangle 6"/>
          <p:cNvSpPr/>
          <p:nvPr/>
        </p:nvSpPr>
        <p:spPr>
          <a:xfrm>
            <a:off x="8664607" y="2811723"/>
            <a:ext cx="479393" cy="4046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9060576"/>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1">
                <a:lumMod val="50000"/>
              </a:schemeClr>
            </a:gs>
          </a:gsLst>
          <a:lin ang="5400000" scaled="1"/>
          <a:tileRect/>
        </a:gra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855" y="1139379"/>
            <a:ext cx="8694683" cy="5466781"/>
          </a:xfrm>
          <a:prstGeom prst="rect">
            <a:avLst/>
          </a:prstGeom>
          <a:noFill/>
          <a:ln w="9525">
            <a:noFill/>
            <a:miter lim="800000"/>
            <a:headEnd/>
            <a:tailEnd/>
          </a:ln>
        </p:spPr>
      </p:pic>
      <p:sp>
        <p:nvSpPr>
          <p:cNvPr id="2" name="Title 1"/>
          <p:cNvSpPr>
            <a:spLocks noGrp="1"/>
          </p:cNvSpPr>
          <p:nvPr>
            <p:ph type="title"/>
          </p:nvPr>
        </p:nvSpPr>
        <p:spPr>
          <a:xfrm>
            <a:off x="152400" y="0"/>
            <a:ext cx="8621658" cy="1139379"/>
          </a:xfrm>
        </p:spPr>
        <p:txBody>
          <a:bodyPr/>
          <a:lstStyle/>
          <a:p>
            <a:pPr algn="l"/>
            <a:r>
              <a:rPr lang="en-US" sz="7200" dirty="0">
                <a:latin typeface="Bujardet Freres (Unregistered)" pitchFamily="2" charset="0"/>
                <a:cs typeface="Calibri" pitchFamily="34" charset="0"/>
              </a:rPr>
              <a:t>The Estates General</a:t>
            </a:r>
          </a:p>
        </p:txBody>
      </p:sp>
      <p:sp>
        <p:nvSpPr>
          <p:cNvPr id="3" name="Content Placeholder 2"/>
          <p:cNvSpPr>
            <a:spLocks noGrp="1"/>
          </p:cNvSpPr>
          <p:nvPr>
            <p:ph idx="1"/>
          </p:nvPr>
        </p:nvSpPr>
        <p:spPr>
          <a:xfrm>
            <a:off x="457200" y="1295400"/>
            <a:ext cx="6324600" cy="1219200"/>
          </a:xfrm>
        </p:spPr>
        <p:style>
          <a:lnRef idx="2">
            <a:schemeClr val="dk1">
              <a:shade val="50000"/>
            </a:schemeClr>
          </a:lnRef>
          <a:fillRef idx="1">
            <a:schemeClr val="dk1"/>
          </a:fillRef>
          <a:effectRef idx="0">
            <a:schemeClr val="dk1"/>
          </a:effectRef>
          <a:fontRef idx="minor">
            <a:schemeClr val="lt1"/>
          </a:fontRef>
        </p:style>
        <p:txBody>
          <a:bodyPr/>
          <a:lstStyle/>
          <a:p>
            <a:pPr marL="0" indent="0">
              <a:buNone/>
            </a:pPr>
            <a:r>
              <a:rPr lang="en-US" b="1" dirty="0"/>
              <a:t>The French king’s advisory body</a:t>
            </a:r>
          </a:p>
          <a:p>
            <a:pPr lvl="1"/>
            <a:r>
              <a:rPr lang="en-US" b="1" dirty="0"/>
              <a:t>Not convened since </a:t>
            </a:r>
            <a:r>
              <a:rPr lang="en-US" b="1" dirty="0">
                <a:solidFill>
                  <a:schemeClr val="accent4"/>
                </a:solidFill>
              </a:rPr>
              <a:t>1614</a:t>
            </a:r>
          </a:p>
        </p:txBody>
      </p:sp>
    </p:spTree>
    <p:extLst>
      <p:ext uri="{BB962C8B-B14F-4D97-AF65-F5344CB8AC3E}">
        <p14:creationId xmlns:p14="http://schemas.microsoft.com/office/powerpoint/2010/main" val="3722529855"/>
      </p:ext>
    </p:extLst>
  </p:cSld>
  <p:clrMapOvr>
    <a:overrideClrMapping bg1="dk2" tx1="lt1" bg2="dk1"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0">
          <a:gsLst>
            <a:gs pos="0">
              <a:schemeClr val="bg1">
                <a:lumMod val="75000"/>
              </a:schemeClr>
            </a:gs>
            <a:gs pos="100000">
              <a:schemeClr val="bg1">
                <a:gamma/>
                <a:shade val="90980"/>
                <a:invGamma/>
              </a:schemeClr>
            </a:gs>
          </a:gsLst>
          <a:lin ang="5400000" scaled="1"/>
          <a:tileRect/>
        </a:gradFill>
        <a:effectLst/>
      </p:bgPr>
    </p:bg>
    <p:spTree>
      <p:nvGrpSpPr>
        <p:cNvPr id="1" name=""/>
        <p:cNvGrpSpPr/>
        <p:nvPr/>
      </p:nvGrpSpPr>
      <p:grpSpPr>
        <a:xfrm>
          <a:off x="0" y="0"/>
          <a:ext cx="0" cy="0"/>
          <a:chOff x="0" y="0"/>
          <a:chExt cx="0" cy="0"/>
        </a:xfrm>
      </p:grpSpPr>
      <p:pic>
        <p:nvPicPr>
          <p:cNvPr id="16388" name="Picture 4" descr="http://upload.wikimedia.org/wikipedia/commons/thumb/c/ce/Henry_Clay_Senate3.jpg/1277px-Henry_Clay_Senate3.jpg"/>
          <p:cNvPicPr>
            <a:picLocks noChangeAspect="1" noChangeArrowheads="1"/>
          </p:cNvPicPr>
          <p:nvPr/>
        </p:nvPicPr>
        <p:blipFill rotWithShape="1">
          <a:blip r:embed="rId3">
            <a:extLst>
              <a:ext uri="{28A0092B-C50C-407E-A947-70E740481C1C}">
                <a14:useLocalDpi xmlns:a14="http://schemas.microsoft.com/office/drawing/2010/main" val="0"/>
              </a:ext>
            </a:extLst>
          </a:blip>
          <a:srcRect t="6093"/>
          <a:stretch/>
        </p:blipFill>
        <p:spPr bwMode="auto">
          <a:xfrm>
            <a:off x="0" y="0"/>
            <a:ext cx="9144000" cy="688561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685800"/>
            <a:ext cx="9144000" cy="1295400"/>
          </a:xfrm>
          <a:solidFill>
            <a:schemeClr val="bg1">
              <a:alpha val="75000"/>
            </a:schemeClr>
          </a:solidFill>
        </p:spPr>
        <p:txBody>
          <a:bodyPr/>
          <a:lstStyle/>
          <a:p>
            <a:pPr eaLnBrk="1" hangingPunct="1">
              <a:defRPr/>
            </a:pPr>
            <a:r>
              <a:rPr lang="en-US" sz="11500" dirty="0">
                <a:latin typeface="Bujardet Freres (Unregistered)" pitchFamily="2" charset="0"/>
              </a:rPr>
              <a:t>Outdated</a:t>
            </a:r>
            <a:endParaRPr lang="en-US" dirty="0">
              <a:latin typeface="Bujardet Freres (Unregistered)" pitchFamily="2" charset="0"/>
            </a:endParaRPr>
          </a:p>
        </p:txBody>
      </p:sp>
    </p:spTree>
  </p:cSld>
  <p:clrMapOvr>
    <a:overrideClrMapping bg1="dk2" tx1="lt1" bg2="dk1"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1">
                <a:lumMod val="50000"/>
              </a:schemeClr>
            </a:gs>
          </a:gsLst>
          <a:lin ang="5400000" scaled="1"/>
          <a:tileRect/>
        </a:gradFill>
        <a:effectLst/>
      </p:bgPr>
    </p:bg>
    <p:spTree>
      <p:nvGrpSpPr>
        <p:cNvPr id="1" name=""/>
        <p:cNvGrpSpPr/>
        <p:nvPr/>
      </p:nvGrpSpPr>
      <p:grpSpPr>
        <a:xfrm>
          <a:off x="0" y="0"/>
          <a:ext cx="0" cy="0"/>
          <a:chOff x="0" y="0"/>
          <a:chExt cx="0" cy="0"/>
        </a:xfrm>
      </p:grpSpPr>
      <p:sp>
        <p:nvSpPr>
          <p:cNvPr id="21507" name="Rectangle 3"/>
          <p:cNvSpPr>
            <a:spLocks noGrp="1" noRot="1" noChangeArrowheads="1"/>
          </p:cNvSpPr>
          <p:nvPr>
            <p:ph idx="1"/>
          </p:nvPr>
        </p:nvSpPr>
        <p:spPr>
          <a:xfrm>
            <a:off x="0" y="762000"/>
            <a:ext cx="9144000" cy="762000"/>
          </a:xfrm>
        </p:spPr>
        <p:txBody>
          <a:bodyPr/>
          <a:lstStyle/>
          <a:p>
            <a:pPr marL="0" indent="0" algn="ctr" eaLnBrk="1" hangingPunct="1">
              <a:buFont typeface="Arial" charset="0"/>
              <a:buNone/>
              <a:defRPr/>
            </a:pPr>
            <a:r>
              <a:rPr lang="en-US" sz="4400" dirty="0"/>
              <a:t>Each </a:t>
            </a:r>
            <a:r>
              <a:rPr lang="en-US" sz="4400" i="1" dirty="0"/>
              <a:t>estate </a:t>
            </a:r>
            <a:r>
              <a:rPr lang="en-US" sz="4400" dirty="0"/>
              <a:t>cast </a:t>
            </a:r>
            <a:r>
              <a:rPr lang="en-US" sz="4400" b="1" dirty="0">
                <a:solidFill>
                  <a:schemeClr val="bg2">
                    <a:lumMod val="10000"/>
                    <a:lumOff val="90000"/>
                  </a:schemeClr>
                </a:solidFill>
              </a:rPr>
              <a:t>one vote </a:t>
            </a:r>
            <a:r>
              <a:rPr lang="en-US" sz="4400" dirty="0"/>
              <a:t>as a group.  </a:t>
            </a:r>
          </a:p>
        </p:txBody>
      </p:sp>
      <p:sp>
        <p:nvSpPr>
          <p:cNvPr id="3" name="Oval 2"/>
          <p:cNvSpPr/>
          <p:nvPr/>
        </p:nvSpPr>
        <p:spPr>
          <a:xfrm>
            <a:off x="381000" y="2057400"/>
            <a:ext cx="2438400" cy="22098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a:solidFill>
                  <a:srgbClr val="FFFFFF"/>
                </a:solidFill>
              </a:rPr>
              <a:t>1</a:t>
            </a:r>
          </a:p>
        </p:txBody>
      </p:sp>
      <p:sp>
        <p:nvSpPr>
          <p:cNvPr id="9" name="Oval 8"/>
          <p:cNvSpPr/>
          <p:nvPr/>
        </p:nvSpPr>
        <p:spPr>
          <a:xfrm>
            <a:off x="3352800" y="2057400"/>
            <a:ext cx="2438400" cy="22098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a:solidFill>
                  <a:srgbClr val="FFFFFF"/>
                </a:solidFill>
              </a:rPr>
              <a:t>2</a:t>
            </a:r>
          </a:p>
        </p:txBody>
      </p:sp>
      <p:sp>
        <p:nvSpPr>
          <p:cNvPr id="10" name="Oval 9"/>
          <p:cNvSpPr/>
          <p:nvPr/>
        </p:nvSpPr>
        <p:spPr>
          <a:xfrm>
            <a:off x="6324600" y="2057400"/>
            <a:ext cx="2438400" cy="22098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a:solidFill>
                  <a:srgbClr val="FFFFFF"/>
                </a:solidFill>
              </a:rPr>
              <a:t>3</a:t>
            </a:r>
          </a:p>
        </p:txBody>
      </p:sp>
      <p:sp>
        <p:nvSpPr>
          <p:cNvPr id="4" name="TextBox 3"/>
          <p:cNvSpPr txBox="1"/>
          <p:nvPr/>
        </p:nvSpPr>
        <p:spPr>
          <a:xfrm>
            <a:off x="533400" y="4267200"/>
            <a:ext cx="2209800" cy="1446550"/>
          </a:xfrm>
          <a:prstGeom prst="rect">
            <a:avLst/>
          </a:prstGeom>
          <a:noFill/>
        </p:spPr>
        <p:txBody>
          <a:bodyPr wrap="square" rtlCol="0">
            <a:spAutoFit/>
          </a:bodyPr>
          <a:lstStyle/>
          <a:p>
            <a:pPr algn="ctr"/>
            <a:r>
              <a:rPr lang="en-US" sz="4400" dirty="0">
                <a:latin typeface="Bujardet Freres (Unregistered)" pitchFamily="2" charset="0"/>
              </a:rPr>
              <a:t>The</a:t>
            </a:r>
            <a:br>
              <a:rPr lang="en-US" sz="4400" dirty="0">
                <a:latin typeface="Bujardet Freres (Unregistered)" pitchFamily="2" charset="0"/>
              </a:rPr>
            </a:br>
            <a:r>
              <a:rPr lang="en-US" sz="4400" dirty="0">
                <a:latin typeface="Bujardet Freres (Unregistered)" pitchFamily="2" charset="0"/>
              </a:rPr>
              <a:t>Clergy</a:t>
            </a:r>
          </a:p>
        </p:txBody>
      </p:sp>
      <p:sp>
        <p:nvSpPr>
          <p:cNvPr id="11" name="TextBox 10"/>
          <p:cNvSpPr txBox="1"/>
          <p:nvPr/>
        </p:nvSpPr>
        <p:spPr>
          <a:xfrm>
            <a:off x="3505200" y="4267200"/>
            <a:ext cx="2209800" cy="1446550"/>
          </a:xfrm>
          <a:prstGeom prst="rect">
            <a:avLst/>
          </a:prstGeom>
          <a:noFill/>
        </p:spPr>
        <p:txBody>
          <a:bodyPr wrap="square" rtlCol="0">
            <a:spAutoFit/>
          </a:bodyPr>
          <a:lstStyle/>
          <a:p>
            <a:pPr algn="ctr"/>
            <a:r>
              <a:rPr lang="en-US" sz="4400" dirty="0">
                <a:latin typeface="Bujardet Freres (Unregistered)" pitchFamily="2" charset="0"/>
              </a:rPr>
              <a:t>The Nobility</a:t>
            </a:r>
          </a:p>
        </p:txBody>
      </p:sp>
      <p:sp>
        <p:nvSpPr>
          <p:cNvPr id="12" name="TextBox 11"/>
          <p:cNvSpPr txBox="1"/>
          <p:nvPr/>
        </p:nvSpPr>
        <p:spPr>
          <a:xfrm>
            <a:off x="6400800" y="4267200"/>
            <a:ext cx="2209800" cy="1446550"/>
          </a:xfrm>
          <a:prstGeom prst="rect">
            <a:avLst/>
          </a:prstGeom>
          <a:noFill/>
        </p:spPr>
        <p:txBody>
          <a:bodyPr wrap="square" rtlCol="0">
            <a:spAutoFit/>
          </a:bodyPr>
          <a:lstStyle/>
          <a:p>
            <a:pPr algn="ctr"/>
            <a:r>
              <a:rPr lang="en-US" sz="4400" dirty="0">
                <a:latin typeface="Bujardet Freres (Unregistered)" pitchFamily="2" charset="0"/>
              </a:rPr>
              <a:t>Everyone Else</a:t>
            </a:r>
          </a:p>
        </p:txBody>
      </p:sp>
    </p:spTree>
  </p:cSld>
  <p:clrMapOvr>
    <a:overrideClrMapping bg1="dk2" tx1="lt1" bg2="dk1"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76400"/>
            <a:ext cx="8229600" cy="1143000"/>
          </a:xfrm>
        </p:spPr>
        <p:txBody>
          <a:bodyPr/>
          <a:lstStyle/>
          <a:p>
            <a:r>
              <a:rPr lang="en-US" sz="11500" dirty="0">
                <a:solidFill>
                  <a:schemeClr val="tx2">
                    <a:lumMod val="50000"/>
                  </a:schemeClr>
                </a:solidFill>
              </a:rPr>
              <a:t>BOURGEOISIE</a:t>
            </a:r>
          </a:p>
        </p:txBody>
      </p:sp>
    </p:spTree>
    <p:extLst>
      <p:ext uri="{BB962C8B-B14F-4D97-AF65-F5344CB8AC3E}">
        <p14:creationId xmlns:p14="http://schemas.microsoft.com/office/powerpoint/2010/main" val="27360681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962400"/>
            <a:ext cx="9144000" cy="1858963"/>
          </a:xfrm>
        </p:spPr>
        <p:txBody>
          <a:bodyPr/>
          <a:lstStyle/>
          <a:p>
            <a:pPr marL="0" indent="0" algn="ctr">
              <a:buNone/>
            </a:pPr>
            <a:r>
              <a:rPr lang="en-US" sz="5400" b="1" dirty="0">
                <a:solidFill>
                  <a:schemeClr val="tx2">
                    <a:lumMod val="50000"/>
                  </a:schemeClr>
                </a:solidFill>
              </a:rPr>
              <a:t>French Professional Class</a:t>
            </a:r>
          </a:p>
          <a:p>
            <a:pPr marL="0" indent="0" algn="ctr">
              <a:buNone/>
            </a:pPr>
            <a:r>
              <a:rPr lang="en-US" sz="4000" dirty="0">
                <a:solidFill>
                  <a:schemeClr val="tx2">
                    <a:lumMod val="50000"/>
                  </a:schemeClr>
                </a:solidFill>
              </a:rPr>
              <a:t>(Merchants, Lawyers, etc.)</a:t>
            </a:r>
          </a:p>
        </p:txBody>
      </p:sp>
      <p:sp>
        <p:nvSpPr>
          <p:cNvPr id="5" name="Title 1"/>
          <p:cNvSpPr>
            <a:spLocks noGrp="1"/>
          </p:cNvSpPr>
          <p:nvPr>
            <p:ph type="title"/>
          </p:nvPr>
        </p:nvSpPr>
        <p:spPr>
          <a:xfrm>
            <a:off x="457200" y="1676400"/>
            <a:ext cx="8229600" cy="1143000"/>
          </a:xfrm>
        </p:spPr>
        <p:txBody>
          <a:bodyPr/>
          <a:lstStyle/>
          <a:p>
            <a:r>
              <a:rPr lang="en-US" sz="11500" dirty="0">
                <a:solidFill>
                  <a:schemeClr val="tx2">
                    <a:lumMod val="50000"/>
                  </a:schemeClr>
                </a:solidFill>
              </a:rPr>
              <a:t>BOURGEOISIE</a:t>
            </a:r>
          </a:p>
        </p:txBody>
      </p:sp>
    </p:spTree>
    <p:extLst>
      <p:ext uri="{BB962C8B-B14F-4D97-AF65-F5344CB8AC3E}">
        <p14:creationId xmlns:p14="http://schemas.microsoft.com/office/powerpoint/2010/main" val="10324273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1">
                <a:lumMod val="50000"/>
              </a:schemeClr>
            </a:gs>
          </a:gsLst>
          <a:lin ang="5400000" scaled="1"/>
          <a:tileRect/>
        </a:gradFill>
        <a:effectLst/>
      </p:bgPr>
    </p:bg>
    <p:spTree>
      <p:nvGrpSpPr>
        <p:cNvPr id="1" name=""/>
        <p:cNvGrpSpPr/>
        <p:nvPr/>
      </p:nvGrpSpPr>
      <p:grpSpPr>
        <a:xfrm>
          <a:off x="0" y="0"/>
          <a:ext cx="0" cy="0"/>
          <a:chOff x="0" y="0"/>
          <a:chExt cx="0" cy="0"/>
        </a:xfrm>
      </p:grpSpPr>
      <p:sp>
        <p:nvSpPr>
          <p:cNvPr id="3" name="Oval 2"/>
          <p:cNvSpPr/>
          <p:nvPr/>
        </p:nvSpPr>
        <p:spPr>
          <a:xfrm>
            <a:off x="800100" y="1728282"/>
            <a:ext cx="3200400" cy="2839998"/>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900" b="1" dirty="0">
                <a:solidFill>
                  <a:srgbClr val="FFFFFF"/>
                </a:solidFill>
              </a:rPr>
              <a:t>1</a:t>
            </a:r>
          </a:p>
        </p:txBody>
      </p:sp>
      <p:sp>
        <p:nvSpPr>
          <p:cNvPr id="9" name="Oval 8"/>
          <p:cNvSpPr/>
          <p:nvPr/>
        </p:nvSpPr>
        <p:spPr>
          <a:xfrm>
            <a:off x="4876800" y="1728281"/>
            <a:ext cx="3200400" cy="2839998"/>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900" b="1" dirty="0">
                <a:solidFill>
                  <a:srgbClr val="FFFFFF"/>
                </a:solidFill>
              </a:rPr>
              <a:t>2</a:t>
            </a:r>
          </a:p>
        </p:txBody>
      </p:sp>
      <p:sp>
        <p:nvSpPr>
          <p:cNvPr id="4" name="TextBox 3"/>
          <p:cNvSpPr txBox="1"/>
          <p:nvPr/>
        </p:nvSpPr>
        <p:spPr>
          <a:xfrm>
            <a:off x="685800" y="4945559"/>
            <a:ext cx="3429000" cy="769441"/>
          </a:xfrm>
          <a:prstGeom prst="rect">
            <a:avLst/>
          </a:prstGeom>
          <a:noFill/>
        </p:spPr>
        <p:txBody>
          <a:bodyPr wrap="square" rtlCol="0">
            <a:spAutoFit/>
          </a:bodyPr>
          <a:lstStyle/>
          <a:p>
            <a:pPr algn="ctr"/>
            <a:r>
              <a:rPr lang="en-US" sz="4400" dirty="0">
                <a:latin typeface="Bujardet Freres (Unregistered)" pitchFamily="2" charset="0"/>
              </a:rPr>
              <a:t>The Clergy</a:t>
            </a:r>
          </a:p>
        </p:txBody>
      </p:sp>
      <p:sp>
        <p:nvSpPr>
          <p:cNvPr id="11" name="TextBox 10"/>
          <p:cNvSpPr txBox="1"/>
          <p:nvPr/>
        </p:nvSpPr>
        <p:spPr>
          <a:xfrm>
            <a:off x="4876800" y="4945559"/>
            <a:ext cx="3200400" cy="769441"/>
          </a:xfrm>
          <a:prstGeom prst="rect">
            <a:avLst/>
          </a:prstGeom>
          <a:noFill/>
        </p:spPr>
        <p:txBody>
          <a:bodyPr wrap="square" rtlCol="0">
            <a:spAutoFit/>
          </a:bodyPr>
          <a:lstStyle/>
          <a:p>
            <a:pPr algn="ctr"/>
            <a:r>
              <a:rPr lang="en-US" sz="4400" dirty="0">
                <a:latin typeface="Bujardet Freres (Unregistered)" pitchFamily="2" charset="0"/>
              </a:rPr>
              <a:t>The Nobility</a:t>
            </a:r>
          </a:p>
        </p:txBody>
      </p:sp>
      <p:sp>
        <p:nvSpPr>
          <p:cNvPr id="5" name="TextBox 4"/>
          <p:cNvSpPr txBox="1"/>
          <p:nvPr/>
        </p:nvSpPr>
        <p:spPr>
          <a:xfrm>
            <a:off x="0" y="520005"/>
            <a:ext cx="9144000" cy="830997"/>
          </a:xfrm>
          <a:prstGeom prst="rect">
            <a:avLst/>
          </a:prstGeom>
          <a:noFill/>
        </p:spPr>
        <p:txBody>
          <a:bodyPr wrap="square" rtlCol="0">
            <a:spAutoFit/>
          </a:bodyPr>
          <a:lstStyle/>
          <a:p>
            <a:pPr algn="ctr"/>
            <a:r>
              <a:rPr lang="en-US" sz="4800" b="1" dirty="0">
                <a:latin typeface="+mn-lt"/>
              </a:rPr>
              <a:t>AGREEMENT = VICTORY</a:t>
            </a:r>
          </a:p>
        </p:txBody>
      </p:sp>
    </p:spTree>
    <p:extLst>
      <p:ext uri="{BB962C8B-B14F-4D97-AF65-F5344CB8AC3E}">
        <p14:creationId xmlns:p14="http://schemas.microsoft.com/office/powerpoint/2010/main" val="3028634755"/>
      </p:ext>
    </p:extLst>
  </p:cSld>
  <p:clrMapOvr>
    <a:overrideClrMapping bg1="dk2" tx1="lt1" bg2="dk1"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2"/>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419599" cy="22098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7600" dirty="0">
                <a:ln/>
                <a:solidFill>
                  <a:schemeClr val="accent3"/>
                </a:solidFill>
                <a:latin typeface="Bujardet Freres (Unregistered)" pitchFamily="2" charset="0"/>
              </a:rPr>
              <a:t>the </a:t>
            </a:r>
            <a:br>
              <a:rPr lang="en-US" sz="7600" dirty="0">
                <a:ln/>
                <a:solidFill>
                  <a:schemeClr val="accent3"/>
                </a:solidFill>
                <a:latin typeface="Bujardet Freres (Unregistered)" pitchFamily="2" charset="0"/>
              </a:rPr>
            </a:br>
            <a:r>
              <a:rPr lang="en-US" sz="7600" dirty="0">
                <a:ln/>
                <a:solidFill>
                  <a:schemeClr val="accent3"/>
                </a:solidFill>
                <a:latin typeface="Bujardet Freres (Unregistered)" pitchFamily="2" charset="0"/>
              </a:rPr>
              <a:t>Old Regime</a:t>
            </a:r>
          </a:p>
        </p:txBody>
      </p:sp>
      <p:sp>
        <p:nvSpPr>
          <p:cNvPr id="3" name="Content Placeholder 2"/>
          <p:cNvSpPr>
            <a:spLocks noGrp="1"/>
          </p:cNvSpPr>
          <p:nvPr>
            <p:ph idx="1"/>
          </p:nvPr>
        </p:nvSpPr>
        <p:spPr>
          <a:xfrm>
            <a:off x="152400" y="2667000"/>
            <a:ext cx="4343400" cy="3429000"/>
          </a:xfrm>
        </p:spPr>
        <p:txBody>
          <a:bodyPr/>
          <a:lstStyle/>
          <a:p>
            <a:pPr>
              <a:buNone/>
            </a:pPr>
            <a:r>
              <a:rPr lang="en-US" sz="3600" b="1" dirty="0">
                <a:solidFill>
                  <a:schemeClr val="accent4">
                    <a:lumMod val="10000"/>
                    <a:lumOff val="90000"/>
                  </a:schemeClr>
                </a:solidFill>
              </a:rPr>
              <a:t>THREE ESTATES:</a:t>
            </a:r>
          </a:p>
          <a:p>
            <a:pPr marL="457200" indent="-284163">
              <a:buFont typeface="Arial" pitchFamily="34" charset="0"/>
              <a:buChar char="•"/>
            </a:pPr>
            <a:r>
              <a:rPr lang="en-US" b="1" dirty="0">
                <a:solidFill>
                  <a:schemeClr val="accent3">
                    <a:lumMod val="40000"/>
                    <a:lumOff val="60000"/>
                  </a:schemeClr>
                </a:solidFill>
              </a:rPr>
              <a:t>First</a:t>
            </a:r>
            <a:r>
              <a:rPr lang="en-US" dirty="0">
                <a:solidFill>
                  <a:schemeClr val="accent3">
                    <a:lumMod val="40000"/>
                    <a:lumOff val="60000"/>
                  </a:schemeClr>
                </a:solidFill>
              </a:rPr>
              <a:t> </a:t>
            </a:r>
            <a:r>
              <a:rPr lang="en-US" sz="2800" dirty="0">
                <a:solidFill>
                  <a:schemeClr val="accent4">
                    <a:lumMod val="10000"/>
                    <a:lumOff val="90000"/>
                  </a:schemeClr>
                </a:solidFill>
              </a:rPr>
              <a:t>(Clergy)</a:t>
            </a:r>
            <a:endParaRPr lang="en-US" dirty="0">
              <a:solidFill>
                <a:schemeClr val="accent4">
                  <a:lumMod val="10000"/>
                  <a:lumOff val="90000"/>
                </a:schemeClr>
              </a:solidFill>
            </a:endParaRPr>
          </a:p>
          <a:p>
            <a:pPr marL="457200" indent="-284163">
              <a:buFont typeface="Arial" pitchFamily="34" charset="0"/>
              <a:buChar char="•"/>
            </a:pPr>
            <a:r>
              <a:rPr lang="en-US" b="1" dirty="0">
                <a:solidFill>
                  <a:schemeClr val="accent3">
                    <a:lumMod val="40000"/>
                    <a:lumOff val="60000"/>
                  </a:schemeClr>
                </a:solidFill>
              </a:rPr>
              <a:t>Second</a:t>
            </a:r>
            <a:r>
              <a:rPr lang="en-US" dirty="0">
                <a:solidFill>
                  <a:schemeClr val="accent3">
                    <a:lumMod val="40000"/>
                    <a:lumOff val="60000"/>
                  </a:schemeClr>
                </a:solidFill>
              </a:rPr>
              <a:t> </a:t>
            </a:r>
            <a:r>
              <a:rPr lang="en-US" sz="2800" dirty="0">
                <a:solidFill>
                  <a:schemeClr val="accent4">
                    <a:lumMod val="10000"/>
                    <a:lumOff val="90000"/>
                  </a:schemeClr>
                </a:solidFill>
              </a:rPr>
              <a:t>(Nobility)</a:t>
            </a:r>
          </a:p>
          <a:p>
            <a:pPr marL="457200" indent="-284163">
              <a:buNone/>
            </a:pPr>
            <a:endParaRPr lang="en-US" sz="1200" dirty="0">
              <a:solidFill>
                <a:schemeClr val="accent4">
                  <a:lumMod val="10000"/>
                  <a:lumOff val="90000"/>
                </a:schemeClr>
              </a:solidFill>
            </a:endParaRPr>
          </a:p>
          <a:p>
            <a:pPr marL="457200" indent="-284163">
              <a:spcBef>
                <a:spcPts val="0"/>
              </a:spcBef>
              <a:buFont typeface="Arial" pitchFamily="34" charset="0"/>
              <a:buChar char="•"/>
            </a:pPr>
            <a:r>
              <a:rPr lang="en-US" b="1" dirty="0">
                <a:solidFill>
                  <a:schemeClr val="accent3">
                    <a:lumMod val="40000"/>
                    <a:lumOff val="60000"/>
                  </a:schemeClr>
                </a:solidFill>
              </a:rPr>
              <a:t>Third</a:t>
            </a:r>
            <a:r>
              <a:rPr lang="en-US" dirty="0">
                <a:solidFill>
                  <a:schemeClr val="accent3">
                    <a:lumMod val="40000"/>
                    <a:lumOff val="60000"/>
                  </a:schemeClr>
                </a:solidFill>
              </a:rPr>
              <a:t> </a:t>
            </a:r>
            <a:r>
              <a:rPr lang="en-US" sz="2800" dirty="0">
                <a:solidFill>
                  <a:schemeClr val="accent4">
                    <a:lumMod val="10000"/>
                    <a:lumOff val="90000"/>
                  </a:schemeClr>
                </a:solidFill>
              </a:rPr>
              <a:t>(Everyone Else)</a:t>
            </a:r>
          </a:p>
          <a:p>
            <a:pPr marL="857250" lvl="2" indent="-284163">
              <a:spcBef>
                <a:spcPts val="0"/>
              </a:spcBef>
            </a:pPr>
            <a:r>
              <a:rPr lang="en-US" sz="2800" i="1" dirty="0">
                <a:solidFill>
                  <a:schemeClr val="accent4">
                    <a:lumMod val="10000"/>
                    <a:lumOff val="90000"/>
                  </a:schemeClr>
                </a:solidFill>
              </a:rPr>
              <a:t>97% of Population</a:t>
            </a:r>
            <a:r>
              <a:rPr lang="en-US" dirty="0">
                <a:solidFill>
                  <a:schemeClr val="accent4">
                    <a:lumMod val="10000"/>
                    <a:lumOff val="90000"/>
                  </a:schemeClr>
                </a:solidFill>
              </a:rPr>
              <a:t>	</a:t>
            </a:r>
          </a:p>
        </p:txBody>
      </p:sp>
      <p:pic>
        <p:nvPicPr>
          <p:cNvPr id="134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0"/>
            <a:ext cx="4724400" cy="6336698"/>
          </a:xfrm>
          <a:prstGeom prst="rect">
            <a:avLst/>
          </a:prstGeom>
          <a:noFill/>
          <a:ln w="9525">
            <a:noFill/>
            <a:miter lim="800000"/>
            <a:headEnd/>
            <a:tailEnd/>
          </a:ln>
          <a:effectLst>
            <a:softEdge rad="63500"/>
          </a:effectLst>
        </p:spPr>
      </p:pic>
      <p:sp useBgFill="1">
        <p:nvSpPr>
          <p:cNvPr id="5" name="Rectangle 4"/>
          <p:cNvSpPr/>
          <p:nvPr/>
        </p:nvSpPr>
        <p:spPr>
          <a:xfrm>
            <a:off x="4495800" y="6334780"/>
            <a:ext cx="4648200" cy="523220"/>
          </a:xfrm>
          <a:prstGeom prst="rect">
            <a:avLst/>
          </a:prstGeom>
          <a:effectLst>
            <a:softEdge rad="63500"/>
          </a:effectLst>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a:r>
              <a:rPr lang="en-US" sz="1400" b="1" dirty="0"/>
              <a:t>Caricature of the Third Estate carrying the First Estate and the Second Estate on its back.</a:t>
            </a:r>
          </a:p>
        </p:txBody>
      </p:sp>
      <p:sp>
        <p:nvSpPr>
          <p:cNvPr id="6" name="TextBox 5"/>
          <p:cNvSpPr txBox="1"/>
          <p:nvPr/>
        </p:nvSpPr>
        <p:spPr>
          <a:xfrm>
            <a:off x="6019800" y="152400"/>
            <a:ext cx="762000" cy="1107996"/>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6600" b="1" dirty="0">
                <a:ln w="50800"/>
                <a:solidFill>
                  <a:schemeClr val="bg1">
                    <a:shade val="50000"/>
                  </a:schemeClr>
                </a:solidFill>
              </a:rPr>
              <a:t>1</a:t>
            </a:r>
          </a:p>
        </p:txBody>
      </p:sp>
      <p:sp>
        <p:nvSpPr>
          <p:cNvPr id="7" name="TextBox 6"/>
          <p:cNvSpPr txBox="1"/>
          <p:nvPr/>
        </p:nvSpPr>
        <p:spPr>
          <a:xfrm>
            <a:off x="8305800" y="1371600"/>
            <a:ext cx="762000" cy="1107996"/>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6600" b="1" dirty="0">
                <a:ln w="50800"/>
                <a:solidFill>
                  <a:schemeClr val="bg1">
                    <a:shade val="50000"/>
                  </a:schemeClr>
                </a:solidFill>
              </a:rPr>
              <a:t>2</a:t>
            </a:r>
          </a:p>
        </p:txBody>
      </p:sp>
      <p:sp>
        <p:nvSpPr>
          <p:cNvPr id="8" name="TextBox 7"/>
          <p:cNvSpPr txBox="1"/>
          <p:nvPr/>
        </p:nvSpPr>
        <p:spPr>
          <a:xfrm>
            <a:off x="4953000" y="2971800"/>
            <a:ext cx="762000" cy="1107996"/>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6600" b="1" dirty="0">
                <a:ln w="50800"/>
                <a:solidFill>
                  <a:schemeClr val="bg1">
                    <a:shade val="50000"/>
                  </a:schemeClr>
                </a:solidFill>
              </a:rPr>
              <a:t>3</a:t>
            </a:r>
          </a:p>
        </p:txBody>
      </p:sp>
      <p:sp>
        <p:nvSpPr>
          <p:cNvPr id="11" name="Left Brace 10"/>
          <p:cNvSpPr/>
          <p:nvPr/>
        </p:nvSpPr>
        <p:spPr bwMode="auto">
          <a:xfrm>
            <a:off x="5334000" y="304800"/>
            <a:ext cx="533400" cy="1905000"/>
          </a:xfrm>
          <a:prstGeom prst="leftBrace">
            <a:avLst>
              <a:gd name="adj1" fmla="val 8333"/>
              <a:gd name="adj2" fmla="val 49204"/>
            </a:avLst>
          </a:prstGeom>
          <a:no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itchFamily="34" charset="0"/>
            </a:endParaRPr>
          </a:p>
        </p:txBody>
      </p:sp>
      <p:sp>
        <p:nvSpPr>
          <p:cNvPr id="12" name="TextBox 11"/>
          <p:cNvSpPr txBox="1"/>
          <p:nvPr/>
        </p:nvSpPr>
        <p:spPr>
          <a:xfrm>
            <a:off x="4419600" y="326648"/>
            <a:ext cx="1219200" cy="707886"/>
          </a:xfrm>
          <a:prstGeom prst="rect">
            <a:avLst/>
          </a:prstGeom>
          <a:noFill/>
        </p:spPr>
        <p:txBody>
          <a:bodyPr wrap="square" rtlCol="0">
            <a:spAutoFit/>
          </a:bodyPr>
          <a:lstStyle/>
          <a:p>
            <a:pPr algn="ctr"/>
            <a:r>
              <a:rPr lang="en-US" sz="2000" b="1" dirty="0">
                <a:solidFill>
                  <a:srgbClr val="9E0000"/>
                </a:solidFill>
              </a:rPr>
              <a:t>TAX </a:t>
            </a:r>
            <a:endParaRPr lang="en-US" sz="1200" b="1" dirty="0">
              <a:solidFill>
                <a:srgbClr val="9E0000"/>
              </a:solidFill>
            </a:endParaRPr>
          </a:p>
          <a:p>
            <a:pPr algn="ctr"/>
            <a:r>
              <a:rPr lang="en-US" sz="2000" b="1" dirty="0">
                <a:solidFill>
                  <a:srgbClr val="9E0000"/>
                </a:solidFill>
              </a:rPr>
              <a:t>EXEMPT</a:t>
            </a:r>
          </a:p>
        </p:txBody>
      </p:sp>
      <p:sp>
        <p:nvSpPr>
          <p:cNvPr id="13" name="TextBox 12"/>
          <p:cNvSpPr txBox="1"/>
          <p:nvPr/>
        </p:nvSpPr>
        <p:spPr>
          <a:xfrm>
            <a:off x="4495800" y="1396425"/>
            <a:ext cx="1066800" cy="584775"/>
          </a:xfrm>
          <a:prstGeom prst="rect">
            <a:avLst/>
          </a:prstGeom>
          <a:noFill/>
        </p:spPr>
        <p:txBody>
          <a:bodyPr wrap="square" rtlCol="0">
            <a:spAutoFit/>
          </a:bodyPr>
          <a:lstStyle/>
          <a:p>
            <a:pPr algn="ctr"/>
            <a:r>
              <a:rPr lang="en-US" sz="3200" b="1" dirty="0">
                <a:solidFill>
                  <a:srgbClr val="9E0000"/>
                </a:solidFill>
              </a:rPr>
              <a:t>3%</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slide(fromBottom)">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left)">
                                      <p:cBhvr>
                                        <p:cTn id="16" dur="500"/>
                                        <p:tgtEl>
                                          <p:spTgt spid="3">
                                            <p:txEl>
                                              <p:pRg st="2" end="2"/>
                                            </p:txEl>
                                          </p:spTgt>
                                        </p:tgtEl>
                                      </p:cBhvr>
                                    </p:animEffect>
                                  </p:childTnLst>
                                </p:cTn>
                              </p:par>
                            </p:childTnLst>
                          </p:cTn>
                        </p:par>
                        <p:par>
                          <p:cTn id="17" fill="hold">
                            <p:stCondLst>
                              <p:cond delay="500"/>
                            </p:stCondLst>
                            <p:childTnLst>
                              <p:par>
                                <p:cTn id="18" presetID="12" presetClass="entr" presetSubtype="4"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slide(fromBottom)">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left)">
                                      <p:cBhvr>
                                        <p:cTn id="25" dur="500"/>
                                        <p:tgtEl>
                                          <p:spTgt spid="3">
                                            <p:txEl>
                                              <p:pRg st="4" end="4"/>
                                            </p:txEl>
                                          </p:spTgt>
                                        </p:tgtEl>
                                      </p:cBhvr>
                                    </p:animEffect>
                                  </p:childTnLst>
                                </p:cTn>
                              </p:par>
                              <p:par>
                                <p:cTn id="26" presetID="22" presetClass="entr" presetSubtype="8"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wipe(left)">
                                      <p:cBhvr>
                                        <p:cTn id="28" dur="500"/>
                                        <p:tgtEl>
                                          <p:spTgt spid="3">
                                            <p:txEl>
                                              <p:pRg st="5" end="5"/>
                                            </p:txEl>
                                          </p:spTgt>
                                        </p:tgtEl>
                                      </p:cBhvr>
                                    </p:animEffect>
                                  </p:childTnLst>
                                </p:cTn>
                              </p:par>
                            </p:childTnLst>
                          </p:cTn>
                        </p:par>
                        <p:par>
                          <p:cTn id="29" fill="hold">
                            <p:stCondLst>
                              <p:cond delay="500"/>
                            </p:stCondLst>
                            <p:childTnLst>
                              <p:par>
                                <p:cTn id="30" presetID="12" presetClass="entr" presetSubtype="4"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slide(fromBottom)">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6"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Horizontal)">
                                      <p:cBhvr>
                                        <p:cTn id="37" dur="500"/>
                                        <p:tgtEl>
                                          <p:spTgt spid="11"/>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500"/>
                                        <p:tgtEl>
                                          <p:spTgt spid="12"/>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1" grpId="0" animBg="1"/>
      <p:bldP spid="12"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1">
                <a:lumMod val="50000"/>
              </a:schemeClr>
            </a:gs>
          </a:gsLst>
          <a:lin ang="5400000" scaled="1"/>
          <a:tileRect/>
        </a:gradFill>
        <a:effectLst/>
      </p:bgPr>
    </p:bg>
    <p:spTree>
      <p:nvGrpSpPr>
        <p:cNvPr id="1" name=""/>
        <p:cNvGrpSpPr/>
        <p:nvPr/>
      </p:nvGrpSpPr>
      <p:grpSpPr>
        <a:xfrm>
          <a:off x="0" y="0"/>
          <a:ext cx="0" cy="0"/>
          <a:chOff x="0" y="0"/>
          <a:chExt cx="0" cy="0"/>
        </a:xfrm>
      </p:grpSpPr>
      <p:pic>
        <p:nvPicPr>
          <p:cNvPr id="2052" name="Picture 4" descr="http://farm8.staticflickr.com/7164/6415460111_dff858ea87_b.jpg"/>
          <p:cNvPicPr>
            <a:picLocks noChangeAspect="1" noChangeArrowheads="1"/>
          </p:cNvPicPr>
          <p:nvPr/>
        </p:nvPicPr>
        <p:blipFill rotWithShape="1">
          <a:blip r:embed="rId3">
            <a:extLst>
              <a:ext uri="{28A0092B-C50C-407E-A947-70E740481C1C}">
                <a14:useLocalDpi xmlns:a14="http://schemas.microsoft.com/office/drawing/2010/main" val="0"/>
              </a:ext>
            </a:extLst>
          </a:blip>
          <a:srcRect l="8855" r="2604"/>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Cloud Callout 3"/>
          <p:cNvSpPr/>
          <p:nvPr/>
        </p:nvSpPr>
        <p:spPr>
          <a:xfrm>
            <a:off x="5181600" y="381000"/>
            <a:ext cx="3505200" cy="2057400"/>
          </a:xfrm>
          <a:prstGeom prst="cloudCallout">
            <a:avLst>
              <a:gd name="adj1" fmla="val -83333"/>
              <a:gd name="adj2" fmla="val 51389"/>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562600" y="589300"/>
            <a:ext cx="2819400" cy="1446550"/>
          </a:xfrm>
          <a:prstGeom prst="rect">
            <a:avLst/>
          </a:prstGeom>
          <a:noFill/>
        </p:spPr>
        <p:txBody>
          <a:bodyPr wrap="square" rtlCol="0">
            <a:spAutoFit/>
          </a:bodyPr>
          <a:lstStyle/>
          <a:p>
            <a:pPr algn="ctr"/>
            <a:r>
              <a:rPr lang="en-US" sz="4400" b="1" i="1" dirty="0">
                <a:solidFill>
                  <a:schemeClr val="accent4">
                    <a:lumMod val="10000"/>
                    <a:lumOff val="90000"/>
                  </a:schemeClr>
                </a:solidFill>
                <a:latin typeface="Gill Sans MT" pitchFamily="34" charset="0"/>
              </a:rPr>
              <a:t>3% is a majority?</a:t>
            </a:r>
          </a:p>
        </p:txBody>
      </p:sp>
      <p:sp>
        <p:nvSpPr>
          <p:cNvPr id="6" name="Rectangle 5"/>
          <p:cNvSpPr/>
          <p:nvPr/>
        </p:nvSpPr>
        <p:spPr>
          <a:xfrm>
            <a:off x="6629850" y="6550223"/>
            <a:ext cx="2514150" cy="307777"/>
          </a:xfrm>
          <a:prstGeom prst="rect">
            <a:avLst/>
          </a:prstGeom>
        </p:spPr>
        <p:txBody>
          <a:bodyPr wrap="none">
            <a:spAutoFit/>
          </a:bodyPr>
          <a:lstStyle/>
          <a:p>
            <a:r>
              <a:rPr lang="en-US" sz="1400" b="1" dirty="0">
                <a:latin typeface="Gill Sans MT" pitchFamily="34" charset="0"/>
              </a:rPr>
              <a:t>Image Credit:   </a:t>
            </a:r>
            <a:r>
              <a:rPr lang="en-US" sz="1400" b="1" dirty="0">
                <a:latin typeface="Gill Sans MT" pitchFamily="34" charset="0"/>
                <a:hlinkClick r:id="rId4"/>
              </a:rPr>
              <a:t>CarbonNYC</a:t>
            </a:r>
            <a:endParaRPr lang="en-US" sz="1400" b="1" dirty="0">
              <a:latin typeface="Gill Sans MT" pitchFamily="34" charset="0"/>
            </a:endParaRPr>
          </a:p>
        </p:txBody>
      </p:sp>
    </p:spTree>
    <p:extLst>
      <p:ext uri="{BB962C8B-B14F-4D97-AF65-F5344CB8AC3E}">
        <p14:creationId xmlns:p14="http://schemas.microsoft.com/office/powerpoint/2010/main" val="2960709560"/>
      </p:ext>
    </p:extLst>
  </p:cSld>
  <p:clrMapOvr>
    <a:overrideClrMapping bg1="dk2" tx1="lt1" bg2="dk1"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1">
                <a:lumMod val="50000"/>
              </a:schemeClr>
            </a:gs>
          </a:gsLst>
          <a:lin ang="5400000" scaled="1"/>
          <a:tileRect/>
        </a:gradFill>
        <a:effectLst/>
      </p:bgPr>
    </p:bg>
    <p:spTree>
      <p:nvGrpSpPr>
        <p:cNvPr id="1" name=""/>
        <p:cNvGrpSpPr/>
        <p:nvPr/>
      </p:nvGrpSpPr>
      <p:grpSpPr>
        <a:xfrm>
          <a:off x="0" y="0"/>
          <a:ext cx="0" cy="0"/>
          <a:chOff x="0" y="0"/>
          <a:chExt cx="0" cy="0"/>
        </a:xfrm>
      </p:grpSpPr>
      <p:sp>
        <p:nvSpPr>
          <p:cNvPr id="3" name="Rectangle 2"/>
          <p:cNvSpPr/>
          <p:nvPr/>
        </p:nvSpPr>
        <p:spPr>
          <a:xfrm>
            <a:off x="6629400" y="2971800"/>
            <a:ext cx="2021707" cy="4508927"/>
          </a:xfrm>
          <a:prstGeom prst="rect">
            <a:avLst/>
          </a:prstGeom>
        </p:spPr>
        <p:txBody>
          <a:bodyPr wrap="none">
            <a:spAutoFit/>
          </a:bodyPr>
          <a:lstStyle/>
          <a:p>
            <a:r>
              <a:rPr lang="en-US" sz="287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Bujardet Freres (Unregistered)" pitchFamily="2" charset="0"/>
              </a:rPr>
              <a:t>?</a:t>
            </a:r>
            <a:endParaRPr lang="en-US" sz="287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24578" name="Rectangle 2"/>
          <p:cNvSpPr>
            <a:spLocks noGrp="1" noRot="1" noChangeArrowheads="1"/>
          </p:cNvSpPr>
          <p:nvPr>
            <p:ph type="title"/>
          </p:nvPr>
        </p:nvSpPr>
        <p:spPr>
          <a:xfrm>
            <a:off x="152400" y="152400"/>
            <a:ext cx="6705600" cy="18288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l" eaLnBrk="1" hangingPunct="1">
              <a:defRPr/>
            </a:pPr>
            <a:r>
              <a:rPr lang="en-US" sz="5400" b="1" dirty="0">
                <a:ln/>
                <a:solidFill>
                  <a:schemeClr val="accent3"/>
                </a:solidFill>
                <a:latin typeface="Bujardet Freres (Unregistered)" pitchFamily="2" charset="0"/>
              </a:rPr>
              <a:t>What is The </a:t>
            </a:r>
            <a:br>
              <a:rPr lang="en-US" sz="7200" b="1" dirty="0">
                <a:ln/>
                <a:solidFill>
                  <a:schemeClr val="accent3"/>
                </a:solidFill>
                <a:latin typeface="Bujardet Freres (Unregistered)" pitchFamily="2" charset="0"/>
              </a:rPr>
            </a:br>
            <a:r>
              <a:rPr lang="en-US" sz="7200" b="1" dirty="0">
                <a:ln/>
                <a:solidFill>
                  <a:schemeClr val="accent3"/>
                </a:solidFill>
                <a:latin typeface="Bujardet Freres (Unregistered)" pitchFamily="2" charset="0"/>
              </a:rPr>
              <a:t>Third Estate?</a:t>
            </a:r>
            <a:endParaRPr lang="en-US" sz="8800" b="1" dirty="0">
              <a:ln/>
              <a:solidFill>
                <a:schemeClr val="accent3"/>
              </a:solidFill>
              <a:latin typeface="Bujardet Freres (Unregistered)" pitchFamily="2" charset="0"/>
            </a:endParaRPr>
          </a:p>
        </p:txBody>
      </p:sp>
      <p:sp>
        <p:nvSpPr>
          <p:cNvPr id="24579" name="Rectangle 3"/>
          <p:cNvSpPr>
            <a:spLocks noGrp="1" noRot="1" noChangeArrowheads="1"/>
          </p:cNvSpPr>
          <p:nvPr>
            <p:ph idx="1"/>
          </p:nvPr>
        </p:nvSpPr>
        <p:spPr>
          <a:xfrm>
            <a:off x="381000" y="2286000"/>
            <a:ext cx="5943600" cy="4267200"/>
          </a:xfrm>
        </p:spPr>
        <p:txBody>
          <a:bodyPr/>
          <a:lstStyle/>
          <a:p>
            <a:pPr marL="812800" indent="-812800" eaLnBrk="1" hangingPunct="1">
              <a:buFont typeface="Arial" charset="0"/>
              <a:buNone/>
              <a:defRPr/>
            </a:pPr>
            <a:r>
              <a:rPr lang="en-US" sz="3600" b="1" i="1" dirty="0">
                <a:solidFill>
                  <a:schemeClr val="tx2">
                    <a:lumMod val="60000"/>
                    <a:lumOff val="40000"/>
                  </a:schemeClr>
                </a:solidFill>
                <a:latin typeface="Gill Sans MT" pitchFamily="34" charset="0"/>
              </a:rPr>
              <a:t>What is the Third Estate?  </a:t>
            </a:r>
          </a:p>
          <a:p>
            <a:pPr marL="812800" indent="-812800" eaLnBrk="1" hangingPunct="1">
              <a:buFont typeface="Arial" charset="0"/>
              <a:buNone/>
              <a:defRPr/>
            </a:pPr>
            <a:r>
              <a:rPr lang="en-US" b="1" i="1" dirty="0">
                <a:solidFill>
                  <a:schemeClr val="accent1"/>
                </a:solidFill>
                <a:latin typeface="Gill Sans MT" pitchFamily="34" charset="0"/>
              </a:rPr>
              <a:t>	</a:t>
            </a:r>
            <a:r>
              <a:rPr lang="en-US" sz="4000" b="1" dirty="0">
                <a:solidFill>
                  <a:schemeClr val="accent1"/>
                </a:solidFill>
                <a:latin typeface="Gill Sans MT" pitchFamily="34" charset="0"/>
              </a:rPr>
              <a:t>Everything.  </a:t>
            </a:r>
          </a:p>
          <a:p>
            <a:pPr marL="0" indent="0" eaLnBrk="1" hangingPunct="1">
              <a:buFont typeface="Arial" charset="0"/>
              <a:buNone/>
              <a:defRPr/>
            </a:pPr>
            <a:r>
              <a:rPr lang="en-US" sz="3000" b="1" i="1" dirty="0">
                <a:solidFill>
                  <a:schemeClr val="tx2">
                    <a:lumMod val="60000"/>
                    <a:lumOff val="40000"/>
                  </a:schemeClr>
                </a:solidFill>
                <a:latin typeface="Gill Sans MT" pitchFamily="34" charset="0"/>
              </a:rPr>
              <a:t>What has it been until now </a:t>
            </a:r>
            <a:br>
              <a:rPr lang="en-US" sz="3000" b="1" i="1" dirty="0">
                <a:solidFill>
                  <a:schemeClr val="tx2">
                    <a:lumMod val="60000"/>
                    <a:lumOff val="40000"/>
                  </a:schemeClr>
                </a:solidFill>
                <a:latin typeface="Gill Sans MT" pitchFamily="34" charset="0"/>
              </a:rPr>
            </a:br>
            <a:r>
              <a:rPr lang="en-US" sz="3000" b="1" i="1" dirty="0">
                <a:solidFill>
                  <a:schemeClr val="tx2">
                    <a:lumMod val="60000"/>
                    <a:lumOff val="40000"/>
                  </a:schemeClr>
                </a:solidFill>
                <a:latin typeface="Gill Sans MT" pitchFamily="34" charset="0"/>
              </a:rPr>
              <a:t>in the political order?</a:t>
            </a:r>
          </a:p>
          <a:p>
            <a:pPr marL="812800" indent="-812800" eaLnBrk="1" hangingPunct="1">
              <a:buNone/>
              <a:defRPr/>
            </a:pPr>
            <a:r>
              <a:rPr lang="en-US" b="1" i="1" dirty="0">
                <a:solidFill>
                  <a:srgbClr val="FFFF00"/>
                </a:solidFill>
                <a:latin typeface="Gill Sans MT" pitchFamily="34" charset="0"/>
              </a:rPr>
              <a:t>	</a:t>
            </a:r>
            <a:r>
              <a:rPr lang="en-US" sz="4000" b="1" dirty="0">
                <a:solidFill>
                  <a:schemeClr val="accent1"/>
                </a:solidFill>
                <a:latin typeface="Gill Sans MT" pitchFamily="34" charset="0"/>
              </a:rPr>
              <a:t>Nothing.  </a:t>
            </a:r>
          </a:p>
          <a:p>
            <a:pPr marL="812800" indent="-812800" eaLnBrk="1" hangingPunct="1">
              <a:buFont typeface="Arial" charset="0"/>
              <a:buNone/>
              <a:defRPr/>
            </a:pPr>
            <a:r>
              <a:rPr lang="en-US" sz="3000" b="1" i="1" dirty="0">
                <a:solidFill>
                  <a:schemeClr val="tx2">
                    <a:lumMod val="60000"/>
                    <a:lumOff val="40000"/>
                  </a:schemeClr>
                </a:solidFill>
                <a:latin typeface="Gill Sans MT" pitchFamily="34" charset="0"/>
              </a:rPr>
              <a:t>What does it ask to become?  </a:t>
            </a:r>
          </a:p>
          <a:p>
            <a:pPr marL="812800" indent="-812800" eaLnBrk="1" hangingPunct="1">
              <a:buNone/>
              <a:defRPr/>
            </a:pPr>
            <a:r>
              <a:rPr lang="en-US" i="1" dirty="0">
                <a:latin typeface="Gill Sans MT" pitchFamily="34" charset="0"/>
              </a:rPr>
              <a:t>	</a:t>
            </a:r>
            <a:r>
              <a:rPr lang="en-US" sz="4000" b="1" dirty="0">
                <a:solidFill>
                  <a:schemeClr val="accent1"/>
                </a:solidFill>
                <a:latin typeface="Gill Sans MT" pitchFamily="34" charset="0"/>
              </a:rPr>
              <a:t>Something.</a:t>
            </a:r>
          </a:p>
        </p:txBody>
      </p:sp>
      <p:pic>
        <p:nvPicPr>
          <p:cNvPr id="2048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152399"/>
            <a:ext cx="2656732" cy="3405447"/>
          </a:xfrm>
          <a:prstGeom prst="rect">
            <a:avLst/>
          </a:prstGeom>
          <a:noFill/>
          <a:ln w="9525">
            <a:noFill/>
            <a:miter lim="800000"/>
            <a:headEnd/>
            <a:tailEnd/>
          </a:ln>
        </p:spPr>
      </p:pic>
      <p:sp>
        <p:nvSpPr>
          <p:cNvPr id="2" name="Rectangle 1"/>
          <p:cNvSpPr/>
          <p:nvPr/>
        </p:nvSpPr>
        <p:spPr>
          <a:xfrm>
            <a:off x="7620000" y="2971800"/>
            <a:ext cx="1325738" cy="523220"/>
          </a:xfrm>
          <a:prstGeom prst="rect">
            <a:avLst/>
          </a:prstGeom>
        </p:spPr>
        <p:txBody>
          <a:bodyPr wrap="square">
            <a:spAutoFit/>
          </a:bodyPr>
          <a:lstStyle/>
          <a:p>
            <a:r>
              <a:rPr lang="en-US" sz="2800" b="1" dirty="0">
                <a:solidFill>
                  <a:schemeClr val="accent4"/>
                </a:solidFill>
                <a:latin typeface="Gill Sans MT" pitchFamily="34" charset="0"/>
              </a:rPr>
              <a:t>Sieyes</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579">
                                            <p:txEl>
                                              <p:pRg st="1" end="1"/>
                                            </p:txEl>
                                          </p:spTgt>
                                        </p:tgtEl>
                                        <p:attrNameLst>
                                          <p:attrName>style.visibility</p:attrName>
                                        </p:attrNameLst>
                                      </p:cBhvr>
                                      <p:to>
                                        <p:strVal val="visible"/>
                                      </p:to>
                                    </p:set>
                                    <p:animEffect transition="in" filter="wipe(left)">
                                      <p:cBhvr>
                                        <p:cTn id="7" dur="500"/>
                                        <p:tgtEl>
                                          <p:spTgt spid="2457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579">
                                            <p:txEl>
                                              <p:pRg st="3" end="3"/>
                                            </p:txEl>
                                          </p:spTgt>
                                        </p:tgtEl>
                                        <p:attrNameLst>
                                          <p:attrName>style.visibility</p:attrName>
                                        </p:attrNameLst>
                                      </p:cBhvr>
                                      <p:to>
                                        <p:strVal val="visible"/>
                                      </p:to>
                                    </p:set>
                                    <p:animEffect transition="in" filter="wipe(left)">
                                      <p:cBhvr>
                                        <p:cTn id="12" dur="500"/>
                                        <p:tgtEl>
                                          <p:spTgt spid="24579">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579">
                                            <p:txEl>
                                              <p:pRg st="5" end="5"/>
                                            </p:txEl>
                                          </p:spTgt>
                                        </p:tgtEl>
                                        <p:attrNameLst>
                                          <p:attrName>style.visibility</p:attrName>
                                        </p:attrNameLst>
                                      </p:cBhvr>
                                      <p:to>
                                        <p:strVal val="visible"/>
                                      </p:to>
                                    </p:set>
                                    <p:animEffect transition="in" filter="wipe(left)">
                                      <p:cBhvr>
                                        <p:cTn id="17" dur="500"/>
                                        <p:tgtEl>
                                          <p:spTgt spid="2457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1">
                <a:lumMod val="50000"/>
              </a:schemeClr>
            </a:gs>
          </a:gsLst>
          <a:lin ang="5400000" scaled="1"/>
          <a:tileRect/>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52400" y="228600"/>
            <a:ext cx="8621658" cy="1139379"/>
          </a:xfrm>
        </p:spPr>
        <p:txBody>
          <a:bodyPr/>
          <a:lstStyle/>
          <a:p>
            <a:pPr algn="l"/>
            <a:r>
              <a:rPr lang="en-US" sz="8000" dirty="0">
                <a:latin typeface="Bujardet Freres (Unregistered)" pitchFamily="2" charset="0"/>
                <a:cs typeface="Calibri" pitchFamily="34" charset="0"/>
              </a:rPr>
              <a:t>Reform Proposals</a:t>
            </a:r>
          </a:p>
        </p:txBody>
      </p:sp>
      <p:sp>
        <p:nvSpPr>
          <p:cNvPr id="14" name="Rectangle 3"/>
          <p:cNvSpPr>
            <a:spLocks noGrp="1" noRot="1" noChangeArrowheads="1"/>
          </p:cNvSpPr>
          <p:nvPr>
            <p:ph idx="1"/>
          </p:nvPr>
        </p:nvSpPr>
        <p:spPr>
          <a:xfrm>
            <a:off x="533400" y="1447800"/>
            <a:ext cx="6096000" cy="762000"/>
          </a:xfrm>
        </p:spPr>
        <p:txBody>
          <a:bodyPr/>
          <a:lstStyle/>
          <a:p>
            <a:pPr marL="0" indent="0" eaLnBrk="1" hangingPunct="1">
              <a:buFont typeface="Arial" charset="0"/>
              <a:buNone/>
              <a:defRPr/>
            </a:pPr>
            <a:r>
              <a:rPr lang="en-US" sz="4400" dirty="0">
                <a:latin typeface="Gill Sans MT" pitchFamily="34" charset="0"/>
              </a:rPr>
              <a:t>#1:  “Doubling” the Third</a:t>
            </a:r>
          </a:p>
        </p:txBody>
      </p:sp>
      <p:sp>
        <p:nvSpPr>
          <p:cNvPr id="3" name="Oval 2"/>
          <p:cNvSpPr/>
          <p:nvPr/>
        </p:nvSpPr>
        <p:spPr>
          <a:xfrm>
            <a:off x="381000" y="2743200"/>
            <a:ext cx="1981200" cy="18288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a:solidFill>
                  <a:srgbClr val="FFFFFF"/>
                </a:solidFill>
              </a:rPr>
              <a:t>1</a:t>
            </a:r>
          </a:p>
        </p:txBody>
      </p:sp>
      <p:sp>
        <p:nvSpPr>
          <p:cNvPr id="9" name="Oval 8"/>
          <p:cNvSpPr/>
          <p:nvPr/>
        </p:nvSpPr>
        <p:spPr>
          <a:xfrm>
            <a:off x="3124200" y="2743200"/>
            <a:ext cx="1981200" cy="18288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a:solidFill>
                  <a:srgbClr val="FFFFFF"/>
                </a:solidFill>
              </a:rPr>
              <a:t>2</a:t>
            </a:r>
          </a:p>
        </p:txBody>
      </p:sp>
      <p:sp>
        <p:nvSpPr>
          <p:cNvPr id="10" name="Oval 9"/>
          <p:cNvSpPr/>
          <p:nvPr/>
        </p:nvSpPr>
        <p:spPr>
          <a:xfrm>
            <a:off x="5486400" y="2743200"/>
            <a:ext cx="1981200" cy="18288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a:solidFill>
                  <a:srgbClr val="FFFFFF"/>
                </a:solidFill>
              </a:rPr>
              <a:t>3</a:t>
            </a:r>
          </a:p>
        </p:txBody>
      </p:sp>
      <p:sp>
        <p:nvSpPr>
          <p:cNvPr id="4" name="TextBox 3"/>
          <p:cNvSpPr txBox="1"/>
          <p:nvPr/>
        </p:nvSpPr>
        <p:spPr>
          <a:xfrm>
            <a:off x="228600" y="4572000"/>
            <a:ext cx="2209800" cy="1446550"/>
          </a:xfrm>
          <a:prstGeom prst="rect">
            <a:avLst/>
          </a:prstGeom>
          <a:noFill/>
        </p:spPr>
        <p:txBody>
          <a:bodyPr wrap="square" rtlCol="0">
            <a:spAutoFit/>
          </a:bodyPr>
          <a:lstStyle/>
          <a:p>
            <a:pPr algn="ctr"/>
            <a:r>
              <a:rPr lang="en-US" sz="4400" dirty="0">
                <a:solidFill>
                  <a:srgbClr val="E6E6D5"/>
                </a:solidFill>
                <a:latin typeface="Bujardet Freres (Unregistered)" pitchFamily="2" charset="0"/>
              </a:rPr>
              <a:t>The</a:t>
            </a:r>
            <a:br>
              <a:rPr lang="en-US" sz="4400" dirty="0">
                <a:solidFill>
                  <a:srgbClr val="E6E6D5"/>
                </a:solidFill>
                <a:latin typeface="Bujardet Freres (Unregistered)" pitchFamily="2" charset="0"/>
              </a:rPr>
            </a:br>
            <a:r>
              <a:rPr lang="en-US" sz="4400" dirty="0">
                <a:solidFill>
                  <a:srgbClr val="E6E6D5"/>
                </a:solidFill>
                <a:latin typeface="Bujardet Freres (Unregistered)" pitchFamily="2" charset="0"/>
              </a:rPr>
              <a:t>Clergy</a:t>
            </a:r>
          </a:p>
        </p:txBody>
      </p:sp>
      <p:sp>
        <p:nvSpPr>
          <p:cNvPr id="11" name="TextBox 10"/>
          <p:cNvSpPr txBox="1"/>
          <p:nvPr/>
        </p:nvSpPr>
        <p:spPr>
          <a:xfrm>
            <a:off x="2971800" y="4572000"/>
            <a:ext cx="2209800" cy="1446550"/>
          </a:xfrm>
          <a:prstGeom prst="rect">
            <a:avLst/>
          </a:prstGeom>
          <a:noFill/>
        </p:spPr>
        <p:txBody>
          <a:bodyPr wrap="square" rtlCol="0">
            <a:spAutoFit/>
          </a:bodyPr>
          <a:lstStyle/>
          <a:p>
            <a:pPr algn="ctr"/>
            <a:r>
              <a:rPr lang="en-US" sz="4400" dirty="0">
                <a:solidFill>
                  <a:srgbClr val="E6E6D5"/>
                </a:solidFill>
                <a:latin typeface="Bujardet Freres (Unregistered)" pitchFamily="2" charset="0"/>
              </a:rPr>
              <a:t>The Nobility</a:t>
            </a:r>
          </a:p>
        </p:txBody>
      </p:sp>
      <p:sp>
        <p:nvSpPr>
          <p:cNvPr id="12" name="TextBox 11"/>
          <p:cNvSpPr txBox="1"/>
          <p:nvPr/>
        </p:nvSpPr>
        <p:spPr>
          <a:xfrm>
            <a:off x="6172200" y="4572000"/>
            <a:ext cx="2209800" cy="1446550"/>
          </a:xfrm>
          <a:prstGeom prst="rect">
            <a:avLst/>
          </a:prstGeom>
          <a:noFill/>
        </p:spPr>
        <p:txBody>
          <a:bodyPr wrap="square" rtlCol="0">
            <a:spAutoFit/>
          </a:bodyPr>
          <a:lstStyle/>
          <a:p>
            <a:pPr algn="ctr"/>
            <a:r>
              <a:rPr lang="en-US" sz="4400" dirty="0">
                <a:solidFill>
                  <a:srgbClr val="E6E6D5"/>
                </a:solidFill>
                <a:latin typeface="Bujardet Freres (Unregistered)" pitchFamily="2" charset="0"/>
              </a:rPr>
              <a:t>Everyone Else</a:t>
            </a:r>
          </a:p>
        </p:txBody>
      </p:sp>
      <p:sp>
        <p:nvSpPr>
          <p:cNvPr id="13" name="Oval 12"/>
          <p:cNvSpPr/>
          <p:nvPr/>
        </p:nvSpPr>
        <p:spPr>
          <a:xfrm>
            <a:off x="6934200" y="2743200"/>
            <a:ext cx="1981200" cy="18288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a:solidFill>
                  <a:srgbClr val="FFFFFF"/>
                </a:solidFill>
              </a:rPr>
              <a:t>3</a:t>
            </a:r>
          </a:p>
        </p:txBody>
      </p:sp>
    </p:spTree>
    <p:extLst>
      <p:ext uri="{BB962C8B-B14F-4D97-AF65-F5344CB8AC3E}">
        <p14:creationId xmlns:p14="http://schemas.microsoft.com/office/powerpoint/2010/main" val="2768896315"/>
      </p:ext>
    </p:extLst>
  </p:cSld>
  <p:clrMapOvr>
    <a:overrideClrMapping bg1="dk2" tx1="lt1" bg2="dk1"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18000">
              <a:schemeClr val="bg1">
                <a:lumMod val="75000"/>
              </a:schemeClr>
            </a:gs>
            <a:gs pos="99000">
              <a:schemeClr val="bg1">
                <a:lumMod val="60000"/>
                <a:lumOff val="40000"/>
              </a:schemeClr>
            </a:gs>
          </a:gsLst>
          <a:lin ang="5400000" scaled="1"/>
          <a:tileRect/>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52400" y="228600"/>
            <a:ext cx="8621658" cy="1139379"/>
          </a:xfrm>
        </p:spPr>
        <p:txBody>
          <a:bodyPr/>
          <a:lstStyle/>
          <a:p>
            <a:pPr algn="l"/>
            <a:r>
              <a:rPr lang="en-US" sz="8000" dirty="0">
                <a:latin typeface="Bujardet Freres (Unregistered)" pitchFamily="2" charset="0"/>
                <a:cs typeface="Calibri" pitchFamily="34" charset="0"/>
              </a:rPr>
              <a:t>Reform Proposals</a:t>
            </a:r>
          </a:p>
        </p:txBody>
      </p:sp>
      <p:sp>
        <p:nvSpPr>
          <p:cNvPr id="21507" name="Rectangle 3"/>
          <p:cNvSpPr>
            <a:spLocks noGrp="1" noRot="1" noChangeArrowheads="1"/>
          </p:cNvSpPr>
          <p:nvPr>
            <p:ph idx="1"/>
          </p:nvPr>
        </p:nvSpPr>
        <p:spPr>
          <a:xfrm>
            <a:off x="533400" y="1447800"/>
            <a:ext cx="5943600" cy="762000"/>
          </a:xfrm>
        </p:spPr>
        <p:txBody>
          <a:bodyPr/>
          <a:lstStyle/>
          <a:p>
            <a:pPr marL="0" indent="0" eaLnBrk="1" hangingPunct="1">
              <a:buFont typeface="Arial" charset="0"/>
              <a:buNone/>
              <a:defRPr/>
            </a:pPr>
            <a:r>
              <a:rPr lang="en-US" sz="4400" dirty="0">
                <a:latin typeface="Gill Sans MT" pitchFamily="34" charset="0"/>
              </a:rPr>
              <a:t>#2:  Vote By Head</a:t>
            </a:r>
          </a:p>
        </p:txBody>
      </p:sp>
      <p:sp>
        <p:nvSpPr>
          <p:cNvPr id="3" name="Oval 2"/>
          <p:cNvSpPr/>
          <p:nvPr/>
        </p:nvSpPr>
        <p:spPr>
          <a:xfrm>
            <a:off x="1924050" y="4267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1</a:t>
            </a:r>
          </a:p>
        </p:txBody>
      </p:sp>
      <p:sp>
        <p:nvSpPr>
          <p:cNvPr id="14" name="Oval 13"/>
          <p:cNvSpPr/>
          <p:nvPr/>
        </p:nvSpPr>
        <p:spPr>
          <a:xfrm>
            <a:off x="1104900" y="2743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1</a:t>
            </a:r>
          </a:p>
        </p:txBody>
      </p:sp>
      <p:sp>
        <p:nvSpPr>
          <p:cNvPr id="18" name="Oval 17"/>
          <p:cNvSpPr/>
          <p:nvPr/>
        </p:nvSpPr>
        <p:spPr>
          <a:xfrm>
            <a:off x="1104900" y="3505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1</a:t>
            </a:r>
          </a:p>
        </p:txBody>
      </p:sp>
      <p:sp>
        <p:nvSpPr>
          <p:cNvPr id="22" name="Oval 21"/>
          <p:cNvSpPr/>
          <p:nvPr/>
        </p:nvSpPr>
        <p:spPr>
          <a:xfrm>
            <a:off x="1104900" y="4267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1</a:t>
            </a:r>
          </a:p>
        </p:txBody>
      </p:sp>
      <p:sp>
        <p:nvSpPr>
          <p:cNvPr id="26" name="Oval 25"/>
          <p:cNvSpPr/>
          <p:nvPr/>
        </p:nvSpPr>
        <p:spPr>
          <a:xfrm>
            <a:off x="1924050" y="3505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1</a:t>
            </a:r>
          </a:p>
        </p:txBody>
      </p:sp>
      <p:sp>
        <p:nvSpPr>
          <p:cNvPr id="30" name="Oval 29"/>
          <p:cNvSpPr/>
          <p:nvPr/>
        </p:nvSpPr>
        <p:spPr>
          <a:xfrm>
            <a:off x="1924050" y="2743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1</a:t>
            </a:r>
          </a:p>
        </p:txBody>
      </p:sp>
      <p:sp>
        <p:nvSpPr>
          <p:cNvPr id="34" name="Oval 33"/>
          <p:cNvSpPr/>
          <p:nvPr/>
        </p:nvSpPr>
        <p:spPr>
          <a:xfrm>
            <a:off x="304800" y="2743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1</a:t>
            </a:r>
          </a:p>
        </p:txBody>
      </p:sp>
      <p:sp>
        <p:nvSpPr>
          <p:cNvPr id="38" name="Oval 37"/>
          <p:cNvSpPr/>
          <p:nvPr/>
        </p:nvSpPr>
        <p:spPr>
          <a:xfrm>
            <a:off x="304800" y="3505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1</a:t>
            </a:r>
          </a:p>
        </p:txBody>
      </p:sp>
      <p:sp>
        <p:nvSpPr>
          <p:cNvPr id="42" name="Oval 41"/>
          <p:cNvSpPr/>
          <p:nvPr/>
        </p:nvSpPr>
        <p:spPr>
          <a:xfrm>
            <a:off x="304800" y="4267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1</a:t>
            </a:r>
          </a:p>
        </p:txBody>
      </p:sp>
      <p:sp>
        <p:nvSpPr>
          <p:cNvPr id="50" name="Oval 49"/>
          <p:cNvSpPr/>
          <p:nvPr/>
        </p:nvSpPr>
        <p:spPr>
          <a:xfrm>
            <a:off x="4953000" y="4267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2</a:t>
            </a:r>
          </a:p>
        </p:txBody>
      </p:sp>
      <p:sp>
        <p:nvSpPr>
          <p:cNvPr id="51" name="Oval 50"/>
          <p:cNvSpPr/>
          <p:nvPr/>
        </p:nvSpPr>
        <p:spPr>
          <a:xfrm>
            <a:off x="4133850" y="2743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2</a:t>
            </a:r>
          </a:p>
        </p:txBody>
      </p:sp>
      <p:sp>
        <p:nvSpPr>
          <p:cNvPr id="52" name="Oval 51"/>
          <p:cNvSpPr/>
          <p:nvPr/>
        </p:nvSpPr>
        <p:spPr>
          <a:xfrm>
            <a:off x="4133850" y="3505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2</a:t>
            </a:r>
          </a:p>
        </p:txBody>
      </p:sp>
      <p:sp>
        <p:nvSpPr>
          <p:cNvPr id="53" name="Oval 52"/>
          <p:cNvSpPr/>
          <p:nvPr/>
        </p:nvSpPr>
        <p:spPr>
          <a:xfrm>
            <a:off x="4133850" y="4267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2</a:t>
            </a:r>
          </a:p>
        </p:txBody>
      </p:sp>
      <p:sp>
        <p:nvSpPr>
          <p:cNvPr id="54" name="Oval 53"/>
          <p:cNvSpPr/>
          <p:nvPr/>
        </p:nvSpPr>
        <p:spPr>
          <a:xfrm>
            <a:off x="4953000" y="3505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2</a:t>
            </a:r>
          </a:p>
        </p:txBody>
      </p:sp>
      <p:sp>
        <p:nvSpPr>
          <p:cNvPr id="55" name="Oval 54"/>
          <p:cNvSpPr/>
          <p:nvPr/>
        </p:nvSpPr>
        <p:spPr>
          <a:xfrm>
            <a:off x="4953000" y="2743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2</a:t>
            </a:r>
          </a:p>
        </p:txBody>
      </p:sp>
      <p:sp>
        <p:nvSpPr>
          <p:cNvPr id="56" name="Oval 55"/>
          <p:cNvSpPr/>
          <p:nvPr/>
        </p:nvSpPr>
        <p:spPr>
          <a:xfrm>
            <a:off x="3333750" y="2743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2</a:t>
            </a:r>
          </a:p>
        </p:txBody>
      </p:sp>
      <p:sp>
        <p:nvSpPr>
          <p:cNvPr id="57" name="Oval 56"/>
          <p:cNvSpPr/>
          <p:nvPr/>
        </p:nvSpPr>
        <p:spPr>
          <a:xfrm>
            <a:off x="3333750" y="3505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2</a:t>
            </a:r>
          </a:p>
        </p:txBody>
      </p:sp>
      <p:sp>
        <p:nvSpPr>
          <p:cNvPr id="58" name="Oval 57"/>
          <p:cNvSpPr/>
          <p:nvPr/>
        </p:nvSpPr>
        <p:spPr>
          <a:xfrm>
            <a:off x="3333750" y="4267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2</a:t>
            </a:r>
          </a:p>
        </p:txBody>
      </p:sp>
      <p:sp>
        <p:nvSpPr>
          <p:cNvPr id="59" name="Oval 58"/>
          <p:cNvSpPr/>
          <p:nvPr/>
        </p:nvSpPr>
        <p:spPr>
          <a:xfrm>
            <a:off x="8001000" y="3505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3</a:t>
            </a:r>
          </a:p>
        </p:txBody>
      </p:sp>
      <p:sp>
        <p:nvSpPr>
          <p:cNvPr id="60" name="Oval 59"/>
          <p:cNvSpPr/>
          <p:nvPr/>
        </p:nvSpPr>
        <p:spPr>
          <a:xfrm>
            <a:off x="7181850" y="1981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3</a:t>
            </a:r>
          </a:p>
        </p:txBody>
      </p:sp>
      <p:sp>
        <p:nvSpPr>
          <p:cNvPr id="61" name="Oval 60"/>
          <p:cNvSpPr/>
          <p:nvPr/>
        </p:nvSpPr>
        <p:spPr>
          <a:xfrm>
            <a:off x="7181850" y="2743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3</a:t>
            </a:r>
          </a:p>
        </p:txBody>
      </p:sp>
      <p:sp>
        <p:nvSpPr>
          <p:cNvPr id="62" name="Oval 61"/>
          <p:cNvSpPr/>
          <p:nvPr/>
        </p:nvSpPr>
        <p:spPr>
          <a:xfrm>
            <a:off x="7181850" y="3505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3</a:t>
            </a:r>
          </a:p>
        </p:txBody>
      </p:sp>
      <p:sp>
        <p:nvSpPr>
          <p:cNvPr id="63" name="Oval 62"/>
          <p:cNvSpPr/>
          <p:nvPr/>
        </p:nvSpPr>
        <p:spPr>
          <a:xfrm>
            <a:off x="8001000" y="2743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3</a:t>
            </a:r>
          </a:p>
        </p:txBody>
      </p:sp>
      <p:sp>
        <p:nvSpPr>
          <p:cNvPr id="64" name="Oval 63"/>
          <p:cNvSpPr/>
          <p:nvPr/>
        </p:nvSpPr>
        <p:spPr>
          <a:xfrm>
            <a:off x="8001000" y="1981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3</a:t>
            </a:r>
          </a:p>
        </p:txBody>
      </p:sp>
      <p:sp>
        <p:nvSpPr>
          <p:cNvPr id="65" name="Oval 64"/>
          <p:cNvSpPr/>
          <p:nvPr/>
        </p:nvSpPr>
        <p:spPr>
          <a:xfrm>
            <a:off x="6381750" y="1981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3</a:t>
            </a:r>
          </a:p>
        </p:txBody>
      </p:sp>
      <p:sp>
        <p:nvSpPr>
          <p:cNvPr id="66" name="Oval 65"/>
          <p:cNvSpPr/>
          <p:nvPr/>
        </p:nvSpPr>
        <p:spPr>
          <a:xfrm>
            <a:off x="6381750" y="2743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3</a:t>
            </a:r>
          </a:p>
        </p:txBody>
      </p:sp>
      <p:sp>
        <p:nvSpPr>
          <p:cNvPr id="67" name="Oval 66"/>
          <p:cNvSpPr/>
          <p:nvPr/>
        </p:nvSpPr>
        <p:spPr>
          <a:xfrm>
            <a:off x="6381750" y="3505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3</a:t>
            </a:r>
          </a:p>
        </p:txBody>
      </p:sp>
      <p:sp>
        <p:nvSpPr>
          <p:cNvPr id="68" name="Oval 67"/>
          <p:cNvSpPr/>
          <p:nvPr/>
        </p:nvSpPr>
        <p:spPr>
          <a:xfrm>
            <a:off x="8001000" y="5791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3</a:t>
            </a:r>
          </a:p>
        </p:txBody>
      </p:sp>
      <p:sp>
        <p:nvSpPr>
          <p:cNvPr id="69" name="Oval 68"/>
          <p:cNvSpPr/>
          <p:nvPr/>
        </p:nvSpPr>
        <p:spPr>
          <a:xfrm>
            <a:off x="7181850" y="4267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3</a:t>
            </a:r>
          </a:p>
        </p:txBody>
      </p:sp>
      <p:sp>
        <p:nvSpPr>
          <p:cNvPr id="70" name="Oval 69"/>
          <p:cNvSpPr/>
          <p:nvPr/>
        </p:nvSpPr>
        <p:spPr>
          <a:xfrm>
            <a:off x="7181850" y="5029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3</a:t>
            </a:r>
          </a:p>
        </p:txBody>
      </p:sp>
      <p:sp>
        <p:nvSpPr>
          <p:cNvPr id="71" name="Oval 70"/>
          <p:cNvSpPr/>
          <p:nvPr/>
        </p:nvSpPr>
        <p:spPr>
          <a:xfrm>
            <a:off x="7181850" y="5791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3</a:t>
            </a:r>
          </a:p>
        </p:txBody>
      </p:sp>
      <p:sp>
        <p:nvSpPr>
          <p:cNvPr id="72" name="Oval 71"/>
          <p:cNvSpPr/>
          <p:nvPr/>
        </p:nvSpPr>
        <p:spPr>
          <a:xfrm>
            <a:off x="8001000" y="5029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3</a:t>
            </a:r>
          </a:p>
        </p:txBody>
      </p:sp>
      <p:sp>
        <p:nvSpPr>
          <p:cNvPr id="73" name="Oval 72"/>
          <p:cNvSpPr/>
          <p:nvPr/>
        </p:nvSpPr>
        <p:spPr>
          <a:xfrm>
            <a:off x="8001000" y="4267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3</a:t>
            </a:r>
          </a:p>
        </p:txBody>
      </p:sp>
      <p:sp>
        <p:nvSpPr>
          <p:cNvPr id="74" name="Oval 73"/>
          <p:cNvSpPr/>
          <p:nvPr/>
        </p:nvSpPr>
        <p:spPr>
          <a:xfrm>
            <a:off x="6381750" y="4267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3</a:t>
            </a:r>
          </a:p>
        </p:txBody>
      </p:sp>
      <p:sp>
        <p:nvSpPr>
          <p:cNvPr id="75" name="Oval 74"/>
          <p:cNvSpPr/>
          <p:nvPr/>
        </p:nvSpPr>
        <p:spPr>
          <a:xfrm>
            <a:off x="6381750" y="5029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3</a:t>
            </a:r>
          </a:p>
        </p:txBody>
      </p:sp>
      <p:sp>
        <p:nvSpPr>
          <p:cNvPr id="76" name="Oval 75"/>
          <p:cNvSpPr/>
          <p:nvPr/>
        </p:nvSpPr>
        <p:spPr>
          <a:xfrm>
            <a:off x="6381750" y="5791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3</a:t>
            </a:r>
          </a:p>
        </p:txBody>
      </p:sp>
    </p:spTree>
    <p:extLst>
      <p:ext uri="{BB962C8B-B14F-4D97-AF65-F5344CB8AC3E}">
        <p14:creationId xmlns:p14="http://schemas.microsoft.com/office/powerpoint/2010/main" val="3315221417"/>
      </p:ext>
    </p:extLst>
  </p:cSld>
  <p:clrMapOvr>
    <a:overrideClrMapping bg1="dk2" tx1="lt1" bg2="dk1"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18000">
              <a:schemeClr val="bg1">
                <a:lumMod val="75000"/>
              </a:schemeClr>
            </a:gs>
            <a:gs pos="99000">
              <a:schemeClr val="bg1">
                <a:lumMod val="60000"/>
                <a:lumOff val="40000"/>
              </a:schemeClr>
            </a:gs>
          </a:gsLst>
          <a:lin ang="5400000" scaled="1"/>
          <a:tileRect/>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52400" y="228600"/>
            <a:ext cx="8621658" cy="1139379"/>
          </a:xfrm>
        </p:spPr>
        <p:txBody>
          <a:bodyPr/>
          <a:lstStyle/>
          <a:p>
            <a:pPr algn="l"/>
            <a:r>
              <a:rPr lang="en-US" sz="8000" dirty="0">
                <a:latin typeface="Bujardet Freres (Unregistered)" pitchFamily="2" charset="0"/>
                <a:cs typeface="Calibri" pitchFamily="34" charset="0"/>
              </a:rPr>
              <a:t>Reform Proposals</a:t>
            </a:r>
          </a:p>
        </p:txBody>
      </p:sp>
      <p:sp>
        <p:nvSpPr>
          <p:cNvPr id="21507" name="Rectangle 3"/>
          <p:cNvSpPr>
            <a:spLocks noGrp="1" noRot="1" noChangeArrowheads="1"/>
          </p:cNvSpPr>
          <p:nvPr>
            <p:ph idx="1"/>
          </p:nvPr>
        </p:nvSpPr>
        <p:spPr>
          <a:xfrm>
            <a:off x="533400" y="1447800"/>
            <a:ext cx="5943600" cy="762000"/>
          </a:xfrm>
        </p:spPr>
        <p:txBody>
          <a:bodyPr/>
          <a:lstStyle/>
          <a:p>
            <a:pPr marL="0" indent="0" eaLnBrk="1" hangingPunct="1">
              <a:buFont typeface="Arial" charset="0"/>
              <a:buNone/>
              <a:defRPr/>
            </a:pPr>
            <a:r>
              <a:rPr lang="en-US" sz="4400" dirty="0">
                <a:latin typeface="Gill Sans MT" pitchFamily="34" charset="0"/>
              </a:rPr>
              <a:t>#2:  Vote By Head</a:t>
            </a:r>
          </a:p>
        </p:txBody>
      </p:sp>
      <p:sp>
        <p:nvSpPr>
          <p:cNvPr id="3" name="Oval 2"/>
          <p:cNvSpPr/>
          <p:nvPr/>
        </p:nvSpPr>
        <p:spPr>
          <a:xfrm>
            <a:off x="5486400" y="3505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1</a:t>
            </a:r>
          </a:p>
        </p:txBody>
      </p:sp>
      <p:sp>
        <p:nvSpPr>
          <p:cNvPr id="14" name="Oval 13"/>
          <p:cNvSpPr/>
          <p:nvPr/>
        </p:nvSpPr>
        <p:spPr>
          <a:xfrm>
            <a:off x="1104900" y="2743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1</a:t>
            </a:r>
          </a:p>
        </p:txBody>
      </p:sp>
      <p:sp>
        <p:nvSpPr>
          <p:cNvPr id="18" name="Oval 17"/>
          <p:cNvSpPr/>
          <p:nvPr/>
        </p:nvSpPr>
        <p:spPr>
          <a:xfrm>
            <a:off x="1104900" y="3505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1</a:t>
            </a:r>
          </a:p>
        </p:txBody>
      </p:sp>
      <p:sp>
        <p:nvSpPr>
          <p:cNvPr id="22" name="Oval 21"/>
          <p:cNvSpPr/>
          <p:nvPr/>
        </p:nvSpPr>
        <p:spPr>
          <a:xfrm>
            <a:off x="1104900" y="4267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1</a:t>
            </a:r>
          </a:p>
        </p:txBody>
      </p:sp>
      <p:sp>
        <p:nvSpPr>
          <p:cNvPr id="26" name="Oval 25"/>
          <p:cNvSpPr/>
          <p:nvPr/>
        </p:nvSpPr>
        <p:spPr>
          <a:xfrm>
            <a:off x="5486400" y="2743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1</a:t>
            </a:r>
          </a:p>
        </p:txBody>
      </p:sp>
      <p:sp>
        <p:nvSpPr>
          <p:cNvPr id="30" name="Oval 29"/>
          <p:cNvSpPr/>
          <p:nvPr/>
        </p:nvSpPr>
        <p:spPr>
          <a:xfrm>
            <a:off x="5486400" y="1981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1</a:t>
            </a:r>
          </a:p>
        </p:txBody>
      </p:sp>
      <p:sp>
        <p:nvSpPr>
          <p:cNvPr id="34" name="Oval 33"/>
          <p:cNvSpPr/>
          <p:nvPr/>
        </p:nvSpPr>
        <p:spPr>
          <a:xfrm>
            <a:off x="304800" y="2743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1</a:t>
            </a:r>
          </a:p>
        </p:txBody>
      </p:sp>
      <p:sp>
        <p:nvSpPr>
          <p:cNvPr id="38" name="Oval 37"/>
          <p:cNvSpPr/>
          <p:nvPr/>
        </p:nvSpPr>
        <p:spPr>
          <a:xfrm>
            <a:off x="304800" y="3505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1</a:t>
            </a:r>
          </a:p>
        </p:txBody>
      </p:sp>
      <p:sp>
        <p:nvSpPr>
          <p:cNvPr id="42" name="Oval 41"/>
          <p:cNvSpPr/>
          <p:nvPr/>
        </p:nvSpPr>
        <p:spPr>
          <a:xfrm>
            <a:off x="304800" y="4267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1</a:t>
            </a:r>
          </a:p>
        </p:txBody>
      </p:sp>
      <p:sp>
        <p:nvSpPr>
          <p:cNvPr id="50" name="Oval 49"/>
          <p:cNvSpPr/>
          <p:nvPr/>
        </p:nvSpPr>
        <p:spPr>
          <a:xfrm>
            <a:off x="5486400" y="5791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2</a:t>
            </a:r>
          </a:p>
        </p:txBody>
      </p:sp>
      <p:sp>
        <p:nvSpPr>
          <p:cNvPr id="51" name="Oval 50"/>
          <p:cNvSpPr/>
          <p:nvPr/>
        </p:nvSpPr>
        <p:spPr>
          <a:xfrm>
            <a:off x="2781300" y="2743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2</a:t>
            </a:r>
          </a:p>
        </p:txBody>
      </p:sp>
      <p:sp>
        <p:nvSpPr>
          <p:cNvPr id="52" name="Oval 51"/>
          <p:cNvSpPr/>
          <p:nvPr/>
        </p:nvSpPr>
        <p:spPr>
          <a:xfrm>
            <a:off x="2781300" y="3505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2</a:t>
            </a:r>
          </a:p>
        </p:txBody>
      </p:sp>
      <p:sp>
        <p:nvSpPr>
          <p:cNvPr id="53" name="Oval 52"/>
          <p:cNvSpPr/>
          <p:nvPr/>
        </p:nvSpPr>
        <p:spPr>
          <a:xfrm>
            <a:off x="2781300" y="4267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2</a:t>
            </a:r>
          </a:p>
        </p:txBody>
      </p:sp>
      <p:sp>
        <p:nvSpPr>
          <p:cNvPr id="54" name="Oval 53"/>
          <p:cNvSpPr/>
          <p:nvPr/>
        </p:nvSpPr>
        <p:spPr>
          <a:xfrm>
            <a:off x="5486400" y="5029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2</a:t>
            </a:r>
          </a:p>
        </p:txBody>
      </p:sp>
      <p:sp>
        <p:nvSpPr>
          <p:cNvPr id="55" name="Oval 54"/>
          <p:cNvSpPr/>
          <p:nvPr/>
        </p:nvSpPr>
        <p:spPr>
          <a:xfrm>
            <a:off x="5486400" y="4267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2</a:t>
            </a:r>
          </a:p>
        </p:txBody>
      </p:sp>
      <p:sp>
        <p:nvSpPr>
          <p:cNvPr id="56" name="Oval 55"/>
          <p:cNvSpPr/>
          <p:nvPr/>
        </p:nvSpPr>
        <p:spPr>
          <a:xfrm>
            <a:off x="1981200" y="2743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2</a:t>
            </a:r>
          </a:p>
        </p:txBody>
      </p:sp>
      <p:sp>
        <p:nvSpPr>
          <p:cNvPr id="57" name="Oval 56"/>
          <p:cNvSpPr/>
          <p:nvPr/>
        </p:nvSpPr>
        <p:spPr>
          <a:xfrm>
            <a:off x="1981200" y="3505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2</a:t>
            </a:r>
          </a:p>
        </p:txBody>
      </p:sp>
      <p:sp>
        <p:nvSpPr>
          <p:cNvPr id="58" name="Oval 57"/>
          <p:cNvSpPr/>
          <p:nvPr/>
        </p:nvSpPr>
        <p:spPr>
          <a:xfrm>
            <a:off x="1981200" y="4267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2</a:t>
            </a:r>
          </a:p>
        </p:txBody>
      </p:sp>
      <p:sp>
        <p:nvSpPr>
          <p:cNvPr id="59" name="Oval 58"/>
          <p:cNvSpPr/>
          <p:nvPr/>
        </p:nvSpPr>
        <p:spPr>
          <a:xfrm>
            <a:off x="8001000" y="3505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3</a:t>
            </a:r>
          </a:p>
        </p:txBody>
      </p:sp>
      <p:sp>
        <p:nvSpPr>
          <p:cNvPr id="60" name="Oval 59"/>
          <p:cNvSpPr/>
          <p:nvPr/>
        </p:nvSpPr>
        <p:spPr>
          <a:xfrm>
            <a:off x="7181850" y="1981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3</a:t>
            </a:r>
          </a:p>
        </p:txBody>
      </p:sp>
      <p:sp>
        <p:nvSpPr>
          <p:cNvPr id="61" name="Oval 60"/>
          <p:cNvSpPr/>
          <p:nvPr/>
        </p:nvSpPr>
        <p:spPr>
          <a:xfrm>
            <a:off x="7181850" y="2743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3</a:t>
            </a:r>
          </a:p>
        </p:txBody>
      </p:sp>
      <p:sp>
        <p:nvSpPr>
          <p:cNvPr id="62" name="Oval 61"/>
          <p:cNvSpPr/>
          <p:nvPr/>
        </p:nvSpPr>
        <p:spPr>
          <a:xfrm>
            <a:off x="7181850" y="3505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3</a:t>
            </a:r>
          </a:p>
        </p:txBody>
      </p:sp>
      <p:sp>
        <p:nvSpPr>
          <p:cNvPr id="63" name="Oval 62"/>
          <p:cNvSpPr/>
          <p:nvPr/>
        </p:nvSpPr>
        <p:spPr>
          <a:xfrm>
            <a:off x="8001000" y="2743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3</a:t>
            </a:r>
          </a:p>
        </p:txBody>
      </p:sp>
      <p:sp>
        <p:nvSpPr>
          <p:cNvPr id="64" name="Oval 63"/>
          <p:cNvSpPr/>
          <p:nvPr/>
        </p:nvSpPr>
        <p:spPr>
          <a:xfrm>
            <a:off x="8001000" y="1981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3</a:t>
            </a:r>
          </a:p>
        </p:txBody>
      </p:sp>
      <p:sp>
        <p:nvSpPr>
          <p:cNvPr id="65" name="Oval 64"/>
          <p:cNvSpPr/>
          <p:nvPr/>
        </p:nvSpPr>
        <p:spPr>
          <a:xfrm>
            <a:off x="6381750" y="1981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3</a:t>
            </a:r>
          </a:p>
        </p:txBody>
      </p:sp>
      <p:sp>
        <p:nvSpPr>
          <p:cNvPr id="66" name="Oval 65"/>
          <p:cNvSpPr/>
          <p:nvPr/>
        </p:nvSpPr>
        <p:spPr>
          <a:xfrm>
            <a:off x="6381750" y="2743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3</a:t>
            </a:r>
          </a:p>
        </p:txBody>
      </p:sp>
      <p:sp>
        <p:nvSpPr>
          <p:cNvPr id="67" name="Oval 66"/>
          <p:cNvSpPr/>
          <p:nvPr/>
        </p:nvSpPr>
        <p:spPr>
          <a:xfrm>
            <a:off x="6381750" y="3505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3</a:t>
            </a:r>
          </a:p>
        </p:txBody>
      </p:sp>
      <p:sp>
        <p:nvSpPr>
          <p:cNvPr id="68" name="Oval 67"/>
          <p:cNvSpPr/>
          <p:nvPr/>
        </p:nvSpPr>
        <p:spPr>
          <a:xfrm>
            <a:off x="8001000" y="5791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3</a:t>
            </a:r>
          </a:p>
        </p:txBody>
      </p:sp>
      <p:sp>
        <p:nvSpPr>
          <p:cNvPr id="69" name="Oval 68"/>
          <p:cNvSpPr/>
          <p:nvPr/>
        </p:nvSpPr>
        <p:spPr>
          <a:xfrm>
            <a:off x="7181850" y="4267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3</a:t>
            </a:r>
          </a:p>
        </p:txBody>
      </p:sp>
      <p:sp>
        <p:nvSpPr>
          <p:cNvPr id="70" name="Oval 69"/>
          <p:cNvSpPr/>
          <p:nvPr/>
        </p:nvSpPr>
        <p:spPr>
          <a:xfrm>
            <a:off x="7181850" y="5029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3</a:t>
            </a:r>
          </a:p>
        </p:txBody>
      </p:sp>
      <p:sp>
        <p:nvSpPr>
          <p:cNvPr id="71" name="Oval 70"/>
          <p:cNvSpPr/>
          <p:nvPr/>
        </p:nvSpPr>
        <p:spPr>
          <a:xfrm>
            <a:off x="7181850" y="5791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3</a:t>
            </a:r>
          </a:p>
        </p:txBody>
      </p:sp>
      <p:sp>
        <p:nvSpPr>
          <p:cNvPr id="72" name="Oval 71"/>
          <p:cNvSpPr/>
          <p:nvPr/>
        </p:nvSpPr>
        <p:spPr>
          <a:xfrm>
            <a:off x="8001000" y="5029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3</a:t>
            </a:r>
          </a:p>
        </p:txBody>
      </p:sp>
      <p:sp>
        <p:nvSpPr>
          <p:cNvPr id="73" name="Oval 72"/>
          <p:cNvSpPr/>
          <p:nvPr/>
        </p:nvSpPr>
        <p:spPr>
          <a:xfrm>
            <a:off x="8001000" y="4267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3</a:t>
            </a:r>
          </a:p>
        </p:txBody>
      </p:sp>
      <p:sp>
        <p:nvSpPr>
          <p:cNvPr id="74" name="Oval 73"/>
          <p:cNvSpPr/>
          <p:nvPr/>
        </p:nvSpPr>
        <p:spPr>
          <a:xfrm>
            <a:off x="6381750" y="4267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3</a:t>
            </a:r>
          </a:p>
        </p:txBody>
      </p:sp>
      <p:sp>
        <p:nvSpPr>
          <p:cNvPr id="75" name="Oval 74"/>
          <p:cNvSpPr/>
          <p:nvPr/>
        </p:nvSpPr>
        <p:spPr>
          <a:xfrm>
            <a:off x="6381750" y="5029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3</a:t>
            </a:r>
          </a:p>
        </p:txBody>
      </p:sp>
      <p:sp>
        <p:nvSpPr>
          <p:cNvPr id="76" name="Oval 75"/>
          <p:cNvSpPr/>
          <p:nvPr/>
        </p:nvSpPr>
        <p:spPr>
          <a:xfrm>
            <a:off x="6381750" y="5791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3</a:t>
            </a:r>
          </a:p>
        </p:txBody>
      </p:sp>
      <p:sp>
        <p:nvSpPr>
          <p:cNvPr id="2" name="TextBox 1"/>
          <p:cNvSpPr txBox="1"/>
          <p:nvPr/>
        </p:nvSpPr>
        <p:spPr>
          <a:xfrm>
            <a:off x="228600" y="5181600"/>
            <a:ext cx="4800600" cy="1200329"/>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400" b="1" dirty="0">
                <a:latin typeface="+mn-lt"/>
              </a:rPr>
              <a:t>In a </a:t>
            </a:r>
            <a:r>
              <a:rPr lang="en-US" sz="2400" b="1" i="1" dirty="0">
                <a:latin typeface="+mn-lt"/>
              </a:rPr>
              <a:t>single </a:t>
            </a:r>
            <a:r>
              <a:rPr lang="en-US" sz="2400" b="1" dirty="0">
                <a:latin typeface="+mn-lt"/>
              </a:rPr>
              <a:t>assembly, individual nobles and priests could vote with the Third Estate delegates.</a:t>
            </a:r>
          </a:p>
        </p:txBody>
      </p:sp>
    </p:spTree>
    <p:extLst>
      <p:ext uri="{BB962C8B-B14F-4D97-AF65-F5344CB8AC3E}">
        <p14:creationId xmlns:p14="http://schemas.microsoft.com/office/powerpoint/2010/main" val="183743543"/>
      </p:ext>
    </p:extLst>
  </p:cSld>
  <p:clrMapOvr>
    <a:overrideClrMapping bg1="dk2" tx1="lt1" bg2="dk1"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1">
                <a:lumMod val="50000"/>
              </a:schemeClr>
            </a:gs>
          </a:gsLst>
          <a:lin ang="5400000" scaled="1"/>
          <a:tileRect/>
        </a:gradFill>
        <a:effectLst/>
      </p:bgPr>
    </p:bg>
    <p:spTree>
      <p:nvGrpSpPr>
        <p:cNvPr id="1" name=""/>
        <p:cNvGrpSpPr/>
        <p:nvPr/>
      </p:nvGrpSpPr>
      <p:grpSpPr>
        <a:xfrm>
          <a:off x="0" y="0"/>
          <a:ext cx="0" cy="0"/>
          <a:chOff x="0" y="0"/>
          <a:chExt cx="0" cy="0"/>
        </a:xfrm>
      </p:grpSpPr>
      <p:sp>
        <p:nvSpPr>
          <p:cNvPr id="29698" name="Rectangle 2"/>
          <p:cNvSpPr>
            <a:spLocks noGrp="1" noRot="1" noChangeArrowheads="1"/>
          </p:cNvSpPr>
          <p:nvPr>
            <p:ph type="title"/>
          </p:nvPr>
        </p:nvSpPr>
        <p:spPr>
          <a:xfrm>
            <a:off x="0" y="0"/>
            <a:ext cx="9144000" cy="1600200"/>
          </a:xfrm>
        </p:spPr>
        <p:txBody>
          <a:bodyPr/>
          <a:lstStyle/>
          <a:p>
            <a:pPr eaLnBrk="1" hangingPunct="1">
              <a:defRPr/>
            </a:pPr>
            <a:r>
              <a:rPr lang="en-US" sz="13800" dirty="0">
                <a:latin typeface="Bujardet Freres (Unregistered)" pitchFamily="2" charset="0"/>
              </a:rPr>
              <a:t>Indecision</a:t>
            </a:r>
          </a:p>
        </p:txBody>
      </p:sp>
      <p:sp>
        <p:nvSpPr>
          <p:cNvPr id="3" name="TextBox 2"/>
          <p:cNvSpPr txBox="1"/>
          <p:nvPr/>
        </p:nvSpPr>
        <p:spPr>
          <a:xfrm>
            <a:off x="0" y="1981200"/>
            <a:ext cx="2743200" cy="1200329"/>
          </a:xfrm>
          <a:prstGeom prst="rect">
            <a:avLst/>
          </a:prstGeom>
          <a:noFill/>
        </p:spPr>
        <p:txBody>
          <a:bodyPr wrap="square" rtlCol="0">
            <a:spAutoFit/>
          </a:bodyPr>
          <a:lstStyle/>
          <a:p>
            <a:pPr algn="ctr"/>
            <a:r>
              <a:rPr lang="en-US" sz="3600" b="1" dirty="0"/>
              <a:t>“Doubling” the Third</a:t>
            </a:r>
          </a:p>
        </p:txBody>
      </p:sp>
      <p:sp>
        <p:nvSpPr>
          <p:cNvPr id="7" name="TextBox 6"/>
          <p:cNvSpPr txBox="1"/>
          <p:nvPr/>
        </p:nvSpPr>
        <p:spPr>
          <a:xfrm>
            <a:off x="6553200" y="1981200"/>
            <a:ext cx="2590800" cy="1200329"/>
          </a:xfrm>
          <a:prstGeom prst="rect">
            <a:avLst/>
          </a:prstGeom>
          <a:noFill/>
        </p:spPr>
        <p:txBody>
          <a:bodyPr wrap="square" rtlCol="0">
            <a:spAutoFit/>
          </a:bodyPr>
          <a:lstStyle/>
          <a:p>
            <a:pPr algn="ctr"/>
            <a:r>
              <a:rPr lang="en-US" sz="3600" b="1" dirty="0"/>
              <a:t>Vote by Head</a:t>
            </a:r>
          </a:p>
        </p:txBody>
      </p:sp>
      <p:pic>
        <p:nvPicPr>
          <p:cNvPr id="3074" name="Picture 2" descr="C:\Users\Tom\AppData\Local\Microsoft\Windows\Temporary Internet Files\Content.IE5\S3LQFRLB\MC900441310[1].png"/>
          <p:cNvPicPr>
            <a:picLocks noChangeAspect="1" noChangeArrowheads="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76200" y="3352800"/>
            <a:ext cx="2209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Tom\AppData\Local\Microsoft\Windows\Temporary Internet Files\Content.IE5\51PNCNAR\MC900439584[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5620" y="3581400"/>
            <a:ext cx="2312180" cy="195736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ile:Louis16-177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1752600"/>
            <a:ext cx="3657600" cy="4651598"/>
          </a:xfrm>
          <a:prstGeom prst="ellipse">
            <a:avLst/>
          </a:prstGeom>
          <a:noFill/>
          <a:extLst>
            <a:ext uri="{909E8E84-426E-40DD-AFC4-6F175D3DCCD1}">
              <a14:hiddenFill xmlns:a14="http://schemas.microsoft.com/office/drawing/2010/main">
                <a:solidFill>
                  <a:srgbClr val="FFFFFF"/>
                </a:solidFill>
              </a14:hiddenFill>
            </a:ext>
          </a:extLst>
        </p:spPr>
      </p:pic>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left)">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075"/>
                                        </p:tgtEl>
                                        <p:attrNameLst>
                                          <p:attrName>style.visibility</p:attrName>
                                        </p:attrNameLst>
                                      </p:cBhvr>
                                      <p:to>
                                        <p:strVal val="visible"/>
                                      </p:to>
                                    </p:set>
                                    <p:anim calcmode="lin" valueType="num">
                                      <p:cBhvr>
                                        <p:cTn id="12" dur="500" fill="hold"/>
                                        <p:tgtEl>
                                          <p:spTgt spid="3075"/>
                                        </p:tgtEl>
                                        <p:attrNameLst>
                                          <p:attrName>ppt_w</p:attrName>
                                        </p:attrNameLst>
                                      </p:cBhvr>
                                      <p:tavLst>
                                        <p:tav tm="0">
                                          <p:val>
                                            <p:fltVal val="0"/>
                                          </p:val>
                                        </p:tav>
                                        <p:tav tm="100000">
                                          <p:val>
                                            <p:strVal val="#ppt_w"/>
                                          </p:val>
                                        </p:tav>
                                      </p:tavLst>
                                    </p:anim>
                                    <p:anim calcmode="lin" valueType="num">
                                      <p:cBhvr>
                                        <p:cTn id="13" dur="500" fill="hold"/>
                                        <p:tgtEl>
                                          <p:spTgt spid="3075"/>
                                        </p:tgtEl>
                                        <p:attrNameLst>
                                          <p:attrName>ppt_h</p:attrName>
                                        </p:attrNameLst>
                                      </p:cBhvr>
                                      <p:tavLst>
                                        <p:tav tm="0">
                                          <p:val>
                                            <p:fltVal val="0"/>
                                          </p:val>
                                        </p:tav>
                                        <p:tav tm="100000">
                                          <p:val>
                                            <p:strVal val="#ppt_h"/>
                                          </p:val>
                                        </p:tav>
                                      </p:tavLst>
                                    </p:anim>
                                    <p:anim calcmode="lin" valueType="num">
                                      <p:cBhvr>
                                        <p:cTn id="14" dur="500" fill="hold"/>
                                        <p:tgtEl>
                                          <p:spTgt spid="3075"/>
                                        </p:tgtEl>
                                        <p:attrNameLst>
                                          <p:attrName>style.rotation</p:attrName>
                                        </p:attrNameLst>
                                      </p:cBhvr>
                                      <p:tavLst>
                                        <p:tav tm="0">
                                          <p:val>
                                            <p:fltVal val="90"/>
                                          </p:val>
                                        </p:tav>
                                        <p:tav tm="100000">
                                          <p:val>
                                            <p:fltVal val="0"/>
                                          </p:val>
                                        </p:tav>
                                      </p:tavLst>
                                    </p:anim>
                                    <p:animEffect transition="in" filter="fade">
                                      <p:cBhvr>
                                        <p:cTn id="15"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Tom\AppData\Local\Microsoft\Windows\Temporary Internet Files\Content.IE5\DQRHCO83\MP900285144[1].jpg"/>
          <p:cNvPicPr>
            <a:picLocks noChangeAspect="1" noChangeArrowheads="1"/>
          </p:cNvPicPr>
          <p:nvPr/>
        </p:nvPicPr>
        <p:blipFill rotWithShape="1">
          <a:blip r:embed="rId2">
            <a:extLst>
              <a:ext uri="{28A0092B-C50C-407E-A947-70E740481C1C}">
                <a14:useLocalDpi xmlns:a14="http://schemas.microsoft.com/office/drawing/2010/main" val="0"/>
              </a:ext>
            </a:extLst>
          </a:blip>
          <a:srcRect r="12445"/>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3276600" cy="35814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6000" b="1" dirty="0">
                <a:ln/>
                <a:solidFill>
                  <a:schemeClr val="accent3"/>
                </a:solidFill>
              </a:rPr>
              <a:t>TWICE </a:t>
            </a:r>
            <a:br>
              <a:rPr lang="en-US" b="1" dirty="0">
                <a:ln/>
                <a:solidFill>
                  <a:schemeClr val="accent3"/>
                </a:solidFill>
              </a:rPr>
            </a:br>
            <a:r>
              <a:rPr lang="en-US" b="1" dirty="0">
                <a:ln/>
                <a:solidFill>
                  <a:schemeClr val="accent3"/>
                </a:solidFill>
              </a:rPr>
              <a:t>AS MANY </a:t>
            </a:r>
            <a:br>
              <a:rPr lang="en-US" b="1" dirty="0">
                <a:ln/>
                <a:solidFill>
                  <a:schemeClr val="accent3"/>
                </a:solidFill>
              </a:rPr>
            </a:br>
            <a:r>
              <a:rPr lang="en-US" sz="7200" b="1" dirty="0">
                <a:ln/>
                <a:solidFill>
                  <a:schemeClr val="accent3"/>
                </a:solidFill>
              </a:rPr>
              <a:t>ANGRY</a:t>
            </a:r>
            <a:r>
              <a:rPr lang="en-US" b="1" dirty="0">
                <a:ln/>
                <a:solidFill>
                  <a:schemeClr val="accent3"/>
                </a:solidFill>
              </a:rPr>
              <a:t> </a:t>
            </a:r>
            <a:r>
              <a:rPr lang="en-US" sz="4000" b="1" dirty="0">
                <a:ln/>
                <a:solidFill>
                  <a:schemeClr val="accent3"/>
                </a:solidFill>
              </a:rPr>
              <a:t>DELEGATES</a:t>
            </a:r>
            <a:endParaRPr lang="en-US" b="1" dirty="0">
              <a:ln/>
              <a:solidFill>
                <a:schemeClr val="accent3"/>
              </a:solidFill>
            </a:endParaRPr>
          </a:p>
        </p:txBody>
      </p:sp>
    </p:spTree>
    <p:extLst>
      <p:ext uri="{BB962C8B-B14F-4D97-AF65-F5344CB8AC3E}">
        <p14:creationId xmlns:p14="http://schemas.microsoft.com/office/powerpoint/2010/main" val="5466407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1">
                <a:lumMod val="50000"/>
              </a:schemeClr>
            </a:gs>
          </a:gsLst>
          <a:lin ang="5400000" scaled="1"/>
          <a:tileRect/>
        </a:grad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855" y="1139379"/>
            <a:ext cx="8694683" cy="5466781"/>
          </a:xfrm>
          <a:prstGeom prst="rect">
            <a:avLst/>
          </a:prstGeom>
          <a:noFill/>
          <a:ln w="9525">
            <a:noFill/>
            <a:miter lim="800000"/>
            <a:headEnd/>
            <a:tailEnd/>
          </a:ln>
        </p:spPr>
      </p:pic>
      <p:sp>
        <p:nvSpPr>
          <p:cNvPr id="34818" name="Rectangle 2"/>
          <p:cNvSpPr>
            <a:spLocks noGrp="1" noRot="1" noChangeArrowheads="1"/>
          </p:cNvSpPr>
          <p:nvPr>
            <p:ph type="title"/>
          </p:nvPr>
        </p:nvSpPr>
        <p:spPr>
          <a:xfrm>
            <a:off x="0" y="76200"/>
            <a:ext cx="9144000" cy="1143000"/>
          </a:xfrm>
        </p:spPr>
        <p:txBody>
          <a:bodyPr/>
          <a:lstStyle/>
          <a:p>
            <a:pPr eaLnBrk="1" hangingPunct="1">
              <a:defRPr/>
            </a:pPr>
            <a:r>
              <a:rPr lang="en-US" sz="7200" dirty="0">
                <a:latin typeface="Bujardet Freres (Unregistered)" pitchFamily="2" charset="0"/>
              </a:rPr>
              <a:t>Estates General Convenes</a:t>
            </a:r>
          </a:p>
        </p:txBody>
      </p:sp>
      <p:sp useBgFill="1">
        <p:nvSpPr>
          <p:cNvPr id="3" name="Rectangle 2"/>
          <p:cNvSpPr/>
          <p:nvPr/>
        </p:nvSpPr>
        <p:spPr>
          <a:xfrm>
            <a:off x="304800" y="1219200"/>
            <a:ext cx="2250002" cy="584775"/>
          </a:xfrm>
          <a:prstGeom prst="rect">
            <a:avLst/>
          </a:prstGeom>
          <a:ln>
            <a:noFill/>
          </a:ln>
        </p:spPr>
        <p:style>
          <a:lnRef idx="1">
            <a:schemeClr val="dk1"/>
          </a:lnRef>
          <a:fillRef idx="2">
            <a:schemeClr val="dk1"/>
          </a:fillRef>
          <a:effectRef idx="1">
            <a:schemeClr val="dk1"/>
          </a:effectRef>
          <a:fontRef idx="minor">
            <a:schemeClr val="dk1"/>
          </a:fontRef>
        </p:style>
        <p:txBody>
          <a:bodyPr wrap="square">
            <a:spAutoFit/>
          </a:bodyPr>
          <a:lstStyle/>
          <a:p>
            <a:pPr algn="ctr" eaLnBrk="1" hangingPunct="1">
              <a:buFont typeface="Arial" charset="0"/>
              <a:buNone/>
              <a:defRPr/>
            </a:pPr>
            <a:r>
              <a:rPr lang="en-US" sz="3200" b="1" dirty="0">
                <a:solidFill>
                  <a:schemeClr val="accent4">
                    <a:lumMod val="10000"/>
                    <a:lumOff val="90000"/>
                  </a:schemeClr>
                </a:solidFill>
                <a:latin typeface="Gill Sans MT" pitchFamily="34" charset="0"/>
              </a:rPr>
              <a:t>May, 1789  </a:t>
            </a:r>
          </a:p>
        </p:txBody>
      </p:sp>
    </p:spTree>
  </p:cSld>
  <p:clrMapOvr>
    <a:overrideClrMapping bg1="dk2" tx1="lt1" bg2="dk1"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1">
                <a:lumMod val="50000"/>
              </a:schemeClr>
            </a:gs>
          </a:gsLst>
          <a:lin ang="5400000" scaled="1"/>
          <a:tileRect/>
        </a:gradFill>
        <a:effectLst/>
      </p:bgPr>
    </p:bg>
    <p:spTree>
      <p:nvGrpSpPr>
        <p:cNvPr id="1" name=""/>
        <p:cNvGrpSpPr/>
        <p:nvPr/>
      </p:nvGrpSpPr>
      <p:grpSpPr>
        <a:xfrm>
          <a:off x="0" y="0"/>
          <a:ext cx="0" cy="0"/>
          <a:chOff x="0" y="0"/>
          <a:chExt cx="0" cy="0"/>
        </a:xfrm>
      </p:grpSpPr>
      <p:sp>
        <p:nvSpPr>
          <p:cNvPr id="31746" name="Rectangle 2"/>
          <p:cNvSpPr>
            <a:spLocks noGrp="1" noRot="1" noChangeArrowheads="1"/>
          </p:cNvSpPr>
          <p:nvPr>
            <p:ph type="title"/>
          </p:nvPr>
        </p:nvSpPr>
        <p:spPr>
          <a:xfrm>
            <a:off x="0" y="152400"/>
            <a:ext cx="4572000" cy="1143000"/>
          </a:xfrm>
        </p:spPr>
        <p:txBody>
          <a:bodyPr/>
          <a:lstStyle/>
          <a:p>
            <a:pPr eaLnBrk="1" hangingPunct="1">
              <a:defRPr/>
            </a:pPr>
            <a:r>
              <a:rPr lang="en-US" sz="6800" dirty="0">
                <a:latin typeface="Bujardet Freres (Unregistered)" pitchFamily="2" charset="0"/>
              </a:rPr>
              <a:t>HAT FIASCO</a:t>
            </a:r>
          </a:p>
        </p:txBody>
      </p:sp>
      <p:sp>
        <p:nvSpPr>
          <p:cNvPr id="31747" name="Rectangle 3"/>
          <p:cNvSpPr>
            <a:spLocks noGrp="1" noRot="1" noChangeArrowheads="1"/>
          </p:cNvSpPr>
          <p:nvPr>
            <p:ph idx="1"/>
          </p:nvPr>
        </p:nvSpPr>
        <p:spPr>
          <a:xfrm>
            <a:off x="228600" y="1600200"/>
            <a:ext cx="8540750" cy="4953000"/>
          </a:xfrm>
        </p:spPr>
        <p:txBody>
          <a:bodyPr/>
          <a:lstStyle/>
          <a:p>
            <a:pPr marL="812800" indent="-812800" eaLnBrk="1" hangingPunct="1">
              <a:buFont typeface="Arial" charset="0"/>
              <a:buNone/>
              <a:defRPr/>
            </a:pPr>
            <a:r>
              <a:rPr lang="en-US" b="1" dirty="0"/>
              <a:t>Hats </a:t>
            </a:r>
            <a:r>
              <a:rPr lang="en-US" dirty="0"/>
              <a:t>(</a:t>
            </a:r>
            <a:r>
              <a:rPr lang="en-US" i="1" dirty="0"/>
              <a:t>sumptuary laws</a:t>
            </a:r>
            <a:r>
              <a:rPr lang="en-US" dirty="0"/>
              <a:t>)</a:t>
            </a:r>
          </a:p>
          <a:p>
            <a:pPr marL="812800" indent="-812800" eaLnBrk="1" hangingPunct="1">
              <a:buFont typeface="Arial" charset="0"/>
              <a:buNone/>
              <a:defRPr/>
            </a:pPr>
            <a:endParaRPr lang="en-US" sz="1400" b="1" dirty="0"/>
          </a:p>
          <a:p>
            <a:pPr marL="812800" indent="-812800" eaLnBrk="1" hangingPunct="1">
              <a:buFont typeface="Arial" charset="0"/>
              <a:buNone/>
              <a:defRPr/>
            </a:pPr>
            <a:r>
              <a:rPr lang="en-US" b="1" dirty="0"/>
              <a:t>Louis:  Hat off…</a:t>
            </a:r>
          </a:p>
          <a:p>
            <a:pPr marL="812800" indent="-812800" eaLnBrk="1" hangingPunct="1">
              <a:buFont typeface="Arial" charset="0"/>
              <a:buNone/>
              <a:defRPr/>
            </a:pPr>
            <a:r>
              <a:rPr lang="en-US" b="1" dirty="0"/>
              <a:t>Clergy:  Hats off….</a:t>
            </a:r>
          </a:p>
          <a:p>
            <a:pPr marL="812800" indent="-812800" eaLnBrk="1" hangingPunct="1">
              <a:buFont typeface="Arial" charset="0"/>
              <a:buNone/>
              <a:defRPr/>
            </a:pPr>
            <a:r>
              <a:rPr lang="en-US" b="1" dirty="0"/>
              <a:t>Nobility:  Hats off….</a:t>
            </a:r>
          </a:p>
          <a:p>
            <a:pPr marL="812800" indent="-812800" eaLnBrk="1" hangingPunct="1">
              <a:buFont typeface="Arial" charset="0"/>
              <a:buNone/>
              <a:defRPr/>
            </a:pPr>
            <a:r>
              <a:rPr lang="en-US" sz="2400" b="1" dirty="0"/>
              <a:t>[Uncomfortable Pause]</a:t>
            </a:r>
          </a:p>
          <a:p>
            <a:pPr marL="812800" indent="-812800" eaLnBrk="1" hangingPunct="1">
              <a:buFont typeface="Arial" charset="0"/>
              <a:buNone/>
              <a:defRPr/>
            </a:pPr>
            <a:r>
              <a:rPr lang="en-US" b="1" dirty="0"/>
              <a:t>Third Estate: Hats off.</a:t>
            </a:r>
          </a:p>
          <a:p>
            <a:pPr marL="812800" indent="-812800" eaLnBrk="1" hangingPunct="1">
              <a:buFont typeface="Arial" charset="0"/>
              <a:buNone/>
              <a:defRPr/>
            </a:pPr>
            <a:r>
              <a:rPr lang="en-US" sz="2400" b="1" dirty="0"/>
              <a:t>[Uncomfortable Pause]</a:t>
            </a:r>
          </a:p>
          <a:p>
            <a:pPr marL="812800" indent="-812800" eaLnBrk="1" hangingPunct="1">
              <a:buFont typeface="Arial" charset="0"/>
              <a:buNone/>
              <a:defRPr/>
            </a:pPr>
            <a:r>
              <a:rPr lang="en-US" b="1" dirty="0"/>
              <a:t>Louis:  Hat </a:t>
            </a:r>
            <a:r>
              <a:rPr lang="en-US" b="1" i="1" dirty="0"/>
              <a:t>on</a:t>
            </a:r>
            <a:r>
              <a:rPr lang="en-US" b="1" dirty="0"/>
              <a:t>.</a:t>
            </a:r>
          </a:p>
        </p:txBody>
      </p:sp>
      <p:pic>
        <p:nvPicPr>
          <p:cNvPr id="2050" name="Picture 2" descr="http://farm4.staticflickr.com/3164/2729420811_0ffd995e00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2779"/>
            <a:ext cx="4572000" cy="68617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99010" y="6477000"/>
            <a:ext cx="2706190" cy="307777"/>
          </a:xfrm>
          <a:prstGeom prst="rect">
            <a:avLst/>
          </a:prstGeom>
        </p:spPr>
        <p:txBody>
          <a:bodyPr wrap="none">
            <a:spAutoFit/>
          </a:bodyPr>
          <a:lstStyle/>
          <a:p>
            <a:r>
              <a:rPr lang="en-US" sz="1400" b="1" dirty="0"/>
              <a:t>Photo Credit: </a:t>
            </a:r>
            <a:r>
              <a:rPr lang="en-US" sz="1400" b="1" dirty="0">
                <a:hlinkClick r:id="rId4"/>
              </a:rPr>
              <a:t>One lucky guy</a:t>
            </a:r>
            <a:endParaRPr lang="en-US" sz="1400" b="1" dirty="0"/>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 calcmode="lin" valueType="num">
                                      <p:cBhvr additive="base">
                                        <p:cTn id="7" dur="500" fill="hold"/>
                                        <p:tgtEl>
                                          <p:spTgt spid="3174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17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31747">
                                            <p:txEl>
                                              <p:pRg st="2" end="2"/>
                                            </p:txEl>
                                          </p:spTgt>
                                        </p:tgtEl>
                                        <p:attrNameLst>
                                          <p:attrName>style.visibility</p:attrName>
                                        </p:attrNameLst>
                                      </p:cBhvr>
                                      <p:to>
                                        <p:strVal val="visible"/>
                                      </p:to>
                                    </p:set>
                                    <p:anim calcmode="lin" valueType="num">
                                      <p:cBhvr additive="base">
                                        <p:cTn id="13" dur="500" fill="hold"/>
                                        <p:tgtEl>
                                          <p:spTgt spid="31747">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17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31747">
                                            <p:txEl>
                                              <p:pRg st="3" end="3"/>
                                            </p:txEl>
                                          </p:spTgt>
                                        </p:tgtEl>
                                        <p:attrNameLst>
                                          <p:attrName>style.visibility</p:attrName>
                                        </p:attrNameLst>
                                      </p:cBhvr>
                                      <p:to>
                                        <p:strVal val="visible"/>
                                      </p:to>
                                    </p:set>
                                    <p:anim calcmode="lin" valueType="num">
                                      <p:cBhvr additive="base">
                                        <p:cTn id="19" dur="500" fill="hold"/>
                                        <p:tgtEl>
                                          <p:spTgt spid="31747">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17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grpId="0" nodeType="clickEffect">
                                  <p:stCondLst>
                                    <p:cond delay="0"/>
                                  </p:stCondLst>
                                  <p:childTnLst>
                                    <p:set>
                                      <p:cBhvr>
                                        <p:cTn id="24" dur="1" fill="hold">
                                          <p:stCondLst>
                                            <p:cond delay="0"/>
                                          </p:stCondLst>
                                        </p:cTn>
                                        <p:tgtEl>
                                          <p:spTgt spid="31747">
                                            <p:txEl>
                                              <p:pRg st="4" end="4"/>
                                            </p:txEl>
                                          </p:spTgt>
                                        </p:tgtEl>
                                        <p:attrNameLst>
                                          <p:attrName>style.visibility</p:attrName>
                                        </p:attrNameLst>
                                      </p:cBhvr>
                                      <p:to>
                                        <p:strVal val="visible"/>
                                      </p:to>
                                    </p:set>
                                    <p:anim calcmode="lin" valueType="num">
                                      <p:cBhvr additive="base">
                                        <p:cTn id="25" dur="500" fill="hold"/>
                                        <p:tgtEl>
                                          <p:spTgt spid="31747">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174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2" fill="hold" grpId="0" nodeType="clickEffect">
                                  <p:stCondLst>
                                    <p:cond delay="0"/>
                                  </p:stCondLst>
                                  <p:childTnLst>
                                    <p:set>
                                      <p:cBhvr>
                                        <p:cTn id="30" dur="1" fill="hold">
                                          <p:stCondLst>
                                            <p:cond delay="0"/>
                                          </p:stCondLst>
                                        </p:cTn>
                                        <p:tgtEl>
                                          <p:spTgt spid="31747">
                                            <p:txEl>
                                              <p:pRg st="5" end="5"/>
                                            </p:txEl>
                                          </p:spTgt>
                                        </p:tgtEl>
                                        <p:attrNameLst>
                                          <p:attrName>style.visibility</p:attrName>
                                        </p:attrNameLst>
                                      </p:cBhvr>
                                      <p:to>
                                        <p:strVal val="visible"/>
                                      </p:to>
                                    </p:set>
                                    <p:anim calcmode="lin" valueType="num">
                                      <p:cBhvr additive="base">
                                        <p:cTn id="31" dur="500" fill="hold"/>
                                        <p:tgtEl>
                                          <p:spTgt spid="31747">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174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2" fill="hold" grpId="0" nodeType="clickEffect">
                                  <p:stCondLst>
                                    <p:cond delay="0"/>
                                  </p:stCondLst>
                                  <p:childTnLst>
                                    <p:set>
                                      <p:cBhvr>
                                        <p:cTn id="36" dur="1" fill="hold">
                                          <p:stCondLst>
                                            <p:cond delay="0"/>
                                          </p:stCondLst>
                                        </p:cTn>
                                        <p:tgtEl>
                                          <p:spTgt spid="31747">
                                            <p:txEl>
                                              <p:pRg st="6" end="6"/>
                                            </p:txEl>
                                          </p:spTgt>
                                        </p:tgtEl>
                                        <p:attrNameLst>
                                          <p:attrName>style.visibility</p:attrName>
                                        </p:attrNameLst>
                                      </p:cBhvr>
                                      <p:to>
                                        <p:strVal val="visible"/>
                                      </p:to>
                                    </p:set>
                                    <p:anim calcmode="lin" valueType="num">
                                      <p:cBhvr additive="base">
                                        <p:cTn id="37" dur="500" fill="hold"/>
                                        <p:tgtEl>
                                          <p:spTgt spid="31747">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174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2" fill="hold" grpId="0" nodeType="clickEffect">
                                  <p:stCondLst>
                                    <p:cond delay="0"/>
                                  </p:stCondLst>
                                  <p:childTnLst>
                                    <p:set>
                                      <p:cBhvr>
                                        <p:cTn id="42" dur="1" fill="hold">
                                          <p:stCondLst>
                                            <p:cond delay="0"/>
                                          </p:stCondLst>
                                        </p:cTn>
                                        <p:tgtEl>
                                          <p:spTgt spid="31747">
                                            <p:txEl>
                                              <p:pRg st="7" end="7"/>
                                            </p:txEl>
                                          </p:spTgt>
                                        </p:tgtEl>
                                        <p:attrNameLst>
                                          <p:attrName>style.visibility</p:attrName>
                                        </p:attrNameLst>
                                      </p:cBhvr>
                                      <p:to>
                                        <p:strVal val="visible"/>
                                      </p:to>
                                    </p:set>
                                    <p:anim calcmode="lin" valueType="num">
                                      <p:cBhvr additive="base">
                                        <p:cTn id="43" dur="500" fill="hold"/>
                                        <p:tgtEl>
                                          <p:spTgt spid="31747">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174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2" fill="hold" grpId="0" nodeType="clickEffect">
                                  <p:stCondLst>
                                    <p:cond delay="0"/>
                                  </p:stCondLst>
                                  <p:childTnLst>
                                    <p:set>
                                      <p:cBhvr>
                                        <p:cTn id="48" dur="1" fill="hold">
                                          <p:stCondLst>
                                            <p:cond delay="0"/>
                                          </p:stCondLst>
                                        </p:cTn>
                                        <p:tgtEl>
                                          <p:spTgt spid="31747">
                                            <p:txEl>
                                              <p:pRg st="8" end="8"/>
                                            </p:txEl>
                                          </p:spTgt>
                                        </p:tgtEl>
                                        <p:attrNameLst>
                                          <p:attrName>style.visibility</p:attrName>
                                        </p:attrNameLst>
                                      </p:cBhvr>
                                      <p:to>
                                        <p:strVal val="visible"/>
                                      </p:to>
                                    </p:set>
                                    <p:anim calcmode="lin" valueType="num">
                                      <p:cBhvr additive="base">
                                        <p:cTn id="49" dur="500" fill="hold"/>
                                        <p:tgtEl>
                                          <p:spTgt spid="31747">
                                            <p:txEl>
                                              <p:pRg st="8" end="8"/>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3174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18000">
              <a:schemeClr val="bg1">
                <a:lumMod val="75000"/>
              </a:schemeClr>
            </a:gs>
            <a:gs pos="99000">
              <a:schemeClr val="bg1">
                <a:lumMod val="60000"/>
                <a:lumOff val="40000"/>
              </a:schemeClr>
            </a:gs>
          </a:gsLst>
          <a:lin ang="5400000" scaled="1"/>
          <a:tileRect/>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52400" y="228600"/>
            <a:ext cx="8991600" cy="1139379"/>
          </a:xfrm>
        </p:spPr>
        <p:txBody>
          <a:bodyPr/>
          <a:lstStyle/>
          <a:p>
            <a:pPr algn="l"/>
            <a:r>
              <a:rPr lang="en-US" sz="7600" dirty="0">
                <a:latin typeface="Bujardet Freres (Unregistered)" pitchFamily="2" charset="0"/>
                <a:cs typeface="Calibri" pitchFamily="34" charset="0"/>
              </a:rPr>
              <a:t>The National Assembly</a:t>
            </a:r>
          </a:p>
        </p:txBody>
      </p:sp>
      <p:sp>
        <p:nvSpPr>
          <p:cNvPr id="21507" name="Rectangle 3"/>
          <p:cNvSpPr>
            <a:spLocks noGrp="1" noRot="1" noChangeArrowheads="1"/>
          </p:cNvSpPr>
          <p:nvPr>
            <p:ph idx="1"/>
          </p:nvPr>
        </p:nvSpPr>
        <p:spPr>
          <a:xfrm>
            <a:off x="457200" y="1295400"/>
            <a:ext cx="5943600" cy="762000"/>
          </a:xfrm>
        </p:spPr>
        <p:txBody>
          <a:bodyPr/>
          <a:lstStyle/>
          <a:p>
            <a:pPr marL="0" indent="0" eaLnBrk="1" hangingPunct="1">
              <a:buFont typeface="Arial" charset="0"/>
              <a:buNone/>
              <a:defRPr/>
            </a:pPr>
            <a:r>
              <a:rPr lang="en-US" sz="4400" dirty="0"/>
              <a:t>June 17, 1789</a:t>
            </a:r>
          </a:p>
        </p:txBody>
      </p:sp>
      <p:sp>
        <p:nvSpPr>
          <p:cNvPr id="3" name="Oval 2"/>
          <p:cNvSpPr/>
          <p:nvPr/>
        </p:nvSpPr>
        <p:spPr>
          <a:xfrm>
            <a:off x="1924050" y="4267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1</a:t>
            </a:r>
          </a:p>
        </p:txBody>
      </p:sp>
      <p:sp>
        <p:nvSpPr>
          <p:cNvPr id="14" name="Oval 13"/>
          <p:cNvSpPr/>
          <p:nvPr/>
        </p:nvSpPr>
        <p:spPr>
          <a:xfrm>
            <a:off x="1104900" y="2743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1</a:t>
            </a:r>
          </a:p>
        </p:txBody>
      </p:sp>
      <p:sp>
        <p:nvSpPr>
          <p:cNvPr id="18" name="Oval 17"/>
          <p:cNvSpPr/>
          <p:nvPr/>
        </p:nvSpPr>
        <p:spPr>
          <a:xfrm>
            <a:off x="1104900" y="3505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1</a:t>
            </a:r>
          </a:p>
        </p:txBody>
      </p:sp>
      <p:sp>
        <p:nvSpPr>
          <p:cNvPr id="22" name="Oval 21"/>
          <p:cNvSpPr/>
          <p:nvPr/>
        </p:nvSpPr>
        <p:spPr>
          <a:xfrm>
            <a:off x="1104900" y="4267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1</a:t>
            </a:r>
          </a:p>
        </p:txBody>
      </p:sp>
      <p:sp>
        <p:nvSpPr>
          <p:cNvPr id="26" name="Oval 25"/>
          <p:cNvSpPr/>
          <p:nvPr/>
        </p:nvSpPr>
        <p:spPr>
          <a:xfrm>
            <a:off x="1924050" y="3505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1</a:t>
            </a:r>
          </a:p>
        </p:txBody>
      </p:sp>
      <p:sp>
        <p:nvSpPr>
          <p:cNvPr id="30" name="Oval 29"/>
          <p:cNvSpPr/>
          <p:nvPr/>
        </p:nvSpPr>
        <p:spPr>
          <a:xfrm>
            <a:off x="1924050" y="2743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1</a:t>
            </a:r>
          </a:p>
        </p:txBody>
      </p:sp>
      <p:sp>
        <p:nvSpPr>
          <p:cNvPr id="34" name="Oval 33"/>
          <p:cNvSpPr/>
          <p:nvPr/>
        </p:nvSpPr>
        <p:spPr>
          <a:xfrm>
            <a:off x="304800" y="2743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1</a:t>
            </a:r>
          </a:p>
        </p:txBody>
      </p:sp>
      <p:sp>
        <p:nvSpPr>
          <p:cNvPr id="38" name="Oval 37"/>
          <p:cNvSpPr/>
          <p:nvPr/>
        </p:nvSpPr>
        <p:spPr>
          <a:xfrm>
            <a:off x="304800" y="3505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1</a:t>
            </a:r>
          </a:p>
        </p:txBody>
      </p:sp>
      <p:sp>
        <p:nvSpPr>
          <p:cNvPr id="42" name="Oval 41"/>
          <p:cNvSpPr/>
          <p:nvPr/>
        </p:nvSpPr>
        <p:spPr>
          <a:xfrm>
            <a:off x="304800" y="4267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1</a:t>
            </a:r>
          </a:p>
        </p:txBody>
      </p:sp>
      <p:sp>
        <p:nvSpPr>
          <p:cNvPr id="50" name="Oval 49"/>
          <p:cNvSpPr/>
          <p:nvPr/>
        </p:nvSpPr>
        <p:spPr>
          <a:xfrm>
            <a:off x="4800600" y="4267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2</a:t>
            </a:r>
          </a:p>
        </p:txBody>
      </p:sp>
      <p:sp>
        <p:nvSpPr>
          <p:cNvPr id="51" name="Oval 50"/>
          <p:cNvSpPr/>
          <p:nvPr/>
        </p:nvSpPr>
        <p:spPr>
          <a:xfrm>
            <a:off x="3981450" y="2743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2</a:t>
            </a:r>
          </a:p>
        </p:txBody>
      </p:sp>
      <p:sp>
        <p:nvSpPr>
          <p:cNvPr id="52" name="Oval 51"/>
          <p:cNvSpPr/>
          <p:nvPr/>
        </p:nvSpPr>
        <p:spPr>
          <a:xfrm>
            <a:off x="3981450" y="3505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2</a:t>
            </a:r>
          </a:p>
        </p:txBody>
      </p:sp>
      <p:sp>
        <p:nvSpPr>
          <p:cNvPr id="53" name="Oval 52"/>
          <p:cNvSpPr/>
          <p:nvPr/>
        </p:nvSpPr>
        <p:spPr>
          <a:xfrm>
            <a:off x="3981450" y="4267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2</a:t>
            </a:r>
          </a:p>
        </p:txBody>
      </p:sp>
      <p:sp>
        <p:nvSpPr>
          <p:cNvPr id="54" name="Oval 53"/>
          <p:cNvSpPr/>
          <p:nvPr/>
        </p:nvSpPr>
        <p:spPr>
          <a:xfrm>
            <a:off x="4800600" y="3505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2</a:t>
            </a:r>
          </a:p>
        </p:txBody>
      </p:sp>
      <p:sp>
        <p:nvSpPr>
          <p:cNvPr id="55" name="Oval 54"/>
          <p:cNvSpPr/>
          <p:nvPr/>
        </p:nvSpPr>
        <p:spPr>
          <a:xfrm>
            <a:off x="4800600" y="2743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2</a:t>
            </a:r>
          </a:p>
        </p:txBody>
      </p:sp>
      <p:sp>
        <p:nvSpPr>
          <p:cNvPr id="56" name="Oval 55"/>
          <p:cNvSpPr/>
          <p:nvPr/>
        </p:nvSpPr>
        <p:spPr>
          <a:xfrm>
            <a:off x="3181350" y="2743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2</a:t>
            </a:r>
          </a:p>
        </p:txBody>
      </p:sp>
      <p:sp>
        <p:nvSpPr>
          <p:cNvPr id="57" name="Oval 56"/>
          <p:cNvSpPr/>
          <p:nvPr/>
        </p:nvSpPr>
        <p:spPr>
          <a:xfrm>
            <a:off x="3181350" y="3505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2</a:t>
            </a:r>
          </a:p>
        </p:txBody>
      </p:sp>
      <p:sp>
        <p:nvSpPr>
          <p:cNvPr id="58" name="Oval 57"/>
          <p:cNvSpPr/>
          <p:nvPr/>
        </p:nvSpPr>
        <p:spPr>
          <a:xfrm>
            <a:off x="3181350" y="4267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2</a:t>
            </a:r>
          </a:p>
        </p:txBody>
      </p:sp>
      <p:sp>
        <p:nvSpPr>
          <p:cNvPr id="59" name="Oval 58"/>
          <p:cNvSpPr/>
          <p:nvPr/>
        </p:nvSpPr>
        <p:spPr>
          <a:xfrm>
            <a:off x="8001000" y="3505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3</a:t>
            </a:r>
          </a:p>
        </p:txBody>
      </p:sp>
      <p:sp>
        <p:nvSpPr>
          <p:cNvPr id="60" name="Oval 59"/>
          <p:cNvSpPr/>
          <p:nvPr/>
        </p:nvSpPr>
        <p:spPr>
          <a:xfrm>
            <a:off x="7181850" y="1981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3</a:t>
            </a:r>
          </a:p>
        </p:txBody>
      </p:sp>
      <p:sp>
        <p:nvSpPr>
          <p:cNvPr id="61" name="Oval 60"/>
          <p:cNvSpPr/>
          <p:nvPr/>
        </p:nvSpPr>
        <p:spPr>
          <a:xfrm>
            <a:off x="7181850" y="2743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3</a:t>
            </a:r>
          </a:p>
        </p:txBody>
      </p:sp>
      <p:sp>
        <p:nvSpPr>
          <p:cNvPr id="62" name="Oval 61"/>
          <p:cNvSpPr/>
          <p:nvPr/>
        </p:nvSpPr>
        <p:spPr>
          <a:xfrm>
            <a:off x="7181850" y="3505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3</a:t>
            </a:r>
          </a:p>
        </p:txBody>
      </p:sp>
      <p:sp>
        <p:nvSpPr>
          <p:cNvPr id="63" name="Oval 62"/>
          <p:cNvSpPr/>
          <p:nvPr/>
        </p:nvSpPr>
        <p:spPr>
          <a:xfrm>
            <a:off x="8001000" y="2743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3</a:t>
            </a:r>
          </a:p>
        </p:txBody>
      </p:sp>
      <p:sp>
        <p:nvSpPr>
          <p:cNvPr id="64" name="Oval 63"/>
          <p:cNvSpPr/>
          <p:nvPr/>
        </p:nvSpPr>
        <p:spPr>
          <a:xfrm>
            <a:off x="8001000" y="1981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3</a:t>
            </a:r>
          </a:p>
        </p:txBody>
      </p:sp>
      <p:sp>
        <p:nvSpPr>
          <p:cNvPr id="65" name="Oval 64"/>
          <p:cNvSpPr/>
          <p:nvPr/>
        </p:nvSpPr>
        <p:spPr>
          <a:xfrm>
            <a:off x="6381750" y="1981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3</a:t>
            </a:r>
          </a:p>
        </p:txBody>
      </p:sp>
      <p:sp>
        <p:nvSpPr>
          <p:cNvPr id="66" name="Oval 65"/>
          <p:cNvSpPr/>
          <p:nvPr/>
        </p:nvSpPr>
        <p:spPr>
          <a:xfrm>
            <a:off x="6381750" y="2743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3</a:t>
            </a:r>
          </a:p>
        </p:txBody>
      </p:sp>
      <p:sp>
        <p:nvSpPr>
          <p:cNvPr id="67" name="Oval 66"/>
          <p:cNvSpPr/>
          <p:nvPr/>
        </p:nvSpPr>
        <p:spPr>
          <a:xfrm>
            <a:off x="6381750" y="3505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3</a:t>
            </a:r>
          </a:p>
        </p:txBody>
      </p:sp>
      <p:sp>
        <p:nvSpPr>
          <p:cNvPr id="68" name="Oval 67"/>
          <p:cNvSpPr/>
          <p:nvPr/>
        </p:nvSpPr>
        <p:spPr>
          <a:xfrm>
            <a:off x="8001000" y="5791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3</a:t>
            </a:r>
          </a:p>
        </p:txBody>
      </p:sp>
      <p:sp>
        <p:nvSpPr>
          <p:cNvPr id="69" name="Oval 68"/>
          <p:cNvSpPr/>
          <p:nvPr/>
        </p:nvSpPr>
        <p:spPr>
          <a:xfrm>
            <a:off x="7181850" y="4267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3</a:t>
            </a:r>
          </a:p>
        </p:txBody>
      </p:sp>
      <p:sp>
        <p:nvSpPr>
          <p:cNvPr id="70" name="Oval 69"/>
          <p:cNvSpPr/>
          <p:nvPr/>
        </p:nvSpPr>
        <p:spPr>
          <a:xfrm>
            <a:off x="7181850" y="5029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3</a:t>
            </a:r>
          </a:p>
        </p:txBody>
      </p:sp>
      <p:sp>
        <p:nvSpPr>
          <p:cNvPr id="71" name="Oval 70"/>
          <p:cNvSpPr/>
          <p:nvPr/>
        </p:nvSpPr>
        <p:spPr>
          <a:xfrm>
            <a:off x="7181850" y="5791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3</a:t>
            </a:r>
          </a:p>
        </p:txBody>
      </p:sp>
      <p:sp>
        <p:nvSpPr>
          <p:cNvPr id="72" name="Oval 71"/>
          <p:cNvSpPr/>
          <p:nvPr/>
        </p:nvSpPr>
        <p:spPr>
          <a:xfrm>
            <a:off x="8001000" y="5029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3</a:t>
            </a:r>
          </a:p>
        </p:txBody>
      </p:sp>
      <p:sp>
        <p:nvSpPr>
          <p:cNvPr id="73" name="Oval 72"/>
          <p:cNvSpPr/>
          <p:nvPr/>
        </p:nvSpPr>
        <p:spPr>
          <a:xfrm>
            <a:off x="8001000" y="4267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3</a:t>
            </a:r>
          </a:p>
        </p:txBody>
      </p:sp>
      <p:sp>
        <p:nvSpPr>
          <p:cNvPr id="74" name="Oval 73"/>
          <p:cNvSpPr/>
          <p:nvPr/>
        </p:nvSpPr>
        <p:spPr>
          <a:xfrm>
            <a:off x="6381750" y="4267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3</a:t>
            </a:r>
          </a:p>
        </p:txBody>
      </p:sp>
      <p:sp>
        <p:nvSpPr>
          <p:cNvPr id="75" name="Oval 74"/>
          <p:cNvSpPr/>
          <p:nvPr/>
        </p:nvSpPr>
        <p:spPr>
          <a:xfrm>
            <a:off x="6381750" y="5029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3</a:t>
            </a:r>
          </a:p>
        </p:txBody>
      </p:sp>
      <p:sp>
        <p:nvSpPr>
          <p:cNvPr id="76" name="Oval 75"/>
          <p:cNvSpPr/>
          <p:nvPr/>
        </p:nvSpPr>
        <p:spPr>
          <a:xfrm>
            <a:off x="6381750" y="5791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3</a:t>
            </a:r>
          </a:p>
        </p:txBody>
      </p:sp>
    </p:spTree>
    <p:extLst>
      <p:ext uri="{BB962C8B-B14F-4D97-AF65-F5344CB8AC3E}">
        <p14:creationId xmlns:p14="http://schemas.microsoft.com/office/powerpoint/2010/main" val="1850055457"/>
      </p:ext>
    </p:extLst>
  </p:cSld>
  <p:clrMapOvr>
    <a:overrideClrMapping bg1="dk2" tx1="lt1" bg2="dk1"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2"/>
            </a:gs>
          </a:gsLst>
          <a:lin ang="5400000" scaled="1"/>
          <a:tileRect/>
        </a:gradFill>
        <a:effectLst/>
      </p:bgPr>
    </p:bg>
    <p:spTree>
      <p:nvGrpSpPr>
        <p:cNvPr id="1" name=""/>
        <p:cNvGrpSpPr/>
        <p:nvPr/>
      </p:nvGrpSpPr>
      <p:grpSpPr>
        <a:xfrm>
          <a:off x="0" y="0"/>
          <a:ext cx="0" cy="0"/>
          <a:chOff x="0" y="0"/>
          <a:chExt cx="0" cy="0"/>
        </a:xfrm>
      </p:grpSpPr>
      <p:pic>
        <p:nvPicPr>
          <p:cNvPr id="137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143000"/>
            <a:ext cx="9144001" cy="5140037"/>
          </a:xfrm>
          <a:prstGeom prst="rect">
            <a:avLst/>
          </a:prstGeom>
          <a:noFill/>
          <a:ln w="9525">
            <a:noFill/>
            <a:miter lim="800000"/>
            <a:headEnd/>
            <a:tailEnd/>
          </a:ln>
        </p:spPr>
      </p:pic>
      <p:sp>
        <p:nvSpPr>
          <p:cNvPr id="5" name="Rectangle 4"/>
          <p:cNvSpPr/>
          <p:nvPr/>
        </p:nvSpPr>
        <p:spPr>
          <a:xfrm>
            <a:off x="0" y="6400800"/>
            <a:ext cx="9144000" cy="292388"/>
          </a:xfrm>
          <a:prstGeom prst="rect">
            <a:avLst/>
          </a:prstGeom>
        </p:spPr>
        <p:txBody>
          <a:bodyPr wrap="square">
            <a:spAutoFit/>
          </a:bodyPr>
          <a:lstStyle/>
          <a:p>
            <a:pPr algn="ctr"/>
            <a:r>
              <a:rPr lang="en-US" sz="1300" b="1" dirty="0"/>
              <a:t>Fox Business:  </a:t>
            </a:r>
            <a:r>
              <a:rPr lang="en-US" sz="1300" b="1" dirty="0">
                <a:hlinkClick r:id="rId4"/>
              </a:rPr>
              <a:t>http://www.foxbusiness.com/politics/2012/01/25/truth-about-federal-tax-burden/</a:t>
            </a:r>
            <a:r>
              <a:rPr lang="en-US" sz="1300" b="1" dirty="0"/>
              <a:t> </a:t>
            </a:r>
          </a:p>
        </p:txBody>
      </p:sp>
      <p:sp>
        <p:nvSpPr>
          <p:cNvPr id="6" name="Title 1"/>
          <p:cNvSpPr>
            <a:spLocks noGrp="1"/>
          </p:cNvSpPr>
          <p:nvPr>
            <p:ph type="title"/>
          </p:nvPr>
        </p:nvSpPr>
        <p:spPr>
          <a:xfrm>
            <a:off x="0" y="76200"/>
            <a:ext cx="9144000" cy="1143000"/>
          </a:xfrm>
        </p:spPr>
        <p:txBody>
          <a:bodyPr/>
          <a:lstStyle/>
          <a:p>
            <a:r>
              <a:rPr lang="en-US" b="1" dirty="0">
                <a:latin typeface="Gill Sans MT" pitchFamily="34" charset="0"/>
                <a:cs typeface="Calibri" pitchFamily="34" charset="0"/>
              </a:rPr>
              <a:t>The Tax Burden in America Today</a:t>
            </a:r>
          </a:p>
        </p:txBody>
      </p:sp>
    </p:spTree>
  </p:cSld>
  <p:clrMapOvr>
    <a:overrideClrMapping bg1="dk2" tx1="lt1" bg2="dk1"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18000">
              <a:schemeClr val="bg1">
                <a:lumMod val="75000"/>
              </a:schemeClr>
            </a:gs>
            <a:gs pos="99000">
              <a:schemeClr val="bg1">
                <a:lumMod val="60000"/>
                <a:lumOff val="40000"/>
              </a:schemeClr>
            </a:gs>
          </a:gsLst>
          <a:lin ang="5400000" scaled="1"/>
          <a:tileRect/>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52400" y="228600"/>
            <a:ext cx="8991600" cy="1139379"/>
          </a:xfrm>
        </p:spPr>
        <p:txBody>
          <a:bodyPr/>
          <a:lstStyle/>
          <a:p>
            <a:pPr algn="l"/>
            <a:r>
              <a:rPr lang="en-US" sz="7600" dirty="0">
                <a:latin typeface="Bujardet Freres (Unregistered)" pitchFamily="2" charset="0"/>
                <a:cs typeface="Calibri" pitchFamily="34" charset="0"/>
              </a:rPr>
              <a:t>The National Assembly</a:t>
            </a:r>
          </a:p>
        </p:txBody>
      </p:sp>
      <p:sp>
        <p:nvSpPr>
          <p:cNvPr id="3" name="Oval 2"/>
          <p:cNvSpPr/>
          <p:nvPr/>
        </p:nvSpPr>
        <p:spPr>
          <a:xfrm>
            <a:off x="1924050" y="4267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1</a:t>
            </a:r>
          </a:p>
        </p:txBody>
      </p:sp>
      <p:sp>
        <p:nvSpPr>
          <p:cNvPr id="14" name="Oval 13"/>
          <p:cNvSpPr/>
          <p:nvPr/>
        </p:nvSpPr>
        <p:spPr>
          <a:xfrm>
            <a:off x="1104900" y="2743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1</a:t>
            </a:r>
          </a:p>
        </p:txBody>
      </p:sp>
      <p:sp>
        <p:nvSpPr>
          <p:cNvPr id="18" name="Oval 17"/>
          <p:cNvSpPr/>
          <p:nvPr/>
        </p:nvSpPr>
        <p:spPr>
          <a:xfrm>
            <a:off x="1104900" y="3505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1</a:t>
            </a:r>
          </a:p>
        </p:txBody>
      </p:sp>
      <p:sp>
        <p:nvSpPr>
          <p:cNvPr id="22" name="Oval 21"/>
          <p:cNvSpPr/>
          <p:nvPr/>
        </p:nvSpPr>
        <p:spPr>
          <a:xfrm>
            <a:off x="1104900" y="4267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1</a:t>
            </a:r>
          </a:p>
        </p:txBody>
      </p:sp>
      <p:sp>
        <p:nvSpPr>
          <p:cNvPr id="26" name="Oval 25"/>
          <p:cNvSpPr/>
          <p:nvPr/>
        </p:nvSpPr>
        <p:spPr>
          <a:xfrm>
            <a:off x="1924050" y="3505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1</a:t>
            </a:r>
          </a:p>
        </p:txBody>
      </p:sp>
      <p:sp>
        <p:nvSpPr>
          <p:cNvPr id="30" name="Oval 29"/>
          <p:cNvSpPr/>
          <p:nvPr/>
        </p:nvSpPr>
        <p:spPr>
          <a:xfrm>
            <a:off x="1924050" y="2743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1</a:t>
            </a:r>
          </a:p>
        </p:txBody>
      </p:sp>
      <p:sp>
        <p:nvSpPr>
          <p:cNvPr id="34" name="Oval 33"/>
          <p:cNvSpPr/>
          <p:nvPr/>
        </p:nvSpPr>
        <p:spPr>
          <a:xfrm>
            <a:off x="304800" y="2743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1</a:t>
            </a:r>
          </a:p>
        </p:txBody>
      </p:sp>
      <p:sp>
        <p:nvSpPr>
          <p:cNvPr id="38" name="Oval 37"/>
          <p:cNvSpPr/>
          <p:nvPr/>
        </p:nvSpPr>
        <p:spPr>
          <a:xfrm>
            <a:off x="304800" y="3505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1</a:t>
            </a:r>
          </a:p>
        </p:txBody>
      </p:sp>
      <p:sp>
        <p:nvSpPr>
          <p:cNvPr id="42" name="Oval 41"/>
          <p:cNvSpPr/>
          <p:nvPr/>
        </p:nvSpPr>
        <p:spPr>
          <a:xfrm>
            <a:off x="304800" y="4267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1</a:t>
            </a:r>
          </a:p>
        </p:txBody>
      </p:sp>
      <p:sp>
        <p:nvSpPr>
          <p:cNvPr id="50" name="Oval 49"/>
          <p:cNvSpPr/>
          <p:nvPr/>
        </p:nvSpPr>
        <p:spPr>
          <a:xfrm>
            <a:off x="4800600" y="4267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2</a:t>
            </a:r>
          </a:p>
        </p:txBody>
      </p:sp>
      <p:sp>
        <p:nvSpPr>
          <p:cNvPr id="51" name="Oval 50"/>
          <p:cNvSpPr/>
          <p:nvPr/>
        </p:nvSpPr>
        <p:spPr>
          <a:xfrm>
            <a:off x="3981450" y="2743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2</a:t>
            </a:r>
          </a:p>
        </p:txBody>
      </p:sp>
      <p:sp>
        <p:nvSpPr>
          <p:cNvPr id="52" name="Oval 51"/>
          <p:cNvSpPr/>
          <p:nvPr/>
        </p:nvSpPr>
        <p:spPr>
          <a:xfrm>
            <a:off x="3981450" y="3505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2</a:t>
            </a:r>
          </a:p>
        </p:txBody>
      </p:sp>
      <p:sp>
        <p:nvSpPr>
          <p:cNvPr id="53" name="Oval 52"/>
          <p:cNvSpPr/>
          <p:nvPr/>
        </p:nvSpPr>
        <p:spPr>
          <a:xfrm>
            <a:off x="3981450" y="4267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2</a:t>
            </a:r>
          </a:p>
        </p:txBody>
      </p:sp>
      <p:sp>
        <p:nvSpPr>
          <p:cNvPr id="54" name="Oval 53"/>
          <p:cNvSpPr/>
          <p:nvPr/>
        </p:nvSpPr>
        <p:spPr>
          <a:xfrm>
            <a:off x="4800600" y="3505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2</a:t>
            </a:r>
          </a:p>
        </p:txBody>
      </p:sp>
      <p:sp>
        <p:nvSpPr>
          <p:cNvPr id="55" name="Oval 54"/>
          <p:cNvSpPr/>
          <p:nvPr/>
        </p:nvSpPr>
        <p:spPr>
          <a:xfrm>
            <a:off x="4800600" y="2743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2</a:t>
            </a:r>
          </a:p>
        </p:txBody>
      </p:sp>
      <p:sp>
        <p:nvSpPr>
          <p:cNvPr id="56" name="Oval 55"/>
          <p:cNvSpPr/>
          <p:nvPr/>
        </p:nvSpPr>
        <p:spPr>
          <a:xfrm>
            <a:off x="3181350" y="2743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2</a:t>
            </a:r>
          </a:p>
        </p:txBody>
      </p:sp>
      <p:sp>
        <p:nvSpPr>
          <p:cNvPr id="57" name="Oval 56"/>
          <p:cNvSpPr/>
          <p:nvPr/>
        </p:nvSpPr>
        <p:spPr>
          <a:xfrm>
            <a:off x="3181350" y="3505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2</a:t>
            </a:r>
          </a:p>
        </p:txBody>
      </p:sp>
      <p:sp>
        <p:nvSpPr>
          <p:cNvPr id="58" name="Oval 57"/>
          <p:cNvSpPr/>
          <p:nvPr/>
        </p:nvSpPr>
        <p:spPr>
          <a:xfrm>
            <a:off x="3181350" y="4267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2</a:t>
            </a:r>
          </a:p>
        </p:txBody>
      </p:sp>
      <p:sp>
        <p:nvSpPr>
          <p:cNvPr id="59" name="Oval 58"/>
          <p:cNvSpPr/>
          <p:nvPr/>
        </p:nvSpPr>
        <p:spPr>
          <a:xfrm>
            <a:off x="8001000" y="3505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60" name="Oval 59"/>
          <p:cNvSpPr/>
          <p:nvPr/>
        </p:nvSpPr>
        <p:spPr>
          <a:xfrm>
            <a:off x="7181850" y="1981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61" name="Oval 60"/>
          <p:cNvSpPr/>
          <p:nvPr/>
        </p:nvSpPr>
        <p:spPr>
          <a:xfrm>
            <a:off x="7181850" y="2743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62" name="Oval 61"/>
          <p:cNvSpPr/>
          <p:nvPr/>
        </p:nvSpPr>
        <p:spPr>
          <a:xfrm>
            <a:off x="7181850" y="3505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63" name="Oval 62"/>
          <p:cNvSpPr/>
          <p:nvPr/>
        </p:nvSpPr>
        <p:spPr>
          <a:xfrm>
            <a:off x="8001000" y="2743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64" name="Oval 63"/>
          <p:cNvSpPr/>
          <p:nvPr/>
        </p:nvSpPr>
        <p:spPr>
          <a:xfrm>
            <a:off x="8001000" y="1981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65" name="Oval 64"/>
          <p:cNvSpPr/>
          <p:nvPr/>
        </p:nvSpPr>
        <p:spPr>
          <a:xfrm>
            <a:off x="6381750" y="1981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66" name="Oval 65"/>
          <p:cNvSpPr/>
          <p:nvPr/>
        </p:nvSpPr>
        <p:spPr>
          <a:xfrm>
            <a:off x="6381750" y="2743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67" name="Oval 66"/>
          <p:cNvSpPr/>
          <p:nvPr/>
        </p:nvSpPr>
        <p:spPr>
          <a:xfrm>
            <a:off x="6381750" y="3505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68" name="Oval 67"/>
          <p:cNvSpPr/>
          <p:nvPr/>
        </p:nvSpPr>
        <p:spPr>
          <a:xfrm>
            <a:off x="8001000" y="5791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69" name="Oval 68"/>
          <p:cNvSpPr/>
          <p:nvPr/>
        </p:nvSpPr>
        <p:spPr>
          <a:xfrm>
            <a:off x="7181850" y="4267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70" name="Oval 69"/>
          <p:cNvSpPr/>
          <p:nvPr/>
        </p:nvSpPr>
        <p:spPr>
          <a:xfrm>
            <a:off x="7181850" y="5029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71" name="Oval 70"/>
          <p:cNvSpPr/>
          <p:nvPr/>
        </p:nvSpPr>
        <p:spPr>
          <a:xfrm>
            <a:off x="7181850" y="5791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72" name="Oval 71"/>
          <p:cNvSpPr/>
          <p:nvPr/>
        </p:nvSpPr>
        <p:spPr>
          <a:xfrm>
            <a:off x="8001000" y="5029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73" name="Oval 72"/>
          <p:cNvSpPr/>
          <p:nvPr/>
        </p:nvSpPr>
        <p:spPr>
          <a:xfrm>
            <a:off x="8001000" y="4267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74" name="Oval 73"/>
          <p:cNvSpPr/>
          <p:nvPr/>
        </p:nvSpPr>
        <p:spPr>
          <a:xfrm>
            <a:off x="6381750" y="4267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75" name="Oval 74"/>
          <p:cNvSpPr/>
          <p:nvPr/>
        </p:nvSpPr>
        <p:spPr>
          <a:xfrm>
            <a:off x="6381750" y="5029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76" name="Oval 75"/>
          <p:cNvSpPr/>
          <p:nvPr/>
        </p:nvSpPr>
        <p:spPr>
          <a:xfrm>
            <a:off x="6381750" y="5791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2" name="Rounded Rectangular Callout 1"/>
          <p:cNvSpPr/>
          <p:nvPr/>
        </p:nvSpPr>
        <p:spPr>
          <a:xfrm>
            <a:off x="3009900" y="1371600"/>
            <a:ext cx="2628900" cy="914400"/>
          </a:xfrm>
          <a:prstGeom prst="wedgeRoundRectCallout">
            <a:avLst>
              <a:gd name="adj1" fmla="val 72394"/>
              <a:gd name="adj2" fmla="val 4375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2"/>
                </a:solidFill>
              </a:rPr>
              <a:t>Join us!</a:t>
            </a:r>
          </a:p>
        </p:txBody>
      </p:sp>
    </p:spTree>
    <p:extLst>
      <p:ext uri="{BB962C8B-B14F-4D97-AF65-F5344CB8AC3E}">
        <p14:creationId xmlns:p14="http://schemas.microsoft.com/office/powerpoint/2010/main" val="470899322"/>
      </p:ext>
    </p:extLst>
  </p:cSld>
  <p:clrMapOvr>
    <a:overrideClrMapping bg1="dk2" tx1="lt1" bg2="dk1"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18000">
              <a:schemeClr val="bg1">
                <a:lumMod val="75000"/>
              </a:schemeClr>
            </a:gs>
            <a:gs pos="99000">
              <a:schemeClr val="bg1">
                <a:lumMod val="60000"/>
                <a:lumOff val="40000"/>
              </a:schemeClr>
            </a:gs>
          </a:gsLst>
          <a:lin ang="5400000" scaled="1"/>
          <a:tileRect/>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52400" y="228600"/>
            <a:ext cx="8991600" cy="1139379"/>
          </a:xfrm>
        </p:spPr>
        <p:txBody>
          <a:bodyPr/>
          <a:lstStyle/>
          <a:p>
            <a:pPr algn="l"/>
            <a:r>
              <a:rPr lang="en-US" sz="7600" dirty="0">
                <a:latin typeface="Bujardet Freres (Unregistered)" pitchFamily="2" charset="0"/>
                <a:cs typeface="Calibri" pitchFamily="34" charset="0"/>
              </a:rPr>
              <a:t>The National Assembly</a:t>
            </a:r>
          </a:p>
        </p:txBody>
      </p:sp>
      <p:sp>
        <p:nvSpPr>
          <p:cNvPr id="3" name="Oval 2"/>
          <p:cNvSpPr/>
          <p:nvPr/>
        </p:nvSpPr>
        <p:spPr>
          <a:xfrm>
            <a:off x="5562600" y="5791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14" name="Oval 13"/>
          <p:cNvSpPr/>
          <p:nvPr/>
        </p:nvSpPr>
        <p:spPr>
          <a:xfrm>
            <a:off x="1104900" y="2743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1</a:t>
            </a:r>
          </a:p>
        </p:txBody>
      </p:sp>
      <p:sp>
        <p:nvSpPr>
          <p:cNvPr id="18" name="Oval 17"/>
          <p:cNvSpPr/>
          <p:nvPr/>
        </p:nvSpPr>
        <p:spPr>
          <a:xfrm>
            <a:off x="4743450" y="5029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22" name="Oval 21"/>
          <p:cNvSpPr/>
          <p:nvPr/>
        </p:nvSpPr>
        <p:spPr>
          <a:xfrm>
            <a:off x="4743450" y="5791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26" name="Oval 25"/>
          <p:cNvSpPr/>
          <p:nvPr/>
        </p:nvSpPr>
        <p:spPr>
          <a:xfrm>
            <a:off x="5562600" y="5029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30" name="Oval 29"/>
          <p:cNvSpPr/>
          <p:nvPr/>
        </p:nvSpPr>
        <p:spPr>
          <a:xfrm>
            <a:off x="3905250" y="5791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34" name="Oval 33"/>
          <p:cNvSpPr/>
          <p:nvPr/>
        </p:nvSpPr>
        <p:spPr>
          <a:xfrm>
            <a:off x="304800" y="2743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1</a:t>
            </a:r>
          </a:p>
        </p:txBody>
      </p:sp>
      <p:sp>
        <p:nvSpPr>
          <p:cNvPr id="38" name="Oval 37"/>
          <p:cNvSpPr/>
          <p:nvPr/>
        </p:nvSpPr>
        <p:spPr>
          <a:xfrm>
            <a:off x="304800" y="3505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1</a:t>
            </a:r>
          </a:p>
        </p:txBody>
      </p:sp>
      <p:sp>
        <p:nvSpPr>
          <p:cNvPr id="42" name="Oval 41"/>
          <p:cNvSpPr/>
          <p:nvPr/>
        </p:nvSpPr>
        <p:spPr>
          <a:xfrm>
            <a:off x="304800" y="4267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1</a:t>
            </a:r>
          </a:p>
        </p:txBody>
      </p:sp>
      <p:sp>
        <p:nvSpPr>
          <p:cNvPr id="50" name="Oval 49"/>
          <p:cNvSpPr/>
          <p:nvPr/>
        </p:nvSpPr>
        <p:spPr>
          <a:xfrm>
            <a:off x="5562600" y="4267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51" name="Oval 50"/>
          <p:cNvSpPr/>
          <p:nvPr/>
        </p:nvSpPr>
        <p:spPr>
          <a:xfrm>
            <a:off x="3981450" y="2743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2</a:t>
            </a:r>
          </a:p>
        </p:txBody>
      </p:sp>
      <p:sp>
        <p:nvSpPr>
          <p:cNvPr id="52" name="Oval 51"/>
          <p:cNvSpPr/>
          <p:nvPr/>
        </p:nvSpPr>
        <p:spPr>
          <a:xfrm>
            <a:off x="3981450" y="3505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2</a:t>
            </a:r>
          </a:p>
        </p:txBody>
      </p:sp>
      <p:sp>
        <p:nvSpPr>
          <p:cNvPr id="53" name="Oval 52"/>
          <p:cNvSpPr/>
          <p:nvPr/>
        </p:nvSpPr>
        <p:spPr>
          <a:xfrm>
            <a:off x="3981450" y="4267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2</a:t>
            </a:r>
          </a:p>
        </p:txBody>
      </p:sp>
      <p:sp>
        <p:nvSpPr>
          <p:cNvPr id="54" name="Oval 53"/>
          <p:cNvSpPr/>
          <p:nvPr/>
        </p:nvSpPr>
        <p:spPr>
          <a:xfrm>
            <a:off x="5562600" y="3505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55" name="Oval 54"/>
          <p:cNvSpPr/>
          <p:nvPr/>
        </p:nvSpPr>
        <p:spPr>
          <a:xfrm>
            <a:off x="4800600" y="2743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2</a:t>
            </a:r>
          </a:p>
        </p:txBody>
      </p:sp>
      <p:sp>
        <p:nvSpPr>
          <p:cNvPr id="56" name="Oval 55"/>
          <p:cNvSpPr/>
          <p:nvPr/>
        </p:nvSpPr>
        <p:spPr>
          <a:xfrm>
            <a:off x="3181350" y="2743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2</a:t>
            </a:r>
          </a:p>
        </p:txBody>
      </p:sp>
      <p:sp>
        <p:nvSpPr>
          <p:cNvPr id="57" name="Oval 56"/>
          <p:cNvSpPr/>
          <p:nvPr/>
        </p:nvSpPr>
        <p:spPr>
          <a:xfrm>
            <a:off x="3181350" y="3505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2</a:t>
            </a:r>
          </a:p>
        </p:txBody>
      </p:sp>
      <p:sp>
        <p:nvSpPr>
          <p:cNvPr id="58" name="Oval 57"/>
          <p:cNvSpPr/>
          <p:nvPr/>
        </p:nvSpPr>
        <p:spPr>
          <a:xfrm>
            <a:off x="3181350" y="4267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rPr>
              <a:t>2</a:t>
            </a:r>
          </a:p>
        </p:txBody>
      </p:sp>
      <p:sp>
        <p:nvSpPr>
          <p:cNvPr id="59" name="Oval 58"/>
          <p:cNvSpPr/>
          <p:nvPr/>
        </p:nvSpPr>
        <p:spPr>
          <a:xfrm>
            <a:off x="8001000" y="3505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60" name="Oval 59"/>
          <p:cNvSpPr/>
          <p:nvPr/>
        </p:nvSpPr>
        <p:spPr>
          <a:xfrm>
            <a:off x="7181850" y="1981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61" name="Oval 60"/>
          <p:cNvSpPr/>
          <p:nvPr/>
        </p:nvSpPr>
        <p:spPr>
          <a:xfrm>
            <a:off x="7181850" y="2743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62" name="Oval 61"/>
          <p:cNvSpPr/>
          <p:nvPr/>
        </p:nvSpPr>
        <p:spPr>
          <a:xfrm>
            <a:off x="7181850" y="3505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63" name="Oval 62"/>
          <p:cNvSpPr/>
          <p:nvPr/>
        </p:nvSpPr>
        <p:spPr>
          <a:xfrm>
            <a:off x="8001000" y="2743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64" name="Oval 63"/>
          <p:cNvSpPr/>
          <p:nvPr/>
        </p:nvSpPr>
        <p:spPr>
          <a:xfrm>
            <a:off x="8001000" y="1981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65" name="Oval 64"/>
          <p:cNvSpPr/>
          <p:nvPr/>
        </p:nvSpPr>
        <p:spPr>
          <a:xfrm>
            <a:off x="6381750" y="1981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66" name="Oval 65"/>
          <p:cNvSpPr/>
          <p:nvPr/>
        </p:nvSpPr>
        <p:spPr>
          <a:xfrm>
            <a:off x="6381750" y="2743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67" name="Oval 66"/>
          <p:cNvSpPr/>
          <p:nvPr/>
        </p:nvSpPr>
        <p:spPr>
          <a:xfrm>
            <a:off x="6381750" y="3505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68" name="Oval 67"/>
          <p:cNvSpPr/>
          <p:nvPr/>
        </p:nvSpPr>
        <p:spPr>
          <a:xfrm>
            <a:off x="8001000" y="5791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69" name="Oval 68"/>
          <p:cNvSpPr/>
          <p:nvPr/>
        </p:nvSpPr>
        <p:spPr>
          <a:xfrm>
            <a:off x="7181850" y="4267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70" name="Oval 69"/>
          <p:cNvSpPr/>
          <p:nvPr/>
        </p:nvSpPr>
        <p:spPr>
          <a:xfrm>
            <a:off x="7181850" y="5029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71" name="Oval 70"/>
          <p:cNvSpPr/>
          <p:nvPr/>
        </p:nvSpPr>
        <p:spPr>
          <a:xfrm>
            <a:off x="7181850" y="5791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72" name="Oval 71"/>
          <p:cNvSpPr/>
          <p:nvPr/>
        </p:nvSpPr>
        <p:spPr>
          <a:xfrm>
            <a:off x="8001000" y="5029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73" name="Oval 72"/>
          <p:cNvSpPr/>
          <p:nvPr/>
        </p:nvSpPr>
        <p:spPr>
          <a:xfrm>
            <a:off x="8001000" y="4267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74" name="Oval 73"/>
          <p:cNvSpPr/>
          <p:nvPr/>
        </p:nvSpPr>
        <p:spPr>
          <a:xfrm>
            <a:off x="6381750" y="4267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75" name="Oval 74"/>
          <p:cNvSpPr/>
          <p:nvPr/>
        </p:nvSpPr>
        <p:spPr>
          <a:xfrm>
            <a:off x="6381750" y="5029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76" name="Oval 75"/>
          <p:cNvSpPr/>
          <p:nvPr/>
        </p:nvSpPr>
        <p:spPr>
          <a:xfrm>
            <a:off x="6381750" y="5791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Tree>
    <p:extLst>
      <p:ext uri="{BB962C8B-B14F-4D97-AF65-F5344CB8AC3E}">
        <p14:creationId xmlns:p14="http://schemas.microsoft.com/office/powerpoint/2010/main" val="3271623878"/>
      </p:ext>
    </p:extLst>
  </p:cSld>
  <p:clrMapOvr>
    <a:overrideClrMapping bg1="dk2" tx1="lt1" bg2="dk1"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170" name="Picture 2" descr="http://farm8.staticflickr.com/7010/6731739485_a8230a7cdc_b.jpg"/>
          <p:cNvPicPr>
            <a:picLocks noChangeAspect="1" noChangeArrowheads="1"/>
          </p:cNvPicPr>
          <p:nvPr/>
        </p:nvPicPr>
        <p:blipFill rotWithShape="1">
          <a:blip r:embed="rId2">
            <a:extLst>
              <a:ext uri="{28A0092B-C50C-407E-A947-70E740481C1C}">
                <a14:useLocalDpi xmlns:a14="http://schemas.microsoft.com/office/drawing/2010/main" val="0"/>
              </a:ext>
            </a:extLst>
          </a:blip>
          <a:srcRect l="6483" t="-255" r="11606" b="8418"/>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9600" y="274638"/>
            <a:ext cx="3429000" cy="4221162"/>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9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76200" algn="l" rotWithShape="0">
                    <a:prstClr val="black">
                      <a:alpha val="40000"/>
                    </a:prstClr>
                  </a:outerShdw>
                </a:effectLst>
              </a:rPr>
              <a:t>Three </a:t>
            </a:r>
            <a:br>
              <a:rPr lang="en-US" sz="9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76200" algn="l" rotWithShape="0">
                    <a:prstClr val="black">
                      <a:alpha val="40000"/>
                    </a:prstClr>
                  </a:outerShdw>
                </a:effectLst>
              </a:rPr>
            </a:br>
            <a:r>
              <a:rPr lang="en-US" sz="9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76200" algn="l" rotWithShape="0">
                    <a:prstClr val="black">
                      <a:alpha val="40000"/>
                    </a:prstClr>
                  </a:outerShdw>
                </a:effectLst>
              </a:rPr>
              <a:t>Days </a:t>
            </a:r>
            <a:br>
              <a:rPr lang="en-US" sz="9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76200" algn="l" rotWithShape="0">
                    <a:prstClr val="black">
                      <a:alpha val="40000"/>
                    </a:prstClr>
                  </a:outerShdw>
                </a:effectLst>
              </a:rPr>
            </a:br>
            <a:r>
              <a:rPr lang="en-US" sz="9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76200" algn="l" rotWithShape="0">
                    <a:prstClr val="black">
                      <a:alpha val="40000"/>
                    </a:prstClr>
                  </a:outerShdw>
                </a:effectLst>
              </a:rPr>
              <a:t>Later</a:t>
            </a:r>
          </a:p>
        </p:txBody>
      </p:sp>
      <p:sp>
        <p:nvSpPr>
          <p:cNvPr id="4" name="Rectangle 3"/>
          <p:cNvSpPr/>
          <p:nvPr/>
        </p:nvSpPr>
        <p:spPr>
          <a:xfrm>
            <a:off x="36666" y="6550223"/>
            <a:ext cx="1833579" cy="307777"/>
          </a:xfrm>
          <a:prstGeom prst="rect">
            <a:avLst/>
          </a:prstGeom>
        </p:spPr>
        <p:txBody>
          <a:bodyPr wrap="none">
            <a:spAutoFit/>
          </a:bodyPr>
          <a:lstStyle/>
          <a:p>
            <a:r>
              <a:rPr lang="en-US" sz="1400" dirty="0">
                <a:solidFill>
                  <a:schemeClr val="bg1"/>
                </a:solidFill>
                <a:latin typeface="+mn-lt"/>
              </a:rPr>
              <a:t>Photo Credit:  </a:t>
            </a:r>
            <a:r>
              <a:rPr lang="en-US" sz="1400" dirty="0">
                <a:solidFill>
                  <a:schemeClr val="bg1"/>
                </a:solidFill>
                <a:latin typeface="+mn-lt"/>
                <a:hlinkClick r:id="rId3"/>
              </a:rPr>
              <a:t>Ravages</a:t>
            </a:r>
            <a:endParaRPr lang="en-US" sz="1400" dirty="0">
              <a:solidFill>
                <a:schemeClr val="bg1"/>
              </a:solidFill>
              <a:latin typeface="+mn-lt"/>
            </a:endParaRPr>
          </a:p>
        </p:txBody>
      </p:sp>
    </p:spTree>
    <p:extLst>
      <p:ext uri="{BB962C8B-B14F-4D97-AF65-F5344CB8AC3E}">
        <p14:creationId xmlns:p14="http://schemas.microsoft.com/office/powerpoint/2010/main" val="19669511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0">
          <a:gsLst>
            <a:gs pos="0">
              <a:schemeClr val="bg1">
                <a:lumMod val="75000"/>
              </a:schemeClr>
            </a:gs>
            <a:gs pos="100000">
              <a:schemeClr val="bg1">
                <a:gamma/>
                <a:shade val="90980"/>
                <a:invGamma/>
              </a:schemeClr>
            </a:gs>
          </a:gsLst>
          <a:lin ang="5400000" scaled="1"/>
          <a:tileRect/>
        </a:gradFill>
        <a:effectLst/>
      </p:bgPr>
    </p:bg>
    <p:spTree>
      <p:nvGrpSpPr>
        <p:cNvPr id="1" name=""/>
        <p:cNvGrpSpPr/>
        <p:nvPr/>
      </p:nvGrpSpPr>
      <p:grpSpPr>
        <a:xfrm>
          <a:off x="0" y="0"/>
          <a:ext cx="0" cy="0"/>
          <a:chOff x="0" y="0"/>
          <a:chExt cx="0" cy="0"/>
        </a:xfrm>
      </p:grpSpPr>
      <p:pic>
        <p:nvPicPr>
          <p:cNvPr id="15362" name="Picture 2" descr="http://farm1.staticflickr.com/149/360708226_46cacf65d5_b.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9310" t="17242" r="7931"/>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733800" y="427038"/>
            <a:ext cx="4800600" cy="2011362"/>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eaLnBrk="1" hangingPunct="1">
              <a:defRPr/>
            </a:pPr>
            <a:r>
              <a:rPr lang="en-US" sz="7200" b="1" dirty="0">
                <a:ln/>
                <a:solidFill>
                  <a:schemeClr val="accent3"/>
                </a:solidFill>
              </a:rPr>
              <a:t>The Tennis </a:t>
            </a:r>
            <a:br>
              <a:rPr lang="en-US" sz="7200" b="1" dirty="0">
                <a:ln/>
                <a:solidFill>
                  <a:schemeClr val="accent3"/>
                </a:solidFill>
              </a:rPr>
            </a:br>
            <a:r>
              <a:rPr lang="en-US" sz="7200" b="1" dirty="0">
                <a:ln/>
                <a:solidFill>
                  <a:schemeClr val="accent3"/>
                </a:solidFill>
              </a:rPr>
              <a:t>Court Oath</a:t>
            </a:r>
          </a:p>
        </p:txBody>
      </p:sp>
      <p:sp>
        <p:nvSpPr>
          <p:cNvPr id="4" name="Rectangle 3"/>
          <p:cNvSpPr/>
          <p:nvPr/>
        </p:nvSpPr>
        <p:spPr>
          <a:xfrm>
            <a:off x="7105853" y="6524218"/>
            <a:ext cx="1961947" cy="307777"/>
          </a:xfrm>
          <a:prstGeom prst="rect">
            <a:avLst/>
          </a:prstGeom>
        </p:spPr>
        <p:txBody>
          <a:bodyPr wrap="none">
            <a:spAutoFit/>
          </a:bodyPr>
          <a:lstStyle/>
          <a:p>
            <a:r>
              <a:rPr lang="en-US" sz="1400" dirty="0"/>
              <a:t>Photo Credit: </a:t>
            </a:r>
            <a:r>
              <a:rPr lang="en-US" sz="1400" dirty="0">
                <a:hlinkClick r:id="rId5"/>
              </a:rPr>
              <a:t>Amara U</a:t>
            </a:r>
            <a:endParaRPr lang="en-US" sz="1400" dirty="0"/>
          </a:p>
        </p:txBody>
      </p:sp>
    </p:spTree>
    <p:extLst>
      <p:ext uri="{BB962C8B-B14F-4D97-AF65-F5344CB8AC3E}">
        <p14:creationId xmlns:p14="http://schemas.microsoft.com/office/powerpoint/2010/main" val="1118358845"/>
      </p:ext>
    </p:extLst>
  </p:cSld>
  <p:clrMapOvr>
    <a:overrideClrMapping bg1="dk2" tx1="lt1" bg2="dk1"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0">
          <a:gsLst>
            <a:gs pos="0">
              <a:schemeClr val="bg1">
                <a:lumMod val="75000"/>
              </a:schemeClr>
            </a:gs>
            <a:gs pos="100000">
              <a:schemeClr val="bg1">
                <a:gamma/>
                <a:shade val="90980"/>
                <a:invGamma/>
              </a:schemeClr>
            </a:gs>
          </a:gsLst>
          <a:lin ang="5400000" scaled="1"/>
          <a:tileRect/>
        </a:gradFill>
        <a:effectLst/>
      </p:bgPr>
    </p:bg>
    <p:spTree>
      <p:nvGrpSpPr>
        <p:cNvPr id="1" name=""/>
        <p:cNvGrpSpPr/>
        <p:nvPr/>
      </p:nvGrpSpPr>
      <p:grpSpPr>
        <a:xfrm>
          <a:off x="0" y="0"/>
          <a:ext cx="0" cy="0"/>
          <a:chOff x="0" y="0"/>
          <a:chExt cx="0" cy="0"/>
        </a:xfrm>
      </p:grpSpPr>
      <p:pic>
        <p:nvPicPr>
          <p:cNvPr id="15362" name="Picture 2" descr="http://farm1.staticflickr.com/149/360708226_46cacf65d5_b.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9310" t="17242" r="7931"/>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733800" y="427038"/>
            <a:ext cx="4800600" cy="2011362"/>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eaLnBrk="1" hangingPunct="1">
              <a:defRPr/>
            </a:pPr>
            <a:r>
              <a:rPr lang="en-US" sz="7200" b="1" dirty="0">
                <a:ln/>
                <a:solidFill>
                  <a:schemeClr val="accent3"/>
                </a:solidFill>
              </a:rPr>
              <a:t>The Tennis </a:t>
            </a:r>
            <a:br>
              <a:rPr lang="en-US" sz="7200" b="1" dirty="0">
                <a:ln/>
                <a:solidFill>
                  <a:schemeClr val="accent3"/>
                </a:solidFill>
              </a:rPr>
            </a:br>
            <a:r>
              <a:rPr lang="en-US" sz="7200" b="1" dirty="0">
                <a:ln/>
                <a:solidFill>
                  <a:schemeClr val="accent3"/>
                </a:solidFill>
              </a:rPr>
              <a:t>Court Oath</a:t>
            </a:r>
          </a:p>
        </p:txBody>
      </p:sp>
      <p:sp>
        <p:nvSpPr>
          <p:cNvPr id="4" name="Rectangle 3"/>
          <p:cNvSpPr/>
          <p:nvPr/>
        </p:nvSpPr>
        <p:spPr>
          <a:xfrm>
            <a:off x="7105853" y="6524218"/>
            <a:ext cx="1961947" cy="307777"/>
          </a:xfrm>
          <a:prstGeom prst="rect">
            <a:avLst/>
          </a:prstGeom>
        </p:spPr>
        <p:txBody>
          <a:bodyPr wrap="none">
            <a:spAutoFit/>
          </a:bodyPr>
          <a:lstStyle/>
          <a:p>
            <a:r>
              <a:rPr lang="en-US" sz="1400" dirty="0"/>
              <a:t>Photo Credit: </a:t>
            </a:r>
            <a:r>
              <a:rPr lang="en-US" sz="1400" dirty="0">
                <a:hlinkClick r:id="rId5"/>
              </a:rPr>
              <a:t>Amara U</a:t>
            </a:r>
            <a:endParaRPr lang="en-US" sz="1400" dirty="0"/>
          </a:p>
        </p:txBody>
      </p:sp>
      <p:sp>
        <p:nvSpPr>
          <p:cNvPr id="5" name="TextBox 4"/>
          <p:cNvSpPr txBox="1"/>
          <p:nvPr/>
        </p:nvSpPr>
        <p:spPr>
          <a:xfrm>
            <a:off x="4191000" y="4461808"/>
            <a:ext cx="4800600" cy="1938992"/>
          </a:xfrm>
          <a:prstGeom prst="rect">
            <a:avLst/>
          </a:prstGeom>
          <a:noFill/>
        </p:spPr>
        <p:txBody>
          <a:bodyPr wrap="square" rtlCol="0">
            <a:spAutoFit/>
          </a:bodyPr>
          <a:lstStyle/>
          <a:p>
            <a:r>
              <a:rPr lang="en-US" sz="3000" b="1" dirty="0">
                <a:effectLst>
                  <a:outerShdw blurRad="38100" dist="38100" dir="2700000" algn="tl">
                    <a:srgbClr val="000000">
                      <a:alpha val="43137"/>
                    </a:srgbClr>
                  </a:outerShdw>
                </a:effectLst>
                <a:latin typeface="+mn-lt"/>
              </a:rPr>
              <a:t>The National Assembly pledged not to adjourn until they had adopted a constitution for France.</a:t>
            </a:r>
          </a:p>
        </p:txBody>
      </p:sp>
    </p:spTree>
    <p:extLst>
      <p:ext uri="{BB962C8B-B14F-4D97-AF65-F5344CB8AC3E}">
        <p14:creationId xmlns:p14="http://schemas.microsoft.com/office/powerpoint/2010/main" val="3650614240"/>
      </p:ext>
    </p:extLst>
  </p:cSld>
  <p:clrMapOvr>
    <a:overrideClrMapping bg1="dk2" tx1="lt1" bg2="dk1"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1">
                <a:lumMod val="50000"/>
              </a:schemeClr>
            </a:gs>
          </a:gsLst>
          <a:lin ang="5400000" scaled="1"/>
          <a:tileRect/>
        </a:gradFill>
        <a:effectLst/>
      </p:bgPr>
    </p:bg>
    <p:spTree>
      <p:nvGrpSpPr>
        <p:cNvPr id="1" name=""/>
        <p:cNvGrpSpPr/>
        <p:nvPr/>
      </p:nvGrpSpPr>
      <p:grpSpPr>
        <a:xfrm>
          <a:off x="0" y="0"/>
          <a:ext cx="0" cy="0"/>
          <a:chOff x="0" y="0"/>
          <a:chExt cx="0" cy="0"/>
        </a:xfrm>
      </p:grpSpPr>
      <p:pic>
        <p:nvPicPr>
          <p:cNvPr id="29700" name="Picture 2" descr="http://college.hmco.com/history/west/mosaic/chapter12/images/tennis_court_oat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40417"/>
            <a:ext cx="9144000" cy="6136583"/>
          </a:xfrm>
          <a:prstGeom prst="rect">
            <a:avLst/>
          </a:prstGeom>
          <a:noFill/>
          <a:ln w="9525">
            <a:noFill/>
            <a:miter lim="800000"/>
            <a:headEnd/>
            <a:tailEnd/>
          </a:ln>
        </p:spPr>
      </p:pic>
      <p:sp>
        <p:nvSpPr>
          <p:cNvPr id="29701" name="Rectangle 5"/>
          <p:cNvSpPr>
            <a:spLocks noChangeArrowheads="1"/>
          </p:cNvSpPr>
          <p:nvPr/>
        </p:nvSpPr>
        <p:spPr bwMode="auto">
          <a:xfrm>
            <a:off x="1447800" y="6477000"/>
            <a:ext cx="6019800" cy="369888"/>
          </a:xfrm>
          <a:prstGeom prst="rect">
            <a:avLst/>
          </a:prstGeom>
          <a:noFill/>
          <a:ln w="9525">
            <a:noFill/>
            <a:miter lim="800000"/>
            <a:headEnd/>
            <a:tailEnd/>
          </a:ln>
        </p:spPr>
        <p:txBody>
          <a:bodyPr>
            <a:spAutoFit/>
          </a:bodyPr>
          <a:lstStyle/>
          <a:p>
            <a:pPr algn="ctr"/>
            <a:r>
              <a:rPr lang="en-US"/>
              <a:t>Jacques-Louis David, </a:t>
            </a:r>
            <a:r>
              <a:rPr lang="en-US" i="1"/>
              <a:t>The Tennis Court Oath</a:t>
            </a:r>
            <a:endParaRPr lang="en-US"/>
          </a:p>
        </p:txBody>
      </p:sp>
    </p:spTree>
    <p:extLst>
      <p:ext uri="{BB962C8B-B14F-4D97-AF65-F5344CB8AC3E}">
        <p14:creationId xmlns:p14="http://schemas.microsoft.com/office/powerpoint/2010/main" val="3394858012"/>
      </p:ext>
    </p:extLst>
  </p:cSld>
  <p:clrMapOvr>
    <a:overrideClrMapping bg1="dk2" tx1="lt1" bg2="dk1"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1">
                <a:lumMod val="50000"/>
              </a:schemeClr>
            </a:gs>
          </a:gsLst>
          <a:lin ang="5400000" scaled="1"/>
          <a:tileRect/>
        </a:gradFill>
        <a:effectLst/>
      </p:bgPr>
    </p:bg>
    <p:spTree>
      <p:nvGrpSpPr>
        <p:cNvPr id="1" name=""/>
        <p:cNvGrpSpPr/>
        <p:nvPr/>
      </p:nvGrpSpPr>
      <p:grpSpPr>
        <a:xfrm>
          <a:off x="0" y="0"/>
          <a:ext cx="0" cy="0"/>
          <a:chOff x="0" y="0"/>
          <a:chExt cx="0" cy="0"/>
        </a:xfrm>
      </p:grpSpPr>
      <p:pic>
        <p:nvPicPr>
          <p:cNvPr id="1026" name="Picture 2" descr="About 50 men, most of them seated, are in a large meeting room. Most are focused on the five men standing in the center of the room. The tallest of the five is laying a document on a table."/>
          <p:cNvPicPr>
            <a:picLocks noChangeAspect="1" noChangeArrowheads="1"/>
          </p:cNvPicPr>
          <p:nvPr/>
        </p:nvPicPr>
        <p:blipFill rotWithShape="1">
          <a:blip r:embed="rId3">
            <a:extLst>
              <a:ext uri="{28A0092B-C50C-407E-A947-70E740481C1C}">
                <a14:useLocalDpi xmlns:a14="http://schemas.microsoft.com/office/drawing/2010/main" val="0"/>
              </a:ext>
            </a:extLst>
          </a:blip>
          <a:srcRect l="5714" t="3239" r="7856" b="-161"/>
          <a:stretch/>
        </p:blipFill>
        <p:spPr bwMode="auto">
          <a:xfrm>
            <a:off x="0" y="0"/>
            <a:ext cx="9220200" cy="684195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8200" y="228600"/>
            <a:ext cx="8001000" cy="1143000"/>
          </a:xfrm>
        </p:spPr>
        <p:txBody>
          <a:bodyPr/>
          <a:lstStyle/>
          <a:p>
            <a:pPr algn="l" eaLnBrk="1" hangingPunct="1">
              <a:defRPr/>
            </a:pPr>
            <a:r>
              <a:rPr lang="en-US" sz="8800" dirty="0"/>
              <a:t>Compare</a:t>
            </a:r>
            <a:endParaRPr lang="en-US" sz="4800" dirty="0"/>
          </a:p>
        </p:txBody>
      </p:sp>
      <p:sp>
        <p:nvSpPr>
          <p:cNvPr id="30725" name="Rectangle 4"/>
          <p:cNvSpPr>
            <a:spLocks noChangeArrowheads="1"/>
          </p:cNvSpPr>
          <p:nvPr/>
        </p:nvSpPr>
        <p:spPr bwMode="auto">
          <a:xfrm>
            <a:off x="3200400" y="6324600"/>
            <a:ext cx="5770035" cy="369332"/>
          </a:xfrm>
          <a:prstGeom prst="rect">
            <a:avLst/>
          </a:prstGeom>
          <a:noFill/>
          <a:ln w="9525">
            <a:noFill/>
            <a:miter lim="800000"/>
            <a:headEnd/>
            <a:tailEnd/>
          </a:ln>
        </p:spPr>
        <p:txBody>
          <a:bodyPr wrap="square">
            <a:spAutoFit/>
          </a:bodyPr>
          <a:lstStyle/>
          <a:p>
            <a:pPr algn="r"/>
            <a:r>
              <a:rPr lang="en-US" dirty="0"/>
              <a:t>John Trumbull, </a:t>
            </a:r>
            <a:r>
              <a:rPr lang="en-US" i="1" dirty="0"/>
              <a:t>The Declaration of Independence, </a:t>
            </a:r>
            <a:r>
              <a:rPr lang="en-US" dirty="0"/>
              <a:t>1819</a:t>
            </a:r>
          </a:p>
        </p:txBody>
      </p:sp>
      <p:pic>
        <p:nvPicPr>
          <p:cNvPr id="6" name="Picture 2" descr="http://college.hmco.com/history/west/mosaic/chapter12/images/tennis_court_oath.jp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0" y="4678334"/>
            <a:ext cx="2112435" cy="1417665"/>
          </a:xfrm>
          <a:prstGeom prst="rect">
            <a:avLst/>
          </a:prstGeom>
          <a:noFill/>
          <a:ln w="9525">
            <a:noFill/>
            <a:miter lim="800000"/>
            <a:headEnd/>
            <a:tailEnd/>
          </a:ln>
        </p:spPr>
      </p:pic>
    </p:spTree>
    <p:extLst>
      <p:ext uri="{BB962C8B-B14F-4D97-AF65-F5344CB8AC3E}">
        <p14:creationId xmlns:p14="http://schemas.microsoft.com/office/powerpoint/2010/main" val="3827242505"/>
      </p:ext>
    </p:extLst>
  </p:cSld>
  <p:clrMapOvr>
    <a:overrideClrMapping bg1="dk2" tx1="lt1" bg2="dk1"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1">
                <a:lumMod val="50000"/>
              </a:schemeClr>
            </a:gs>
          </a:gsLst>
          <a:lin ang="5400000" scaled="1"/>
          <a:tileRect/>
        </a:gradFill>
        <a:effectLst/>
      </p:bgPr>
    </p:bg>
    <p:spTree>
      <p:nvGrpSpPr>
        <p:cNvPr id="1" name=""/>
        <p:cNvGrpSpPr/>
        <p:nvPr/>
      </p:nvGrpSpPr>
      <p:grpSpPr>
        <a:xfrm>
          <a:off x="0" y="0"/>
          <a:ext cx="0" cy="0"/>
          <a:chOff x="0" y="0"/>
          <a:chExt cx="0" cy="0"/>
        </a:xfrm>
      </p:grpSpPr>
      <p:sp>
        <p:nvSpPr>
          <p:cNvPr id="38914" name="Rectangle 2"/>
          <p:cNvSpPr>
            <a:spLocks noGrp="1" noRot="1" noChangeArrowheads="1"/>
          </p:cNvSpPr>
          <p:nvPr>
            <p:ph type="title"/>
          </p:nvPr>
        </p:nvSpPr>
        <p:spPr>
          <a:xfrm>
            <a:off x="152400" y="685800"/>
            <a:ext cx="7010400" cy="1143000"/>
          </a:xfrm>
        </p:spPr>
        <p:txBody>
          <a:bodyPr/>
          <a:lstStyle/>
          <a:p>
            <a:pPr eaLnBrk="1" hangingPunct="1">
              <a:defRPr/>
            </a:pPr>
            <a:r>
              <a:rPr lang="en-US" sz="8800" dirty="0"/>
              <a:t>CAPITULATION</a:t>
            </a:r>
          </a:p>
        </p:txBody>
      </p:sp>
      <p:pic>
        <p:nvPicPr>
          <p:cNvPr id="31748" name="Picture 4" descr="image?id=82591&amp;rendTypeId=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19600" y="1752600"/>
            <a:ext cx="4299204" cy="4800600"/>
          </a:xfrm>
          <a:prstGeom prst="rect">
            <a:avLst/>
          </a:prstGeom>
          <a:noFill/>
          <a:ln w="9525">
            <a:noFill/>
            <a:miter lim="800000"/>
            <a:headEnd/>
            <a:tailEnd/>
          </a:ln>
          <a:effectLst>
            <a:softEdge rad="63500"/>
          </a:effectLst>
        </p:spPr>
      </p:pic>
      <p:sp>
        <p:nvSpPr>
          <p:cNvPr id="3" name="Rounded Rectangular Callout 2"/>
          <p:cNvSpPr/>
          <p:nvPr/>
        </p:nvSpPr>
        <p:spPr>
          <a:xfrm>
            <a:off x="1143000" y="3619500"/>
            <a:ext cx="3276600" cy="1600200"/>
          </a:xfrm>
          <a:prstGeom prst="wedgeRoundRectCallout">
            <a:avLst>
              <a:gd name="adj1" fmla="val 98363"/>
              <a:gd name="adj2" fmla="val -5535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Weird flex, but okay.</a:t>
            </a:r>
          </a:p>
        </p:txBody>
      </p:sp>
    </p:spTree>
  </p:cSld>
  <p:clrMapOvr>
    <a:overrideClrMapping bg1="dk2" tx1="lt1" bg2="dk1"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1">
                <a:lumMod val="50000"/>
              </a:schemeClr>
            </a:gs>
          </a:gsLst>
          <a:lin ang="5400000" scaled="1"/>
          <a:tileRect/>
        </a:gradFill>
        <a:effectLst/>
      </p:bgPr>
    </p:bg>
    <p:spTree>
      <p:nvGrpSpPr>
        <p:cNvPr id="1" name=""/>
        <p:cNvGrpSpPr/>
        <p:nvPr/>
      </p:nvGrpSpPr>
      <p:grpSpPr>
        <a:xfrm>
          <a:off x="0" y="0"/>
          <a:ext cx="0" cy="0"/>
          <a:chOff x="0" y="0"/>
          <a:chExt cx="0" cy="0"/>
        </a:xfrm>
      </p:grpSpPr>
      <p:sp>
        <p:nvSpPr>
          <p:cNvPr id="38914" name="Rectangle 2"/>
          <p:cNvSpPr>
            <a:spLocks noGrp="1" noRot="1" noChangeArrowheads="1"/>
          </p:cNvSpPr>
          <p:nvPr>
            <p:ph type="title"/>
          </p:nvPr>
        </p:nvSpPr>
        <p:spPr>
          <a:xfrm>
            <a:off x="152400" y="685800"/>
            <a:ext cx="7010400" cy="1143000"/>
          </a:xfrm>
        </p:spPr>
        <p:txBody>
          <a:bodyPr/>
          <a:lstStyle/>
          <a:p>
            <a:pPr eaLnBrk="1" hangingPunct="1">
              <a:defRPr/>
            </a:pPr>
            <a:r>
              <a:rPr lang="en-US" sz="8800" dirty="0"/>
              <a:t>CAPITULATION</a:t>
            </a:r>
          </a:p>
        </p:txBody>
      </p:sp>
      <p:pic>
        <p:nvPicPr>
          <p:cNvPr id="31748" name="Picture 4" descr="image?id=82591&amp;rendTypeId=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19600" y="1752600"/>
            <a:ext cx="4299204" cy="4800600"/>
          </a:xfrm>
          <a:prstGeom prst="rect">
            <a:avLst/>
          </a:prstGeom>
          <a:noFill/>
          <a:ln w="9525">
            <a:noFill/>
            <a:miter lim="800000"/>
            <a:headEnd/>
            <a:tailEnd/>
          </a:ln>
          <a:effectLst>
            <a:softEdge rad="63500"/>
          </a:effectLst>
        </p:spPr>
      </p:pic>
      <p:sp>
        <p:nvSpPr>
          <p:cNvPr id="2" name="TextBox 1"/>
          <p:cNvSpPr txBox="1"/>
          <p:nvPr/>
        </p:nvSpPr>
        <p:spPr>
          <a:xfrm>
            <a:off x="457200" y="2133600"/>
            <a:ext cx="3962400" cy="4031873"/>
          </a:xfrm>
          <a:prstGeom prst="rect">
            <a:avLst/>
          </a:prstGeom>
          <a:noFill/>
        </p:spPr>
        <p:txBody>
          <a:bodyPr wrap="square" rtlCol="0">
            <a:spAutoFit/>
          </a:bodyPr>
          <a:lstStyle/>
          <a:p>
            <a:r>
              <a:rPr lang="en-US" sz="3200" dirty="0">
                <a:latin typeface="+mn-lt"/>
              </a:rPr>
              <a:t>Louis finally recognized the National Assembly as a lawmaking body and directed the remaining First and Second Estate delegates to join the Assembly...</a:t>
            </a:r>
          </a:p>
        </p:txBody>
      </p:sp>
    </p:spTree>
    <p:extLst>
      <p:ext uri="{BB962C8B-B14F-4D97-AF65-F5344CB8AC3E}">
        <p14:creationId xmlns:p14="http://schemas.microsoft.com/office/powerpoint/2010/main" val="1945466727"/>
      </p:ext>
    </p:extLst>
  </p:cSld>
  <p:clrMapOvr>
    <a:overrideClrMapping bg1="dk2" tx1="lt1" bg2="dk1"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0">
          <a:gsLst>
            <a:gs pos="0">
              <a:schemeClr val="bg1">
                <a:lumMod val="50000"/>
              </a:schemeClr>
            </a:gs>
            <a:gs pos="100000">
              <a:schemeClr val="bg2">
                <a:lumMod val="65000"/>
              </a:schemeClr>
            </a:gs>
          </a:gsLst>
          <a:lin ang="5400000" scaled="1"/>
          <a:tileRect/>
        </a:gradFill>
        <a:effectLst/>
      </p:bgPr>
    </p:bg>
    <p:spTree>
      <p:nvGrpSpPr>
        <p:cNvPr id="1" name=""/>
        <p:cNvGrpSpPr/>
        <p:nvPr/>
      </p:nvGrpSpPr>
      <p:grpSpPr>
        <a:xfrm>
          <a:off x="0" y="0"/>
          <a:ext cx="0" cy="0"/>
          <a:chOff x="0" y="0"/>
          <a:chExt cx="0" cy="0"/>
        </a:xfrm>
      </p:grpSpPr>
      <p:pic>
        <p:nvPicPr>
          <p:cNvPr id="26626" name="Picture 2" descr="http://farm7.staticflickr.com/6034/6270845592_12da5d7d6d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882"/>
            <a:ext cx="9133490" cy="685011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0" y="5562600"/>
            <a:ext cx="9133490" cy="685800"/>
          </a:xfrm>
          <a:solidFill>
            <a:srgbClr val="000000">
              <a:alpha val="75000"/>
            </a:srgbClr>
          </a:solidFill>
        </p:spPr>
        <p:txBody>
          <a:bodyPr/>
          <a:lstStyle/>
          <a:p>
            <a:pPr marL="0" indent="0" algn="ctr">
              <a:buNone/>
            </a:pPr>
            <a:r>
              <a:rPr lang="en-US" sz="3600" b="1" dirty="0"/>
              <a:t>...but he brought troops to Versailles, just in case.</a:t>
            </a:r>
          </a:p>
        </p:txBody>
      </p:sp>
      <p:sp>
        <p:nvSpPr>
          <p:cNvPr id="4" name="Rectangle 3"/>
          <p:cNvSpPr/>
          <p:nvPr/>
        </p:nvSpPr>
        <p:spPr>
          <a:xfrm>
            <a:off x="6876905" y="6488668"/>
            <a:ext cx="2267095" cy="307777"/>
          </a:xfrm>
          <a:prstGeom prst="rect">
            <a:avLst/>
          </a:prstGeom>
        </p:spPr>
        <p:txBody>
          <a:bodyPr wrap="none">
            <a:spAutoFit/>
          </a:bodyPr>
          <a:lstStyle/>
          <a:p>
            <a:r>
              <a:rPr lang="en-US" sz="1400" dirty="0"/>
              <a:t>Photo Credit:  </a:t>
            </a:r>
            <a:r>
              <a:rPr lang="en-US" sz="1400" dirty="0">
                <a:hlinkClick r:id="rId4"/>
              </a:rPr>
              <a:t>guillermogg</a:t>
            </a:r>
            <a:endParaRPr lang="en-US" sz="1400" dirty="0"/>
          </a:p>
        </p:txBody>
      </p:sp>
    </p:spTree>
    <p:extLst>
      <p:ext uri="{BB962C8B-B14F-4D97-AF65-F5344CB8AC3E}">
        <p14:creationId xmlns:p14="http://schemas.microsoft.com/office/powerpoint/2010/main" val="2159612082"/>
      </p:ext>
    </p:extLst>
  </p:cSld>
  <p:clrMapOvr>
    <a:overrideClrMapping bg1="dk2" tx1="lt1" bg2="dk1"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2"/>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lstStyle/>
          <a:p>
            <a:r>
              <a:rPr lang="en-US" b="1" dirty="0">
                <a:latin typeface="Gill Sans MT" pitchFamily="34" charset="0"/>
                <a:cs typeface="Calibri" pitchFamily="34" charset="0"/>
              </a:rPr>
              <a:t>The Tax Burden in America Today</a:t>
            </a:r>
          </a:p>
        </p:txBody>
      </p:sp>
      <p:sp>
        <p:nvSpPr>
          <p:cNvPr id="5" name="Rectangle 4"/>
          <p:cNvSpPr/>
          <p:nvPr/>
        </p:nvSpPr>
        <p:spPr>
          <a:xfrm>
            <a:off x="0" y="6400800"/>
            <a:ext cx="9144000" cy="292388"/>
          </a:xfrm>
          <a:prstGeom prst="rect">
            <a:avLst/>
          </a:prstGeom>
        </p:spPr>
        <p:txBody>
          <a:bodyPr wrap="square">
            <a:spAutoFit/>
          </a:bodyPr>
          <a:lstStyle/>
          <a:p>
            <a:pPr algn="ctr"/>
            <a:r>
              <a:rPr lang="en-US" sz="1300" b="1" dirty="0"/>
              <a:t>Fox Business:  </a:t>
            </a:r>
            <a:r>
              <a:rPr lang="en-US" sz="1300" b="1" dirty="0">
                <a:hlinkClick r:id="rId3"/>
              </a:rPr>
              <a:t>http://www.foxbusiness.com/politics/2012/01/25/truth-about-federal-tax-burden/</a:t>
            </a:r>
            <a:r>
              <a:rPr lang="en-US" sz="1300" b="1" dirty="0"/>
              <a:t> </a:t>
            </a:r>
          </a:p>
        </p:txBody>
      </p:sp>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143000"/>
            <a:ext cx="9144000" cy="5140036"/>
          </a:xfrm>
          <a:prstGeom prst="rect">
            <a:avLst/>
          </a:prstGeom>
          <a:noFill/>
          <a:ln w="9525">
            <a:noFill/>
            <a:miter lim="800000"/>
            <a:headEnd/>
            <a:tailEnd/>
          </a:ln>
        </p:spPr>
      </p:pic>
    </p:spTree>
    <p:extLst>
      <p:ext uri="{BB962C8B-B14F-4D97-AF65-F5344CB8AC3E}">
        <p14:creationId xmlns:p14="http://schemas.microsoft.com/office/powerpoint/2010/main" val="638042698"/>
      </p:ext>
    </p:extLst>
  </p:cSld>
  <p:clrMapOvr>
    <a:overrideClrMapping bg1="dk2" tx1="lt1" bg2="dk1" tx2="lt2" accent1="accent1" accent2="accent2" accent3="accent3" accent4="accent4" accent5="accent5" accent6="accent6" hlink="hlink" folHlink="folHlink"/>
  </p:clrMapOvr>
  <p:transition spd="slow">
    <p:wipe dir="r"/>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5602" name="Picture 2" descr="http://farm5.staticflickr.com/4005/4571657460_fae27249f2_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4000" cy="61007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304800"/>
            <a:ext cx="7467600" cy="1143000"/>
          </a:xfrm>
        </p:spPr>
        <p:txBody>
          <a:bodyPr/>
          <a:lstStyle/>
          <a:p>
            <a:r>
              <a:rPr lang="en-US" sz="6000" b="1" i="1" dirty="0">
                <a:solidFill>
                  <a:schemeClr val="accent1"/>
                </a:solidFill>
                <a:effectLst>
                  <a:outerShdw blurRad="50800" dist="38100" dir="2700000" algn="tl" rotWithShape="0">
                    <a:prstClr val="black">
                      <a:alpha val="40000"/>
                    </a:prstClr>
                  </a:outerShdw>
                </a:effectLst>
                <a:latin typeface="+mn-lt"/>
              </a:rPr>
              <a:t>Meanwhile, in Paris...</a:t>
            </a:r>
          </a:p>
        </p:txBody>
      </p:sp>
      <p:sp>
        <p:nvSpPr>
          <p:cNvPr id="4" name="Rectangle 3"/>
          <p:cNvSpPr/>
          <p:nvPr/>
        </p:nvSpPr>
        <p:spPr>
          <a:xfrm>
            <a:off x="7506244" y="6504801"/>
            <a:ext cx="1637756" cy="276999"/>
          </a:xfrm>
          <a:prstGeom prst="rect">
            <a:avLst/>
          </a:prstGeom>
        </p:spPr>
        <p:txBody>
          <a:bodyPr wrap="none">
            <a:spAutoFit/>
          </a:bodyPr>
          <a:lstStyle/>
          <a:p>
            <a:r>
              <a:rPr lang="en-US" sz="1200" dirty="0">
                <a:solidFill>
                  <a:schemeClr val="bg2"/>
                </a:solidFill>
                <a:latin typeface="+mn-lt"/>
              </a:rPr>
              <a:t>Photo Credit:  </a:t>
            </a:r>
            <a:r>
              <a:rPr lang="en-US" sz="1200" dirty="0">
                <a:solidFill>
                  <a:schemeClr val="bg2"/>
                </a:solidFill>
                <a:latin typeface="+mn-lt"/>
                <a:hlinkClick r:id="rId3"/>
              </a:rPr>
              <a:t>Mark J P</a:t>
            </a:r>
            <a:endParaRPr lang="en-US" sz="1200" dirty="0">
              <a:solidFill>
                <a:schemeClr val="bg2"/>
              </a:solidFill>
              <a:latin typeface="+mn-lt"/>
            </a:endParaRPr>
          </a:p>
        </p:txBody>
      </p:sp>
    </p:spTree>
    <p:extLst>
      <p:ext uri="{BB962C8B-B14F-4D97-AF65-F5344CB8AC3E}">
        <p14:creationId xmlns:p14="http://schemas.microsoft.com/office/powerpoint/2010/main" val="21196590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1">
                <a:lumMod val="50000"/>
              </a:schemeClr>
            </a:gs>
          </a:gsLst>
          <a:lin ang="5400000" scaled="1"/>
          <a:tileRect/>
        </a:gradFill>
        <a:effectLst/>
      </p:bgPr>
    </p:bg>
    <p:spTree>
      <p:nvGrpSpPr>
        <p:cNvPr id="1" name=""/>
        <p:cNvGrpSpPr/>
        <p:nvPr/>
      </p:nvGrpSpPr>
      <p:grpSpPr>
        <a:xfrm>
          <a:off x="0" y="0"/>
          <a:ext cx="0" cy="0"/>
          <a:chOff x="0" y="0"/>
          <a:chExt cx="0" cy="0"/>
        </a:xfrm>
      </p:grpSpPr>
      <p:pic>
        <p:nvPicPr>
          <p:cNvPr id="23554" name="Picture 2" descr="File:Bastille, 1790 retouch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03" y="228600"/>
            <a:ext cx="9172903" cy="62770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2895600"/>
            <a:ext cx="9144000" cy="1143000"/>
          </a:xfrm>
          <a:solidFill>
            <a:schemeClr val="bg1">
              <a:lumMod val="75000"/>
              <a:alpha val="85000"/>
            </a:schemeClr>
          </a:solidFill>
        </p:spPr>
        <p:txBody>
          <a:bodyPr/>
          <a:lstStyle/>
          <a:p>
            <a:r>
              <a:rPr lang="en-US" sz="7200" dirty="0"/>
              <a:t>The Bastille</a:t>
            </a:r>
          </a:p>
        </p:txBody>
      </p:sp>
    </p:spTree>
    <p:extLst>
      <p:ext uri="{BB962C8B-B14F-4D97-AF65-F5344CB8AC3E}">
        <p14:creationId xmlns:p14="http://schemas.microsoft.com/office/powerpoint/2010/main" val="3708668810"/>
      </p:ext>
    </p:extLst>
  </p:cSld>
  <p:clrMapOvr>
    <a:overrideClrMapping bg1="dk2" tx1="lt1" bg2="dk1"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1">
                <a:lumMod val="50000"/>
              </a:schemeClr>
            </a:gs>
          </a:gsLst>
          <a:lin ang="5400000" scaled="1"/>
          <a:tileRect/>
        </a:gradFill>
        <a:effectLst/>
      </p:bgPr>
    </p:bg>
    <p:spTree>
      <p:nvGrpSpPr>
        <p:cNvPr id="1" name=""/>
        <p:cNvGrpSpPr/>
        <p:nvPr/>
      </p:nvGrpSpPr>
      <p:grpSpPr>
        <a:xfrm>
          <a:off x="0" y="0"/>
          <a:ext cx="0" cy="0"/>
          <a:chOff x="0" y="0"/>
          <a:chExt cx="0" cy="0"/>
        </a:xfrm>
      </p:grpSpPr>
      <p:pic>
        <p:nvPicPr>
          <p:cNvPr id="32772" name="Picture 5" descr="http://cache.eb.com/eb/image?id=90498&amp;rendTypeId=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76" r="3334"/>
          <a:stretch/>
        </p:blipFill>
        <p:spPr bwMode="auto">
          <a:xfrm>
            <a:off x="0" y="0"/>
            <a:ext cx="9144000" cy="6857999"/>
          </a:xfrm>
          <a:prstGeom prst="rect">
            <a:avLst/>
          </a:prstGeom>
          <a:noFill/>
          <a:ln w="9525">
            <a:noFill/>
            <a:miter lim="800000"/>
            <a:headEnd/>
            <a:tailEnd/>
          </a:ln>
        </p:spPr>
      </p:pic>
      <p:sp>
        <p:nvSpPr>
          <p:cNvPr id="9" name="Title 1"/>
          <p:cNvSpPr txBox="1">
            <a:spLocks/>
          </p:cNvSpPr>
          <p:nvPr/>
        </p:nvSpPr>
        <p:spPr bwMode="auto">
          <a:xfrm>
            <a:off x="0" y="2895600"/>
            <a:ext cx="9144000" cy="1143000"/>
          </a:xfrm>
          <a:prstGeom prst="rect">
            <a:avLst/>
          </a:prstGeom>
          <a:solidFill>
            <a:srgbClr val="703932">
              <a:lumMod val="75000"/>
              <a:alpha val="85000"/>
            </a:srgbClr>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0" i="0" u="none" strike="noStrike" kern="1200" cap="none" spc="0" normalizeH="0" baseline="0" noProof="0" dirty="0">
                <a:ln>
                  <a:noFill/>
                </a:ln>
                <a:solidFill>
                  <a:srgbClr val="E6E6D5"/>
                </a:solidFill>
                <a:effectLst/>
                <a:uLnTx/>
                <a:uFillTx/>
                <a:latin typeface="Bujardet Freres (Unregistered)"/>
                <a:ea typeface="+mj-ea"/>
                <a:cs typeface="+mj-cs"/>
              </a:rPr>
              <a:t>July 14</a:t>
            </a:r>
            <a:r>
              <a:rPr kumimoji="0" lang="en-US" sz="7200" b="0" i="0" u="none" strike="noStrike" kern="1200" cap="none" spc="0" normalizeH="0" baseline="0" noProof="0" dirty="0">
                <a:ln>
                  <a:noFill/>
                </a:ln>
                <a:solidFill>
                  <a:srgbClr val="E6E6D5"/>
                </a:solidFill>
                <a:effectLst/>
                <a:uLnTx/>
                <a:uFillTx/>
                <a:latin typeface="+mn-lt"/>
                <a:ea typeface="+mj-ea"/>
                <a:cs typeface="+mj-cs"/>
              </a:rPr>
              <a:t>,</a:t>
            </a:r>
            <a:r>
              <a:rPr kumimoji="0" lang="en-US" sz="7200" b="0" i="0" u="none" strike="noStrike" kern="1200" cap="none" spc="0" normalizeH="0" baseline="0" noProof="0" dirty="0">
                <a:ln>
                  <a:noFill/>
                </a:ln>
                <a:solidFill>
                  <a:srgbClr val="E6E6D5"/>
                </a:solidFill>
                <a:effectLst/>
                <a:uLnTx/>
                <a:uFillTx/>
                <a:latin typeface="Bujardet Freres (Unregistered)"/>
                <a:ea typeface="+mj-ea"/>
                <a:cs typeface="+mj-cs"/>
              </a:rPr>
              <a:t> </a:t>
            </a:r>
            <a:r>
              <a:rPr kumimoji="0" lang="en-US" sz="7200" b="0" i="0" u="none" strike="noStrike" kern="1200" cap="none" spc="0" normalizeH="0" noProof="0" dirty="0">
                <a:ln>
                  <a:noFill/>
                </a:ln>
                <a:solidFill>
                  <a:srgbClr val="E6E6D5"/>
                </a:solidFill>
                <a:effectLst/>
                <a:uLnTx/>
                <a:uFillTx/>
                <a:latin typeface="Bujardet Freres (Unregistered)"/>
                <a:ea typeface="+mj-ea"/>
                <a:cs typeface="+mj-cs"/>
              </a:rPr>
              <a:t>1789</a:t>
            </a:r>
            <a:endParaRPr kumimoji="0" lang="en-US" sz="7200" b="0" i="0" u="none" strike="noStrike" kern="1200" cap="none" spc="0" normalizeH="0" baseline="0" noProof="0" dirty="0">
              <a:ln>
                <a:noFill/>
              </a:ln>
              <a:solidFill>
                <a:srgbClr val="E6E6D5"/>
              </a:solidFill>
              <a:effectLst/>
              <a:uLnTx/>
              <a:uFillTx/>
              <a:latin typeface="Bujardet Freres (Unregistered)"/>
              <a:ea typeface="+mj-ea"/>
              <a:cs typeface="+mj-cs"/>
            </a:endParaRPr>
          </a:p>
        </p:txBody>
      </p:sp>
    </p:spTree>
  </p:cSld>
  <p:clrMapOvr>
    <a:overrideClrMapping bg1="dk2" tx1="lt1" bg2="dk1"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5602" name="Picture 2" descr="http://farm5.staticflickr.com/4005/4571657460_fae27249f2_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4000" cy="61007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90500" y="914400"/>
            <a:ext cx="8763000" cy="1143000"/>
          </a:xfrm>
        </p:spPr>
        <p:txBody>
          <a:bodyPr/>
          <a:lstStyle/>
          <a:p>
            <a:r>
              <a:rPr lang="en-US" sz="6000" b="1" i="1" dirty="0">
                <a:solidFill>
                  <a:schemeClr val="accent1"/>
                </a:solidFill>
                <a:effectLst>
                  <a:outerShdw blurRad="50800" dist="38100" dir="2700000" algn="tl" rotWithShape="0">
                    <a:prstClr val="black">
                      <a:alpha val="40000"/>
                    </a:prstClr>
                  </a:outerShdw>
                </a:effectLst>
                <a:latin typeface="+mn-lt"/>
              </a:rPr>
              <a:t>And in the Countryside...</a:t>
            </a:r>
          </a:p>
        </p:txBody>
      </p:sp>
      <p:sp>
        <p:nvSpPr>
          <p:cNvPr id="3" name="Content Placeholder 2"/>
          <p:cNvSpPr>
            <a:spLocks noGrp="1"/>
          </p:cNvSpPr>
          <p:nvPr>
            <p:ph idx="1"/>
          </p:nvPr>
        </p:nvSpPr>
        <p:spPr/>
        <p:txBody>
          <a:bodyPr/>
          <a:lstStyle/>
          <a:p>
            <a:endParaRPr lang="en-US"/>
          </a:p>
        </p:txBody>
      </p:sp>
      <p:sp>
        <p:nvSpPr>
          <p:cNvPr id="4" name="Rectangle 3"/>
          <p:cNvSpPr/>
          <p:nvPr/>
        </p:nvSpPr>
        <p:spPr>
          <a:xfrm>
            <a:off x="7506244" y="6504801"/>
            <a:ext cx="1637756" cy="276999"/>
          </a:xfrm>
          <a:prstGeom prst="rect">
            <a:avLst/>
          </a:prstGeom>
        </p:spPr>
        <p:txBody>
          <a:bodyPr wrap="none">
            <a:spAutoFit/>
          </a:bodyPr>
          <a:lstStyle/>
          <a:p>
            <a:r>
              <a:rPr lang="en-US" sz="1200" dirty="0">
                <a:solidFill>
                  <a:schemeClr val="bg2"/>
                </a:solidFill>
                <a:latin typeface="+mn-lt"/>
              </a:rPr>
              <a:t>Photo Credit:  </a:t>
            </a:r>
            <a:r>
              <a:rPr lang="en-US" sz="1200" dirty="0">
                <a:solidFill>
                  <a:schemeClr val="bg2"/>
                </a:solidFill>
                <a:latin typeface="+mn-lt"/>
                <a:hlinkClick r:id="rId3"/>
              </a:rPr>
              <a:t>Mark J P</a:t>
            </a:r>
            <a:endParaRPr lang="en-US" sz="1200" dirty="0">
              <a:solidFill>
                <a:schemeClr val="bg2"/>
              </a:solidFill>
              <a:latin typeface="+mn-lt"/>
            </a:endParaRPr>
          </a:p>
        </p:txBody>
      </p:sp>
    </p:spTree>
    <p:extLst>
      <p:ext uri="{BB962C8B-B14F-4D97-AF65-F5344CB8AC3E}">
        <p14:creationId xmlns:p14="http://schemas.microsoft.com/office/powerpoint/2010/main" val="39002320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1">
                <a:lumMod val="5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7650" name="Picture 2" descr="http://farm2.staticflickr.com/1364/794915355_492cbd764a_b.jpg"/>
          <p:cNvPicPr>
            <a:picLocks noChangeAspect="1" noChangeArrowheads="1"/>
          </p:cNvPicPr>
          <p:nvPr/>
        </p:nvPicPr>
        <p:blipFill rotWithShape="1">
          <a:blip r:embed="rId3">
            <a:extLst>
              <a:ext uri="{28A0092B-C50C-407E-A947-70E740481C1C}">
                <a14:useLocalDpi xmlns:a14="http://schemas.microsoft.com/office/drawing/2010/main" val="0"/>
              </a:ext>
            </a:extLst>
          </a:blip>
          <a:srcRect l="11111"/>
          <a:stretch/>
        </p:blipFill>
        <p:spPr bwMode="auto">
          <a:xfrm>
            <a:off x="0" y="0"/>
            <a:ext cx="9144000" cy="686135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0" y="2895600"/>
            <a:ext cx="9143998" cy="1143000"/>
          </a:xfrm>
          <a:prstGeom prst="rect">
            <a:avLst/>
          </a:prstGeom>
          <a:solidFill>
            <a:schemeClr val="bg2">
              <a:alpha val="75000"/>
            </a:schemeClr>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6600" b="1" dirty="0">
                <a:latin typeface="Gill Sans MT" pitchFamily="34" charset="0"/>
              </a:rPr>
              <a:t>SHORTAGE</a:t>
            </a:r>
          </a:p>
        </p:txBody>
      </p:sp>
    </p:spTree>
    <p:extLst>
      <p:ext uri="{BB962C8B-B14F-4D97-AF65-F5344CB8AC3E}">
        <p14:creationId xmlns:p14="http://schemas.microsoft.com/office/powerpoint/2010/main" val="741554684"/>
      </p:ext>
    </p:extLst>
  </p:cSld>
  <p:clrMapOvr>
    <a:overrideClrMapping bg1="dk2" tx1="lt1" bg2="dk1"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1">
                <a:lumMod val="50000"/>
              </a:schemeClr>
            </a:gs>
          </a:gsLst>
          <a:lin ang="5400000" scaled="1"/>
          <a:tileRect/>
        </a:gradFill>
        <a:effectLst/>
      </p:bgPr>
    </p:bg>
    <p:spTree>
      <p:nvGrpSpPr>
        <p:cNvPr id="1" name=""/>
        <p:cNvGrpSpPr/>
        <p:nvPr/>
      </p:nvGrpSpPr>
      <p:grpSpPr>
        <a:xfrm>
          <a:off x="0" y="0"/>
          <a:ext cx="0" cy="0"/>
          <a:chOff x="0" y="0"/>
          <a:chExt cx="0" cy="0"/>
        </a:xfrm>
      </p:grpSpPr>
      <p:pic>
        <p:nvPicPr>
          <p:cNvPr id="7" name="Picture 2" descr="http://farm3.staticflickr.com/2737/4301532796_79569fbf28_o.jpg"/>
          <p:cNvPicPr>
            <a:picLocks noChangeAspect="1" noChangeArrowheads="1"/>
          </p:cNvPicPr>
          <p:nvPr/>
        </p:nvPicPr>
        <p:blipFill rotWithShape="1">
          <a:blip r:embed="rId3">
            <a:extLst>
              <a:ext uri="{28A0092B-C50C-407E-A947-70E740481C1C}">
                <a14:useLocalDpi xmlns:a14="http://schemas.microsoft.com/office/drawing/2010/main" val="0"/>
              </a:ext>
            </a:extLst>
          </a:blip>
          <a:srcRect l="5572" r="5572"/>
          <a:stretch/>
        </p:blipFill>
        <p:spPr bwMode="auto">
          <a:xfrm>
            <a:off x="0" y="1"/>
            <a:ext cx="9144000" cy="68606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629400" y="6485305"/>
            <a:ext cx="2461956" cy="307777"/>
          </a:xfrm>
          <a:prstGeom prst="rect">
            <a:avLst/>
          </a:prstGeom>
        </p:spPr>
        <p:txBody>
          <a:bodyPr wrap="none">
            <a:spAutoFit/>
          </a:bodyPr>
          <a:lstStyle/>
          <a:p>
            <a:r>
              <a:rPr lang="en-US" sz="1400" dirty="0">
                <a:solidFill>
                  <a:schemeClr val="accent1"/>
                </a:solidFill>
              </a:rPr>
              <a:t>Photo Credit:  </a:t>
            </a:r>
            <a:r>
              <a:rPr lang="en-US" sz="1400" dirty="0">
                <a:solidFill>
                  <a:schemeClr val="accent1"/>
                </a:solidFill>
                <a:hlinkClick r:id="rId4"/>
              </a:rPr>
              <a:t>One lucky guy</a:t>
            </a:r>
            <a:endParaRPr lang="en-US" sz="1400" dirty="0">
              <a:solidFill>
                <a:schemeClr val="accent1"/>
              </a:solidFill>
            </a:endParaRPr>
          </a:p>
        </p:txBody>
      </p:sp>
      <p:sp>
        <p:nvSpPr>
          <p:cNvPr id="6" name="Title 1"/>
          <p:cNvSpPr txBox="1">
            <a:spLocks/>
          </p:cNvSpPr>
          <p:nvPr/>
        </p:nvSpPr>
        <p:spPr bwMode="auto">
          <a:xfrm>
            <a:off x="0" y="2895600"/>
            <a:ext cx="9143998" cy="1143000"/>
          </a:xfrm>
          <a:prstGeom prst="rect">
            <a:avLst/>
          </a:prstGeom>
          <a:solidFill>
            <a:schemeClr val="bg2">
              <a:alpha val="75000"/>
            </a:schemeClr>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6600" b="1" i="1" dirty="0">
                <a:latin typeface="Gill Sans MT" pitchFamily="34" charset="0"/>
              </a:rPr>
              <a:t>An Aristocratic Plot???</a:t>
            </a:r>
          </a:p>
        </p:txBody>
      </p:sp>
    </p:spTree>
    <p:extLst>
      <p:ext uri="{BB962C8B-B14F-4D97-AF65-F5344CB8AC3E}">
        <p14:creationId xmlns:p14="http://schemas.microsoft.com/office/powerpoint/2010/main" val="3910044290"/>
      </p:ext>
    </p:extLst>
  </p:cSld>
  <p:clrMapOvr>
    <a:overrideClrMapping bg1="dk2" tx1="lt1" bg2="dk1"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1">
                <a:lumMod val="5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22" name="Picture 2" descr="http://farm3.staticflickr.com/2737/4301532796_79569fbf28_o.jpg"/>
          <p:cNvPicPr>
            <a:picLocks noChangeAspect="1" noChangeArrowheads="1"/>
          </p:cNvPicPr>
          <p:nvPr/>
        </p:nvPicPr>
        <p:blipFill rotWithShape="1">
          <a:blip r:embed="rId3">
            <a:extLst>
              <a:ext uri="{28A0092B-C50C-407E-A947-70E740481C1C}">
                <a14:useLocalDpi xmlns:a14="http://schemas.microsoft.com/office/drawing/2010/main" val="0"/>
              </a:ext>
            </a:extLst>
          </a:blip>
          <a:srcRect l="5572" r="5572"/>
          <a:stretch/>
        </p:blipFill>
        <p:spPr bwMode="auto">
          <a:xfrm>
            <a:off x="0" y="1"/>
            <a:ext cx="9144000" cy="68606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629400" y="6485305"/>
            <a:ext cx="2461956" cy="307777"/>
          </a:xfrm>
          <a:prstGeom prst="rect">
            <a:avLst/>
          </a:prstGeom>
        </p:spPr>
        <p:txBody>
          <a:bodyPr wrap="none">
            <a:spAutoFit/>
          </a:bodyPr>
          <a:lstStyle/>
          <a:p>
            <a:r>
              <a:rPr lang="en-US" sz="1400" dirty="0">
                <a:solidFill>
                  <a:schemeClr val="accent1"/>
                </a:solidFill>
              </a:rPr>
              <a:t>Photo Credit:  </a:t>
            </a:r>
            <a:r>
              <a:rPr lang="en-US" sz="1400" dirty="0">
                <a:solidFill>
                  <a:schemeClr val="accent1"/>
                </a:solidFill>
                <a:hlinkClick r:id="rId4"/>
              </a:rPr>
              <a:t>One lucky guy</a:t>
            </a:r>
            <a:endParaRPr lang="en-US" sz="1400" dirty="0">
              <a:solidFill>
                <a:schemeClr val="accent1"/>
              </a:solidFill>
            </a:endParaRPr>
          </a:p>
        </p:txBody>
      </p:sp>
      <p:sp>
        <p:nvSpPr>
          <p:cNvPr id="5" name="Rounded Rectangular Callout 4"/>
          <p:cNvSpPr/>
          <p:nvPr/>
        </p:nvSpPr>
        <p:spPr>
          <a:xfrm>
            <a:off x="6400800" y="381000"/>
            <a:ext cx="2690556" cy="990600"/>
          </a:xfrm>
          <a:prstGeom prst="wedgeRoundRectCallout">
            <a:avLst>
              <a:gd name="adj1" fmla="val -81006"/>
              <a:gd name="adj2" fmla="val 7531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bg2"/>
                </a:solidFill>
              </a:rPr>
              <a:t>Let’s starve </a:t>
            </a:r>
            <a:r>
              <a:rPr lang="en-US" sz="2600" b="1" dirty="0">
                <a:solidFill>
                  <a:schemeClr val="bg2"/>
                </a:solidFill>
              </a:rPr>
              <a:t>some peasants.</a:t>
            </a:r>
          </a:p>
        </p:txBody>
      </p:sp>
    </p:spTree>
    <p:extLst>
      <p:ext uri="{BB962C8B-B14F-4D97-AF65-F5344CB8AC3E}">
        <p14:creationId xmlns:p14="http://schemas.microsoft.com/office/powerpoint/2010/main" val="1316571797"/>
      </p:ext>
    </p:extLst>
  </p:cSld>
  <p:clrMapOvr>
    <a:overrideClrMapping bg1="dk2" tx1="lt1" bg2="dk1" tx2="lt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1">
                <a:lumMod val="5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22" name="Picture 2" descr="http://farm3.staticflickr.com/2737/4301532796_79569fbf28_o.jpg"/>
          <p:cNvPicPr>
            <a:picLocks noChangeAspect="1" noChangeArrowheads="1"/>
          </p:cNvPicPr>
          <p:nvPr/>
        </p:nvPicPr>
        <p:blipFill rotWithShape="1">
          <a:blip r:embed="rId3">
            <a:extLst>
              <a:ext uri="{28A0092B-C50C-407E-A947-70E740481C1C}">
                <a14:useLocalDpi xmlns:a14="http://schemas.microsoft.com/office/drawing/2010/main" val="0"/>
              </a:ext>
            </a:extLst>
          </a:blip>
          <a:srcRect l="5572" r="5572"/>
          <a:stretch/>
        </p:blipFill>
        <p:spPr bwMode="auto">
          <a:xfrm>
            <a:off x="0" y="1"/>
            <a:ext cx="9144000" cy="68606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629400" y="6485305"/>
            <a:ext cx="2461956" cy="307777"/>
          </a:xfrm>
          <a:prstGeom prst="rect">
            <a:avLst/>
          </a:prstGeom>
        </p:spPr>
        <p:txBody>
          <a:bodyPr wrap="none">
            <a:spAutoFit/>
          </a:bodyPr>
          <a:lstStyle/>
          <a:p>
            <a:r>
              <a:rPr lang="en-US" sz="1400" dirty="0">
                <a:solidFill>
                  <a:schemeClr val="accent1"/>
                </a:solidFill>
              </a:rPr>
              <a:t>Photo Credit:  </a:t>
            </a:r>
            <a:r>
              <a:rPr lang="en-US" sz="1400" dirty="0">
                <a:solidFill>
                  <a:schemeClr val="accent1"/>
                </a:solidFill>
                <a:hlinkClick r:id="rId4"/>
              </a:rPr>
              <a:t>One lucky guy</a:t>
            </a:r>
            <a:endParaRPr lang="en-US" sz="1400" dirty="0">
              <a:solidFill>
                <a:schemeClr val="accent1"/>
              </a:solidFill>
            </a:endParaRPr>
          </a:p>
        </p:txBody>
      </p:sp>
      <p:sp>
        <p:nvSpPr>
          <p:cNvPr id="8" name="Rounded Rectangular Callout 7"/>
          <p:cNvSpPr/>
          <p:nvPr/>
        </p:nvSpPr>
        <p:spPr>
          <a:xfrm>
            <a:off x="0" y="331076"/>
            <a:ext cx="1828800" cy="1573924"/>
          </a:xfrm>
          <a:prstGeom prst="wedgeRoundRectCallout">
            <a:avLst>
              <a:gd name="adj1" fmla="val 65744"/>
              <a:gd name="adj2" fmla="val 4491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bg2"/>
                </a:solidFill>
              </a:rPr>
              <a:t>What a splendid idea!</a:t>
            </a:r>
          </a:p>
        </p:txBody>
      </p:sp>
    </p:spTree>
    <p:extLst>
      <p:ext uri="{BB962C8B-B14F-4D97-AF65-F5344CB8AC3E}">
        <p14:creationId xmlns:p14="http://schemas.microsoft.com/office/powerpoint/2010/main" val="1075505598"/>
      </p:ext>
    </p:extLst>
  </p:cSld>
  <p:clrMapOvr>
    <a:overrideClrMapping bg1="dk2" tx1="lt1" bg2="dk1"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1">
                <a:lumMod val="50000"/>
              </a:schemeClr>
            </a:gs>
          </a:gsLst>
          <a:lin ang="5400000" scaled="1"/>
          <a:tileRect/>
        </a:gradFill>
        <a:effectLst/>
      </p:bgPr>
    </p:bg>
    <p:spTree>
      <p:nvGrpSpPr>
        <p:cNvPr id="1" name=""/>
        <p:cNvGrpSpPr/>
        <p:nvPr/>
      </p:nvGrpSpPr>
      <p:grpSpPr>
        <a:xfrm>
          <a:off x="0" y="0"/>
          <a:ext cx="0" cy="0"/>
          <a:chOff x="0" y="0"/>
          <a:chExt cx="0" cy="0"/>
        </a:xfrm>
      </p:grpSpPr>
      <p:pic>
        <p:nvPicPr>
          <p:cNvPr id="32770" name="Picture 2" descr="burning chateaux in the countryside"/>
          <p:cNvPicPr>
            <a:picLocks noChangeAspect="1" noChangeArrowheads="1"/>
          </p:cNvPicPr>
          <p:nvPr/>
        </p:nvPicPr>
        <p:blipFill rotWithShape="1">
          <a:blip r:embed="rId3">
            <a:extLst>
              <a:ext uri="{28A0092B-C50C-407E-A947-70E740481C1C}">
                <a14:useLocalDpi xmlns:a14="http://schemas.microsoft.com/office/drawing/2010/main" val="0"/>
              </a:ext>
            </a:extLst>
          </a:blip>
          <a:srcRect t="5777" b="8709"/>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 y="152400"/>
            <a:ext cx="6629400" cy="1143000"/>
          </a:xfrm>
        </p:spPr>
        <p:txBody>
          <a:bodyPr>
            <a:scene3d>
              <a:camera prst="orthographicFront"/>
              <a:lightRig rig="balanced" dir="t">
                <a:rot lat="0" lon="0" rev="2100000"/>
              </a:lightRig>
            </a:scene3d>
            <a:sp3d extrusionH="57150" prstMaterial="metal">
              <a:bevelT w="38100" h="25400"/>
              <a:contourClr>
                <a:schemeClr val="bg2"/>
              </a:contourClr>
            </a:sp3d>
          </a:bodyPr>
          <a:lstStyle/>
          <a:p>
            <a:r>
              <a:rPr lang="en-US" sz="8400" b="1" dirty="0">
                <a:ln w="50800"/>
                <a:solidFill>
                  <a:schemeClr val="bg1">
                    <a:shade val="50000"/>
                  </a:schemeClr>
                </a:solidFill>
              </a:rPr>
              <a:t>The Great Fear</a:t>
            </a:r>
          </a:p>
        </p:txBody>
      </p:sp>
      <p:sp>
        <p:nvSpPr>
          <p:cNvPr id="3" name="Content Placeholder 2"/>
          <p:cNvSpPr>
            <a:spLocks noGrp="1"/>
          </p:cNvSpPr>
          <p:nvPr>
            <p:ph idx="1"/>
          </p:nvPr>
        </p:nvSpPr>
        <p:spPr>
          <a:xfrm>
            <a:off x="0" y="2743201"/>
            <a:ext cx="9144000" cy="1142999"/>
          </a:xfrm>
          <a:solidFill>
            <a:schemeClr val="bg1">
              <a:lumMod val="75000"/>
              <a:alpha val="8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lstStyle/>
          <a:p>
            <a:pPr marL="0" indent="0" algn="ctr">
              <a:buNone/>
            </a:pPr>
            <a:r>
              <a:rPr lang="en-US" sz="6600" b="1" dirty="0"/>
              <a:t>PEASANT REVOLT</a:t>
            </a:r>
          </a:p>
        </p:txBody>
      </p:sp>
      <p:sp>
        <p:nvSpPr>
          <p:cNvPr id="4" name="TextBox 3"/>
          <p:cNvSpPr txBox="1"/>
          <p:nvPr/>
        </p:nvSpPr>
        <p:spPr>
          <a:xfrm>
            <a:off x="6705600" y="171271"/>
            <a:ext cx="2362200" cy="1077218"/>
          </a:xfrm>
          <a:prstGeom prst="rect">
            <a:avLst/>
          </a:prstGeom>
          <a:noFill/>
        </p:spPr>
        <p:txBody>
          <a:bodyPr wrap="square" rtlCol="0">
            <a:spAutoFit/>
          </a:bodyPr>
          <a:lstStyle/>
          <a:p>
            <a:pPr algn="ctr"/>
            <a:r>
              <a:rPr lang="en-US" sz="2800" b="1" dirty="0">
                <a:solidFill>
                  <a:schemeClr val="bg1">
                    <a:lumMod val="75000"/>
                  </a:schemeClr>
                </a:solidFill>
              </a:rPr>
              <a:t>Summer, </a:t>
            </a:r>
            <a:r>
              <a:rPr lang="en-US" sz="3600" b="1" dirty="0">
                <a:solidFill>
                  <a:schemeClr val="bg1">
                    <a:lumMod val="75000"/>
                  </a:schemeClr>
                </a:solidFill>
              </a:rPr>
              <a:t>1789</a:t>
            </a:r>
            <a:endParaRPr lang="en-US" sz="2800" b="1" dirty="0">
              <a:solidFill>
                <a:schemeClr val="bg1">
                  <a:lumMod val="75000"/>
                </a:schemeClr>
              </a:solidFill>
            </a:endParaRPr>
          </a:p>
        </p:txBody>
      </p:sp>
    </p:spTree>
    <p:extLst>
      <p:ext uri="{BB962C8B-B14F-4D97-AF65-F5344CB8AC3E}">
        <p14:creationId xmlns:p14="http://schemas.microsoft.com/office/powerpoint/2010/main" val="3709093986"/>
      </p:ext>
    </p:extLst>
  </p:cSld>
  <p:clrMapOvr>
    <a:overrideClrMapping bg1="dk2" tx1="lt1" bg2="dk1"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1">
                <a:lumMod val="5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22" name="Picture 2" descr="http://farm3.staticflickr.com/2737/4301532796_79569fbf28_o.jpg"/>
          <p:cNvPicPr>
            <a:picLocks noChangeAspect="1" noChangeArrowheads="1"/>
          </p:cNvPicPr>
          <p:nvPr/>
        </p:nvPicPr>
        <p:blipFill rotWithShape="1">
          <a:blip r:embed="rId3">
            <a:extLst>
              <a:ext uri="{28A0092B-C50C-407E-A947-70E740481C1C}">
                <a14:useLocalDpi xmlns:a14="http://schemas.microsoft.com/office/drawing/2010/main" val="0"/>
              </a:ext>
            </a:extLst>
          </a:blip>
          <a:srcRect l="5572" r="5572"/>
          <a:stretch/>
        </p:blipFill>
        <p:spPr bwMode="auto">
          <a:xfrm>
            <a:off x="0" y="1"/>
            <a:ext cx="9144000" cy="68606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629400" y="6485305"/>
            <a:ext cx="2461956" cy="307777"/>
          </a:xfrm>
          <a:prstGeom prst="rect">
            <a:avLst/>
          </a:prstGeom>
        </p:spPr>
        <p:txBody>
          <a:bodyPr wrap="none">
            <a:spAutoFit/>
          </a:bodyPr>
          <a:lstStyle/>
          <a:p>
            <a:r>
              <a:rPr lang="en-US" sz="1400" dirty="0">
                <a:solidFill>
                  <a:schemeClr val="accent1"/>
                </a:solidFill>
              </a:rPr>
              <a:t>Photo Credit:  </a:t>
            </a:r>
            <a:r>
              <a:rPr lang="en-US" sz="1400" dirty="0">
                <a:solidFill>
                  <a:schemeClr val="accent1"/>
                </a:solidFill>
                <a:hlinkClick r:id="rId4"/>
              </a:rPr>
              <a:t>One lucky guy</a:t>
            </a:r>
            <a:endParaRPr lang="en-US" sz="1400" dirty="0">
              <a:solidFill>
                <a:schemeClr val="accent1"/>
              </a:solidFill>
            </a:endParaRPr>
          </a:p>
        </p:txBody>
      </p:sp>
      <p:sp>
        <p:nvSpPr>
          <p:cNvPr id="8" name="Rounded Rectangular Callout 7"/>
          <p:cNvSpPr/>
          <p:nvPr/>
        </p:nvSpPr>
        <p:spPr>
          <a:xfrm>
            <a:off x="6324600" y="152400"/>
            <a:ext cx="2667000" cy="2057400"/>
          </a:xfrm>
          <a:prstGeom prst="wedgeRoundRectCallout">
            <a:avLst>
              <a:gd name="adj1" fmla="val -78571"/>
              <a:gd name="adj2" fmla="val 2547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bg2"/>
                </a:solidFill>
              </a:rPr>
              <a:t>OOPS!  </a:t>
            </a:r>
            <a:br>
              <a:rPr lang="en-US" sz="2800" b="1" dirty="0">
                <a:solidFill>
                  <a:schemeClr val="bg2"/>
                </a:solidFill>
              </a:rPr>
            </a:br>
            <a:r>
              <a:rPr lang="en-US" sz="2800" b="1" dirty="0">
                <a:solidFill>
                  <a:schemeClr val="bg2"/>
                </a:solidFill>
              </a:rPr>
              <a:t>Did they think we were serious?</a:t>
            </a:r>
          </a:p>
        </p:txBody>
      </p:sp>
    </p:spTree>
    <p:extLst>
      <p:ext uri="{BB962C8B-B14F-4D97-AF65-F5344CB8AC3E}">
        <p14:creationId xmlns:p14="http://schemas.microsoft.com/office/powerpoint/2010/main" val="774528198"/>
      </p:ext>
    </p:extLst>
  </p:cSld>
  <p:clrMapOvr>
    <a:overrideClrMapping bg1="dk2" tx1="lt1" bg2="dk1"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44083"/>
          <a:stretch/>
        </p:blipFill>
        <p:spPr bwMode="auto">
          <a:xfrm>
            <a:off x="0" y="-1"/>
            <a:ext cx="9144000" cy="6858001"/>
          </a:xfrm>
          <a:prstGeom prst="rect">
            <a:avLst/>
          </a:prstGeom>
          <a:noFill/>
          <a:ln w="9525">
            <a:noFill/>
            <a:miter lim="800000"/>
            <a:headEnd/>
            <a:tailEnd/>
          </a:ln>
          <a:effectLst/>
        </p:spPr>
      </p:pic>
      <p:sp>
        <p:nvSpPr>
          <p:cNvPr id="2" name="Title 1"/>
          <p:cNvSpPr>
            <a:spLocks noGrp="1"/>
          </p:cNvSpPr>
          <p:nvPr>
            <p:ph type="title"/>
          </p:nvPr>
        </p:nvSpPr>
        <p:spPr>
          <a:xfrm>
            <a:off x="0" y="274638"/>
            <a:ext cx="4648200" cy="2392362"/>
          </a:xfrm>
        </p:spPr>
        <p:txBody>
          <a:bodyPr/>
          <a:lstStyle/>
          <a:p>
            <a:r>
              <a:rPr lang="en-US" sz="11500" dirty="0">
                <a:solidFill>
                  <a:schemeClr val="tx2">
                    <a:lumMod val="50000"/>
                  </a:schemeClr>
                </a:solidFill>
              </a:rPr>
              <a:t>exempt</a:t>
            </a:r>
            <a:endParaRPr lang="en-US" sz="7200" dirty="0">
              <a:solidFill>
                <a:schemeClr val="tx2">
                  <a:lumMod val="50000"/>
                </a:schemeClr>
              </a:solidFill>
            </a:endParaRPr>
          </a:p>
        </p:txBody>
      </p:sp>
      <p:sp>
        <p:nvSpPr>
          <p:cNvPr id="8" name="TextBox 7"/>
          <p:cNvSpPr txBox="1"/>
          <p:nvPr/>
        </p:nvSpPr>
        <p:spPr>
          <a:xfrm>
            <a:off x="2286000" y="2899463"/>
            <a:ext cx="762000" cy="1107996"/>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50800"/>
                <a:solidFill>
                  <a:srgbClr val="573035">
                    <a:shade val="50000"/>
                  </a:srgbClr>
                </a:solidFill>
                <a:effectLst/>
                <a:uLnTx/>
                <a:uFillTx/>
              </a:rPr>
              <a:t>1</a:t>
            </a:r>
          </a:p>
        </p:txBody>
      </p:sp>
      <p:sp>
        <p:nvSpPr>
          <p:cNvPr id="9" name="TextBox 8"/>
          <p:cNvSpPr txBox="1"/>
          <p:nvPr/>
        </p:nvSpPr>
        <p:spPr>
          <a:xfrm>
            <a:off x="7696200" y="2899463"/>
            <a:ext cx="762000" cy="1107996"/>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50800"/>
                <a:solidFill>
                  <a:srgbClr val="573035">
                    <a:shade val="50000"/>
                  </a:srgbClr>
                </a:solidFill>
                <a:effectLst/>
                <a:uLnTx/>
                <a:uFillTx/>
              </a:rPr>
              <a:t>2</a:t>
            </a:r>
          </a:p>
        </p:txBody>
      </p:sp>
    </p:spTree>
    <p:extLst>
      <p:ext uri="{BB962C8B-B14F-4D97-AF65-F5344CB8AC3E}">
        <p14:creationId xmlns:p14="http://schemas.microsoft.com/office/powerpoint/2010/main" val="424196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Bottom)">
                                      <p:cBhvr>
                                        <p:cTn id="7" dur="500"/>
                                        <p:tgtEl>
                                          <p:spTgt spid="8"/>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slide(fromBottom)">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1">
                <a:lumMod val="50000"/>
              </a:schemeClr>
            </a:gs>
          </a:gsLst>
          <a:lin ang="5400000" scaled="1"/>
          <a:tileRect/>
        </a:gradFill>
        <a:effectLst/>
      </p:bgPr>
    </p:bg>
    <p:spTree>
      <p:nvGrpSpPr>
        <p:cNvPr id="1" name=""/>
        <p:cNvGrpSpPr/>
        <p:nvPr/>
      </p:nvGrpSpPr>
      <p:grpSpPr>
        <a:xfrm>
          <a:off x="0" y="0"/>
          <a:ext cx="0" cy="0"/>
          <a:chOff x="0" y="0"/>
          <a:chExt cx="0" cy="0"/>
        </a:xfrm>
      </p:grpSpPr>
      <p:sp>
        <p:nvSpPr>
          <p:cNvPr id="41986" name="Rectangle 2"/>
          <p:cNvSpPr>
            <a:spLocks noGrp="1" noRot="1" noChangeArrowheads="1"/>
          </p:cNvSpPr>
          <p:nvPr>
            <p:ph type="title"/>
          </p:nvPr>
        </p:nvSpPr>
        <p:spPr>
          <a:xfrm>
            <a:off x="0" y="76200"/>
            <a:ext cx="4572000" cy="1828800"/>
          </a:xfrm>
        </p:spPr>
        <p:txBody>
          <a:bodyPr/>
          <a:lstStyle/>
          <a:p>
            <a:pPr eaLnBrk="1" hangingPunct="1">
              <a:defRPr/>
            </a:pPr>
            <a:r>
              <a:rPr lang="en-US" sz="6600" b="1" dirty="0"/>
              <a:t>Decrees of </a:t>
            </a:r>
            <a:br>
              <a:rPr lang="en-US" sz="6600" b="1" dirty="0"/>
            </a:br>
            <a:r>
              <a:rPr lang="en-US" sz="6600" b="1" dirty="0"/>
              <a:t>August 4th</a:t>
            </a:r>
          </a:p>
        </p:txBody>
      </p:sp>
      <p:sp>
        <p:nvSpPr>
          <p:cNvPr id="41987" name="Rectangle 3"/>
          <p:cNvSpPr>
            <a:spLocks noGrp="1" noRot="1" noChangeArrowheads="1"/>
          </p:cNvSpPr>
          <p:nvPr>
            <p:ph idx="1"/>
          </p:nvPr>
        </p:nvSpPr>
        <p:spPr>
          <a:xfrm>
            <a:off x="0" y="2057400"/>
            <a:ext cx="4572000" cy="3886200"/>
          </a:xfrm>
        </p:spPr>
        <p:txBody>
          <a:bodyPr/>
          <a:lstStyle/>
          <a:p>
            <a:pPr marL="228600" indent="0" eaLnBrk="1" hangingPunct="1">
              <a:buFont typeface="Arial" charset="0"/>
              <a:buNone/>
              <a:defRPr/>
            </a:pPr>
            <a:r>
              <a:rPr lang="en-US" sz="3600" b="1" dirty="0"/>
              <a:t>Abolished the </a:t>
            </a:r>
            <a:br>
              <a:rPr lang="en-US" sz="3600" b="1" dirty="0"/>
            </a:br>
            <a:r>
              <a:rPr lang="en-US" sz="3600" b="1" dirty="0"/>
              <a:t>“feudal system”</a:t>
            </a:r>
            <a:br>
              <a:rPr lang="en-US" dirty="0"/>
            </a:br>
            <a:r>
              <a:rPr lang="en-US" sz="1100" dirty="0"/>
              <a:t> </a:t>
            </a:r>
            <a:endParaRPr lang="en-US" sz="1000" dirty="0"/>
          </a:p>
          <a:p>
            <a:pPr marL="685800" indent="-398463" eaLnBrk="1" hangingPunct="1">
              <a:defRPr/>
            </a:pPr>
            <a:r>
              <a:rPr lang="en-US" strike="sngStrike" dirty="0"/>
              <a:t>feudal dues</a:t>
            </a:r>
          </a:p>
          <a:p>
            <a:pPr marL="685800" indent="-398463" eaLnBrk="1" hangingPunct="1">
              <a:defRPr/>
            </a:pPr>
            <a:r>
              <a:rPr lang="en-US" strike="sngStrike" dirty="0"/>
              <a:t>nobles’ hunting rights</a:t>
            </a:r>
          </a:p>
          <a:p>
            <a:pPr marL="685800" indent="-398463" eaLnBrk="1" hangingPunct="1">
              <a:defRPr/>
            </a:pPr>
            <a:r>
              <a:rPr lang="en-US" strike="sngStrike" dirty="0"/>
              <a:t>tax exemptions</a:t>
            </a:r>
          </a:p>
        </p:txBody>
      </p:sp>
      <p:pic>
        <p:nvPicPr>
          <p:cNvPr id="35842" name="Picture 2" descr="http://farm4.staticflickr.com/3091/4555245620_3db983cf74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629400" y="6494502"/>
            <a:ext cx="2518062" cy="307777"/>
          </a:xfrm>
          <a:prstGeom prst="rect">
            <a:avLst/>
          </a:prstGeom>
        </p:spPr>
        <p:txBody>
          <a:bodyPr wrap="none">
            <a:spAutoFit/>
          </a:bodyPr>
          <a:lstStyle/>
          <a:p>
            <a:r>
              <a:rPr lang="en-US" sz="1400" dirty="0"/>
              <a:t>Photo Credit:  </a:t>
            </a:r>
            <a:r>
              <a:rPr lang="en-US" sz="1400" dirty="0">
                <a:hlinkClick r:id="rId4"/>
              </a:rPr>
              <a:t>One lucky guy</a:t>
            </a:r>
            <a:endParaRPr lang="en-US" sz="1400" dirty="0"/>
          </a:p>
        </p:txBody>
      </p:sp>
      <p:sp useBgFill="1">
        <p:nvSpPr>
          <p:cNvPr id="3" name="Rectangle 2"/>
          <p:cNvSpPr/>
          <p:nvPr/>
        </p:nvSpPr>
        <p:spPr>
          <a:xfrm>
            <a:off x="4572000" y="3877270"/>
            <a:ext cx="4575462" cy="923330"/>
          </a:xfrm>
          <a:prstGeom prst="rect">
            <a:avLst/>
          </a:prstGeom>
        </p:spPr>
        <p:txBody>
          <a:bodyPr wrap="square">
            <a:spAutoFit/>
          </a:bodyPr>
          <a:lstStyle/>
          <a:p>
            <a:pPr algn="ctr"/>
            <a:r>
              <a:rPr lang="en-US" sz="5400" b="1" dirty="0">
                <a:latin typeface="+mn-lt"/>
              </a:rPr>
              <a:t>ABOLISHED</a:t>
            </a:r>
          </a:p>
        </p:txBody>
      </p:sp>
      <p:sp>
        <p:nvSpPr>
          <p:cNvPr id="4" name="Rectangle 3">
            <a:hlinkClick r:id="rId5"/>
          </p:cNvPr>
          <p:cNvSpPr/>
          <p:nvPr/>
        </p:nvSpPr>
        <p:spPr>
          <a:xfrm>
            <a:off x="685801" y="5924550"/>
            <a:ext cx="2895600" cy="523220"/>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marL="812800" indent="-812800" algn="ctr" eaLnBrk="1" hangingPunct="1">
              <a:buFont typeface="Arial" charset="0"/>
              <a:buNone/>
              <a:defRPr/>
            </a:pPr>
            <a:r>
              <a:rPr lang="en-US" sz="2800" b="1" dirty="0">
                <a:solidFill>
                  <a:schemeClr val="tx1"/>
                </a:solidFill>
              </a:rPr>
              <a:t>Link to Document</a:t>
            </a:r>
          </a:p>
        </p:txBody>
      </p:sp>
    </p:spTree>
  </p:cSld>
  <p:clrMapOvr>
    <a:overrideClrMapping bg1="dk2" tx1="lt1" bg2="dk1" tx2="lt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45125"/>
          <a:stretch/>
        </p:blipFill>
        <p:spPr bwMode="auto">
          <a:xfrm>
            <a:off x="0" y="0"/>
            <a:ext cx="9144000" cy="6858000"/>
          </a:xfrm>
          <a:prstGeom prst="rect">
            <a:avLst/>
          </a:prstGeom>
          <a:noFill/>
          <a:ln w="9525">
            <a:noFill/>
            <a:miter lim="800000"/>
            <a:headEnd/>
            <a:tailEnd/>
          </a:ln>
        </p:spPr>
      </p:pic>
      <p:sp>
        <p:nvSpPr>
          <p:cNvPr id="4" name="Title 3"/>
          <p:cNvSpPr>
            <a:spLocks noGrp="1"/>
          </p:cNvSpPr>
          <p:nvPr>
            <p:ph type="ctrTitle"/>
          </p:nvPr>
        </p:nvSpPr>
        <p:spPr>
          <a:xfrm>
            <a:off x="-19050" y="4572000"/>
            <a:ext cx="9163050" cy="1219200"/>
          </a:xfrm>
          <a:solidFill>
            <a:srgbClr val="00111C">
              <a:alpha val="50000"/>
            </a:srgbClr>
          </a:solidFill>
          <a:effectLst>
            <a:glow rad="101600">
              <a:srgbClr val="000000">
                <a:alpha val="60000"/>
              </a:srgbClr>
            </a:glow>
          </a:effectLst>
        </p:spPr>
        <p:txBody>
          <a:bodyPr anchor="ctr"/>
          <a:lstStyle/>
          <a:p>
            <a:r>
              <a:rPr lang="en-US" sz="8800" b="1" dirty="0">
                <a:solidFill>
                  <a:srgbClr val="FCECD2"/>
                </a:solidFill>
                <a:effectLst>
                  <a:outerShdw blurRad="38100" dist="38100" dir="2700000" algn="tl">
                    <a:srgbClr val="000000"/>
                  </a:outerShdw>
                </a:effectLst>
                <a:cs typeface="Calibri" pitchFamily="34" charset="0"/>
              </a:rPr>
              <a:t>The Rights of Man</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atue of Liberty New York City 1280x9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4724400"/>
            <a:ext cx="9143998" cy="1143000"/>
          </a:xfrm>
          <a:solidFill>
            <a:srgbClr val="002060">
              <a:alpha val="75000"/>
            </a:srgbClr>
          </a:solidFill>
        </p:spPr>
        <p:txBody>
          <a:bodyPr/>
          <a:lstStyle/>
          <a:p>
            <a:r>
              <a:rPr lang="en-US" sz="5400" b="1" dirty="0">
                <a:solidFill>
                  <a:schemeClr val="bg1"/>
                </a:solidFill>
                <a:latin typeface="Gill Sans MT" pitchFamily="34" charset="0"/>
              </a:rPr>
              <a:t>[Classical] Liberalism</a:t>
            </a:r>
          </a:p>
        </p:txBody>
      </p:sp>
    </p:spTree>
    <p:extLst>
      <p:ext uri="{BB962C8B-B14F-4D97-AF65-F5344CB8AC3E}">
        <p14:creationId xmlns:p14="http://schemas.microsoft.com/office/powerpoint/2010/main" val="35794816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atue of Liberty New York City 1280x9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52399" y="152400"/>
            <a:ext cx="4267201" cy="1828800"/>
          </a:xfrm>
        </p:spPr>
        <p:style>
          <a:lnRef idx="1">
            <a:schemeClr val="accent4"/>
          </a:lnRef>
          <a:fillRef idx="2">
            <a:schemeClr val="accent4"/>
          </a:fillRef>
          <a:effectRef idx="1">
            <a:schemeClr val="accent4"/>
          </a:effectRef>
          <a:fontRef idx="minor">
            <a:schemeClr val="dk1"/>
          </a:fontRef>
        </p:style>
        <p:txBody>
          <a:bodyPr anchor="ctr"/>
          <a:lstStyle/>
          <a:p>
            <a:pPr marL="0" indent="0" algn="ctr">
              <a:buNone/>
            </a:pPr>
            <a:r>
              <a:rPr lang="en-US" b="1" dirty="0"/>
              <a:t>Limited Government</a:t>
            </a:r>
          </a:p>
          <a:p>
            <a:pPr marL="0" indent="0" algn="ctr">
              <a:buNone/>
            </a:pPr>
            <a:r>
              <a:rPr lang="en-US" b="1" dirty="0"/>
              <a:t>Economic Liberty</a:t>
            </a:r>
          </a:p>
          <a:p>
            <a:pPr marL="0" indent="0" algn="ctr">
              <a:buNone/>
            </a:pPr>
            <a:r>
              <a:rPr lang="en-US" b="1" dirty="0"/>
              <a:t>Political Liberty</a:t>
            </a:r>
          </a:p>
        </p:txBody>
      </p:sp>
      <p:sp>
        <p:nvSpPr>
          <p:cNvPr id="2" name="Title 1"/>
          <p:cNvSpPr>
            <a:spLocks noGrp="1"/>
          </p:cNvSpPr>
          <p:nvPr>
            <p:ph type="title"/>
          </p:nvPr>
        </p:nvSpPr>
        <p:spPr>
          <a:xfrm>
            <a:off x="0" y="4724400"/>
            <a:ext cx="9143998" cy="1143000"/>
          </a:xfrm>
          <a:solidFill>
            <a:srgbClr val="002060">
              <a:alpha val="75000"/>
            </a:srgbClr>
          </a:solidFill>
        </p:spPr>
        <p:txBody>
          <a:bodyPr/>
          <a:lstStyle/>
          <a:p>
            <a:r>
              <a:rPr lang="en-US" sz="5400" b="1" dirty="0">
                <a:solidFill>
                  <a:schemeClr val="bg1"/>
                </a:solidFill>
                <a:latin typeface="Gill Sans MT" pitchFamily="34" charset="0"/>
              </a:rPr>
              <a:t>[Classical] Liberalism</a:t>
            </a:r>
          </a:p>
        </p:txBody>
      </p:sp>
    </p:spTree>
    <p:extLst>
      <p:ext uri="{BB962C8B-B14F-4D97-AF65-F5344CB8AC3E}">
        <p14:creationId xmlns:p14="http://schemas.microsoft.com/office/powerpoint/2010/main" val="18553044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atue of Liberty New York City 1280x9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724400" y="228600"/>
            <a:ext cx="4267201" cy="1828800"/>
          </a:xfrm>
        </p:spPr>
        <p:style>
          <a:lnRef idx="1">
            <a:schemeClr val="accent4"/>
          </a:lnRef>
          <a:fillRef idx="2">
            <a:schemeClr val="accent4"/>
          </a:fillRef>
          <a:effectRef idx="1">
            <a:schemeClr val="accent4"/>
          </a:effectRef>
          <a:fontRef idx="minor">
            <a:schemeClr val="dk1"/>
          </a:fontRef>
        </p:style>
        <p:txBody>
          <a:bodyPr anchor="ctr"/>
          <a:lstStyle/>
          <a:p>
            <a:pPr marL="0" indent="0" algn="ctr">
              <a:buNone/>
            </a:pPr>
            <a:r>
              <a:rPr lang="en-US" b="1" strike="sngStrike" dirty="0"/>
              <a:t>Aristocratic Privilege</a:t>
            </a:r>
          </a:p>
          <a:p>
            <a:pPr marL="0" indent="0" algn="ctr">
              <a:buNone/>
            </a:pPr>
            <a:r>
              <a:rPr lang="en-US" b="1" strike="sngStrike" dirty="0"/>
              <a:t>State Religion</a:t>
            </a:r>
          </a:p>
          <a:p>
            <a:pPr marL="0" indent="0" algn="ctr">
              <a:buNone/>
            </a:pPr>
            <a:r>
              <a:rPr lang="en-US" b="1" strike="sngStrike" dirty="0"/>
              <a:t>Absolute Monarchy</a:t>
            </a:r>
          </a:p>
        </p:txBody>
      </p:sp>
      <p:sp>
        <p:nvSpPr>
          <p:cNvPr id="2" name="Title 1"/>
          <p:cNvSpPr>
            <a:spLocks noGrp="1"/>
          </p:cNvSpPr>
          <p:nvPr>
            <p:ph type="title"/>
          </p:nvPr>
        </p:nvSpPr>
        <p:spPr>
          <a:xfrm>
            <a:off x="0" y="4724400"/>
            <a:ext cx="9143998" cy="1143000"/>
          </a:xfrm>
          <a:solidFill>
            <a:srgbClr val="002060">
              <a:alpha val="75000"/>
            </a:srgbClr>
          </a:solidFill>
        </p:spPr>
        <p:txBody>
          <a:bodyPr/>
          <a:lstStyle/>
          <a:p>
            <a:r>
              <a:rPr lang="en-US" sz="5400" b="1" dirty="0">
                <a:solidFill>
                  <a:schemeClr val="bg1"/>
                </a:solidFill>
                <a:latin typeface="Gill Sans MT" pitchFamily="34" charset="0"/>
              </a:rPr>
              <a:t>[Classical] Liberalism</a:t>
            </a:r>
          </a:p>
        </p:txBody>
      </p:sp>
    </p:spTree>
    <p:extLst>
      <p:ext uri="{BB962C8B-B14F-4D97-AF65-F5344CB8AC3E}">
        <p14:creationId xmlns:p14="http://schemas.microsoft.com/office/powerpoint/2010/main" val="26565244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atue of Liberty New York City 1280x9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http://www.buttermilkpress.com/blog/wp-content/uploads/2010/02/thomas-jefferson.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5213"/>
          <a:stretch/>
        </p:blipFill>
        <p:spPr bwMode="auto">
          <a:xfrm>
            <a:off x="558300" y="1066800"/>
            <a:ext cx="1499100" cy="1647496"/>
          </a:xfrm>
          <a:prstGeom prst="rect">
            <a:avLst/>
          </a:prstGeom>
          <a:noFill/>
          <a:effectLst>
            <a:softEdge rad="127000"/>
          </a:effectLst>
        </p:spPr>
      </p:pic>
      <p:sp>
        <p:nvSpPr>
          <p:cNvPr id="4" name="Content Placeholder 3"/>
          <p:cNvSpPr>
            <a:spLocks noGrp="1"/>
          </p:cNvSpPr>
          <p:nvPr>
            <p:ph idx="1"/>
          </p:nvPr>
        </p:nvSpPr>
        <p:spPr>
          <a:xfrm>
            <a:off x="15766" y="2590800"/>
            <a:ext cx="8975834" cy="3432941"/>
          </a:xfrm>
          <a:solidFill>
            <a:srgbClr val="002060">
              <a:alpha val="75000"/>
            </a:srgbClr>
          </a:solidFill>
          <a:ln w="9525">
            <a:noFill/>
            <a:miter lim="800000"/>
            <a:headEnd/>
            <a:tailEnd/>
          </a:ln>
        </p:spPr>
        <p:txBody>
          <a:bodyPr vert="horz" wrap="square" lIns="91440" tIns="45720" rIns="91440" bIns="45720" numCol="1" anchor="ctr" anchorCtr="0" compatLnSpc="1">
            <a:prstTxWarp prst="textNoShape">
              <a:avLst/>
            </a:prstTxWarp>
          </a:bodyPr>
          <a:lstStyle/>
          <a:p>
            <a:pPr marL="236538" indent="-236538">
              <a:spcBef>
                <a:spcPct val="0"/>
              </a:spcBef>
              <a:buNone/>
              <a:tabLst>
                <a:tab pos="2459038" algn="l"/>
                <a:tab pos="2979738" algn="l"/>
              </a:tabLst>
            </a:pPr>
            <a:r>
              <a:rPr lang="en-US" b="1" dirty="0">
                <a:solidFill>
                  <a:schemeClr val="bg1"/>
                </a:solidFill>
                <a:latin typeface="Gill Sans MT" pitchFamily="34" charset="0"/>
                <a:ea typeface="+mj-ea"/>
                <a:cs typeface="+mj-cs"/>
              </a:rPr>
              <a:t>“We hold these truths to be self-evident, that all men are created equal, that they are endowed by their Creator with certain unalienable Rights, that among these are Life, Liberty and the pursuit of Happiness.”</a:t>
            </a:r>
            <a:br>
              <a:rPr lang="en-US" b="1" dirty="0">
                <a:solidFill>
                  <a:schemeClr val="bg1"/>
                </a:solidFill>
                <a:latin typeface="Gill Sans MT" pitchFamily="34" charset="0"/>
                <a:ea typeface="+mj-ea"/>
                <a:cs typeface="+mj-cs"/>
              </a:rPr>
            </a:br>
            <a:r>
              <a:rPr lang="en-US" sz="2800" dirty="0">
                <a:solidFill>
                  <a:schemeClr val="bg1"/>
                </a:solidFill>
                <a:latin typeface="Gill Sans MT" pitchFamily="34" charset="0"/>
                <a:ea typeface="+mj-ea"/>
                <a:cs typeface="+mj-cs"/>
              </a:rPr>
              <a:t>	</a:t>
            </a:r>
            <a:r>
              <a:rPr lang="en-US" sz="4800" dirty="0">
                <a:solidFill>
                  <a:schemeClr val="bg1"/>
                </a:solidFill>
                <a:latin typeface="Gill Sans MT" pitchFamily="34" charset="0"/>
                <a:ea typeface="+mj-ea"/>
                <a:cs typeface="+mj-cs"/>
              </a:rPr>
              <a:t>-- </a:t>
            </a:r>
            <a:r>
              <a:rPr lang="en-US" sz="2800" dirty="0">
                <a:solidFill>
                  <a:schemeClr val="bg1"/>
                </a:solidFill>
                <a:latin typeface="Gill Sans MT" pitchFamily="34" charset="0"/>
                <a:ea typeface="+mj-ea"/>
                <a:cs typeface="+mj-cs"/>
              </a:rPr>
              <a:t>The Declaration of Independence</a:t>
            </a:r>
          </a:p>
        </p:txBody>
      </p:sp>
    </p:spTree>
    <p:extLst>
      <p:ext uri="{BB962C8B-B14F-4D97-AF65-F5344CB8AC3E}">
        <p14:creationId xmlns:p14="http://schemas.microsoft.com/office/powerpoint/2010/main" val="2195982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1">
                <a:lumMod val="5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4126230" cy="3620125"/>
          </a:xfrm>
          <a:noFill/>
          <a:ln>
            <a:noFill/>
          </a:ln>
        </p:spPr>
        <p:style>
          <a:lnRef idx="1">
            <a:schemeClr val="dk1"/>
          </a:lnRef>
          <a:fillRef idx="2">
            <a:schemeClr val="dk1"/>
          </a:fillRef>
          <a:effectRef idx="1">
            <a:schemeClr val="dk1"/>
          </a:effectRef>
          <a:fontRef idx="minor">
            <a:schemeClr val="dk1"/>
          </a:fontRef>
        </p:style>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4000" b="1" dirty="0">
                <a:ln/>
                <a:solidFill>
                  <a:schemeClr val="accent3"/>
                </a:solidFill>
                <a:cs typeface="Calibri" pitchFamily="34" charset="0"/>
              </a:rPr>
              <a:t>The</a:t>
            </a:r>
            <a:r>
              <a:rPr lang="en-US" sz="4000" b="1" dirty="0">
                <a:ln/>
                <a:solidFill>
                  <a:schemeClr val="accent3"/>
                </a:solidFill>
                <a:latin typeface="+mj-lt"/>
                <a:cs typeface="Calibri" pitchFamily="34" charset="0"/>
              </a:rPr>
              <a:t> </a:t>
            </a:r>
            <a:br>
              <a:rPr lang="en-US" sz="4800" b="1" dirty="0">
                <a:ln/>
                <a:solidFill>
                  <a:schemeClr val="accent3"/>
                </a:solidFill>
                <a:latin typeface="+mj-lt"/>
                <a:cs typeface="Calibri" pitchFamily="34" charset="0"/>
              </a:rPr>
            </a:br>
            <a:r>
              <a:rPr lang="en-US" sz="6600" b="1" dirty="0">
                <a:ln/>
                <a:solidFill>
                  <a:schemeClr val="accent3"/>
                </a:solidFill>
                <a:latin typeface="+mj-lt"/>
                <a:cs typeface="Calibri" pitchFamily="34" charset="0"/>
              </a:rPr>
              <a:t>Declaration </a:t>
            </a:r>
            <a:br>
              <a:rPr lang="en-US" sz="4800" b="1" dirty="0">
                <a:ln/>
                <a:solidFill>
                  <a:schemeClr val="accent3"/>
                </a:solidFill>
                <a:latin typeface="+mj-lt"/>
                <a:cs typeface="Calibri" pitchFamily="34" charset="0"/>
              </a:rPr>
            </a:br>
            <a:r>
              <a:rPr lang="en-US" sz="3200" b="1" dirty="0">
                <a:ln/>
                <a:solidFill>
                  <a:schemeClr val="accent3"/>
                </a:solidFill>
                <a:cs typeface="Calibri" pitchFamily="34" charset="0"/>
              </a:rPr>
              <a:t>of the </a:t>
            </a:r>
            <a:br>
              <a:rPr lang="en-US" sz="3200" b="1" dirty="0">
                <a:ln/>
                <a:solidFill>
                  <a:schemeClr val="accent3"/>
                </a:solidFill>
                <a:latin typeface="Calibri" pitchFamily="34" charset="0"/>
                <a:cs typeface="Calibri" pitchFamily="34" charset="0"/>
              </a:rPr>
            </a:br>
            <a:r>
              <a:rPr lang="en-US" sz="5700" b="1" dirty="0">
                <a:ln/>
                <a:solidFill>
                  <a:schemeClr val="accent3"/>
                </a:solidFill>
                <a:latin typeface="Bujardet Freres (Unregistered)" pitchFamily="2" charset="0"/>
                <a:cs typeface="Calibri" pitchFamily="34" charset="0"/>
              </a:rPr>
              <a:t>Rights of Man </a:t>
            </a:r>
            <a:br>
              <a:rPr lang="en-US" sz="4000" b="1" dirty="0">
                <a:ln/>
                <a:solidFill>
                  <a:schemeClr val="accent3"/>
                </a:solidFill>
                <a:latin typeface="Bujardet Freres (Unregistered)" pitchFamily="2" charset="0"/>
                <a:cs typeface="Calibri" pitchFamily="34" charset="0"/>
              </a:rPr>
            </a:br>
            <a:r>
              <a:rPr lang="en-US" sz="3200" b="1" dirty="0">
                <a:ln/>
                <a:solidFill>
                  <a:schemeClr val="accent3"/>
                </a:solidFill>
                <a:cs typeface="Calibri" pitchFamily="34" charset="0"/>
              </a:rPr>
              <a:t>and the Citizen</a:t>
            </a:r>
          </a:p>
        </p:txBody>
      </p:sp>
      <p:pic>
        <p:nvPicPr>
          <p:cNvPr id="135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6230" y="0"/>
            <a:ext cx="5017770" cy="6858000"/>
          </a:xfrm>
          <a:prstGeom prst="rect">
            <a:avLst/>
          </a:prstGeom>
          <a:noFill/>
          <a:ln w="9525">
            <a:noFill/>
            <a:miter lim="800000"/>
            <a:headEnd/>
            <a:tailEnd/>
          </a:ln>
        </p:spPr>
      </p:pic>
      <p:sp>
        <p:nvSpPr>
          <p:cNvPr id="5" name="TextBox 4"/>
          <p:cNvSpPr txBox="1"/>
          <p:nvPr/>
        </p:nvSpPr>
        <p:spPr>
          <a:xfrm>
            <a:off x="228600" y="4153525"/>
            <a:ext cx="3733800" cy="723275"/>
          </a:xfrm>
          <a:prstGeom prst="rect">
            <a:avLst/>
          </a:prstGeom>
          <a:effectLst>
            <a:outerShdw blurRad="40000" dist="20000" dir="5400000" rotWithShape="0">
              <a:srgbClr val="000000">
                <a:alpha val="38000"/>
              </a:srgbClr>
            </a:outerShdw>
            <a:softEdge rad="127000"/>
          </a:effectLst>
        </p:spPr>
        <p:style>
          <a:lnRef idx="1">
            <a:schemeClr val="accent3"/>
          </a:lnRef>
          <a:fillRef idx="2">
            <a:schemeClr val="accent3"/>
          </a:fillRef>
          <a:effectRef idx="1">
            <a:schemeClr val="accent3"/>
          </a:effectRef>
          <a:fontRef idx="minor">
            <a:schemeClr val="dk1"/>
          </a:fontRef>
        </p:style>
        <p:txBody>
          <a:bodyPr wrap="square" tIns="91440" bIns="137160" rtlCol="0">
            <a:spAutoFit/>
          </a:bodyPr>
          <a:lstStyle/>
          <a:p>
            <a:pPr algn="ctr">
              <a:spcBef>
                <a:spcPts val="600"/>
              </a:spcBef>
              <a:spcAft>
                <a:spcPts val="600"/>
              </a:spcAft>
            </a:pPr>
            <a:r>
              <a:rPr lang="en-US" sz="3200" b="1" dirty="0">
                <a:solidFill>
                  <a:schemeClr val="bg1">
                    <a:lumMod val="50000"/>
                  </a:schemeClr>
                </a:solidFill>
              </a:rPr>
              <a:t>August 26, 1789</a:t>
            </a:r>
          </a:p>
        </p:txBody>
      </p:sp>
      <p:sp>
        <p:nvSpPr>
          <p:cNvPr id="6" name="Rectangle 5">
            <a:hlinkClick r:id="rId4"/>
          </p:cNvPr>
          <p:cNvSpPr/>
          <p:nvPr/>
        </p:nvSpPr>
        <p:spPr>
          <a:xfrm>
            <a:off x="633901" y="5486400"/>
            <a:ext cx="2962671" cy="646331"/>
          </a:xfrm>
          <a:prstGeom prst="rect">
            <a:avLst/>
          </a:prstGeom>
          <a:gradFill rotWithShape="1">
            <a:gsLst>
              <a:gs pos="0">
                <a:srgbClr val="111634">
                  <a:shade val="51000"/>
                  <a:satMod val="130000"/>
                </a:srgbClr>
              </a:gs>
              <a:gs pos="80000">
                <a:srgbClr val="111634">
                  <a:shade val="93000"/>
                  <a:satMod val="130000"/>
                </a:srgbClr>
              </a:gs>
              <a:gs pos="100000">
                <a:srgbClr val="111634">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spAutoFit/>
          </a:bodyPr>
          <a:lstStyle/>
          <a:p>
            <a:pPr marL="812800" indent="-812800" eaLnBrk="1" fontAlgn="auto" hangingPunct="1">
              <a:spcBef>
                <a:spcPts val="0"/>
              </a:spcBef>
              <a:spcAft>
                <a:spcPts val="0"/>
              </a:spcAft>
              <a:buFont typeface="Arial" charset="0"/>
              <a:buNone/>
            </a:pPr>
            <a:r>
              <a:rPr lang="en-US" sz="3600" b="1" kern="0" dirty="0">
                <a:solidFill>
                  <a:srgbClr val="E8DEBB"/>
                </a:solidFill>
                <a:latin typeface="Gill Sans MT"/>
              </a:rPr>
              <a:t>VIEW TEXT</a:t>
            </a:r>
          </a:p>
        </p:txBody>
      </p:sp>
    </p:spTree>
  </p:cSld>
  <p:clrMapOvr>
    <a:overrideClrMapping bg1="dk2" tx1="lt1" bg2="dk1" tx2="lt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1">
                <a:lumMod val="50000"/>
              </a:schemeClr>
            </a:gs>
          </a:gsLst>
          <a:lin ang="5400000" scaled="1"/>
          <a:tileRect/>
        </a:gradFill>
        <a:effectLst/>
      </p:bgPr>
    </p:bg>
    <p:spTree>
      <p:nvGrpSpPr>
        <p:cNvPr id="1" name=""/>
        <p:cNvGrpSpPr/>
        <p:nvPr/>
      </p:nvGrpSpPr>
      <p:grpSpPr>
        <a:xfrm>
          <a:off x="0" y="0"/>
          <a:ext cx="0" cy="0"/>
          <a:chOff x="0" y="0"/>
          <a:chExt cx="0" cy="0"/>
        </a:xfrm>
      </p:grpSpPr>
      <p:pic>
        <p:nvPicPr>
          <p:cNvPr id="135170"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b="45125"/>
          <a:stretch/>
        </p:blipFill>
        <p:spPr bwMode="auto">
          <a:xfrm>
            <a:off x="0" y="0"/>
            <a:ext cx="9144000" cy="6858000"/>
          </a:xfrm>
          <a:prstGeom prst="rect">
            <a:avLst/>
          </a:prstGeom>
          <a:noFill/>
          <a:ln w="9525">
            <a:noFill/>
            <a:miter lim="800000"/>
            <a:headEnd/>
            <a:tailEnd/>
          </a:ln>
        </p:spPr>
      </p:pic>
      <p:sp>
        <p:nvSpPr>
          <p:cNvPr id="3" name="Content Placeholder 2"/>
          <p:cNvSpPr>
            <a:spLocks noGrp="1"/>
          </p:cNvSpPr>
          <p:nvPr>
            <p:ph idx="1"/>
          </p:nvPr>
        </p:nvSpPr>
        <p:spPr>
          <a:xfrm>
            <a:off x="1" y="1676400"/>
            <a:ext cx="9144000" cy="4038600"/>
          </a:xfrm>
          <a:solidFill>
            <a:srgbClr val="000000">
              <a:alpha val="75000"/>
            </a:srgbClr>
          </a:solidFill>
        </p:spPr>
        <p:txBody>
          <a:bodyPr rIns="274320"/>
          <a:lstStyle/>
          <a:p>
            <a:pPr marL="284163" indent="0">
              <a:buNone/>
            </a:pPr>
            <a:r>
              <a:rPr lang="en-US" b="1" dirty="0"/>
              <a:t>The Representatives of the French people, organized in National Assembly, considering that ignorance, forgetfulness, or contempt of the rights of man are the sole causes of public miseries and the corruption of governments, have resolved to set forth in a solemn declaration the natural, inalienable, and sacred rights of man...</a:t>
            </a:r>
          </a:p>
        </p:txBody>
      </p:sp>
    </p:spTree>
    <p:extLst>
      <p:ext uri="{BB962C8B-B14F-4D97-AF65-F5344CB8AC3E}">
        <p14:creationId xmlns:p14="http://schemas.microsoft.com/office/powerpoint/2010/main" val="2756126619"/>
      </p:ext>
    </p:extLst>
  </p:cSld>
  <p:clrMapOvr>
    <a:overrideClrMapping bg1="dk2" tx1="lt1" bg2="dk1" tx2="lt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show="0">
  <p:cSld>
    <p:bg>
      <p:bgPr>
        <a:gradFill flip="none" rotWithShape="1">
          <a:gsLst>
            <a:gs pos="0">
              <a:schemeClr val="bg1"/>
            </a:gs>
            <a:gs pos="99000">
              <a:schemeClr val="bg1">
                <a:lumMod val="5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pPr>
              <a:defRPr/>
            </a:pPr>
            <a:r>
              <a:rPr lang="en-US" sz="4800" b="1" dirty="0"/>
              <a:t>From the SC Department of Education</a:t>
            </a:r>
          </a:p>
        </p:txBody>
      </p:sp>
      <p:sp>
        <p:nvSpPr>
          <p:cNvPr id="3" name="Content Placeholder 2"/>
          <p:cNvSpPr>
            <a:spLocks noGrp="1"/>
          </p:cNvSpPr>
          <p:nvPr>
            <p:ph idx="1"/>
          </p:nvPr>
        </p:nvSpPr>
        <p:spPr>
          <a:xfrm>
            <a:off x="301625" y="1371600"/>
            <a:ext cx="8540750" cy="4727575"/>
          </a:xfrm>
        </p:spPr>
        <p:txBody>
          <a:bodyPr/>
          <a:lstStyle/>
          <a:p>
            <a:pPr marL="0" indent="0">
              <a:buNone/>
              <a:defRPr/>
            </a:pPr>
            <a:r>
              <a:rPr lang="en-US" sz="2800" b="1" dirty="0"/>
              <a:t>Indicator 2.2</a:t>
            </a:r>
          </a:p>
          <a:p>
            <a:pPr marL="0" indent="0">
              <a:buNone/>
              <a:defRPr/>
            </a:pPr>
            <a:r>
              <a:rPr lang="en-US" sz="2400" b="1" dirty="0"/>
              <a:t>Release Item for this indicator</a:t>
            </a:r>
          </a:p>
          <a:p>
            <a:pPr marL="0" indent="0">
              <a:buNone/>
              <a:defRPr/>
            </a:pPr>
            <a:endParaRPr lang="en-US" sz="1200" b="1" dirty="0"/>
          </a:p>
          <a:p>
            <a:pPr marL="0" indent="0">
              <a:buNone/>
              <a:defRPr/>
            </a:pPr>
            <a:r>
              <a:rPr lang="en-US" sz="2400" b="1" dirty="0"/>
              <a:t>Read the quotation below and answer </a:t>
            </a:r>
            <a:br>
              <a:rPr lang="en-US" sz="2400" b="1" dirty="0"/>
            </a:br>
            <a:r>
              <a:rPr lang="en-US" sz="2400" b="1" dirty="0"/>
              <a:t>the question that follows.</a:t>
            </a:r>
            <a:br>
              <a:rPr lang="en-US" sz="2400" b="1" dirty="0"/>
            </a:br>
            <a:endParaRPr lang="en-US" sz="1200" b="1" dirty="0"/>
          </a:p>
          <a:p>
            <a:pPr marL="0" indent="0">
              <a:buNone/>
              <a:defRPr/>
            </a:pPr>
            <a:r>
              <a:rPr lang="en-US" sz="2800" b="1" dirty="0"/>
              <a:t>The representative of the French people…have determined to set forth in a solemn declaration the natural, </a:t>
            </a:r>
            <a:r>
              <a:rPr lang="en-US" sz="2800" b="1" dirty="0">
                <a:solidFill>
                  <a:schemeClr val="bg2">
                    <a:lumMod val="25000"/>
                    <a:lumOff val="75000"/>
                  </a:schemeClr>
                </a:solidFill>
              </a:rPr>
              <a:t>unreliable</a:t>
            </a:r>
            <a:r>
              <a:rPr lang="en-US" sz="2800" b="1" dirty="0"/>
              <a:t>, and sacred rights of man…[and reinforce] the happiness of all.</a:t>
            </a:r>
          </a:p>
          <a:p>
            <a:pPr marL="2857500" lvl="1">
              <a:defRPr/>
            </a:pPr>
            <a:r>
              <a:rPr lang="en-US" sz="2000" b="1" dirty="0"/>
              <a:t>French National Assembly, 1789</a:t>
            </a:r>
          </a:p>
        </p:txBody>
      </p:sp>
      <p:sp>
        <p:nvSpPr>
          <p:cNvPr id="5" name="TextBox 4"/>
          <p:cNvSpPr txBox="1"/>
          <p:nvPr/>
        </p:nvSpPr>
        <p:spPr>
          <a:xfrm rot="20980853">
            <a:off x="-475044" y="1863686"/>
            <a:ext cx="9964381" cy="1446550"/>
          </a:xfrm>
          <a:prstGeom prst="rect">
            <a:avLst/>
          </a:prstGeom>
          <a:solidFill>
            <a:schemeClr val="bg1">
              <a:lumMod val="75000"/>
              <a:alpha val="85000"/>
            </a:schemeClr>
          </a:solidFill>
          <a:ln>
            <a:noFill/>
          </a:ln>
          <a:effectLst/>
        </p:spPr>
        <p:txBody>
          <a:bodyPr wrap="square" rtlCol="0">
            <a:spAutoFit/>
          </a:bodyPr>
          <a:lstStyle/>
          <a:p>
            <a:pPr algn="ctr"/>
            <a:r>
              <a:rPr lang="en-US" sz="8800" dirty="0">
                <a:solidFill>
                  <a:schemeClr val="tx1">
                    <a:lumMod val="20000"/>
                    <a:lumOff val="80000"/>
                  </a:schemeClr>
                </a:solidFill>
                <a:latin typeface="Bujardet Freres (Unregistered)" pitchFamily="2" charset="0"/>
              </a:rPr>
              <a:t>FAIL</a:t>
            </a:r>
          </a:p>
        </p:txBody>
      </p:sp>
      <p:sp>
        <p:nvSpPr>
          <p:cNvPr id="4" name="TextBox 3"/>
          <p:cNvSpPr txBox="1"/>
          <p:nvPr/>
        </p:nvSpPr>
        <p:spPr>
          <a:xfrm>
            <a:off x="2438400" y="5867400"/>
            <a:ext cx="6477000" cy="830997"/>
          </a:xfrm>
          <a:prstGeom prst="rect">
            <a:avLst/>
          </a:prstGeom>
          <a:noFill/>
        </p:spPr>
        <p:txBody>
          <a:bodyPr wrap="square" rtlCol="0">
            <a:spAutoFit/>
          </a:bodyPr>
          <a:lstStyle/>
          <a:p>
            <a:r>
              <a:rPr lang="en-US" sz="1600" b="1" i="1" dirty="0">
                <a:solidFill>
                  <a:schemeClr val="bg2">
                    <a:lumMod val="10000"/>
                    <a:lumOff val="90000"/>
                  </a:schemeClr>
                </a:solidFill>
                <a:latin typeface="+mn-lt"/>
              </a:rPr>
              <a:t>This was seriously an item released by the South Carolina Department of Education that was included on the annual End of Course (EOC) examination for United States History.  I could not make this up!!!</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1">
                <a:lumMod val="50000"/>
              </a:schemeClr>
            </a:gs>
          </a:gsLst>
          <a:lin ang="5400000" scaled="1"/>
          <a:tileRect/>
        </a:gradFill>
        <a:effectLst/>
      </p:bgPr>
    </p:bg>
    <p:spTree>
      <p:nvGrpSpPr>
        <p:cNvPr id="1" name=""/>
        <p:cNvGrpSpPr/>
        <p:nvPr/>
      </p:nvGrpSpPr>
      <p:grpSpPr>
        <a:xfrm>
          <a:off x="0" y="0"/>
          <a:ext cx="0" cy="0"/>
          <a:chOff x="0" y="0"/>
          <a:chExt cx="0" cy="0"/>
        </a:xfrm>
      </p:grpSpPr>
      <p:pic>
        <p:nvPicPr>
          <p:cNvPr id="135170"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b="45125"/>
          <a:stretch/>
        </p:blipFill>
        <p:spPr bwMode="auto">
          <a:xfrm>
            <a:off x="0" y="0"/>
            <a:ext cx="9144000" cy="6858000"/>
          </a:xfrm>
          <a:prstGeom prst="rect">
            <a:avLst/>
          </a:prstGeom>
          <a:noFill/>
          <a:ln w="9525">
            <a:noFill/>
            <a:miter lim="800000"/>
            <a:headEnd/>
            <a:tailEnd/>
          </a:ln>
        </p:spPr>
      </p:pic>
      <p:sp>
        <p:nvSpPr>
          <p:cNvPr id="3" name="Content Placeholder 2"/>
          <p:cNvSpPr>
            <a:spLocks noGrp="1"/>
          </p:cNvSpPr>
          <p:nvPr>
            <p:ph idx="1"/>
          </p:nvPr>
        </p:nvSpPr>
        <p:spPr>
          <a:xfrm>
            <a:off x="1" y="2514600"/>
            <a:ext cx="9144000" cy="1752599"/>
          </a:xfrm>
          <a:solidFill>
            <a:srgbClr val="000000">
              <a:alpha val="75000"/>
            </a:srgbClr>
          </a:solidFill>
        </p:spPr>
        <p:txBody>
          <a:bodyPr/>
          <a:lstStyle/>
          <a:p>
            <a:pPr marL="568325" indent="-568325">
              <a:buNone/>
            </a:pPr>
            <a:r>
              <a:rPr lang="en-US" b="1" dirty="0"/>
              <a:t>1. 	Men are born and remain free and equal in rights. Social distinctions may be founded only upon the general good.</a:t>
            </a:r>
          </a:p>
        </p:txBody>
      </p:sp>
    </p:spTree>
    <p:extLst>
      <p:ext uri="{BB962C8B-B14F-4D97-AF65-F5344CB8AC3E}">
        <p14:creationId xmlns:p14="http://schemas.microsoft.com/office/powerpoint/2010/main" val="2609442057"/>
      </p:ext>
    </p:extLst>
  </p:cSld>
  <p:clrMapOvr>
    <a:overrideClrMapping bg1="dk2" tx1="lt1" bg2="dk1"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2"/>
            </a:gs>
          </a:gsLst>
          <a:lin ang="5400000" scaled="1"/>
          <a:tileRect/>
        </a:gradFill>
        <a:effectLst/>
      </p:bgPr>
    </p:bg>
    <p:spTree>
      <p:nvGrpSpPr>
        <p:cNvPr id="1" name=""/>
        <p:cNvGrpSpPr/>
        <p:nvPr/>
      </p:nvGrpSpPr>
      <p:grpSpPr>
        <a:xfrm>
          <a:off x="0" y="0"/>
          <a:ext cx="0" cy="0"/>
          <a:chOff x="0" y="0"/>
          <a:chExt cx="0" cy="0"/>
        </a:xfrm>
      </p:grpSpPr>
      <p:pic>
        <p:nvPicPr>
          <p:cNvPr id="7577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32" r="5534"/>
          <a:stretch/>
        </p:blipFill>
        <p:spPr bwMode="auto">
          <a:xfrm>
            <a:off x="-1" y="-1369"/>
            <a:ext cx="9144001" cy="6858000"/>
          </a:xfrm>
          <a:prstGeom prst="rect">
            <a:avLst/>
          </a:prstGeom>
          <a:noFill/>
          <a:ln w="9525">
            <a:noFill/>
            <a:miter lim="800000"/>
            <a:headEnd/>
            <a:tailEnd/>
          </a:ln>
        </p:spPr>
      </p:pic>
      <p:sp>
        <p:nvSpPr>
          <p:cNvPr id="2" name="Rectangle 1"/>
          <p:cNvSpPr/>
          <p:nvPr/>
        </p:nvSpPr>
        <p:spPr>
          <a:xfrm>
            <a:off x="0" y="-1369"/>
            <a:ext cx="9144000" cy="2134969"/>
          </a:xfrm>
          <a:prstGeom prst="rect">
            <a:avLst/>
          </a:prstGeom>
          <a:gradFill>
            <a:gsLst>
              <a:gs pos="16000">
                <a:schemeClr val="bg1">
                  <a:lumMod val="75000"/>
                  <a:alpha val="90000"/>
                </a:schemeClr>
              </a:gs>
              <a:gs pos="99000">
                <a:schemeClr val="bg1">
                  <a:lumMod val="7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8" name="Rectangle 2"/>
          <p:cNvSpPr>
            <a:spLocks noGrp="1" noRot="1" noChangeArrowheads="1"/>
          </p:cNvSpPr>
          <p:nvPr>
            <p:ph type="title"/>
          </p:nvPr>
        </p:nvSpPr>
        <p:spPr>
          <a:xfrm>
            <a:off x="-38100" y="228600"/>
            <a:ext cx="9182100" cy="914400"/>
          </a:xfrm>
          <a:noFill/>
        </p:spPr>
        <p:style>
          <a:lnRef idx="0">
            <a:scrgbClr r="0" g="0" b="0"/>
          </a:lnRef>
          <a:fillRef idx="1001">
            <a:schemeClr val="dk2"/>
          </a:fillRef>
          <a:effectRef idx="0">
            <a:scrgbClr r="0" g="0" b="0"/>
          </a:effectRef>
          <a:fontRef idx="major"/>
        </p:style>
        <p:txBody>
          <a:bodyPr/>
          <a:lstStyle/>
          <a:p>
            <a:pPr eaLnBrk="1" hangingPunct="1">
              <a:defRPr/>
            </a:pPr>
            <a:r>
              <a:rPr lang="en-US" sz="7200" b="1" dirty="0">
                <a:solidFill>
                  <a:schemeClr val="accent2"/>
                </a:solidFill>
                <a:effectLst>
                  <a:outerShdw blurRad="38100" dist="38100" dir="2700000" algn="tl">
                    <a:srgbClr val="000000">
                      <a:alpha val="43137"/>
                    </a:srgbClr>
                  </a:outerShdw>
                </a:effectLst>
                <a:cs typeface="Calibri" pitchFamily="34" charset="0"/>
              </a:rPr>
              <a:t>The American Revolution</a:t>
            </a:r>
          </a:p>
        </p:txBody>
      </p:sp>
      <p:sp>
        <p:nvSpPr>
          <p:cNvPr id="14" name="TextBox 13"/>
          <p:cNvSpPr txBox="1"/>
          <p:nvPr/>
        </p:nvSpPr>
        <p:spPr>
          <a:xfrm>
            <a:off x="-1" y="4611231"/>
            <a:ext cx="9144001" cy="2246769"/>
          </a:xfrm>
          <a:prstGeom prst="rect">
            <a:avLst/>
          </a:prstGeom>
          <a:gradFill>
            <a:gsLst>
              <a:gs pos="0">
                <a:schemeClr val="bg2">
                  <a:alpha val="0"/>
                </a:schemeClr>
              </a:gs>
              <a:gs pos="65000">
                <a:schemeClr val="bg2">
                  <a:alpha val="80000"/>
                </a:schemeClr>
              </a:gs>
            </a:gsLst>
            <a:lin ang="5400000" scaled="1"/>
          </a:gradFill>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endParaRPr lang="en-US" sz="2800" b="1" dirty="0"/>
          </a:p>
          <a:p>
            <a:endParaRPr lang="en-US" sz="2800" b="1" dirty="0"/>
          </a:p>
          <a:p>
            <a:pPr algn="ctr"/>
            <a:r>
              <a:rPr lang="en-US" sz="2800" b="1" dirty="0"/>
              <a:t>French military &amp; financial assistance to the U.S. was </a:t>
            </a:r>
            <a:br>
              <a:rPr lang="en-US" sz="2800" b="1" dirty="0"/>
            </a:br>
            <a:r>
              <a:rPr lang="en-US" sz="2800" b="1" dirty="0"/>
              <a:t>vital to winning the American Revolutionary War. </a:t>
            </a:r>
          </a:p>
          <a:p>
            <a:endParaRPr lang="en-US" sz="2800" b="1" dirty="0"/>
          </a:p>
        </p:txBody>
      </p:sp>
      <p:sp>
        <p:nvSpPr>
          <p:cNvPr id="15" name="TextBox 14"/>
          <p:cNvSpPr txBox="1"/>
          <p:nvPr/>
        </p:nvSpPr>
        <p:spPr>
          <a:xfrm>
            <a:off x="4419600" y="1143000"/>
            <a:ext cx="2362200" cy="707886"/>
          </a:xfrm>
          <a:prstGeom prst="rect">
            <a:avLst/>
          </a:prstGeom>
          <a:noFill/>
          <a:effectLst>
            <a:softEdge rad="63500"/>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4000" b="1" dirty="0">
                <a:solidFill>
                  <a:schemeClr val="accent2"/>
                </a:solidFill>
                <a:effectLst>
                  <a:outerShdw blurRad="38100" dist="38100" dir="2700000" algn="tl">
                    <a:srgbClr val="000000">
                      <a:alpha val="43137"/>
                    </a:srgbClr>
                  </a:outerShdw>
                </a:effectLst>
              </a:rPr>
              <a:t>1775-1783</a:t>
            </a:r>
          </a:p>
        </p:txBody>
      </p:sp>
    </p:spTree>
  </p:cSld>
  <p:clrMapOvr>
    <a:overrideClrMapping bg1="dk2" tx1="lt1" bg2="dk1" tx2="lt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1">
                <a:lumMod val="5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457200"/>
            <a:ext cx="9144000" cy="1143000"/>
          </a:xfrm>
        </p:spPr>
        <p:txBody>
          <a:bodyPr/>
          <a:lstStyle/>
          <a:p>
            <a:r>
              <a:rPr lang="en-US" sz="11500" dirty="0">
                <a:effectLst>
                  <a:outerShdw blurRad="38100" dist="38100" dir="2700000" algn="tl">
                    <a:srgbClr val="000000">
                      <a:alpha val="43137"/>
                    </a:srgbClr>
                  </a:outerShdw>
                </a:effectLst>
              </a:rPr>
              <a:t>INFLUENCERS</a:t>
            </a:r>
          </a:p>
        </p:txBody>
      </p:sp>
      <p:pic>
        <p:nvPicPr>
          <p:cNvPr id="2050" name="Picture 2" descr="File:Thomas Jefferson by Rembrandt Peale, 1800.jpg"/>
          <p:cNvPicPr>
            <a:picLocks noChangeAspect="1" noChangeArrowheads="1"/>
          </p:cNvPicPr>
          <p:nvPr/>
        </p:nvPicPr>
        <p:blipFill rotWithShape="1">
          <a:blip r:embed="rId3">
            <a:extLst>
              <a:ext uri="{28A0092B-C50C-407E-A947-70E740481C1C}">
                <a14:useLocalDpi xmlns:a14="http://schemas.microsoft.com/office/drawing/2010/main" val="0"/>
              </a:ext>
            </a:extLst>
          </a:blip>
          <a:srcRect l="8979" t="6069" r="12943" b="10295"/>
          <a:stretch/>
        </p:blipFill>
        <p:spPr bwMode="auto">
          <a:xfrm>
            <a:off x="605814" y="2056796"/>
            <a:ext cx="3280386" cy="419160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191000" y="2362200"/>
            <a:ext cx="4343400" cy="3477875"/>
          </a:xfrm>
          <a:prstGeom prst="rect">
            <a:avLst/>
          </a:prstGeom>
          <a:noFill/>
        </p:spPr>
        <p:txBody>
          <a:bodyPr wrap="square" rtlCol="0">
            <a:spAutoFit/>
          </a:bodyPr>
          <a:lstStyle/>
          <a:p>
            <a:pPr algn="ctr"/>
            <a:r>
              <a:rPr lang="en-US" sz="7200" dirty="0">
                <a:effectLst>
                  <a:outerShdw blurRad="38100" dist="38100" dir="2700000" algn="tl">
                    <a:srgbClr val="000000">
                      <a:alpha val="43137"/>
                    </a:srgbClr>
                  </a:outerShdw>
                </a:effectLst>
                <a:latin typeface="+mn-lt"/>
              </a:rPr>
              <a:t>Jefferson </a:t>
            </a:r>
          </a:p>
          <a:p>
            <a:pPr algn="ctr"/>
            <a:r>
              <a:rPr lang="en-US" sz="4000" dirty="0">
                <a:effectLst>
                  <a:outerShdw blurRad="38100" dist="38100" dir="2700000" algn="tl">
                    <a:srgbClr val="000000">
                      <a:alpha val="43137"/>
                    </a:srgbClr>
                  </a:outerShdw>
                </a:effectLst>
                <a:latin typeface="+mn-lt"/>
              </a:rPr>
              <a:t> </a:t>
            </a:r>
          </a:p>
          <a:p>
            <a:pPr algn="ctr"/>
            <a:r>
              <a:rPr lang="en-US" sz="6000" i="1" dirty="0">
                <a:effectLst>
                  <a:outerShdw blurRad="38100" dist="38100" dir="2700000" algn="tl">
                    <a:srgbClr val="000000">
                      <a:alpha val="43137"/>
                    </a:srgbClr>
                  </a:outerShdw>
                </a:effectLst>
                <a:latin typeface="+mn-lt"/>
              </a:rPr>
              <a:t>Classical </a:t>
            </a:r>
            <a:r>
              <a:rPr lang="en-US" sz="4800" i="1" dirty="0">
                <a:effectLst>
                  <a:outerShdw blurRad="38100" dist="38100" dir="2700000" algn="tl">
                    <a:srgbClr val="000000">
                      <a:alpha val="43137"/>
                    </a:srgbClr>
                  </a:outerShdw>
                </a:effectLst>
                <a:latin typeface="+mn-lt"/>
              </a:rPr>
              <a:t>Liberalism</a:t>
            </a:r>
          </a:p>
        </p:txBody>
      </p:sp>
    </p:spTree>
    <p:extLst>
      <p:ext uri="{BB962C8B-B14F-4D97-AF65-F5344CB8AC3E}">
        <p14:creationId xmlns:p14="http://schemas.microsoft.com/office/powerpoint/2010/main" val="507305251"/>
      </p:ext>
    </p:extLst>
  </p:cSld>
  <p:clrMapOvr>
    <a:overrideClrMapping bg1="dk2" tx1="lt1" bg2="dk1" tx2="lt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1">
                <a:lumMod val="5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457200"/>
            <a:ext cx="9144000" cy="1143000"/>
          </a:xfrm>
        </p:spPr>
        <p:txBody>
          <a:bodyPr/>
          <a:lstStyle/>
          <a:p>
            <a:r>
              <a:rPr lang="en-US" sz="11500" dirty="0">
                <a:effectLst>
                  <a:outerShdw blurRad="38100" dist="38100" dir="2700000" algn="tl">
                    <a:srgbClr val="000000">
                      <a:alpha val="43137"/>
                    </a:srgbClr>
                  </a:outerShdw>
                </a:effectLst>
              </a:rPr>
              <a:t>INFLUENCERS</a:t>
            </a:r>
          </a:p>
        </p:txBody>
      </p:sp>
      <p:pic>
        <p:nvPicPr>
          <p:cNvPr id="2050" name="Picture 2" descr="File:Thomas Jefferson by Rembrandt Peale, 1800.jpg"/>
          <p:cNvPicPr>
            <a:picLocks noChangeAspect="1" noChangeArrowheads="1"/>
          </p:cNvPicPr>
          <p:nvPr/>
        </p:nvPicPr>
        <p:blipFill rotWithShape="1">
          <a:blip r:embed="rId3">
            <a:extLst>
              <a:ext uri="{28A0092B-C50C-407E-A947-70E740481C1C}">
                <a14:useLocalDpi xmlns:a14="http://schemas.microsoft.com/office/drawing/2010/main" val="0"/>
              </a:ext>
            </a:extLst>
          </a:blip>
          <a:srcRect l="8979" t="6069" r="12943" b="10295"/>
          <a:stretch/>
        </p:blipFill>
        <p:spPr bwMode="auto">
          <a:xfrm>
            <a:off x="605814" y="2056796"/>
            <a:ext cx="3280386" cy="419160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191000" y="2895600"/>
            <a:ext cx="4343400" cy="2308324"/>
          </a:xfrm>
          <a:prstGeom prst="rect">
            <a:avLst/>
          </a:prstGeom>
          <a:noFill/>
        </p:spPr>
        <p:txBody>
          <a:bodyPr wrap="square" rtlCol="0">
            <a:spAutoFit/>
          </a:bodyPr>
          <a:lstStyle/>
          <a:p>
            <a:pPr algn="ctr"/>
            <a:r>
              <a:rPr lang="en-US" sz="7200" dirty="0">
                <a:effectLst>
                  <a:outerShdw blurRad="38100" dist="38100" dir="2700000" algn="tl">
                    <a:srgbClr val="000000">
                      <a:alpha val="43137"/>
                    </a:srgbClr>
                  </a:outerShdw>
                </a:effectLst>
                <a:latin typeface="+mn-lt"/>
              </a:rPr>
              <a:t>Individual Rights</a:t>
            </a:r>
            <a:endParaRPr lang="en-US" sz="4800" i="1"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2373785442"/>
      </p:ext>
    </p:extLst>
  </p:cSld>
  <p:clrMapOvr>
    <a:overrideClrMapping bg1="dk2" tx1="lt1" bg2="dk1" tx2="lt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1">
                <a:lumMod val="5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457200"/>
            <a:ext cx="9144000" cy="1143000"/>
          </a:xfrm>
        </p:spPr>
        <p:txBody>
          <a:bodyPr/>
          <a:lstStyle/>
          <a:p>
            <a:r>
              <a:rPr lang="en-US" sz="11500" dirty="0">
                <a:effectLst>
                  <a:outerShdw blurRad="38100" dist="38100" dir="2700000" algn="tl">
                    <a:srgbClr val="000000">
                      <a:alpha val="43137"/>
                    </a:srgbClr>
                  </a:outerShdw>
                </a:effectLst>
              </a:rPr>
              <a:t>INFLUENCERS</a:t>
            </a:r>
          </a:p>
        </p:txBody>
      </p:sp>
      <p:pic>
        <p:nvPicPr>
          <p:cNvPr id="1026" name="Picture 2" descr="Jean-Jacques Rousseau (painted portra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056796"/>
            <a:ext cx="3010804" cy="419160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09600" y="2413660"/>
            <a:ext cx="4343400" cy="3662541"/>
          </a:xfrm>
          <a:prstGeom prst="rect">
            <a:avLst/>
          </a:prstGeom>
          <a:noFill/>
        </p:spPr>
        <p:txBody>
          <a:bodyPr wrap="square" rtlCol="0">
            <a:spAutoFit/>
          </a:bodyPr>
          <a:lstStyle/>
          <a:p>
            <a:pPr algn="ctr"/>
            <a:r>
              <a:rPr lang="en-US" sz="7200" dirty="0">
                <a:solidFill>
                  <a:schemeClr val="accent5">
                    <a:lumMod val="60000"/>
                    <a:lumOff val="40000"/>
                  </a:schemeClr>
                </a:solidFill>
                <a:effectLst>
                  <a:outerShdw blurRad="38100" dist="38100" dir="2700000" algn="tl">
                    <a:srgbClr val="000000">
                      <a:alpha val="43137"/>
                    </a:srgbClr>
                  </a:outerShdw>
                </a:effectLst>
                <a:latin typeface="+mn-lt"/>
              </a:rPr>
              <a:t>Rousseau</a:t>
            </a:r>
          </a:p>
          <a:p>
            <a:pPr algn="ctr"/>
            <a:r>
              <a:rPr lang="en-US" sz="4000" dirty="0">
                <a:solidFill>
                  <a:schemeClr val="accent5">
                    <a:lumMod val="60000"/>
                    <a:lumOff val="40000"/>
                  </a:schemeClr>
                </a:solidFill>
                <a:effectLst>
                  <a:outerShdw blurRad="38100" dist="38100" dir="2700000" algn="tl">
                    <a:srgbClr val="000000">
                      <a:alpha val="43137"/>
                    </a:srgbClr>
                  </a:outerShdw>
                </a:effectLst>
                <a:latin typeface="+mn-lt"/>
              </a:rPr>
              <a:t> </a:t>
            </a:r>
          </a:p>
          <a:p>
            <a:pPr algn="ctr"/>
            <a:r>
              <a:rPr lang="en-US" sz="6000" i="1" dirty="0">
                <a:solidFill>
                  <a:schemeClr val="accent5">
                    <a:lumMod val="60000"/>
                    <a:lumOff val="40000"/>
                  </a:schemeClr>
                </a:solidFill>
                <a:effectLst>
                  <a:outerShdw blurRad="38100" dist="38100" dir="2700000" algn="tl">
                    <a:srgbClr val="000000">
                      <a:alpha val="43137"/>
                    </a:srgbClr>
                  </a:outerShdw>
                </a:effectLst>
                <a:latin typeface="+mn-lt"/>
              </a:rPr>
              <a:t>Radical Democracy</a:t>
            </a:r>
            <a:endParaRPr lang="en-US" sz="4800" i="1" dirty="0">
              <a:solidFill>
                <a:schemeClr val="accent5">
                  <a:lumMod val="60000"/>
                  <a:lumOff val="40000"/>
                </a:schemeClr>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2983683466"/>
      </p:ext>
    </p:extLst>
  </p:cSld>
  <p:clrMapOvr>
    <a:overrideClrMapping bg1="dk2" tx1="lt1" bg2="dk1" tx2="lt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1">
                <a:lumMod val="5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457200"/>
            <a:ext cx="9144000" cy="1143000"/>
          </a:xfrm>
        </p:spPr>
        <p:txBody>
          <a:bodyPr/>
          <a:lstStyle/>
          <a:p>
            <a:r>
              <a:rPr lang="en-US" sz="11500" dirty="0">
                <a:effectLst>
                  <a:outerShdw blurRad="38100" dist="38100" dir="2700000" algn="tl">
                    <a:srgbClr val="000000">
                      <a:alpha val="43137"/>
                    </a:srgbClr>
                  </a:outerShdw>
                </a:effectLst>
              </a:rPr>
              <a:t>INFLUENCERS</a:t>
            </a:r>
          </a:p>
        </p:txBody>
      </p:sp>
      <p:pic>
        <p:nvPicPr>
          <p:cNvPr id="1026" name="Picture 2" descr="Jean-Jacques Rousseau (painted portra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056796"/>
            <a:ext cx="3010804" cy="419160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09600" y="2413660"/>
            <a:ext cx="4343400" cy="3416320"/>
          </a:xfrm>
          <a:prstGeom prst="rect">
            <a:avLst/>
          </a:prstGeom>
          <a:noFill/>
        </p:spPr>
        <p:txBody>
          <a:bodyPr wrap="square" rtlCol="0">
            <a:spAutoFit/>
          </a:bodyPr>
          <a:lstStyle/>
          <a:p>
            <a:pPr algn="ctr"/>
            <a:r>
              <a:rPr lang="en-US" sz="7200" dirty="0">
                <a:solidFill>
                  <a:schemeClr val="accent5">
                    <a:lumMod val="60000"/>
                    <a:lumOff val="40000"/>
                  </a:schemeClr>
                </a:solidFill>
                <a:effectLst>
                  <a:outerShdw blurRad="38100" dist="38100" dir="2700000" algn="tl">
                    <a:srgbClr val="000000">
                      <a:alpha val="43137"/>
                    </a:srgbClr>
                  </a:outerShdw>
                </a:effectLst>
                <a:latin typeface="+mn-lt"/>
              </a:rPr>
              <a:t>The General Will</a:t>
            </a:r>
            <a:endParaRPr lang="en-US" sz="4800" i="1" dirty="0">
              <a:solidFill>
                <a:schemeClr val="accent5">
                  <a:lumMod val="60000"/>
                  <a:lumOff val="40000"/>
                </a:schemeClr>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3100493880"/>
      </p:ext>
    </p:extLst>
  </p:cSld>
  <p:clrMapOvr>
    <a:overrideClrMapping bg1="dk2" tx1="lt1" bg2="dk1" tx2="lt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1">
                <a:lumMod val="5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457200"/>
            <a:ext cx="9144000" cy="1143000"/>
          </a:xfrm>
        </p:spPr>
        <p:txBody>
          <a:bodyPr/>
          <a:lstStyle/>
          <a:p>
            <a:r>
              <a:rPr lang="en-US" sz="11500" dirty="0">
                <a:effectLst>
                  <a:outerShdw blurRad="38100" dist="38100" dir="2700000" algn="tl">
                    <a:srgbClr val="000000">
                      <a:alpha val="43137"/>
                    </a:srgbClr>
                  </a:outerShdw>
                </a:effectLst>
              </a:rPr>
              <a:t>INFLUENCERS</a:t>
            </a:r>
          </a:p>
        </p:txBody>
      </p:sp>
      <p:pic>
        <p:nvPicPr>
          <p:cNvPr id="1026" name="Picture 2" descr="Jean-Jacques Rousseau (painted portra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056796"/>
            <a:ext cx="3010804" cy="419160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09600" y="2413660"/>
            <a:ext cx="4343400" cy="2970044"/>
          </a:xfrm>
          <a:prstGeom prst="rect">
            <a:avLst/>
          </a:prstGeom>
          <a:noFill/>
        </p:spPr>
        <p:txBody>
          <a:bodyPr wrap="square" rtlCol="0">
            <a:spAutoFit/>
          </a:bodyPr>
          <a:lstStyle/>
          <a:p>
            <a:pPr algn="ctr"/>
            <a:r>
              <a:rPr lang="en-US" sz="11500" dirty="0">
                <a:solidFill>
                  <a:schemeClr val="accent5">
                    <a:lumMod val="60000"/>
                    <a:lumOff val="40000"/>
                  </a:schemeClr>
                </a:solidFill>
                <a:effectLst>
                  <a:outerShdw blurRad="38100" dist="38100" dir="2700000" algn="tl">
                    <a:srgbClr val="000000">
                      <a:alpha val="43137"/>
                    </a:srgbClr>
                  </a:outerShdw>
                </a:effectLst>
                <a:latin typeface="+mn-lt"/>
              </a:rPr>
              <a:t>Proto-</a:t>
            </a:r>
            <a:r>
              <a:rPr lang="en-US" sz="7200" dirty="0">
                <a:solidFill>
                  <a:schemeClr val="accent5">
                    <a:lumMod val="60000"/>
                    <a:lumOff val="40000"/>
                  </a:schemeClr>
                </a:solidFill>
                <a:effectLst>
                  <a:outerShdw blurRad="38100" dist="38100" dir="2700000" algn="tl">
                    <a:srgbClr val="000000">
                      <a:alpha val="43137"/>
                    </a:srgbClr>
                  </a:outerShdw>
                </a:effectLst>
                <a:latin typeface="+mn-lt"/>
              </a:rPr>
              <a:t>Socialist?</a:t>
            </a:r>
            <a:endParaRPr lang="en-US" sz="4800" i="1" dirty="0">
              <a:solidFill>
                <a:schemeClr val="accent5">
                  <a:lumMod val="60000"/>
                  <a:lumOff val="40000"/>
                </a:schemeClr>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3441974634"/>
      </p:ext>
    </p:extLst>
  </p:cSld>
  <p:clrMapOvr>
    <a:overrideClrMapping bg1="dk2" tx1="lt1" bg2="dk1" tx2="lt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1">
                <a:lumMod val="5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457200"/>
            <a:ext cx="9144000" cy="1143000"/>
          </a:xfrm>
        </p:spPr>
        <p:txBody>
          <a:bodyPr/>
          <a:lstStyle/>
          <a:p>
            <a:r>
              <a:rPr lang="en-US" sz="11500" dirty="0">
                <a:effectLst>
                  <a:outerShdw blurRad="38100" dist="38100" dir="2700000" algn="tl">
                    <a:srgbClr val="000000">
                      <a:alpha val="43137"/>
                    </a:srgbClr>
                  </a:outerShdw>
                </a:effectLst>
              </a:rPr>
              <a:t>A DIALOGUE</a:t>
            </a:r>
          </a:p>
        </p:txBody>
      </p:sp>
      <p:pic>
        <p:nvPicPr>
          <p:cNvPr id="1026" name="Picture 2" descr="Jean-Jacques Rousseau (painted portra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056796"/>
            <a:ext cx="3010804" cy="41916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ile:Thomas Jefferson by Rembrandt Peale, 1800.jpg"/>
          <p:cNvPicPr>
            <a:picLocks noChangeAspect="1" noChangeArrowheads="1"/>
          </p:cNvPicPr>
          <p:nvPr/>
        </p:nvPicPr>
        <p:blipFill rotWithShape="1">
          <a:blip r:embed="rId4">
            <a:extLst>
              <a:ext uri="{28A0092B-C50C-407E-A947-70E740481C1C}">
                <a14:useLocalDpi xmlns:a14="http://schemas.microsoft.com/office/drawing/2010/main" val="0"/>
              </a:ext>
            </a:extLst>
          </a:blip>
          <a:srcRect l="8979" t="6069" r="12943" b="10295"/>
          <a:stretch/>
        </p:blipFill>
        <p:spPr bwMode="auto">
          <a:xfrm>
            <a:off x="605814" y="2056796"/>
            <a:ext cx="3280386" cy="419160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32455" y="5464314"/>
            <a:ext cx="2022605" cy="707886"/>
          </a:xfrm>
          <a:prstGeom prst="rect">
            <a:avLst/>
          </a:prstGeom>
        </p:spPr>
        <p:txBody>
          <a:bodyPr wrap="none">
            <a:spAutoFit/>
          </a:bodyPr>
          <a:lstStyle/>
          <a:p>
            <a:r>
              <a:rPr lang="en-US" sz="4000" b="1" dirty="0">
                <a:solidFill>
                  <a:srgbClr val="E8DEBB"/>
                </a:solidFill>
                <a:effectLst>
                  <a:outerShdw blurRad="38100" dist="38100" dir="2700000" algn="tl">
                    <a:srgbClr val="000000">
                      <a:alpha val="43137"/>
                    </a:srgbClr>
                  </a:outerShdw>
                </a:effectLst>
                <a:latin typeface="IM FELL Double Pica"/>
              </a:rPr>
              <a:t>Jefferson</a:t>
            </a:r>
            <a:endParaRPr lang="en-US" sz="1000" b="1" dirty="0"/>
          </a:p>
        </p:txBody>
      </p:sp>
      <p:sp>
        <p:nvSpPr>
          <p:cNvPr id="7" name="Rectangle 6"/>
          <p:cNvSpPr/>
          <p:nvPr/>
        </p:nvSpPr>
        <p:spPr>
          <a:xfrm>
            <a:off x="5943600" y="5464314"/>
            <a:ext cx="2325004" cy="707886"/>
          </a:xfrm>
          <a:prstGeom prst="rect">
            <a:avLst/>
          </a:prstGeom>
        </p:spPr>
        <p:txBody>
          <a:bodyPr wrap="square">
            <a:spAutoFit/>
          </a:bodyPr>
          <a:lstStyle/>
          <a:p>
            <a:pPr algn="r"/>
            <a:r>
              <a:rPr lang="en-US" sz="4000" b="1" dirty="0">
                <a:solidFill>
                  <a:schemeClr val="accent5">
                    <a:lumMod val="40000"/>
                    <a:lumOff val="60000"/>
                  </a:schemeClr>
                </a:solidFill>
                <a:effectLst>
                  <a:outerShdw blurRad="38100" dist="38100" dir="2700000" algn="tl">
                    <a:srgbClr val="000000">
                      <a:alpha val="43137"/>
                    </a:srgbClr>
                  </a:outerShdw>
                </a:effectLst>
                <a:latin typeface="IM FELL Double Pica"/>
              </a:rPr>
              <a:t>Rousseau</a:t>
            </a:r>
            <a:endParaRPr lang="en-US" sz="1000" b="1" dirty="0">
              <a:solidFill>
                <a:schemeClr val="accent5">
                  <a:lumMod val="40000"/>
                  <a:lumOff val="60000"/>
                </a:schemeClr>
              </a:solidFill>
            </a:endParaRPr>
          </a:p>
        </p:txBody>
      </p:sp>
    </p:spTree>
    <p:extLst>
      <p:ext uri="{BB962C8B-B14F-4D97-AF65-F5344CB8AC3E}">
        <p14:creationId xmlns:p14="http://schemas.microsoft.com/office/powerpoint/2010/main" val="131060893"/>
      </p:ext>
    </p:extLst>
  </p:cSld>
  <p:clrMapOvr>
    <a:overrideClrMapping bg1="dk2" tx1="lt1" bg2="dk1" tx2="lt2" accent1="accent1" accent2="accent2" accent3="accent3" accent4="accent4" accent5="accent5" accent6="accent6" hlink="hlink" folHlink="folHlink"/>
  </p:clrMapOvr>
</p:sld>
</file>

<file path=ppt/slides/slide6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1">
                <a:lumMod val="5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0341"/>
            <a:ext cx="9144000" cy="1143000"/>
          </a:xfrm>
        </p:spPr>
        <p:txBody>
          <a:bodyPr/>
          <a:lstStyle/>
          <a:p>
            <a:r>
              <a:rPr lang="en-US" sz="4800" dirty="0"/>
              <a:t>WOMEN</a:t>
            </a:r>
            <a:r>
              <a:rPr lang="en-US" sz="4800" dirty="0">
                <a:latin typeface="Garamond" panose="02020404030301010803" pitchFamily="18" charset="0"/>
              </a:rPr>
              <a:t>’</a:t>
            </a:r>
            <a:r>
              <a:rPr lang="en-US" sz="4800" dirty="0"/>
              <a:t>S MARCH ON VERSAILLES</a:t>
            </a:r>
          </a:p>
        </p:txBody>
      </p:sp>
      <p:sp>
        <p:nvSpPr>
          <p:cNvPr id="3" name="Content Placeholder 2"/>
          <p:cNvSpPr>
            <a:spLocks noGrp="1"/>
          </p:cNvSpPr>
          <p:nvPr>
            <p:ph idx="1"/>
          </p:nvPr>
        </p:nvSpPr>
        <p:spPr>
          <a:xfrm>
            <a:off x="6324600" y="914400"/>
            <a:ext cx="2514600" cy="533400"/>
          </a:xfrm>
        </p:spPr>
        <p:txBody>
          <a:bodyPr/>
          <a:lstStyle/>
          <a:p>
            <a:pPr marL="0" indent="0">
              <a:buNone/>
            </a:pPr>
            <a:r>
              <a:rPr lang="en-US" b="1" dirty="0"/>
              <a:t>October, 1789</a:t>
            </a:r>
          </a:p>
        </p:txBody>
      </p:sp>
      <p:pic>
        <p:nvPicPr>
          <p:cNvPr id="1026" name="Picture 2" descr="http://upload.wikimedia.org/wikipedia/commons/thumb/e/eb/Women%27s_March_on_Versailles01.jpg/1280px-Women%27s_March_on_Versailles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00200"/>
            <a:ext cx="9144000" cy="4772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280533"/>
      </p:ext>
    </p:extLst>
  </p:cSld>
  <p:clrMapOvr>
    <a:overrideClrMapping bg1="dk2" tx1="lt1" bg2="dk1" tx2="lt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1">
                <a:lumMod val="5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0341"/>
            <a:ext cx="9144000" cy="1143000"/>
          </a:xfrm>
        </p:spPr>
        <p:txBody>
          <a:bodyPr/>
          <a:lstStyle/>
          <a:p>
            <a:r>
              <a:rPr lang="en-US" sz="4800" dirty="0"/>
              <a:t>WOMEN</a:t>
            </a:r>
            <a:r>
              <a:rPr lang="en-US" sz="4800" dirty="0">
                <a:latin typeface="Garamond" panose="02020404030301010803" pitchFamily="18" charset="0"/>
              </a:rPr>
              <a:t>’</a:t>
            </a:r>
            <a:r>
              <a:rPr lang="en-US" sz="4800" dirty="0"/>
              <a:t>S MARCH ON VERSAILLES</a:t>
            </a:r>
          </a:p>
        </p:txBody>
      </p:sp>
      <p:sp>
        <p:nvSpPr>
          <p:cNvPr id="3" name="Content Placeholder 2"/>
          <p:cNvSpPr>
            <a:spLocks noGrp="1"/>
          </p:cNvSpPr>
          <p:nvPr>
            <p:ph idx="1"/>
          </p:nvPr>
        </p:nvSpPr>
        <p:spPr>
          <a:xfrm>
            <a:off x="6324600" y="914400"/>
            <a:ext cx="2514600" cy="533400"/>
          </a:xfrm>
        </p:spPr>
        <p:txBody>
          <a:bodyPr/>
          <a:lstStyle/>
          <a:p>
            <a:pPr marL="0" indent="0">
              <a:buNone/>
            </a:pPr>
            <a:r>
              <a:rPr lang="en-US" b="1" dirty="0"/>
              <a:t>October, 1789</a:t>
            </a:r>
          </a:p>
        </p:txBody>
      </p:sp>
      <p:pic>
        <p:nvPicPr>
          <p:cNvPr id="1026" name="Picture 2" descr="http://upload.wikimedia.org/wikipedia/commons/thumb/e/eb/Women%27s_March_on_Versailles01.jpg/1280px-Women%27s_March_on_Versailles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00200"/>
            <a:ext cx="9144000" cy="47720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4639270"/>
            <a:ext cx="9144000" cy="923330"/>
          </a:xfrm>
          <a:prstGeom prst="rect">
            <a:avLst/>
          </a:prstGeom>
          <a:solidFill>
            <a:schemeClr val="bg1">
              <a:lumMod val="20000"/>
              <a:lumOff val="80000"/>
              <a:alpha val="90000"/>
            </a:schemeClr>
          </a:solidFill>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5400" b="1" dirty="0">
                <a:solidFill>
                  <a:schemeClr val="bg2"/>
                </a:solidFill>
              </a:rPr>
              <a:t>ROYAL FAMILY </a:t>
            </a:r>
            <a:r>
              <a:rPr lang="en-US" sz="5400" b="1" dirty="0">
                <a:solidFill>
                  <a:schemeClr val="bg2"/>
                </a:solidFill>
                <a:sym typeface="Wingdings" panose="05000000000000000000" pitchFamily="2" charset="2"/>
              </a:rPr>
              <a:t> PARIS</a:t>
            </a:r>
            <a:endParaRPr lang="en-US" sz="5400" b="1" dirty="0">
              <a:solidFill>
                <a:schemeClr val="bg2"/>
              </a:solidFill>
            </a:endParaRPr>
          </a:p>
        </p:txBody>
      </p:sp>
    </p:spTree>
    <p:extLst>
      <p:ext uri="{BB962C8B-B14F-4D97-AF65-F5344CB8AC3E}">
        <p14:creationId xmlns:p14="http://schemas.microsoft.com/office/powerpoint/2010/main" val="2145314318"/>
      </p:ext>
    </p:extLst>
  </p:cSld>
  <p:clrMapOvr>
    <a:overrideClrMapping bg1="dk2" tx1="lt1" bg2="dk1" tx2="lt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1">
                <a:lumMod val="5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0341"/>
            <a:ext cx="9144000" cy="1143000"/>
          </a:xfrm>
        </p:spPr>
        <p:txBody>
          <a:bodyPr/>
          <a:lstStyle/>
          <a:p>
            <a:r>
              <a:rPr lang="en-US" sz="4800" dirty="0"/>
              <a:t>WOMEN</a:t>
            </a:r>
            <a:r>
              <a:rPr lang="en-US" sz="4800" dirty="0">
                <a:latin typeface="Garamond" panose="02020404030301010803" pitchFamily="18" charset="0"/>
              </a:rPr>
              <a:t>’</a:t>
            </a:r>
            <a:r>
              <a:rPr lang="en-US" sz="4800" dirty="0"/>
              <a:t>S MARCH ON VERSAILLES</a:t>
            </a:r>
          </a:p>
        </p:txBody>
      </p:sp>
      <p:sp>
        <p:nvSpPr>
          <p:cNvPr id="3" name="Content Placeholder 2"/>
          <p:cNvSpPr>
            <a:spLocks noGrp="1"/>
          </p:cNvSpPr>
          <p:nvPr>
            <p:ph idx="1"/>
          </p:nvPr>
        </p:nvSpPr>
        <p:spPr>
          <a:xfrm>
            <a:off x="6324600" y="914400"/>
            <a:ext cx="2514600" cy="533400"/>
          </a:xfrm>
        </p:spPr>
        <p:txBody>
          <a:bodyPr/>
          <a:lstStyle/>
          <a:p>
            <a:pPr marL="0" indent="0">
              <a:buNone/>
            </a:pPr>
            <a:r>
              <a:rPr lang="en-US" b="1" dirty="0"/>
              <a:t>October, 1789</a:t>
            </a:r>
          </a:p>
        </p:txBody>
      </p:sp>
      <p:pic>
        <p:nvPicPr>
          <p:cNvPr id="1026" name="Picture 2" descr="http://upload.wikimedia.org/wikipedia/commons/thumb/e/eb/Women%27s_March_on_Versailles01.jpg/1280px-Women%27s_March_on_Versailles01.jpg"/>
          <p:cNvPicPr>
            <a:picLocks noChangeAspect="1" noChangeArrowheads="1"/>
          </p:cNvPicPr>
          <p:nvPr/>
        </p:nvPicPr>
        <p:blipFill rotWithShape="1">
          <a:blip r:embed="rId3">
            <a:extLst>
              <a:ext uri="{28A0092B-C50C-407E-A947-70E740481C1C}">
                <a14:useLocalDpi xmlns:a14="http://schemas.microsoft.com/office/drawing/2010/main" val="0"/>
              </a:ext>
            </a:extLst>
          </a:blip>
          <a:srcRect l="6378" r="23459"/>
          <a:stretch/>
        </p:blipFill>
        <p:spPr bwMode="auto">
          <a:xfrm>
            <a:off x="0" y="0"/>
            <a:ext cx="92201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531328"/>
      </p:ext>
    </p:extLst>
  </p:cSld>
  <p:clrMapOvr>
    <a:overrideClrMapping bg1="dk2" tx1="lt1" bg2="dk1" tx2="lt2" accent1="accent1" accent2="accent2" accent3="accent3" accent4="accent4" accent5="accent5" accent6="accent6" hlink="hlink" folHlink="folHlink"/>
  </p:clrMapOvr>
</p:sld>
</file>

<file path=ppt/slides/slide69.xml><?xml version="1.0" encoding="utf-8"?>
<p:sld xmlns:a="http://schemas.openxmlformats.org/drawingml/2006/main" xmlns:r="http://schemas.openxmlformats.org/officeDocument/2006/relationships" xmlns:p="http://schemas.openxmlformats.org/presentationml/2006/main">
  <p:cSld>
    <p:bg>
      <p:bgPr>
        <a:gradFill flip="none" rotWithShape="0">
          <a:gsLst>
            <a:gs pos="0">
              <a:schemeClr val="bg1">
                <a:lumMod val="75000"/>
              </a:schemeClr>
            </a:gs>
            <a:gs pos="100000">
              <a:schemeClr val="bg1">
                <a:gamma/>
                <a:shade val="90980"/>
                <a:invGamma/>
              </a:schemeClr>
            </a:gs>
          </a:gsLst>
          <a:lin ang="5400000" scaled="1"/>
          <a:tileRect/>
        </a:gradFill>
        <a:effectLst/>
      </p:bgPr>
    </p:bg>
    <p:spTree>
      <p:nvGrpSpPr>
        <p:cNvPr id="1" name=""/>
        <p:cNvGrpSpPr/>
        <p:nvPr/>
      </p:nvGrpSpPr>
      <p:grpSpPr>
        <a:xfrm>
          <a:off x="0" y="0"/>
          <a:ext cx="0" cy="0"/>
          <a:chOff x="0" y="0"/>
          <a:chExt cx="0" cy="0"/>
        </a:xfrm>
      </p:grpSpPr>
      <p:pic>
        <p:nvPicPr>
          <p:cNvPr id="5122" name="Picture 2" descr="http://catherinedelors.com/blog/wp-content/uploads/Paris-Port-au-ble.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66000"/>
                    </a14:imgEffect>
                    <a14:imgEffect>
                      <a14:brightnessContrast contrast="20000"/>
                    </a14:imgEffect>
                  </a14:imgLayer>
                </a14:imgProps>
              </a:ext>
              <a:ext uri="{28A0092B-C50C-407E-A947-70E740481C1C}">
                <a14:useLocalDpi xmlns:a14="http://schemas.microsoft.com/office/drawing/2010/main" val="0"/>
              </a:ext>
            </a:extLst>
          </a:blip>
          <a:srcRect r="18694" b="18919"/>
          <a:stretch/>
        </p:blipFill>
        <p:spPr bwMode="auto">
          <a:xfrm>
            <a:off x="1" y="1"/>
            <a:ext cx="9143999" cy="6857999"/>
          </a:xfrm>
          <a:prstGeom prst="rect">
            <a:avLst/>
          </a:prstGeom>
          <a:noFill/>
          <a:extLst>
            <a:ext uri="{909E8E84-426E-40DD-AFC4-6F175D3DCCD1}">
              <a14:hiddenFill xmlns:a14="http://schemas.microsoft.com/office/drawing/2010/main">
                <a:solidFill>
                  <a:srgbClr val="FFFFFF"/>
                </a:solidFill>
              </a14:hiddenFill>
            </a:ext>
          </a:extLst>
        </p:spPr>
      </p:pic>
      <p:sp>
        <p:nvSpPr>
          <p:cNvPr id="8194" name="Rectangle 2"/>
          <p:cNvSpPr>
            <a:spLocks noGrp="1" noRot="1" noChangeArrowheads="1"/>
          </p:cNvSpPr>
          <p:nvPr>
            <p:ph type="title"/>
          </p:nvPr>
        </p:nvSpPr>
        <p:spPr>
          <a:xfrm>
            <a:off x="57150" y="666750"/>
            <a:ext cx="4514850" cy="1771650"/>
          </a:xfrm>
        </p:spPr>
        <p:txBody>
          <a:bodyPr/>
          <a:lstStyle/>
          <a:p>
            <a:pPr eaLnBrk="1" hangingPunct="1">
              <a:lnSpc>
                <a:spcPct val="85000"/>
              </a:lnSpc>
              <a:defRPr/>
            </a:pPr>
            <a:r>
              <a:rPr lang="en-US" sz="9600" dirty="0">
                <a:solidFill>
                  <a:schemeClr val="tx1">
                    <a:lumMod val="50000"/>
                  </a:schemeClr>
                </a:solidFill>
              </a:rPr>
              <a:t>Parisian</a:t>
            </a:r>
            <a:r>
              <a:rPr lang="en-US" sz="9600" b="1" dirty="0">
                <a:solidFill>
                  <a:schemeClr val="tx1">
                    <a:lumMod val="50000"/>
                  </a:schemeClr>
                </a:solidFill>
              </a:rPr>
              <a:t> </a:t>
            </a:r>
            <a:r>
              <a:rPr lang="en-US" sz="6600" dirty="0">
                <a:solidFill>
                  <a:schemeClr val="tx1">
                    <a:lumMod val="50000"/>
                  </a:schemeClr>
                </a:solidFill>
              </a:rPr>
              <a:t>Revolution</a:t>
            </a:r>
          </a:p>
        </p:txBody>
      </p:sp>
      <p:sp>
        <p:nvSpPr>
          <p:cNvPr id="8195" name="Rectangle 3"/>
          <p:cNvSpPr>
            <a:spLocks noGrp="1" noRot="1" noChangeArrowheads="1"/>
          </p:cNvSpPr>
          <p:nvPr>
            <p:ph idx="1"/>
          </p:nvPr>
        </p:nvSpPr>
        <p:spPr>
          <a:xfrm>
            <a:off x="3352800" y="3810000"/>
            <a:ext cx="5051426" cy="1676400"/>
          </a:xfrm>
        </p:spPr>
        <p:style>
          <a:lnRef idx="1">
            <a:schemeClr val="accent4"/>
          </a:lnRef>
          <a:fillRef idx="2">
            <a:schemeClr val="accent4"/>
          </a:fillRef>
          <a:effectRef idx="1">
            <a:schemeClr val="accent4"/>
          </a:effectRef>
          <a:fontRef idx="minor">
            <a:schemeClr val="dk1"/>
          </a:fontRef>
        </p:style>
        <p:txBody>
          <a:bodyPr anchor="ctr"/>
          <a:lstStyle/>
          <a:p>
            <a:pPr marL="0" indent="0" eaLnBrk="1" hangingPunct="1">
              <a:buFont typeface="Arial" charset="0"/>
              <a:buNone/>
              <a:defRPr/>
            </a:pPr>
            <a:r>
              <a:rPr lang="en-US" dirty="0">
                <a:solidFill>
                  <a:schemeClr val="tx2"/>
                </a:solidFill>
              </a:rPr>
              <a:t>After the Women’s March on Versailles, Paris became the Revolution’s epicenter.</a:t>
            </a:r>
          </a:p>
        </p:txBody>
      </p:sp>
    </p:spTree>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052" t="552" r="1456" b="1087"/>
          <a:stretch/>
        </p:blipFill>
        <p:spPr bwMode="auto">
          <a:xfrm>
            <a:off x="-1" y="-38100"/>
            <a:ext cx="9144001" cy="6896100"/>
          </a:xfrm>
          <a:prstGeom prst="rect">
            <a:avLst/>
          </a:prstGeom>
          <a:noFill/>
          <a:ln w="9525">
            <a:noFill/>
            <a:miter lim="800000"/>
            <a:headEnd/>
            <a:tailEnd/>
          </a:ln>
          <a:effectLst/>
        </p:spPr>
      </p:pic>
      <p:sp>
        <p:nvSpPr>
          <p:cNvPr id="5" name="Rectangle 4"/>
          <p:cNvSpPr/>
          <p:nvPr/>
        </p:nvSpPr>
        <p:spPr>
          <a:xfrm>
            <a:off x="1600200" y="381000"/>
            <a:ext cx="7010400" cy="1938992"/>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a:r>
              <a:rPr lang="en-US" sz="6000" b="1" dirty="0">
                <a:solidFill>
                  <a:srgbClr val="223C42"/>
                </a:solidFill>
                <a:effectLst>
                  <a:outerShdw blurRad="50800" dist="50800" dir="5400000" algn="ctr" rotWithShape="0">
                    <a:srgbClr val="D2D3C1"/>
                  </a:outerShdw>
                </a:effectLst>
              </a:rPr>
              <a:t>Battle of the </a:t>
            </a:r>
            <a:br>
              <a:rPr lang="en-US" sz="6000" b="1" dirty="0">
                <a:solidFill>
                  <a:srgbClr val="223C42"/>
                </a:solidFill>
                <a:effectLst>
                  <a:outerShdw blurRad="50800" dist="50800" dir="5400000" algn="ctr" rotWithShape="0">
                    <a:srgbClr val="D2D3C1"/>
                  </a:outerShdw>
                </a:effectLst>
              </a:rPr>
            </a:br>
            <a:r>
              <a:rPr lang="en-US" sz="6000" b="1" dirty="0">
                <a:solidFill>
                  <a:srgbClr val="223C42"/>
                </a:solidFill>
                <a:effectLst>
                  <a:outerShdw blurRad="50800" dist="50800" dir="5400000" algn="ctr" rotWithShape="0">
                    <a:srgbClr val="D2D3C1"/>
                  </a:outerShdw>
                </a:effectLst>
              </a:rPr>
              <a:t>Chesapeake</a:t>
            </a:r>
          </a:p>
        </p:txBody>
      </p:sp>
    </p:spTree>
    <p:extLst>
      <p:ext uri="{BB962C8B-B14F-4D97-AF65-F5344CB8AC3E}">
        <p14:creationId xmlns:p14="http://schemas.microsoft.com/office/powerpoint/2010/main" val="24671802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gradFill flip="none" rotWithShape="1">
          <a:gsLst>
            <a:gs pos="52000">
              <a:srgbClr val="0E0C16"/>
            </a:gs>
            <a:gs pos="100000">
              <a:srgbClr val="D20916"/>
            </a:gs>
          </a:gsLst>
          <a:lin ang="30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1694" y="505266"/>
            <a:ext cx="5638800" cy="3914333"/>
          </a:xfrm>
        </p:spPr>
        <p:txBody>
          <a:bodyPr/>
          <a:lstStyle/>
          <a:p>
            <a:pPr>
              <a:lnSpc>
                <a:spcPct val="90000"/>
              </a:lnSpc>
            </a:pPr>
            <a:r>
              <a:rPr lang="en-US" sz="9600" b="1" dirty="0">
                <a:effectLst>
                  <a:outerShdw blurRad="38100" dist="38100" dir="2700000" algn="tl">
                    <a:srgbClr val="000000">
                      <a:alpha val="43137"/>
                    </a:srgbClr>
                  </a:outerShdw>
                </a:effectLst>
                <a:latin typeface="+mn-lt"/>
              </a:rPr>
              <a:t>The Civil </a:t>
            </a:r>
            <a:br>
              <a:rPr lang="en-US" sz="7200" b="1" dirty="0">
                <a:effectLst>
                  <a:outerShdw blurRad="38100" dist="38100" dir="2700000" algn="tl">
                    <a:srgbClr val="000000">
                      <a:alpha val="43137"/>
                    </a:srgbClr>
                  </a:outerShdw>
                </a:effectLst>
                <a:latin typeface="+mn-lt"/>
              </a:rPr>
            </a:br>
            <a:r>
              <a:rPr lang="en-US" sz="6600" b="1" dirty="0">
                <a:effectLst>
                  <a:outerShdw blurRad="38100" dist="38100" dir="2700000" algn="tl">
                    <a:srgbClr val="000000">
                      <a:alpha val="43137"/>
                    </a:srgbClr>
                  </a:outerShdw>
                </a:effectLst>
                <a:latin typeface="+mn-lt"/>
              </a:rPr>
              <a:t>Constitution </a:t>
            </a:r>
            <a:br>
              <a:rPr lang="en-US" sz="6600" b="1" dirty="0">
                <a:effectLst>
                  <a:outerShdw blurRad="38100" dist="38100" dir="2700000" algn="tl">
                    <a:srgbClr val="000000">
                      <a:alpha val="43137"/>
                    </a:srgbClr>
                  </a:outerShdw>
                </a:effectLst>
                <a:latin typeface="+mn-lt"/>
              </a:rPr>
            </a:br>
            <a:r>
              <a:rPr lang="en-US" sz="6600" b="1" dirty="0">
                <a:effectLst>
                  <a:outerShdw blurRad="38100" dist="38100" dir="2700000" algn="tl">
                    <a:srgbClr val="000000">
                      <a:alpha val="43137"/>
                    </a:srgbClr>
                  </a:outerShdw>
                </a:effectLst>
                <a:latin typeface="+mn-lt"/>
              </a:rPr>
              <a:t>of the Clergy</a:t>
            </a: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99646" l="0" r="100000">
                        <a14:foregroundMark x1="54159" y1="9552" x2="69027" y2="55778"/>
                        <a14:foregroundMark x1="73097" y1="47406" x2="67434" y2="11321"/>
                        <a14:foregroundMark x1="18938" y1="86675" x2="96814" y2="82075"/>
                        <a14:foregroundMark x1="72566" y1="81368" x2="82124" y2="99646"/>
                        <a14:foregroundMark x1="13628" y1="81014" x2="14690" y2="87382"/>
                        <a14:foregroundMark x1="55221" y1="7783" x2="44779" y2="12382"/>
                        <a14:foregroundMark x1="58407" y1="6840" x2="63363" y2="8491"/>
                        <a14:foregroundMark x1="46018" y1="10731" x2="43186" y2="11439"/>
                        <a14:foregroundMark x1="23717" y1="92689" x2="33097" y2="86557"/>
                        <a14:foregroundMark x1="53628" y1="35259" x2="63894" y2="27948"/>
                        <a14:foregroundMark x1="42124" y1="17925" x2="42301" y2="24292"/>
                        <a14:foregroundMark x1="44248" y1="12382" x2="39469" y2="15684"/>
                        <a14:foregroundMark x1="39469" y1="15094" x2="41770" y2="20519"/>
                        <a14:foregroundMark x1="47965" y1="9906" x2="44425" y2="9670"/>
                        <a14:foregroundMark x1="42124" y1="13325" x2="39823" y2="11675"/>
                        <a14:backgroundMark x1="84779" y1="16038" x2="84956" y2="40566"/>
                        <a14:backgroundMark x1="32035" y1="11439" x2="38761" y2="48467"/>
                        <a14:backgroundMark x1="42655" y1="47052" x2="10442" y2="66392"/>
                      </a14:backgroundRemoval>
                    </a14:imgEffect>
                  </a14:imgLayer>
                </a14:imgProps>
              </a:ext>
            </a:extLst>
          </a:blip>
          <a:stretch>
            <a:fillRect/>
          </a:stretch>
        </p:blipFill>
        <p:spPr>
          <a:xfrm>
            <a:off x="4572000" y="-4046"/>
            <a:ext cx="4572000" cy="6862046"/>
          </a:xfrm>
          <a:prstGeom prst="rect">
            <a:avLst/>
          </a:prstGeom>
        </p:spPr>
      </p:pic>
      <p:pic>
        <p:nvPicPr>
          <p:cNvPr id="5" name="Picture 4">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0953" y="4582903"/>
            <a:ext cx="3361764" cy="1538115"/>
          </a:xfrm>
          <a:prstGeom prst="rect">
            <a:avLst/>
          </a:prstGeom>
        </p:spPr>
      </p:pic>
      <p:sp>
        <p:nvSpPr>
          <p:cNvPr id="6" name="TextBox 5"/>
          <p:cNvSpPr txBox="1"/>
          <p:nvPr/>
        </p:nvSpPr>
        <p:spPr>
          <a:xfrm rot="21349448">
            <a:off x="5584049" y="3408936"/>
            <a:ext cx="3257832" cy="2800767"/>
          </a:xfrm>
          <a:prstGeom prst="rect">
            <a:avLst/>
          </a:prstGeom>
          <a:solidFill>
            <a:srgbClr val="111634">
              <a:alpha val="75000"/>
            </a:srgbClr>
          </a:solidFill>
          <a:ln>
            <a:noFill/>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800" b="0" i="0" u="none" strike="noStrike" kern="0" cap="none" spc="0" normalizeH="0" baseline="0" noProof="0" dirty="0">
                <a:ln>
                  <a:noFill/>
                </a:ln>
                <a:solidFill>
                  <a:srgbClr val="E8DEBB">
                    <a:lumMod val="20000"/>
                    <a:lumOff val="80000"/>
                  </a:srgbClr>
                </a:solidFill>
                <a:effectLst/>
                <a:uLnTx/>
                <a:uFillTx/>
                <a:latin typeface="Bujardet Freres (Unregistered)" pitchFamily="2" charset="0"/>
              </a:rPr>
              <a:t>NEXT UP</a:t>
            </a:r>
          </a:p>
        </p:txBody>
      </p:sp>
    </p:spTree>
    <p:extLst>
      <p:ext uri="{BB962C8B-B14F-4D97-AF65-F5344CB8AC3E}">
        <p14:creationId xmlns:p14="http://schemas.microsoft.com/office/powerpoint/2010/main" val="1633327096"/>
      </p:ext>
    </p:extLst>
  </p:cSld>
  <p:clrMapOvr>
    <a:overrideClrMapping bg1="dk2" tx1="lt1" bg2="dk1" tx2="lt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5562600"/>
            <a:ext cx="5162550" cy="961525"/>
          </a:xfrm>
          <a:prstGeom prst="rect">
            <a:avLst/>
          </a:prstGeom>
        </p:spPr>
      </p:pic>
      <p:pic>
        <p:nvPicPr>
          <p:cNvPr id="4" name="Pictur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0842"/>
            <a:ext cx="9124950" cy="4174958"/>
          </a:xfrm>
          <a:prstGeom prst="rect">
            <a:avLst/>
          </a:prstGeom>
        </p:spPr>
      </p:pic>
      <p:pic>
        <p:nvPicPr>
          <p:cNvPr id="1027" name="Picture 3" descr="E:\Graphics\Stucco Social Media Icons\64px\stucco-facebook-64px.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51929" y="5562600"/>
            <a:ext cx="870129" cy="870129"/>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28" name="Picture 4" descr="E:\Graphics\Stucco Social Media Icons\64px\stucco-twitter-64px.pn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800" y="5562600"/>
            <a:ext cx="870129" cy="870129"/>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31" name="Picture 7" descr="http://www.r-speightjr.com/wp-content/uploads/2013/05/youtube_icon.pn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77000" y="5562601"/>
            <a:ext cx="870128" cy="870128"/>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5074" y="4032371"/>
            <a:ext cx="5066215" cy="1530229"/>
          </a:xfrm>
          <a:prstGeom prst="rect">
            <a:avLst/>
          </a:prstGeom>
        </p:spPr>
      </p:pic>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91000" y="4032370"/>
            <a:ext cx="5206435" cy="1530229"/>
          </a:xfrm>
          <a:prstGeom prst="rect">
            <a:avLst/>
          </a:prstGeom>
        </p:spPr>
      </p:pic>
    </p:spTree>
    <p:extLst>
      <p:ext uri="{BB962C8B-B14F-4D97-AF65-F5344CB8AC3E}">
        <p14:creationId xmlns:p14="http://schemas.microsoft.com/office/powerpoint/2010/main" val="20602094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26" presetClass="emph" presetSubtype="0" fill="hold" nodeType="afterEffect">
                                  <p:stCondLst>
                                    <p:cond delay="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499"/>
                                          </p:stCondLst>
                                        </p:cTn>
                                        <p:tgtEl>
                                          <p:spTgt spid="5"/>
                                        </p:tgtEl>
                                        <p:attrNameLst>
                                          <p:attrName>style.visibility</p:attrName>
                                        </p:attrNameLst>
                                      </p:cBhvr>
                                      <p:to>
                                        <p:strVal val="visible"/>
                                      </p:to>
                                    </p:set>
                                  </p:childTnLst>
                                </p:cTn>
                              </p:par>
                            </p:childTnLst>
                          </p:cTn>
                        </p:par>
                        <p:par>
                          <p:cTn id="14" fill="hold">
                            <p:stCondLst>
                              <p:cond delay="1000"/>
                            </p:stCondLst>
                            <p:childTnLst>
                              <p:par>
                                <p:cTn id="15" presetID="26" presetClass="emph" presetSubtype="0" fill="hold" nodeType="afterEffect">
                                  <p:stCondLst>
                                    <p:cond delay="0"/>
                                  </p:stCondLst>
                                  <p:childTnLst>
                                    <p:animEffect transition="out" filter="fade">
                                      <p:cBhvr>
                                        <p:cTn id="16" dur="500" tmFilter="0, 0; .2, .5; .8, .5; 1, 0"/>
                                        <p:tgtEl>
                                          <p:spTgt spid="5"/>
                                        </p:tgtEl>
                                      </p:cBhvr>
                                    </p:animEffect>
                                    <p:animScale>
                                      <p:cBhvr>
                                        <p:cTn id="1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619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b="6250"/>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2"/>
            </a:gs>
          </a:gsLst>
          <a:lin ang="5400000" scaled="1"/>
          <a:tileRect/>
        </a:gradFill>
        <a:effectLst/>
      </p:bgPr>
    </p:bg>
    <p:spTree>
      <p:nvGrpSpPr>
        <p:cNvPr id="1" name=""/>
        <p:cNvGrpSpPr/>
        <p:nvPr/>
      </p:nvGrpSpPr>
      <p:grpSpPr>
        <a:xfrm>
          <a:off x="0" y="0"/>
          <a:ext cx="0" cy="0"/>
          <a:chOff x="0" y="0"/>
          <a:chExt cx="0" cy="0"/>
        </a:xfrm>
      </p:grpSpPr>
      <p:graphicFrame>
        <p:nvGraphicFramePr>
          <p:cNvPr id="5" name="Chart 4"/>
          <p:cNvGraphicFramePr/>
          <p:nvPr>
            <p:extLst>
              <p:ext uri="{D42A27DB-BD31-4B8C-83A1-F6EECF244321}">
                <p14:modId xmlns:p14="http://schemas.microsoft.com/office/powerpoint/2010/main" val="696985270"/>
              </p:ext>
            </p:extLst>
          </p:nvPr>
        </p:nvGraphicFramePr>
        <p:xfrm>
          <a:off x="-18393" y="433552"/>
          <a:ext cx="9144000" cy="6400800"/>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4"/>
          <p:cNvPicPr>
            <a:picLocks noChangeAspect="1" noChangeArrowheads="1"/>
          </p:cNvPicPr>
          <p:nvPr/>
        </p:nvPicPr>
        <p:blipFill>
          <a:blip r:embed="rId4" cstate="print">
            <a:grayscl/>
            <a:extLst>
              <a:ext uri="{28A0092B-C50C-407E-A947-70E740481C1C}">
                <a14:useLocalDpi xmlns:a14="http://schemas.microsoft.com/office/drawing/2010/main" val="0"/>
              </a:ext>
            </a:extLst>
          </a:blip>
          <a:srcRect/>
          <a:stretch>
            <a:fillRect/>
          </a:stretch>
        </p:blipFill>
        <p:spPr bwMode="auto">
          <a:xfrm>
            <a:off x="1900801" y="3048000"/>
            <a:ext cx="1528199" cy="1638300"/>
          </a:xfrm>
          <a:prstGeom prst="ellipse">
            <a:avLst/>
          </a:prstGeom>
          <a:noFill/>
          <a:ln w="9525">
            <a:noFill/>
            <a:miter lim="800000"/>
            <a:headEnd/>
            <a:tailEnd/>
          </a:ln>
          <a:effectLst/>
        </p:spPr>
      </p:pic>
      <p:pic>
        <p:nvPicPr>
          <p:cNvPr id="1026" name="Picture 2" descr="C:\Users\Tom\AppData\Local\Microsoft\Windows\Temporary Internet Files\Content.IE5\51PNCNAR\MP900341943[1].jpg"/>
          <p:cNvPicPr>
            <a:picLocks noChangeAspect="1" noChangeArrowheads="1"/>
          </p:cNvPicPr>
          <p:nvPr/>
        </p:nvPicPr>
        <p:blipFill>
          <a:blip r:embed="rId5">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5715000" y="23648"/>
            <a:ext cx="3436884" cy="2451644"/>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304800"/>
            <a:ext cx="5715000" cy="1143000"/>
          </a:xfrm>
        </p:spPr>
        <p:txBody>
          <a:bodyPr/>
          <a:lstStyle/>
          <a:p>
            <a:r>
              <a:rPr lang="en-US" sz="8000" dirty="0">
                <a:latin typeface="Bujardet Freres (Unregistered)" pitchFamily="2" charset="0"/>
              </a:rPr>
              <a:t>Budget Crisis</a:t>
            </a:r>
          </a:p>
        </p:txBody>
      </p:sp>
    </p:spTree>
  </p:cSld>
  <p:clrMapOvr>
    <a:overrideClrMapping bg1="dk2" tx1="lt1" bg2="dk1"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FrenchRevolutionDark">
      <a:dk1>
        <a:srgbClr val="A34233"/>
      </a:dk1>
      <a:lt1>
        <a:srgbClr val="E6E6D5"/>
      </a:lt1>
      <a:dk2>
        <a:srgbClr val="703932"/>
      </a:dk2>
      <a:lt2>
        <a:srgbClr val="E6E6D5"/>
      </a:lt2>
      <a:accent1>
        <a:srgbClr val="E6E6D5"/>
      </a:accent1>
      <a:accent2>
        <a:srgbClr val="E6E6D5"/>
      </a:accent2>
      <a:accent3>
        <a:srgbClr val="E6E6D5"/>
      </a:accent3>
      <a:accent4>
        <a:srgbClr val="9A9AA5"/>
      </a:accent4>
      <a:accent5>
        <a:srgbClr val="9A9AA5"/>
      </a:accent5>
      <a:accent6>
        <a:srgbClr val="9A9AA5"/>
      </a:accent6>
      <a:hlink>
        <a:srgbClr val="E6E6D5"/>
      </a:hlink>
      <a:folHlink>
        <a:srgbClr val="9A9AA5"/>
      </a:folHlink>
    </a:clrScheme>
    <a:fontScheme name="French Fonts">
      <a:majorFont>
        <a:latin typeface="Bujardet Freres (Unregistered)"/>
        <a:ea typeface=""/>
        <a:cs typeface=""/>
      </a:majorFont>
      <a:minorFont>
        <a:latin typeface="IM FELL Double P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17">
      <a:dk1>
        <a:srgbClr val="072F54"/>
      </a:dk1>
      <a:lt1>
        <a:sysClr val="window" lastClr="FFFFFF"/>
      </a:lt1>
      <a:dk2>
        <a:srgbClr val="072F54"/>
      </a:dk2>
      <a:lt2>
        <a:srgbClr val="FFFFFF"/>
      </a:lt2>
      <a:accent1>
        <a:srgbClr val="FFFFFF"/>
      </a:accent1>
      <a:accent2>
        <a:srgbClr val="FDDF8B"/>
      </a:accent2>
      <a:accent3>
        <a:srgbClr val="FDDF8B"/>
      </a:accent3>
      <a:accent4>
        <a:srgbClr val="9ECCF6"/>
      </a:accent4>
      <a:accent5>
        <a:srgbClr val="FDDF8B"/>
      </a:accent5>
      <a:accent6>
        <a:srgbClr val="FDDF8B"/>
      </a:accent6>
      <a:hlink>
        <a:srgbClr val="FDDF8B"/>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10.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11.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12.xml><?xml version="1.0" encoding="utf-8"?>
<a:themeOverride xmlns:a="http://schemas.openxmlformats.org/drawingml/2006/main">
  <a:clrScheme name="FrenchRevolutionDark">
    <a:dk1>
      <a:srgbClr val="A34233"/>
    </a:dk1>
    <a:lt1>
      <a:srgbClr val="E6E6D5"/>
    </a:lt1>
    <a:dk2>
      <a:srgbClr val="703932"/>
    </a:dk2>
    <a:lt2>
      <a:srgbClr val="E6E6D5"/>
    </a:lt2>
    <a:accent1>
      <a:srgbClr val="E6E6D5"/>
    </a:accent1>
    <a:accent2>
      <a:srgbClr val="E6E6D5"/>
    </a:accent2>
    <a:accent3>
      <a:srgbClr val="E6E6D5"/>
    </a:accent3>
    <a:accent4>
      <a:srgbClr val="9A9AA5"/>
    </a:accent4>
    <a:accent5>
      <a:srgbClr val="9A9AA5"/>
    </a:accent5>
    <a:accent6>
      <a:srgbClr val="9A9AA5"/>
    </a:accent6>
    <a:hlink>
      <a:srgbClr val="E6E6D5"/>
    </a:hlink>
    <a:folHlink>
      <a:srgbClr val="9A9AA5"/>
    </a:folHlink>
  </a:clrScheme>
</a:themeOverride>
</file>

<file path=ppt/theme/themeOverride13.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14.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15.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16.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17.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18.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19.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2.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20.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21.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22.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23.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24.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25.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26.xml><?xml version="1.0" encoding="utf-8"?>
<a:themeOverride xmlns:a="http://schemas.openxmlformats.org/drawingml/2006/main">
  <a:clrScheme name="FrenchRevolutionDark">
    <a:dk1>
      <a:srgbClr val="A34233"/>
    </a:dk1>
    <a:lt1>
      <a:srgbClr val="E6E6D5"/>
    </a:lt1>
    <a:dk2>
      <a:srgbClr val="703932"/>
    </a:dk2>
    <a:lt2>
      <a:srgbClr val="E6E6D5"/>
    </a:lt2>
    <a:accent1>
      <a:srgbClr val="E6E6D5"/>
    </a:accent1>
    <a:accent2>
      <a:srgbClr val="E6E6D5"/>
    </a:accent2>
    <a:accent3>
      <a:srgbClr val="E6E6D5"/>
    </a:accent3>
    <a:accent4>
      <a:srgbClr val="9A9AA5"/>
    </a:accent4>
    <a:accent5>
      <a:srgbClr val="9A9AA5"/>
    </a:accent5>
    <a:accent6>
      <a:srgbClr val="9A9AA5"/>
    </a:accent6>
    <a:hlink>
      <a:srgbClr val="E6E6D5"/>
    </a:hlink>
    <a:folHlink>
      <a:srgbClr val="9A9AA5"/>
    </a:folHlink>
  </a:clrScheme>
</a:themeOverride>
</file>

<file path=ppt/theme/themeOverride27.xml><?xml version="1.0" encoding="utf-8"?>
<a:themeOverride xmlns:a="http://schemas.openxmlformats.org/drawingml/2006/main">
  <a:clrScheme name="FrenchRevolutionDark">
    <a:dk1>
      <a:srgbClr val="A34233"/>
    </a:dk1>
    <a:lt1>
      <a:srgbClr val="E6E6D5"/>
    </a:lt1>
    <a:dk2>
      <a:srgbClr val="703932"/>
    </a:dk2>
    <a:lt2>
      <a:srgbClr val="E6E6D5"/>
    </a:lt2>
    <a:accent1>
      <a:srgbClr val="E6E6D5"/>
    </a:accent1>
    <a:accent2>
      <a:srgbClr val="E6E6D5"/>
    </a:accent2>
    <a:accent3>
      <a:srgbClr val="E6E6D5"/>
    </a:accent3>
    <a:accent4>
      <a:srgbClr val="9A9AA5"/>
    </a:accent4>
    <a:accent5>
      <a:srgbClr val="9A9AA5"/>
    </a:accent5>
    <a:accent6>
      <a:srgbClr val="9A9AA5"/>
    </a:accent6>
    <a:hlink>
      <a:srgbClr val="E6E6D5"/>
    </a:hlink>
    <a:folHlink>
      <a:srgbClr val="9A9AA5"/>
    </a:folHlink>
  </a:clrScheme>
</a:themeOverride>
</file>

<file path=ppt/theme/themeOverride28.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29.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3.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30.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31.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32.xml><?xml version="1.0" encoding="utf-8"?>
<a:themeOverride xmlns:a="http://schemas.openxmlformats.org/drawingml/2006/main">
  <a:clrScheme name="FrenchRevolutionDark">
    <a:dk1>
      <a:srgbClr val="A34233"/>
    </a:dk1>
    <a:lt1>
      <a:srgbClr val="E6E6D5"/>
    </a:lt1>
    <a:dk2>
      <a:srgbClr val="703932"/>
    </a:dk2>
    <a:lt2>
      <a:srgbClr val="E6E6D5"/>
    </a:lt2>
    <a:accent1>
      <a:srgbClr val="E6E6D5"/>
    </a:accent1>
    <a:accent2>
      <a:srgbClr val="E6E6D5"/>
    </a:accent2>
    <a:accent3>
      <a:srgbClr val="E6E6D5"/>
    </a:accent3>
    <a:accent4>
      <a:srgbClr val="9A9AA5"/>
    </a:accent4>
    <a:accent5>
      <a:srgbClr val="9A9AA5"/>
    </a:accent5>
    <a:accent6>
      <a:srgbClr val="9A9AA5"/>
    </a:accent6>
    <a:hlink>
      <a:srgbClr val="E6E6D5"/>
    </a:hlink>
    <a:folHlink>
      <a:srgbClr val="9A9AA5"/>
    </a:folHlink>
  </a:clrScheme>
</a:themeOverride>
</file>

<file path=ppt/theme/themeOverride33.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34.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35.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36.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37.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38.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39.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4.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40.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41.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42.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43.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44.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45.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46.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47.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48.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49.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5.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50.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51.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52.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53.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54.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55.xml><?xml version="1.0" encoding="utf-8"?>
<a:themeOverride xmlns:a="http://schemas.openxmlformats.org/drawingml/2006/main">
  <a:clrScheme name="FrenchRevolutionDark">
    <a:dk1>
      <a:srgbClr val="A34233"/>
    </a:dk1>
    <a:lt1>
      <a:srgbClr val="E6E6D5"/>
    </a:lt1>
    <a:dk2>
      <a:srgbClr val="703932"/>
    </a:dk2>
    <a:lt2>
      <a:srgbClr val="E6E6D5"/>
    </a:lt2>
    <a:accent1>
      <a:srgbClr val="E6E6D5"/>
    </a:accent1>
    <a:accent2>
      <a:srgbClr val="E6E6D5"/>
    </a:accent2>
    <a:accent3>
      <a:srgbClr val="E6E6D5"/>
    </a:accent3>
    <a:accent4>
      <a:srgbClr val="9A9AA5"/>
    </a:accent4>
    <a:accent5>
      <a:srgbClr val="9A9AA5"/>
    </a:accent5>
    <a:accent6>
      <a:srgbClr val="9A9AA5"/>
    </a:accent6>
    <a:hlink>
      <a:srgbClr val="E6E6D5"/>
    </a:hlink>
    <a:folHlink>
      <a:srgbClr val="9A9AA5"/>
    </a:folHlink>
  </a:clrScheme>
</a:themeOverride>
</file>

<file path=ppt/theme/themeOverride56.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6.xml><?xml version="1.0" encoding="utf-8"?>
<a:themeOverride xmlns:a="http://schemas.openxmlformats.org/drawingml/2006/main">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8.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9.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docProps/app.xml><?xml version="1.0" encoding="utf-8"?>
<Properties xmlns="http://schemas.openxmlformats.org/officeDocument/2006/extended-properties" xmlns:vt="http://schemas.openxmlformats.org/officeDocument/2006/docPropsVTypes">
  <Template>Compass</Template>
  <TotalTime>14535</TotalTime>
  <Words>1054</Words>
  <Application>Microsoft Office PowerPoint</Application>
  <PresentationFormat>On-screen Show (4:3)</PresentationFormat>
  <Paragraphs>352</Paragraphs>
  <Slides>71</Slides>
  <Notes>4</Notes>
  <HiddenSlides>1</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71</vt:i4>
      </vt:variant>
    </vt:vector>
  </HeadingPairs>
  <TitlesOfParts>
    <vt:vector size="81" baseType="lpstr">
      <vt:lpstr>Arial</vt:lpstr>
      <vt:lpstr>Garamond</vt:lpstr>
      <vt:lpstr>Tahoma</vt:lpstr>
      <vt:lpstr>Gill Sans MT</vt:lpstr>
      <vt:lpstr>IM FELL Double Pica</vt:lpstr>
      <vt:lpstr>Calibri</vt:lpstr>
      <vt:lpstr>Bujardet Freres (Unregistered)</vt:lpstr>
      <vt:lpstr>Wingdings</vt:lpstr>
      <vt:lpstr>Office Theme</vt:lpstr>
      <vt:lpstr>1_Office Theme</vt:lpstr>
      <vt:lpstr>1789</vt:lpstr>
      <vt:lpstr>the  Old Regime</vt:lpstr>
      <vt:lpstr>The Tax Burden in America Today</vt:lpstr>
      <vt:lpstr>The Tax Burden in America Today</vt:lpstr>
      <vt:lpstr>exempt</vt:lpstr>
      <vt:lpstr>The American Revolution</vt:lpstr>
      <vt:lpstr>PowerPoint Presentation</vt:lpstr>
      <vt:lpstr>PowerPoint Presentation</vt:lpstr>
      <vt:lpstr>Budget Crisis</vt:lpstr>
      <vt:lpstr>Aristocratic Resurgence</vt:lpstr>
      <vt:lpstr>The Assembly  of Notables</vt:lpstr>
      <vt:lpstr>The Assembly  of Notables</vt:lpstr>
      <vt:lpstr>The Assembly  of Notables</vt:lpstr>
      <vt:lpstr>The Estates General</vt:lpstr>
      <vt:lpstr>Outdated</vt:lpstr>
      <vt:lpstr>PowerPoint Presentation</vt:lpstr>
      <vt:lpstr>BOURGEOISIE</vt:lpstr>
      <vt:lpstr>BOURGEOISIE</vt:lpstr>
      <vt:lpstr>PowerPoint Presentation</vt:lpstr>
      <vt:lpstr>PowerPoint Presentation</vt:lpstr>
      <vt:lpstr>What is The  Third Estate?</vt:lpstr>
      <vt:lpstr>Reform Proposals</vt:lpstr>
      <vt:lpstr>Reform Proposals</vt:lpstr>
      <vt:lpstr>Reform Proposals</vt:lpstr>
      <vt:lpstr>Indecision</vt:lpstr>
      <vt:lpstr>TWICE  AS MANY  ANGRY DELEGATES</vt:lpstr>
      <vt:lpstr>Estates General Convenes</vt:lpstr>
      <vt:lpstr>HAT FIASCO</vt:lpstr>
      <vt:lpstr>The National Assembly</vt:lpstr>
      <vt:lpstr>The National Assembly</vt:lpstr>
      <vt:lpstr>The National Assembly</vt:lpstr>
      <vt:lpstr>Three  Days  Later</vt:lpstr>
      <vt:lpstr>The Tennis  Court Oath</vt:lpstr>
      <vt:lpstr>The Tennis  Court Oath</vt:lpstr>
      <vt:lpstr>PowerPoint Presentation</vt:lpstr>
      <vt:lpstr>Compare</vt:lpstr>
      <vt:lpstr>CAPITULATION</vt:lpstr>
      <vt:lpstr>CAPITULATION</vt:lpstr>
      <vt:lpstr>PowerPoint Presentation</vt:lpstr>
      <vt:lpstr>Meanwhile, in Paris...</vt:lpstr>
      <vt:lpstr>The Bastille</vt:lpstr>
      <vt:lpstr>PowerPoint Presentation</vt:lpstr>
      <vt:lpstr>And in the Countryside...</vt:lpstr>
      <vt:lpstr>PowerPoint Presentation</vt:lpstr>
      <vt:lpstr>PowerPoint Presentation</vt:lpstr>
      <vt:lpstr>PowerPoint Presentation</vt:lpstr>
      <vt:lpstr>PowerPoint Presentation</vt:lpstr>
      <vt:lpstr>The Great Fear</vt:lpstr>
      <vt:lpstr>PowerPoint Presentation</vt:lpstr>
      <vt:lpstr>Decrees of  August 4th</vt:lpstr>
      <vt:lpstr>The Rights of Man</vt:lpstr>
      <vt:lpstr>[Classical] Liberalism</vt:lpstr>
      <vt:lpstr>[Classical] Liberalism</vt:lpstr>
      <vt:lpstr>[Classical] Liberalism</vt:lpstr>
      <vt:lpstr>PowerPoint Presentation</vt:lpstr>
      <vt:lpstr>The  Declaration  of the  Rights of Man  and the Citizen</vt:lpstr>
      <vt:lpstr>PowerPoint Presentation</vt:lpstr>
      <vt:lpstr>From the SC Department of Education</vt:lpstr>
      <vt:lpstr>PowerPoint Presentation</vt:lpstr>
      <vt:lpstr>INFLUENCERS</vt:lpstr>
      <vt:lpstr>INFLUENCERS</vt:lpstr>
      <vt:lpstr>INFLUENCERS</vt:lpstr>
      <vt:lpstr>INFLUENCERS</vt:lpstr>
      <vt:lpstr>INFLUENCERS</vt:lpstr>
      <vt:lpstr>A DIALOGUE</vt:lpstr>
      <vt:lpstr>WOMEN’S MARCH ON VERSAILLES</vt:lpstr>
      <vt:lpstr>WOMEN’S MARCH ON VERSAILLES</vt:lpstr>
      <vt:lpstr>WOMEN’S MARCH ON VERSAILLES</vt:lpstr>
      <vt:lpstr>Parisian Revolution</vt:lpstr>
      <vt:lpstr>The Civil  Constitution  of the Clergy</vt:lpstr>
      <vt:lpstr>PowerPoint Presentation</vt:lpstr>
    </vt:vector>
  </TitlesOfParts>
  <Company>tctc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French Revolution of 1789</dc:title>
  <dc:creator>Tom Richey</dc:creator>
  <cp:lastModifiedBy>Tom Richey</cp:lastModifiedBy>
  <cp:revision>500</cp:revision>
  <dcterms:created xsi:type="dcterms:W3CDTF">2007-09-20T15:48:38Z</dcterms:created>
  <dcterms:modified xsi:type="dcterms:W3CDTF">2018-11-12T22:37:55Z</dcterms:modified>
</cp:coreProperties>
</file>