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5" r:id="rId3"/>
    <p:sldId id="269" r:id="rId4"/>
    <p:sldId id="264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6" r:id="rId13"/>
    <p:sldId id="263" r:id="rId14"/>
    <p:sldId id="276" r:id="rId15"/>
    <p:sldId id="267" r:id="rId16"/>
    <p:sldId id="268" r:id="rId17"/>
    <p:sldId id="277" r:id="rId18"/>
    <p:sldId id="271" r:id="rId19"/>
    <p:sldId id="272" r:id="rId20"/>
    <p:sldId id="273" r:id="rId21"/>
    <p:sldId id="270" r:id="rId22"/>
    <p:sldId id="274" r:id="rId23"/>
    <p:sldId id="280" r:id="rId2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67" d="100"/>
          <a:sy n="67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14"/>
    </p:cViewPr>
  </p:sorterViewPr>
  <p:notesViewPr>
    <p:cSldViewPr>
      <p:cViewPr varScale="1">
        <p:scale>
          <a:sx n="66" d="100"/>
          <a:sy n="66" d="100"/>
        </p:scale>
        <p:origin x="-3139" y="-77"/>
      </p:cViewPr>
      <p:guideLst>
        <p:guide orient="horz" pos="290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B43F9-7026-48EA-8EDB-12C11CF8816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E20BF-7AE4-4983-B74D-C603D12B9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680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953BF99-6D58-44B6-A692-0EED394668F1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19BF53D-FF17-4F35-ADF8-173C237BEA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705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5541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221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851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288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0055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8718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1477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051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639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2593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88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5673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070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280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567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196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1804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885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8465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38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7568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BF53D-FF17-4F35-ADF8-173C237BEA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001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C20B48-47A9-481D-8955-466CD0637EF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CD583AC-6BEA-4743-A90E-1561B0CEC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b+41-42&amp;version=NIV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Tom Okamoto, MD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October 27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, 2018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Depression and the Church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305800" cy="2590800"/>
          </a:xfrm>
          <a:solidFill>
            <a:schemeClr val="tx2">
              <a:lumMod val="1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latin typeface="Baskerville Old Face" panose="02020602080505020303" pitchFamily="18" charset="0"/>
              </a:rPr>
              <a:t>Translating Christian Spiritual and Mental Health Languages:</a:t>
            </a:r>
            <a:br>
              <a:rPr lang="en-US" sz="3600" b="1" dirty="0" smtClean="0">
                <a:latin typeface="Baskerville Old Face" panose="02020602080505020303" pitchFamily="18" charset="0"/>
              </a:rPr>
            </a:br>
            <a:r>
              <a:rPr lang="en-US" sz="3600" b="1" dirty="0" smtClean="0">
                <a:latin typeface="Baskerville Old Face" panose="02020602080505020303" pitchFamily="18" charset="0"/>
              </a:rPr>
              <a:t>Listen for the still, small voice</a:t>
            </a:r>
            <a:br>
              <a:rPr lang="en-US" sz="3600" b="1" dirty="0" smtClean="0">
                <a:latin typeface="Baskerville Old Face" panose="02020602080505020303" pitchFamily="18" charset="0"/>
              </a:rPr>
            </a:br>
            <a:endParaRPr lang="en-US" sz="36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62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Christian reference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Holy Spirit working in </a:t>
            </a:r>
            <a:r>
              <a:rPr lang="en-US" dirty="0" smtClean="0">
                <a:solidFill>
                  <a:schemeClr val="bg1"/>
                </a:solidFill>
              </a:rPr>
              <a:t>relationships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Spiritual gifts</a:t>
            </a:r>
            <a:endParaRPr lang="en-US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Spiritual world</a:t>
            </a:r>
            <a:endParaRPr lang="en-US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Healing </a:t>
            </a:r>
            <a:r>
              <a:rPr lang="en-US" dirty="0">
                <a:solidFill>
                  <a:schemeClr val="bg1"/>
                </a:solidFill>
              </a:rPr>
              <a:t>through the </a:t>
            </a:r>
            <a:r>
              <a:rPr lang="en-US" dirty="0" smtClean="0">
                <a:solidFill>
                  <a:schemeClr val="bg1"/>
                </a:solidFill>
              </a:rPr>
              <a:t>Spirit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psychoanalytic third/intersubjective </a:t>
            </a:r>
            <a:r>
              <a:rPr lang="en-US" dirty="0" smtClean="0">
                <a:solidFill>
                  <a:schemeClr val="bg1"/>
                </a:solidFill>
              </a:rPr>
              <a:t>third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Character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chemeClr val="bg1"/>
                </a:solidFill>
              </a:rPr>
              <a:t>identity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Latent vs. Manifest process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Libidinal </a:t>
            </a:r>
            <a:r>
              <a:rPr lang="en-US" dirty="0">
                <a:solidFill>
                  <a:schemeClr val="bg1"/>
                </a:solidFill>
              </a:rPr>
              <a:t>object constancy, depressive phase, transmuting </a:t>
            </a:r>
            <a:r>
              <a:rPr lang="en-US" dirty="0" smtClean="0">
                <a:solidFill>
                  <a:schemeClr val="bg1"/>
                </a:solidFill>
              </a:rPr>
              <a:t>internalization, transcending to “O”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Christian Concepts of Growth and Healing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Mental Health reference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2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Mental health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Mindfulness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Cognitive </a:t>
            </a:r>
            <a:r>
              <a:rPr lang="en-US" dirty="0">
                <a:solidFill>
                  <a:schemeClr val="bg1"/>
                </a:solidFill>
              </a:rPr>
              <a:t>Therapy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Psychoanalysis-psychodynamic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Intersubjective third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bg1"/>
                </a:solidFill>
              </a:rPr>
              <a:t>Ineffable, unnamable, unknowable , “O”, deep and formless infinite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“Always already”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“Infinite dread”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Centering Prayer</a:t>
            </a:r>
          </a:p>
          <a:p>
            <a:r>
              <a:rPr lang="en-US" dirty="0" err="1">
                <a:solidFill>
                  <a:schemeClr val="bg1"/>
                </a:solidFill>
              </a:rPr>
              <a:t>Phillippians</a:t>
            </a:r>
            <a:r>
              <a:rPr lang="en-US" dirty="0">
                <a:solidFill>
                  <a:schemeClr val="bg1"/>
                </a:solidFill>
              </a:rPr>
              <a:t> 4:8:  Finally, brothers and sisters, whatever is true, whatever is noble, whatever is right, whatever is pure, whatever is lovely, whatever is admirable--if anything is excellent or praiseworthy--think about such things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>
                <a:solidFill>
                  <a:schemeClr val="bg1"/>
                </a:solidFill>
              </a:rPr>
              <a:t>where two or three gather in my name, there am I with them. Matt </a:t>
            </a:r>
            <a:r>
              <a:rPr lang="en-US" dirty="0" smtClean="0">
                <a:solidFill>
                  <a:schemeClr val="bg1"/>
                </a:solidFill>
              </a:rPr>
              <a:t>18:20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bg1"/>
                </a:solidFill>
              </a:rPr>
              <a:t>Things too wonderful for me to know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bg1"/>
                </a:solidFill>
              </a:rPr>
              <a:t>Ineffable, unknowable, unnamable, </a:t>
            </a:r>
            <a:r>
              <a:rPr lang="en-US" dirty="0" err="1" smtClean="0">
                <a:solidFill>
                  <a:schemeClr val="bg1"/>
                </a:solidFill>
              </a:rPr>
              <a:t>Yaweh</a:t>
            </a:r>
            <a:r>
              <a:rPr lang="en-US" dirty="0" smtClean="0">
                <a:solidFill>
                  <a:schemeClr val="bg1"/>
                </a:solidFill>
              </a:rPr>
              <a:t>, “I AM”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bg1"/>
                </a:solidFill>
              </a:rPr>
              <a:t>Fear of the Lord, Awe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Therapy </a:t>
            </a:r>
            <a:r>
              <a:rPr lang="en-US" dirty="0" smtClean="0">
                <a:solidFill>
                  <a:srgbClr val="002060"/>
                </a:solidFill>
              </a:rPr>
              <a:t>Language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Christian reference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Theory Language    Theology Language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Attachment Theory:  </a:t>
            </a:r>
            <a:r>
              <a:rPr lang="en-US" dirty="0" smtClean="0">
                <a:solidFill>
                  <a:schemeClr val="bg1"/>
                </a:solidFill>
              </a:rPr>
              <a:t>Mr</a:t>
            </a:r>
            <a:r>
              <a:rPr lang="en-US" dirty="0">
                <a:solidFill>
                  <a:schemeClr val="bg1"/>
                </a:solidFill>
              </a:rPr>
              <a:t>. Rodgers Neighborhood			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Neighbor </a:t>
            </a:r>
            <a:r>
              <a:rPr lang="en-US" dirty="0">
                <a:solidFill>
                  <a:schemeClr val="bg1"/>
                </a:solidFill>
              </a:rPr>
              <a:t>and attachment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Harlow monkeys, anaclitic depression vs. relationship and attachment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Erik Erikson, Bowlby and other attachment psychoanalytic researchers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Object </a:t>
            </a:r>
            <a:r>
              <a:rPr lang="en-US" dirty="0">
                <a:solidFill>
                  <a:schemeClr val="bg1"/>
                </a:solidFill>
              </a:rPr>
              <a:t>Relations Theory:</a:t>
            </a:r>
          </a:p>
          <a:p>
            <a:r>
              <a:rPr lang="en-US" dirty="0">
                <a:solidFill>
                  <a:schemeClr val="bg1"/>
                </a:solidFill>
              </a:rPr>
              <a:t>Separation-individuation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Transitional space (</a:t>
            </a:r>
            <a:r>
              <a:rPr lang="en-US" dirty="0" err="1" smtClean="0">
                <a:solidFill>
                  <a:schemeClr val="bg1"/>
                </a:solidFill>
              </a:rPr>
              <a:t>Winnicott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Rapproachment</a:t>
            </a:r>
            <a:r>
              <a:rPr lang="en-US" dirty="0">
                <a:solidFill>
                  <a:schemeClr val="bg1"/>
                </a:solidFill>
              </a:rPr>
              <a:t> (Margaret Mahler)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Love and affirmation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God </a:t>
            </a:r>
            <a:r>
              <a:rPr lang="en-US" dirty="0">
                <a:solidFill>
                  <a:schemeClr val="bg1"/>
                </a:solidFill>
              </a:rPr>
              <a:t>is Love, He loves us, he adopts us, we are his children, he is our </a:t>
            </a:r>
            <a:r>
              <a:rPr lang="en-US" dirty="0" smtClean="0">
                <a:solidFill>
                  <a:schemeClr val="bg1"/>
                </a:solidFill>
              </a:rPr>
              <a:t>father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Relationship with God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Fall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Forgiveness</a:t>
            </a:r>
            <a:r>
              <a:rPr lang="en-US" dirty="0">
                <a:solidFill>
                  <a:schemeClr val="bg1"/>
                </a:solidFill>
              </a:rPr>
              <a:t>: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God is the great reconciler, Christ provides the reconciliation, for the forgiveness of sins, </a:t>
            </a:r>
            <a:r>
              <a:rPr lang="en-US" dirty="0" smtClean="0">
                <a:solidFill>
                  <a:schemeClr val="bg1"/>
                </a:solidFill>
              </a:rPr>
              <a:t>restoration from  </a:t>
            </a:r>
            <a:r>
              <a:rPr lang="en-US" dirty="0">
                <a:solidFill>
                  <a:schemeClr val="bg1"/>
                </a:solidFill>
              </a:rPr>
              <a:t>the fall</a:t>
            </a:r>
          </a:p>
        </p:txBody>
      </p:sp>
    </p:spTree>
    <p:extLst>
      <p:ext uri="{BB962C8B-B14F-4D97-AF65-F5344CB8AC3E}">
        <p14:creationId xmlns:p14="http://schemas.microsoft.com/office/powerpoint/2010/main" xmlns="" val="57261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Biblical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algn="ctr"/>
            <a:r>
              <a:rPr lang="en-US" dirty="0" smtClean="0">
                <a:solidFill>
                  <a:schemeClr val="bg1"/>
                </a:solidFill>
              </a:rPr>
              <a:t>Pride and Surrender</a:t>
            </a:r>
          </a:p>
          <a:p>
            <a:pPr lvl="0" algn="ctr"/>
            <a:r>
              <a:rPr lang="en-US" dirty="0" smtClean="0">
                <a:solidFill>
                  <a:schemeClr val="bg1"/>
                </a:solidFill>
              </a:rPr>
              <a:t>Valley </a:t>
            </a:r>
            <a:r>
              <a:rPr lang="en-US" dirty="0">
                <a:solidFill>
                  <a:schemeClr val="bg1"/>
                </a:solidFill>
              </a:rPr>
              <a:t>of the Shadow of death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</a:rPr>
              <a:t>Spiritual darkness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</a:rPr>
              <a:t>Dark night of the soul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</a:rPr>
              <a:t>Poor in </a:t>
            </a:r>
            <a:r>
              <a:rPr lang="en-US" dirty="0" smtClean="0">
                <a:solidFill>
                  <a:schemeClr val="bg1"/>
                </a:solidFill>
              </a:rPr>
              <a:t>spirit</a:t>
            </a:r>
          </a:p>
          <a:p>
            <a:pPr lvl="0" algn="ctr"/>
            <a:r>
              <a:rPr lang="en-US" dirty="0" smtClean="0">
                <a:solidFill>
                  <a:schemeClr val="bg1"/>
                </a:solidFill>
              </a:rPr>
              <a:t>Spiritual bondage</a:t>
            </a:r>
          </a:p>
          <a:p>
            <a:pPr lvl="0" algn="ctr"/>
            <a:r>
              <a:rPr lang="en-US" dirty="0" smtClean="0">
                <a:solidFill>
                  <a:schemeClr val="bg1"/>
                </a:solidFill>
              </a:rPr>
              <a:t>Good and Evil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Narcissism and Relationship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Identity and Communion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Boundaries and </a:t>
            </a:r>
            <a:r>
              <a:rPr lang="en-US" dirty="0" err="1" smtClean="0">
                <a:solidFill>
                  <a:schemeClr val="bg1"/>
                </a:solidFill>
              </a:rPr>
              <a:t>Enmeshment,codependency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Depression and Joy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Illness and Health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Connection and Separation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Languages of Depression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Mental Health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876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3886200"/>
          </a:xfrm>
        </p:spPr>
        <p:txBody>
          <a:bodyPr>
            <a:normAutofit/>
          </a:bodyPr>
          <a:lstStyle/>
          <a:p>
            <a:pPr lvl="0" algn="ctr"/>
            <a:r>
              <a:rPr lang="en-US" sz="3600" dirty="0">
                <a:solidFill>
                  <a:schemeClr val="bg1"/>
                </a:solidFill>
              </a:rPr>
              <a:t>Valley of the Shadow of death</a:t>
            </a:r>
          </a:p>
          <a:p>
            <a:pPr lvl="0" algn="ctr"/>
            <a:r>
              <a:rPr lang="en-US" sz="3600" dirty="0">
                <a:solidFill>
                  <a:schemeClr val="bg1"/>
                </a:solidFill>
              </a:rPr>
              <a:t>Spiritual darkness</a:t>
            </a:r>
          </a:p>
          <a:p>
            <a:pPr lvl="0" algn="ctr"/>
            <a:r>
              <a:rPr lang="en-US" sz="3600" dirty="0">
                <a:solidFill>
                  <a:schemeClr val="bg1"/>
                </a:solidFill>
              </a:rPr>
              <a:t>Dark night of the soul</a:t>
            </a:r>
          </a:p>
          <a:p>
            <a:pPr lvl="0" algn="ctr"/>
            <a:r>
              <a:rPr lang="en-US" sz="3600" dirty="0">
                <a:solidFill>
                  <a:schemeClr val="bg1"/>
                </a:solidFill>
              </a:rPr>
              <a:t>Poor in spirit</a:t>
            </a:r>
          </a:p>
          <a:p>
            <a:pPr lvl="0" algn="ctr"/>
            <a:r>
              <a:rPr lang="en-US" sz="3600" dirty="0">
                <a:solidFill>
                  <a:schemeClr val="bg1"/>
                </a:solidFill>
              </a:rPr>
              <a:t>Spiritual bondage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Biblical Images of Depression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401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53000" y="1371600"/>
            <a:ext cx="335280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Spiritual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05400" y="2209800"/>
            <a:ext cx="4038600" cy="391363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Lack of Joy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Lack of Relationship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Pride (codependency)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Lack of Grace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Lack of Trust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Gratification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Hopelessness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Worldly-Under the Sun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" y="2286000"/>
            <a:ext cx="4038600" cy="391363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Lack of Motivation</a:t>
            </a:r>
          </a:p>
          <a:p>
            <a:r>
              <a:rPr lang="en-US" dirty="0">
                <a:solidFill>
                  <a:schemeClr val="bg1"/>
                </a:solidFill>
              </a:rPr>
              <a:t>Lack of Energy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Negative Thoughts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Suicidal Ideation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Catastrophic Thoughts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Anxiety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Poor Cognitive Function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Isolation, self-centered, withdrawn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Spiritual </a:t>
            </a:r>
            <a:r>
              <a:rPr lang="en-US" dirty="0">
                <a:solidFill>
                  <a:srgbClr val="002060"/>
                </a:solidFill>
              </a:rPr>
              <a:t>B</a:t>
            </a:r>
            <a:r>
              <a:rPr lang="en-US" dirty="0" smtClean="0">
                <a:solidFill>
                  <a:srgbClr val="002060"/>
                </a:solidFill>
              </a:rPr>
              <a:t>ondage of Depression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>
          <a:xfrm>
            <a:off x="381000" y="1371600"/>
            <a:ext cx="4040188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Biological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937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Biological Deceptions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Thought-created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Will-created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Character-created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Trauma-created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Event-created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Unchanging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Hopeless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Untreatable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Grace unfelt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Relationship distant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Isolation from God, others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chosen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Punishment for Sin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Punishment for Inadequacy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Hopeless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Unchangeable</a:t>
            </a:r>
          </a:p>
          <a:p>
            <a:r>
              <a:rPr lang="en-US" dirty="0">
                <a:solidFill>
                  <a:schemeClr val="bg1"/>
                </a:solidFill>
              </a:rPr>
              <a:t>Unredeemable</a:t>
            </a:r>
          </a:p>
          <a:p>
            <a:r>
              <a:rPr lang="en-US" dirty="0">
                <a:solidFill>
                  <a:schemeClr val="bg1"/>
                </a:solidFill>
              </a:rPr>
              <a:t>Unforgiveable</a:t>
            </a:r>
          </a:p>
          <a:p>
            <a:r>
              <a:rPr lang="en-US" dirty="0">
                <a:solidFill>
                  <a:schemeClr val="bg1"/>
                </a:solidFill>
              </a:rPr>
              <a:t>Evil-controlled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Spiritual Bondage of </a:t>
            </a:r>
            <a:r>
              <a:rPr lang="en-US" dirty="0" smtClean="0">
                <a:solidFill>
                  <a:srgbClr val="002060"/>
                </a:solidFill>
              </a:rPr>
              <a:t>Depression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Spiritual Deceptions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524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Job 41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Leviathan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4520" y="1524000"/>
            <a:ext cx="6794960" cy="4572000"/>
          </a:xfrm>
        </p:spPr>
      </p:pic>
    </p:spTree>
    <p:extLst>
      <p:ext uri="{BB962C8B-B14F-4D97-AF65-F5344CB8AC3E}">
        <p14:creationId xmlns:p14="http://schemas.microsoft.com/office/powerpoint/2010/main" xmlns="" val="588854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“</a:t>
            </a:r>
            <a:r>
              <a:rPr lang="en-US" b="1" dirty="0">
                <a:solidFill>
                  <a:srgbClr val="C00000"/>
                </a:solidFill>
              </a:rPr>
              <a:t>Can you </a:t>
            </a:r>
            <a:r>
              <a:rPr lang="en-US" dirty="0">
                <a:solidFill>
                  <a:schemeClr val="bg1"/>
                </a:solidFill>
              </a:rPr>
              <a:t>pull in Leviathan with a </a:t>
            </a:r>
            <a:r>
              <a:rPr lang="en-US" dirty="0" smtClean="0">
                <a:solidFill>
                  <a:schemeClr val="bg1"/>
                </a:solidFill>
              </a:rPr>
              <a:t>fishhook, or </a:t>
            </a:r>
            <a:r>
              <a:rPr lang="en-US" dirty="0">
                <a:solidFill>
                  <a:schemeClr val="bg1"/>
                </a:solidFill>
              </a:rPr>
              <a:t>tie down its tongue with a rope</a:t>
            </a:r>
            <a:r>
              <a:rPr lang="en-US" dirty="0" smtClean="0">
                <a:solidFill>
                  <a:schemeClr val="bg1"/>
                </a:solidFill>
              </a:rPr>
              <a:t>?, </a:t>
            </a:r>
            <a:r>
              <a:rPr lang="en-US" b="1" dirty="0" smtClean="0">
                <a:solidFill>
                  <a:srgbClr val="C00000"/>
                </a:solidFill>
              </a:rPr>
              <a:t>Can </a:t>
            </a:r>
            <a:r>
              <a:rPr lang="en-US" b="1" dirty="0">
                <a:solidFill>
                  <a:srgbClr val="C00000"/>
                </a:solidFill>
              </a:rPr>
              <a:t>you </a:t>
            </a:r>
            <a:r>
              <a:rPr lang="en-US" dirty="0">
                <a:solidFill>
                  <a:schemeClr val="bg1"/>
                </a:solidFill>
              </a:rPr>
              <a:t>put a cord through its </a:t>
            </a:r>
            <a:r>
              <a:rPr lang="en-US" dirty="0" smtClean="0">
                <a:solidFill>
                  <a:schemeClr val="bg1"/>
                </a:solidFill>
              </a:rPr>
              <a:t>nose, or </a:t>
            </a:r>
            <a:r>
              <a:rPr lang="en-US" dirty="0">
                <a:solidFill>
                  <a:schemeClr val="bg1"/>
                </a:solidFill>
              </a:rPr>
              <a:t>pierce its jaw with a hook</a:t>
            </a:r>
            <a:r>
              <a:rPr lang="en-US" dirty="0" smtClean="0">
                <a:solidFill>
                  <a:schemeClr val="bg1"/>
                </a:solidFill>
              </a:rPr>
              <a:t>? W ill </a:t>
            </a:r>
            <a:r>
              <a:rPr lang="en-US" dirty="0">
                <a:solidFill>
                  <a:schemeClr val="bg1"/>
                </a:solidFill>
              </a:rPr>
              <a:t>it keep begging you for mercy</a:t>
            </a:r>
            <a:r>
              <a:rPr lang="en-US" dirty="0" smtClean="0">
                <a:solidFill>
                  <a:schemeClr val="bg1"/>
                </a:solidFill>
              </a:rPr>
              <a:t>? Will </a:t>
            </a:r>
            <a:r>
              <a:rPr lang="en-US" dirty="0">
                <a:solidFill>
                  <a:schemeClr val="bg1"/>
                </a:solidFill>
              </a:rPr>
              <a:t>it speak to you with gentle </a:t>
            </a:r>
            <a:r>
              <a:rPr lang="en-US" dirty="0" smtClean="0">
                <a:solidFill>
                  <a:schemeClr val="bg1"/>
                </a:solidFill>
              </a:rPr>
              <a:t>words? Will </a:t>
            </a:r>
            <a:r>
              <a:rPr lang="en-US" dirty="0">
                <a:solidFill>
                  <a:schemeClr val="bg1"/>
                </a:solidFill>
              </a:rPr>
              <a:t>it make an agreement with </a:t>
            </a:r>
            <a:r>
              <a:rPr lang="en-US" dirty="0" smtClean="0">
                <a:solidFill>
                  <a:schemeClr val="bg1"/>
                </a:solidFill>
              </a:rPr>
              <a:t>you, for </a:t>
            </a:r>
            <a:r>
              <a:rPr lang="en-US" dirty="0">
                <a:solidFill>
                  <a:schemeClr val="bg1"/>
                </a:solidFill>
              </a:rPr>
              <a:t>you to take it as your slave for </a:t>
            </a:r>
            <a:r>
              <a:rPr lang="en-US" dirty="0" smtClean="0">
                <a:solidFill>
                  <a:schemeClr val="bg1"/>
                </a:solidFill>
              </a:rPr>
              <a:t>life? </a:t>
            </a:r>
            <a:r>
              <a:rPr lang="en-US" b="1" dirty="0" smtClean="0">
                <a:solidFill>
                  <a:srgbClr val="C00000"/>
                </a:solidFill>
              </a:rPr>
              <a:t>Can </a:t>
            </a:r>
            <a:r>
              <a:rPr lang="en-US" b="1" dirty="0">
                <a:solidFill>
                  <a:srgbClr val="C00000"/>
                </a:solidFill>
              </a:rPr>
              <a:t>you </a:t>
            </a:r>
            <a:r>
              <a:rPr lang="en-US" dirty="0">
                <a:solidFill>
                  <a:schemeClr val="bg1"/>
                </a:solidFill>
              </a:rPr>
              <a:t>make a pet of it like a </a:t>
            </a:r>
            <a:r>
              <a:rPr lang="en-US" dirty="0" smtClean="0">
                <a:solidFill>
                  <a:schemeClr val="bg1"/>
                </a:solidFill>
              </a:rPr>
              <a:t>bird or </a:t>
            </a:r>
            <a:r>
              <a:rPr lang="en-US" dirty="0">
                <a:solidFill>
                  <a:schemeClr val="bg1"/>
                </a:solidFill>
              </a:rPr>
              <a:t>put it on a leash for the young women in your </a:t>
            </a:r>
            <a:r>
              <a:rPr lang="en-US" dirty="0" smtClean="0">
                <a:solidFill>
                  <a:schemeClr val="bg1"/>
                </a:solidFill>
              </a:rPr>
              <a:t>house? Will </a:t>
            </a:r>
            <a:r>
              <a:rPr lang="en-US" dirty="0">
                <a:solidFill>
                  <a:schemeClr val="bg1"/>
                </a:solidFill>
              </a:rPr>
              <a:t>traders barter for it</a:t>
            </a:r>
            <a:r>
              <a:rPr lang="en-US" dirty="0" smtClean="0">
                <a:solidFill>
                  <a:schemeClr val="bg1"/>
                </a:solidFill>
              </a:rPr>
              <a:t>? Will </a:t>
            </a:r>
            <a:r>
              <a:rPr lang="en-US" dirty="0">
                <a:solidFill>
                  <a:schemeClr val="bg1"/>
                </a:solidFill>
              </a:rPr>
              <a:t>they divide it up among the </a:t>
            </a:r>
            <a:r>
              <a:rPr lang="en-US" dirty="0" smtClean="0">
                <a:solidFill>
                  <a:schemeClr val="bg1"/>
                </a:solidFill>
              </a:rPr>
              <a:t>merchants?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Can </a:t>
            </a:r>
            <a:r>
              <a:rPr lang="en-US" b="1" dirty="0">
                <a:solidFill>
                  <a:srgbClr val="C00000"/>
                </a:solidFill>
              </a:rPr>
              <a:t>you </a:t>
            </a:r>
            <a:r>
              <a:rPr lang="en-US" dirty="0">
                <a:solidFill>
                  <a:schemeClr val="bg1"/>
                </a:solidFill>
              </a:rPr>
              <a:t>fill its hide with </a:t>
            </a:r>
            <a:r>
              <a:rPr lang="en-US" dirty="0" smtClean="0">
                <a:solidFill>
                  <a:schemeClr val="bg1"/>
                </a:solidFill>
              </a:rPr>
              <a:t>harpoons, or </a:t>
            </a:r>
            <a:r>
              <a:rPr lang="en-US" dirty="0">
                <a:solidFill>
                  <a:schemeClr val="bg1"/>
                </a:solidFill>
              </a:rPr>
              <a:t>its head with fishing </a:t>
            </a:r>
            <a:r>
              <a:rPr lang="en-US" dirty="0" smtClean="0">
                <a:solidFill>
                  <a:schemeClr val="bg1"/>
                </a:solidFill>
              </a:rPr>
              <a:t>spears? If </a:t>
            </a:r>
            <a:r>
              <a:rPr lang="en-US" dirty="0">
                <a:solidFill>
                  <a:schemeClr val="bg1"/>
                </a:solidFill>
              </a:rPr>
              <a:t>you lay a hand on it</a:t>
            </a:r>
            <a:r>
              <a:rPr lang="en-US" dirty="0" smtClean="0">
                <a:solidFill>
                  <a:schemeClr val="bg1"/>
                </a:solidFill>
              </a:rPr>
              <a:t>,, you </a:t>
            </a:r>
            <a:r>
              <a:rPr lang="en-US" dirty="0">
                <a:solidFill>
                  <a:schemeClr val="bg1"/>
                </a:solidFill>
              </a:rPr>
              <a:t>will remember the struggle and never do it again</a:t>
            </a:r>
            <a:r>
              <a:rPr lang="en-US" dirty="0" smtClean="0">
                <a:solidFill>
                  <a:schemeClr val="bg1"/>
                </a:solidFill>
              </a:rPr>
              <a:t>!, </a:t>
            </a:r>
            <a:r>
              <a:rPr lang="en-US" b="1" dirty="0" smtClean="0">
                <a:solidFill>
                  <a:srgbClr val="C00000"/>
                </a:solidFill>
              </a:rPr>
              <a:t>Any </a:t>
            </a:r>
            <a:r>
              <a:rPr lang="en-US" b="1" dirty="0">
                <a:solidFill>
                  <a:srgbClr val="C00000"/>
                </a:solidFill>
              </a:rPr>
              <a:t>hope of subduing it is false</a:t>
            </a:r>
            <a:r>
              <a:rPr lang="en-US" dirty="0" smtClean="0">
                <a:solidFill>
                  <a:schemeClr val="bg1"/>
                </a:solidFill>
              </a:rPr>
              <a:t>; the </a:t>
            </a:r>
            <a:r>
              <a:rPr lang="en-US" dirty="0">
                <a:solidFill>
                  <a:schemeClr val="bg1"/>
                </a:solidFill>
              </a:rPr>
              <a:t>mere sight of it is </a:t>
            </a:r>
            <a:r>
              <a:rPr lang="en-US" dirty="0" smtClean="0">
                <a:solidFill>
                  <a:schemeClr val="bg1"/>
                </a:solidFill>
              </a:rPr>
              <a:t>overpowering. No </a:t>
            </a:r>
            <a:r>
              <a:rPr lang="en-US" dirty="0">
                <a:solidFill>
                  <a:schemeClr val="bg1"/>
                </a:solidFill>
              </a:rPr>
              <a:t>one is fierce enough to rouse it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Who </a:t>
            </a:r>
            <a:r>
              <a:rPr lang="en-US" b="1" dirty="0" smtClean="0">
                <a:solidFill>
                  <a:srgbClr val="C00000"/>
                </a:solidFill>
              </a:rPr>
              <a:t>the</a:t>
            </a:r>
            <a:r>
              <a:rPr lang="en-US" b="1" dirty="0" smtClean="0">
                <a:solidFill>
                  <a:srgbClr val="FF0000"/>
                </a:solidFill>
              </a:rPr>
              <a:t>n? </a:t>
            </a:r>
            <a:r>
              <a:rPr lang="en-US" dirty="0" smtClean="0">
                <a:solidFill>
                  <a:schemeClr val="bg1"/>
                </a:solidFill>
              </a:rPr>
              <a:t>Who is </a:t>
            </a:r>
            <a:r>
              <a:rPr lang="en-US" dirty="0" smtClean="0">
                <a:solidFill>
                  <a:schemeClr val="bg1"/>
                </a:solidFill>
              </a:rPr>
              <a:t>able to stand against </a:t>
            </a:r>
            <a:r>
              <a:rPr lang="en-US" dirty="0" smtClean="0">
                <a:solidFill>
                  <a:schemeClr val="bg1"/>
                </a:solidFill>
              </a:rPr>
              <a:t>me? Who </a:t>
            </a:r>
            <a:r>
              <a:rPr lang="en-US" dirty="0">
                <a:solidFill>
                  <a:schemeClr val="bg1"/>
                </a:solidFill>
              </a:rPr>
              <a:t>has a claim against me that I must pay</a:t>
            </a:r>
            <a:r>
              <a:rPr lang="en-US" dirty="0" smtClean="0">
                <a:solidFill>
                  <a:schemeClr val="bg1"/>
                </a:solidFill>
              </a:rPr>
              <a:t>? </a:t>
            </a:r>
            <a:r>
              <a:rPr lang="en-US" b="1" dirty="0" smtClean="0">
                <a:solidFill>
                  <a:srgbClr val="C00000"/>
                </a:solidFill>
              </a:rPr>
              <a:t>Everything </a:t>
            </a:r>
            <a:r>
              <a:rPr lang="en-US" b="1" dirty="0">
                <a:solidFill>
                  <a:srgbClr val="C00000"/>
                </a:solidFill>
              </a:rPr>
              <a:t>under heaven belongs to me</a:t>
            </a:r>
            <a:r>
              <a:rPr lang="en-US" b="1" dirty="0" smtClean="0"/>
              <a:t>. </a:t>
            </a:r>
            <a:r>
              <a:rPr lang="en-US" dirty="0" smtClean="0">
                <a:solidFill>
                  <a:schemeClr val="bg1"/>
                </a:solidFill>
              </a:rPr>
              <a:t>“I </a:t>
            </a:r>
            <a:r>
              <a:rPr lang="en-US" dirty="0">
                <a:solidFill>
                  <a:schemeClr val="bg1"/>
                </a:solidFill>
              </a:rPr>
              <a:t>will not fail to speak of Leviathan’s limbs</a:t>
            </a:r>
            <a:r>
              <a:rPr lang="en-US" dirty="0" smtClean="0">
                <a:solidFill>
                  <a:schemeClr val="bg1"/>
                </a:solidFill>
              </a:rPr>
              <a:t>, its </a:t>
            </a:r>
            <a:r>
              <a:rPr lang="en-US" dirty="0">
                <a:solidFill>
                  <a:schemeClr val="bg1"/>
                </a:solidFill>
              </a:rPr>
              <a:t>strength and its graceful </a:t>
            </a:r>
            <a:r>
              <a:rPr lang="en-US" dirty="0" smtClean="0">
                <a:solidFill>
                  <a:schemeClr val="bg1"/>
                </a:solidFill>
              </a:rPr>
              <a:t>form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Who </a:t>
            </a:r>
            <a:r>
              <a:rPr lang="en-US" b="1" dirty="0">
                <a:solidFill>
                  <a:srgbClr val="C00000"/>
                </a:solidFill>
              </a:rPr>
              <a:t>can </a:t>
            </a:r>
            <a:r>
              <a:rPr lang="en-US" dirty="0">
                <a:solidFill>
                  <a:schemeClr val="bg1"/>
                </a:solidFill>
              </a:rPr>
              <a:t>strip off its outer </a:t>
            </a:r>
            <a:r>
              <a:rPr lang="en-US" dirty="0" smtClean="0">
                <a:solidFill>
                  <a:schemeClr val="bg1"/>
                </a:solidFill>
              </a:rPr>
              <a:t>coat? </a:t>
            </a:r>
            <a:r>
              <a:rPr lang="en-US" b="1" dirty="0" smtClean="0">
                <a:solidFill>
                  <a:srgbClr val="C00000"/>
                </a:solidFill>
              </a:rPr>
              <a:t>Who </a:t>
            </a:r>
            <a:r>
              <a:rPr lang="en-US" b="1" dirty="0">
                <a:solidFill>
                  <a:srgbClr val="C00000"/>
                </a:solidFill>
              </a:rPr>
              <a:t>can </a:t>
            </a:r>
            <a:r>
              <a:rPr lang="en-US" dirty="0">
                <a:solidFill>
                  <a:schemeClr val="bg1"/>
                </a:solidFill>
              </a:rPr>
              <a:t>penetrate its double coat of armor a </a:t>
            </a:r>
            <a:r>
              <a:rPr lang="en-US" dirty="0" smtClean="0">
                <a:solidFill>
                  <a:schemeClr val="bg1"/>
                </a:solidFill>
              </a:rPr>
              <a:t>? </a:t>
            </a:r>
            <a:r>
              <a:rPr lang="en-US" b="1" dirty="0" smtClean="0">
                <a:solidFill>
                  <a:srgbClr val="C00000"/>
                </a:solidFill>
              </a:rPr>
              <a:t>Who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dares open the doors of its </a:t>
            </a:r>
            <a:r>
              <a:rPr lang="en-US" dirty="0" smtClean="0">
                <a:solidFill>
                  <a:schemeClr val="bg1"/>
                </a:solidFill>
              </a:rPr>
              <a:t>mouth, ringed </a:t>
            </a:r>
            <a:r>
              <a:rPr lang="en-US" dirty="0">
                <a:solidFill>
                  <a:schemeClr val="bg1"/>
                </a:solidFill>
              </a:rPr>
              <a:t>about with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fearsome </a:t>
            </a:r>
            <a:r>
              <a:rPr lang="en-US" b="1" dirty="0" smtClean="0">
                <a:solidFill>
                  <a:srgbClr val="C00000"/>
                </a:solidFill>
              </a:rPr>
              <a:t>teeth</a:t>
            </a:r>
            <a:r>
              <a:rPr lang="en-US" dirty="0" smtClean="0">
                <a:solidFill>
                  <a:schemeClr val="bg1"/>
                </a:solidFill>
              </a:rPr>
              <a:t>? Its </a:t>
            </a:r>
            <a:r>
              <a:rPr lang="en-US" dirty="0">
                <a:solidFill>
                  <a:schemeClr val="bg1"/>
                </a:solidFill>
              </a:rPr>
              <a:t>back </a:t>
            </a:r>
            <a:r>
              <a:rPr lang="en-US" b="1" dirty="0" smtClean="0">
                <a:solidFill>
                  <a:schemeClr val="bg1"/>
                </a:solidFill>
              </a:rPr>
              <a:t>has </a:t>
            </a:r>
            <a:r>
              <a:rPr lang="en-US" b="1" dirty="0">
                <a:solidFill>
                  <a:srgbClr val="C00000"/>
                </a:solidFill>
              </a:rPr>
              <a:t>rows of </a:t>
            </a:r>
            <a:r>
              <a:rPr lang="en-US" b="1" dirty="0" smtClean="0">
                <a:solidFill>
                  <a:srgbClr val="C00000"/>
                </a:solidFill>
              </a:rPr>
              <a:t>shields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1"/>
                </a:solidFill>
              </a:rPr>
              <a:t>tightly </a:t>
            </a:r>
            <a:r>
              <a:rPr lang="en-US" dirty="0">
                <a:solidFill>
                  <a:schemeClr val="bg1"/>
                </a:solidFill>
              </a:rPr>
              <a:t>sealed </a:t>
            </a:r>
            <a:r>
              <a:rPr lang="en-US" dirty="0" smtClean="0">
                <a:solidFill>
                  <a:schemeClr val="bg1"/>
                </a:solidFill>
              </a:rPr>
              <a:t>together; each </a:t>
            </a:r>
            <a:r>
              <a:rPr lang="en-US" dirty="0">
                <a:solidFill>
                  <a:schemeClr val="bg1"/>
                </a:solidFill>
              </a:rPr>
              <a:t>is so close to the </a:t>
            </a:r>
            <a:r>
              <a:rPr lang="en-US" dirty="0" smtClean="0">
                <a:solidFill>
                  <a:schemeClr val="bg1"/>
                </a:solidFill>
              </a:rPr>
              <a:t>next, that </a:t>
            </a:r>
            <a:r>
              <a:rPr lang="en-US" dirty="0">
                <a:solidFill>
                  <a:schemeClr val="bg1"/>
                </a:solidFill>
              </a:rPr>
              <a:t>no air can pass </a:t>
            </a:r>
            <a:r>
              <a:rPr lang="en-US" dirty="0" smtClean="0">
                <a:solidFill>
                  <a:schemeClr val="bg1"/>
                </a:solidFill>
              </a:rPr>
              <a:t>between. They </a:t>
            </a:r>
            <a:r>
              <a:rPr lang="en-US" dirty="0">
                <a:solidFill>
                  <a:schemeClr val="bg1"/>
                </a:solidFill>
              </a:rPr>
              <a:t>are joined fast to one another</a:t>
            </a:r>
            <a:r>
              <a:rPr lang="en-US" dirty="0" smtClean="0">
                <a:solidFill>
                  <a:schemeClr val="bg1"/>
                </a:solidFill>
              </a:rPr>
              <a:t>; they </a:t>
            </a:r>
            <a:r>
              <a:rPr lang="en-US" dirty="0">
                <a:solidFill>
                  <a:schemeClr val="bg1"/>
                </a:solidFill>
              </a:rPr>
              <a:t>cling together and cannot be </a:t>
            </a:r>
            <a:r>
              <a:rPr lang="en-US" dirty="0" smtClean="0">
                <a:solidFill>
                  <a:schemeClr val="bg1"/>
                </a:solidFill>
              </a:rPr>
              <a:t>parted. Its </a:t>
            </a:r>
            <a:r>
              <a:rPr lang="en-US" dirty="0">
                <a:solidFill>
                  <a:schemeClr val="bg1"/>
                </a:solidFill>
              </a:rPr>
              <a:t>snorting throws out flashes of light</a:t>
            </a:r>
            <a:r>
              <a:rPr lang="en-US" dirty="0" smtClean="0">
                <a:solidFill>
                  <a:schemeClr val="bg1"/>
                </a:solidFill>
              </a:rPr>
              <a:t>; its </a:t>
            </a:r>
            <a:r>
              <a:rPr lang="en-US" dirty="0">
                <a:solidFill>
                  <a:schemeClr val="bg1"/>
                </a:solidFill>
              </a:rPr>
              <a:t>eyes are like the rays of </a:t>
            </a:r>
            <a:r>
              <a:rPr lang="en-US" dirty="0" smtClean="0">
                <a:solidFill>
                  <a:schemeClr val="bg1"/>
                </a:solidFill>
              </a:rPr>
              <a:t>dawn. </a:t>
            </a:r>
            <a:r>
              <a:rPr lang="en-US" b="1" dirty="0" smtClean="0">
                <a:solidFill>
                  <a:srgbClr val="C00000"/>
                </a:solidFill>
              </a:rPr>
              <a:t>Flames</a:t>
            </a:r>
            <a:r>
              <a:rPr lang="en-US" dirty="0" smtClean="0"/>
              <a:t> </a:t>
            </a:r>
            <a:r>
              <a:rPr lang="en-US" dirty="0">
                <a:solidFill>
                  <a:schemeClr val="bg1"/>
                </a:solidFill>
              </a:rPr>
              <a:t>stream from its </a:t>
            </a:r>
            <a:r>
              <a:rPr lang="en-US" dirty="0" smtClean="0">
                <a:solidFill>
                  <a:schemeClr val="bg1"/>
                </a:solidFill>
              </a:rPr>
              <a:t>mouth; </a:t>
            </a:r>
            <a:r>
              <a:rPr lang="en-US" b="1" dirty="0" smtClean="0">
                <a:solidFill>
                  <a:srgbClr val="C00000"/>
                </a:solidFill>
              </a:rPr>
              <a:t>sparks </a:t>
            </a:r>
            <a:r>
              <a:rPr lang="en-US" b="1" dirty="0">
                <a:solidFill>
                  <a:srgbClr val="C00000"/>
                </a:solidFill>
              </a:rPr>
              <a:t>of fire </a:t>
            </a:r>
            <a:r>
              <a:rPr lang="en-US" dirty="0">
                <a:solidFill>
                  <a:schemeClr val="bg1"/>
                </a:solidFill>
              </a:rPr>
              <a:t>shoot </a:t>
            </a:r>
            <a:r>
              <a:rPr lang="en-US" dirty="0" smtClean="0">
                <a:solidFill>
                  <a:schemeClr val="bg1"/>
                </a:solidFill>
              </a:rPr>
              <a:t>out.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Smoke </a:t>
            </a:r>
            <a:r>
              <a:rPr lang="en-US" b="1" dirty="0">
                <a:solidFill>
                  <a:srgbClr val="C00000"/>
                </a:solidFill>
              </a:rPr>
              <a:t>pours </a:t>
            </a:r>
            <a:r>
              <a:rPr lang="en-US" dirty="0">
                <a:solidFill>
                  <a:schemeClr val="bg1"/>
                </a:solidFill>
              </a:rPr>
              <a:t>from its </a:t>
            </a:r>
            <a:r>
              <a:rPr lang="en-US" dirty="0" smtClean="0">
                <a:solidFill>
                  <a:schemeClr val="bg1"/>
                </a:solidFill>
              </a:rPr>
              <a:t>nostrils, as </a:t>
            </a:r>
            <a:r>
              <a:rPr lang="en-US" dirty="0">
                <a:solidFill>
                  <a:schemeClr val="bg1"/>
                </a:solidFill>
              </a:rPr>
              <a:t>from a boiling pot over burning </a:t>
            </a:r>
            <a:r>
              <a:rPr lang="en-US" dirty="0" smtClean="0">
                <a:solidFill>
                  <a:schemeClr val="bg1"/>
                </a:solidFill>
              </a:rPr>
              <a:t>reeds. Its </a:t>
            </a:r>
            <a:r>
              <a:rPr lang="en-US" dirty="0">
                <a:solidFill>
                  <a:schemeClr val="bg1"/>
                </a:solidFill>
              </a:rPr>
              <a:t>breath sets coals ablaze</a:t>
            </a:r>
            <a:r>
              <a:rPr lang="en-US" dirty="0" smtClean="0">
                <a:solidFill>
                  <a:schemeClr val="bg1"/>
                </a:solidFill>
              </a:rPr>
              <a:t>, and </a:t>
            </a:r>
            <a:r>
              <a:rPr lang="en-US" dirty="0">
                <a:solidFill>
                  <a:srgbClr val="C00000"/>
                </a:solidFill>
              </a:rPr>
              <a:t>flames dart from its </a:t>
            </a:r>
            <a:r>
              <a:rPr lang="en-US" dirty="0" smtClean="0">
                <a:solidFill>
                  <a:srgbClr val="C00000"/>
                </a:solidFill>
              </a:rPr>
              <a:t>mouth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bg1"/>
                </a:solidFill>
              </a:rPr>
              <a:t>Strength </a:t>
            </a:r>
            <a:r>
              <a:rPr lang="en-US" dirty="0">
                <a:solidFill>
                  <a:schemeClr val="bg1"/>
                </a:solidFill>
              </a:rPr>
              <a:t>resides in its </a:t>
            </a:r>
            <a:r>
              <a:rPr lang="en-US" dirty="0" smtClean="0">
                <a:solidFill>
                  <a:schemeClr val="bg1"/>
                </a:solidFill>
              </a:rPr>
              <a:t>neck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C00000"/>
                </a:solidFill>
              </a:rPr>
              <a:t>dismay </a:t>
            </a:r>
            <a:r>
              <a:rPr lang="en-US" b="1" dirty="0">
                <a:solidFill>
                  <a:srgbClr val="C00000"/>
                </a:solidFill>
              </a:rPr>
              <a:t>goes before </a:t>
            </a:r>
            <a:r>
              <a:rPr lang="en-US" b="1" dirty="0" smtClean="0">
                <a:solidFill>
                  <a:srgbClr val="C00000"/>
                </a:solidFill>
              </a:rPr>
              <a:t>it</a:t>
            </a:r>
            <a:r>
              <a:rPr lang="en-US" b="1" dirty="0" smtClean="0"/>
              <a:t>. </a:t>
            </a: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folds of its flesh are tightly joined</a:t>
            </a:r>
            <a:r>
              <a:rPr lang="en-US" dirty="0" smtClean="0">
                <a:solidFill>
                  <a:schemeClr val="bg1"/>
                </a:solidFill>
              </a:rPr>
              <a:t>; they </a:t>
            </a:r>
            <a:r>
              <a:rPr lang="en-US" dirty="0">
                <a:solidFill>
                  <a:schemeClr val="bg1"/>
                </a:solidFill>
              </a:rPr>
              <a:t>are </a:t>
            </a:r>
            <a:r>
              <a:rPr lang="en-US" b="1" dirty="0">
                <a:solidFill>
                  <a:srgbClr val="C00000"/>
                </a:solidFill>
              </a:rPr>
              <a:t>firm and </a:t>
            </a:r>
            <a:r>
              <a:rPr lang="en-US" b="1" dirty="0" smtClean="0">
                <a:solidFill>
                  <a:srgbClr val="C00000"/>
                </a:solidFill>
              </a:rPr>
              <a:t>immovable</a:t>
            </a:r>
            <a:r>
              <a:rPr lang="en-US" dirty="0" smtClean="0">
                <a:solidFill>
                  <a:schemeClr val="bg1"/>
                </a:solidFill>
              </a:rPr>
              <a:t>. Its </a:t>
            </a:r>
            <a:r>
              <a:rPr lang="en-US" dirty="0">
                <a:solidFill>
                  <a:schemeClr val="bg1"/>
                </a:solidFill>
              </a:rPr>
              <a:t>chest </a:t>
            </a:r>
            <a:r>
              <a:rPr lang="en-US" dirty="0">
                <a:solidFill>
                  <a:srgbClr val="C00000"/>
                </a:solidFill>
              </a:rPr>
              <a:t>is hard as rock</a:t>
            </a:r>
            <a:r>
              <a:rPr lang="en-US" dirty="0" smtClean="0">
                <a:solidFill>
                  <a:schemeClr val="bg1"/>
                </a:solidFill>
              </a:rPr>
              <a:t>, hard </a:t>
            </a:r>
            <a:r>
              <a:rPr lang="en-US" dirty="0">
                <a:solidFill>
                  <a:schemeClr val="bg1"/>
                </a:solidFill>
              </a:rPr>
              <a:t>as a lower </a:t>
            </a:r>
            <a:r>
              <a:rPr lang="en-US" dirty="0" smtClean="0">
                <a:solidFill>
                  <a:schemeClr val="bg1"/>
                </a:solidFill>
              </a:rPr>
              <a:t>millstone. When </a:t>
            </a:r>
            <a:r>
              <a:rPr lang="en-US" dirty="0">
                <a:solidFill>
                  <a:schemeClr val="bg1"/>
                </a:solidFill>
              </a:rPr>
              <a:t>it rises up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>
                <a:solidFill>
                  <a:srgbClr val="C00000"/>
                </a:solidFill>
              </a:rPr>
              <a:t>the mighty are terrified</a:t>
            </a:r>
            <a:r>
              <a:rPr lang="en-US" b="1" dirty="0" smtClean="0">
                <a:solidFill>
                  <a:srgbClr val="C00000"/>
                </a:solidFill>
              </a:rPr>
              <a:t>; </a:t>
            </a:r>
            <a:r>
              <a:rPr lang="en-US" dirty="0" smtClean="0">
                <a:solidFill>
                  <a:schemeClr val="bg1"/>
                </a:solidFill>
              </a:rPr>
              <a:t>they </a:t>
            </a:r>
            <a:r>
              <a:rPr lang="en-US" dirty="0">
                <a:solidFill>
                  <a:schemeClr val="bg1"/>
                </a:solidFill>
              </a:rPr>
              <a:t>retreat before its </a:t>
            </a:r>
            <a:r>
              <a:rPr lang="en-US" dirty="0" smtClean="0">
                <a:solidFill>
                  <a:schemeClr val="bg1"/>
                </a:solidFill>
              </a:rPr>
              <a:t>thrashing. The </a:t>
            </a:r>
            <a:r>
              <a:rPr lang="en-US" b="1" dirty="0">
                <a:solidFill>
                  <a:srgbClr val="C00000"/>
                </a:solidFill>
              </a:rPr>
              <a:t>sword that reaches it has no </a:t>
            </a:r>
            <a:r>
              <a:rPr lang="en-US" b="1" dirty="0" smtClean="0">
                <a:solidFill>
                  <a:srgbClr val="C00000"/>
                </a:solidFill>
              </a:rPr>
              <a:t>effect</a:t>
            </a:r>
            <a:r>
              <a:rPr lang="en-US" dirty="0" smtClean="0">
                <a:solidFill>
                  <a:schemeClr val="bg1"/>
                </a:solidFill>
              </a:rPr>
              <a:t>, nor </a:t>
            </a:r>
            <a:r>
              <a:rPr lang="en-US" dirty="0">
                <a:solidFill>
                  <a:schemeClr val="bg1"/>
                </a:solidFill>
              </a:rPr>
              <a:t>does the spear or the dart or the </a:t>
            </a:r>
            <a:r>
              <a:rPr lang="en-US" dirty="0" smtClean="0">
                <a:solidFill>
                  <a:schemeClr val="bg1"/>
                </a:solidFill>
              </a:rPr>
              <a:t>javelin.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Iron </a:t>
            </a:r>
            <a:r>
              <a:rPr lang="en-US" b="1" dirty="0">
                <a:solidFill>
                  <a:srgbClr val="C00000"/>
                </a:solidFill>
              </a:rPr>
              <a:t>it treats like </a:t>
            </a:r>
            <a:r>
              <a:rPr lang="en-US" b="1" dirty="0" smtClean="0">
                <a:solidFill>
                  <a:srgbClr val="C00000"/>
                </a:solidFill>
              </a:rPr>
              <a:t>straw, and </a:t>
            </a:r>
            <a:r>
              <a:rPr lang="en-US" b="1" dirty="0">
                <a:solidFill>
                  <a:srgbClr val="C00000"/>
                </a:solidFill>
              </a:rPr>
              <a:t>bronze like rotten wood</a:t>
            </a:r>
            <a:r>
              <a:rPr lang="en-US" b="1" dirty="0" smtClean="0"/>
              <a:t>. </a:t>
            </a:r>
            <a:r>
              <a:rPr lang="en-US" b="1" dirty="0" smtClean="0">
                <a:solidFill>
                  <a:srgbClr val="C00000"/>
                </a:solidFill>
              </a:rPr>
              <a:t>Arrows</a:t>
            </a:r>
            <a:r>
              <a:rPr lang="en-US" b="1" dirty="0" smtClean="0"/>
              <a:t> </a:t>
            </a:r>
            <a:r>
              <a:rPr lang="en-US" dirty="0">
                <a:solidFill>
                  <a:schemeClr val="bg1"/>
                </a:solidFill>
              </a:rPr>
              <a:t>do not make it </a:t>
            </a:r>
            <a:r>
              <a:rPr lang="en-US" dirty="0" smtClean="0">
                <a:solidFill>
                  <a:schemeClr val="bg1"/>
                </a:solidFill>
              </a:rPr>
              <a:t>flee; </a:t>
            </a:r>
            <a:r>
              <a:rPr lang="en-US" b="1" dirty="0" err="1" smtClean="0">
                <a:solidFill>
                  <a:srgbClr val="C00000"/>
                </a:solidFill>
              </a:rPr>
              <a:t>slingstones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are like chaff to </a:t>
            </a:r>
            <a:r>
              <a:rPr lang="en-US" dirty="0" smtClean="0">
                <a:solidFill>
                  <a:schemeClr val="bg1"/>
                </a:solidFill>
              </a:rPr>
              <a:t>it. A </a:t>
            </a:r>
            <a:r>
              <a:rPr lang="en-US" dirty="0">
                <a:solidFill>
                  <a:schemeClr val="bg1"/>
                </a:solidFill>
              </a:rPr>
              <a:t>club seems to it but a piece of straw</a:t>
            </a:r>
            <a:r>
              <a:rPr lang="en-US" dirty="0" smtClean="0">
                <a:solidFill>
                  <a:schemeClr val="bg1"/>
                </a:solidFill>
              </a:rPr>
              <a:t>; it laughs at the rattling of the</a:t>
            </a:r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lance</a:t>
            </a:r>
            <a:r>
              <a:rPr lang="en-US" sz="2800" dirty="0" smtClean="0">
                <a:solidFill>
                  <a:schemeClr val="bg1"/>
                </a:solidFill>
              </a:rPr>
              <a:t>. Its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undersides are jagged potsherds</a:t>
            </a:r>
            <a:r>
              <a:rPr lang="en-US" dirty="0" smtClean="0">
                <a:solidFill>
                  <a:schemeClr val="bg1"/>
                </a:solidFill>
              </a:rPr>
              <a:t>, leaving </a:t>
            </a:r>
            <a:r>
              <a:rPr lang="en-US" dirty="0">
                <a:solidFill>
                  <a:schemeClr val="bg1"/>
                </a:solidFill>
              </a:rPr>
              <a:t>a trail in the mud like a threshing </a:t>
            </a:r>
            <a:r>
              <a:rPr lang="en-US" dirty="0" smtClean="0">
                <a:solidFill>
                  <a:schemeClr val="bg1"/>
                </a:solidFill>
              </a:rPr>
              <a:t>sledge. </a:t>
            </a:r>
            <a:r>
              <a:rPr lang="en-US" b="1" dirty="0" smtClean="0">
                <a:solidFill>
                  <a:srgbClr val="C00000"/>
                </a:solidFill>
              </a:rPr>
              <a:t>It </a:t>
            </a:r>
            <a:r>
              <a:rPr lang="en-US" b="1" dirty="0">
                <a:solidFill>
                  <a:srgbClr val="C00000"/>
                </a:solidFill>
              </a:rPr>
              <a:t>makes the depths churn like a boiling </a:t>
            </a:r>
            <a:r>
              <a:rPr lang="en-US" b="1" dirty="0" smtClean="0">
                <a:solidFill>
                  <a:srgbClr val="C00000"/>
                </a:solidFill>
              </a:rPr>
              <a:t>caldron, and </a:t>
            </a:r>
            <a:r>
              <a:rPr lang="en-US" b="1" dirty="0">
                <a:solidFill>
                  <a:srgbClr val="C00000"/>
                </a:solidFill>
              </a:rPr>
              <a:t>stirs up the sea like a pot of </a:t>
            </a:r>
            <a:r>
              <a:rPr lang="en-US" b="1" dirty="0" smtClean="0">
                <a:solidFill>
                  <a:srgbClr val="C00000"/>
                </a:solidFill>
              </a:rPr>
              <a:t>ointment. It </a:t>
            </a:r>
            <a:r>
              <a:rPr lang="en-US" b="1" dirty="0">
                <a:solidFill>
                  <a:srgbClr val="C00000"/>
                </a:solidFill>
              </a:rPr>
              <a:t>leaves a glistening wake behind it</a:t>
            </a:r>
            <a:r>
              <a:rPr lang="en-US" b="1" dirty="0" smtClean="0">
                <a:solidFill>
                  <a:srgbClr val="C00000"/>
                </a:solidFill>
              </a:rPr>
              <a:t>; one </a:t>
            </a:r>
            <a:r>
              <a:rPr lang="en-US" b="1" dirty="0">
                <a:solidFill>
                  <a:srgbClr val="C00000"/>
                </a:solidFill>
              </a:rPr>
              <a:t>would think the deep had white hair</a:t>
            </a:r>
            <a:r>
              <a:rPr lang="en-US" b="1" dirty="0" smtClean="0">
                <a:solidFill>
                  <a:srgbClr val="C00000"/>
                </a:solidFill>
              </a:rPr>
              <a:t>. Nothing </a:t>
            </a:r>
            <a:r>
              <a:rPr lang="en-US" b="1" dirty="0">
                <a:solidFill>
                  <a:srgbClr val="C00000"/>
                </a:solidFill>
              </a:rPr>
              <a:t>on earth is its </a:t>
            </a:r>
            <a:r>
              <a:rPr lang="en-US" b="1" dirty="0" smtClean="0">
                <a:solidFill>
                  <a:srgbClr val="C00000"/>
                </a:solidFill>
              </a:rPr>
              <a:t>equal—a </a:t>
            </a:r>
            <a:r>
              <a:rPr lang="en-US" b="1" dirty="0">
                <a:solidFill>
                  <a:srgbClr val="C00000"/>
                </a:solidFill>
              </a:rPr>
              <a:t>creature without fear</a:t>
            </a:r>
            <a:r>
              <a:rPr lang="en-US" b="1" dirty="0" smtClean="0">
                <a:solidFill>
                  <a:srgbClr val="C00000"/>
                </a:solidFill>
              </a:rPr>
              <a:t>. It </a:t>
            </a:r>
            <a:r>
              <a:rPr lang="en-US" b="1" dirty="0">
                <a:solidFill>
                  <a:srgbClr val="C00000"/>
                </a:solidFill>
              </a:rPr>
              <a:t>looks down on all that are haughty</a:t>
            </a:r>
            <a:r>
              <a:rPr lang="en-US" b="1" dirty="0" smtClean="0">
                <a:solidFill>
                  <a:srgbClr val="C00000"/>
                </a:solidFill>
              </a:rPr>
              <a:t>; it </a:t>
            </a:r>
            <a:r>
              <a:rPr lang="en-US" b="1" dirty="0">
                <a:solidFill>
                  <a:srgbClr val="C00000"/>
                </a:solidFill>
              </a:rPr>
              <a:t>is king over all that are proud</a:t>
            </a:r>
            <a:r>
              <a:rPr lang="en-US" b="1" dirty="0"/>
              <a:t>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Job 41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283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Then Job replied to the Lord: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“</a:t>
            </a:r>
            <a:r>
              <a:rPr lang="en-US" b="1" dirty="0">
                <a:solidFill>
                  <a:srgbClr val="C00000"/>
                </a:solidFill>
              </a:rPr>
              <a:t>I know that you can do all things;</a:t>
            </a:r>
          </a:p>
          <a:p>
            <a:r>
              <a:rPr lang="en-US" b="1" dirty="0">
                <a:solidFill>
                  <a:srgbClr val="C00000"/>
                </a:solidFill>
              </a:rPr>
              <a:t>    no purpose of yours can be thwarted.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You </a:t>
            </a:r>
            <a:r>
              <a:rPr lang="en-US" b="1" dirty="0">
                <a:solidFill>
                  <a:srgbClr val="C00000"/>
                </a:solidFill>
              </a:rPr>
              <a:t>asked, ‘Who is this that obscures my plans without knowledge?’</a:t>
            </a:r>
          </a:p>
          <a:p>
            <a:r>
              <a:rPr lang="en-US" b="1" dirty="0">
                <a:solidFill>
                  <a:srgbClr val="C00000"/>
                </a:solidFill>
              </a:rPr>
              <a:t>    Surely I spoke of things I did not understand,</a:t>
            </a:r>
          </a:p>
          <a:p>
            <a:r>
              <a:rPr lang="en-US" b="1" dirty="0">
                <a:solidFill>
                  <a:srgbClr val="C00000"/>
                </a:solidFill>
              </a:rPr>
              <a:t>    things too wonderful for me to know.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“You said, ‘Listen now, and I will speak;</a:t>
            </a:r>
          </a:p>
          <a:p>
            <a:r>
              <a:rPr lang="en-US" dirty="0">
                <a:solidFill>
                  <a:schemeClr val="bg1"/>
                </a:solidFill>
              </a:rPr>
              <a:t>    I will question you,</a:t>
            </a:r>
          </a:p>
          <a:p>
            <a:r>
              <a:rPr lang="en-US" dirty="0">
                <a:solidFill>
                  <a:schemeClr val="bg1"/>
                </a:solidFill>
              </a:rPr>
              <a:t>    and you shall answer me.’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My </a:t>
            </a:r>
            <a:r>
              <a:rPr lang="en-US" b="1" dirty="0">
                <a:solidFill>
                  <a:srgbClr val="C00000"/>
                </a:solidFill>
              </a:rPr>
              <a:t>ears had heard of you</a:t>
            </a:r>
          </a:p>
          <a:p>
            <a:r>
              <a:rPr lang="en-US" b="1" dirty="0">
                <a:solidFill>
                  <a:srgbClr val="C00000"/>
                </a:solidFill>
              </a:rPr>
              <a:t>    but now my eyes have seen you.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Therefore I despise myself</a:t>
            </a:r>
          </a:p>
          <a:p>
            <a:r>
              <a:rPr lang="en-US" b="1" dirty="0">
                <a:solidFill>
                  <a:srgbClr val="C00000"/>
                </a:solidFill>
              </a:rPr>
              <a:t>    and repent in dust and ashes.”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Job 42: 1-6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516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Parallel Languages and events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Theology paralleling Mental Health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all Thought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all Feeling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Spirit drives towards attachment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Spirit drives towards healing and restoration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 healing is Relationship-promoting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Still Small Voice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291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baseline="30000" dirty="0">
                <a:solidFill>
                  <a:schemeClr val="bg1"/>
                </a:solidFill>
              </a:rPr>
              <a:t>10 </a:t>
            </a:r>
            <a:r>
              <a:rPr lang="en-US" dirty="0">
                <a:solidFill>
                  <a:schemeClr val="bg1"/>
                </a:solidFill>
              </a:rPr>
              <a:t>After Job had prayed for his friends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b="1" dirty="0">
                <a:solidFill>
                  <a:srgbClr val="C00000"/>
                </a:solidFill>
              </a:rPr>
              <a:t>the </a:t>
            </a:r>
            <a:r>
              <a:rPr lang="en-US" b="1" cap="small" dirty="0">
                <a:solidFill>
                  <a:srgbClr val="C00000"/>
                </a:solidFill>
              </a:rPr>
              <a:t>Lord</a:t>
            </a:r>
            <a:r>
              <a:rPr lang="en-US" b="1" dirty="0">
                <a:solidFill>
                  <a:srgbClr val="C00000"/>
                </a:solidFill>
              </a:rPr>
              <a:t> restored his </a:t>
            </a:r>
            <a:r>
              <a:rPr lang="en-US" b="1" dirty="0" smtClean="0">
                <a:solidFill>
                  <a:srgbClr val="C00000"/>
                </a:solidFill>
              </a:rPr>
              <a:t>fortunes and </a:t>
            </a:r>
            <a:r>
              <a:rPr lang="en-US" b="1" dirty="0">
                <a:solidFill>
                  <a:srgbClr val="C00000"/>
                </a:solidFill>
              </a:rPr>
              <a:t>gave him twice as much as he had before</a:t>
            </a:r>
            <a:r>
              <a:rPr lang="en-US" b="1" dirty="0">
                <a:solidFill>
                  <a:srgbClr val="FFFF00"/>
                </a:solidFill>
              </a:rPr>
              <a:t>.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11 </a:t>
            </a:r>
            <a:r>
              <a:rPr lang="en-US" dirty="0">
                <a:solidFill>
                  <a:schemeClr val="bg1"/>
                </a:solidFill>
              </a:rPr>
              <a:t>All his brothers and sisters and everyone who had known him before came and ate with him in his house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b="1" dirty="0">
                <a:solidFill>
                  <a:srgbClr val="C00000"/>
                </a:solidFill>
              </a:rPr>
              <a:t>They comforted and consoled him over all the trouble the </a:t>
            </a:r>
            <a:r>
              <a:rPr lang="en-US" b="1" cap="small" dirty="0">
                <a:solidFill>
                  <a:srgbClr val="C00000"/>
                </a:solidFill>
              </a:rPr>
              <a:t>Lord</a:t>
            </a:r>
            <a:r>
              <a:rPr lang="en-US" b="1" dirty="0">
                <a:solidFill>
                  <a:srgbClr val="C00000"/>
                </a:solidFill>
              </a:rPr>
              <a:t> had brought on him, and each one gave him a piece of silver</a:t>
            </a:r>
            <a:r>
              <a:rPr lang="en-US" b="1" baseline="30000" dirty="0">
                <a:solidFill>
                  <a:srgbClr val="C00000"/>
                </a:solidFill>
              </a:rPr>
              <a:t>[</a:t>
            </a:r>
            <a:r>
              <a:rPr lang="en-US" b="1" baseline="30000" dirty="0">
                <a:solidFill>
                  <a:srgbClr val="C00000"/>
                </a:solidFill>
                <a:hlinkClick r:id="rId3" tooltip="See footnote d"/>
              </a:rPr>
              <a:t>d</a:t>
            </a:r>
            <a:r>
              <a:rPr lang="en-US" b="1" baseline="30000" dirty="0">
                <a:solidFill>
                  <a:srgbClr val="C00000"/>
                </a:solidFill>
              </a:rPr>
              <a:t>]</a:t>
            </a:r>
            <a:r>
              <a:rPr lang="en-US" b="1" dirty="0">
                <a:solidFill>
                  <a:srgbClr val="C00000"/>
                </a:solidFill>
              </a:rPr>
              <a:t> and a gold ring.</a:t>
            </a:r>
          </a:p>
          <a:p>
            <a:r>
              <a:rPr lang="en-US" b="1" baseline="30000" dirty="0">
                <a:solidFill>
                  <a:schemeClr val="bg1"/>
                </a:solidFill>
              </a:rPr>
              <a:t>12 </a:t>
            </a:r>
            <a:r>
              <a:rPr lang="en-US" dirty="0">
                <a:solidFill>
                  <a:schemeClr val="bg1"/>
                </a:solidFill>
              </a:rPr>
              <a:t>The </a:t>
            </a:r>
            <a:r>
              <a:rPr lang="en-US" cap="small" dirty="0">
                <a:solidFill>
                  <a:schemeClr val="bg1"/>
                </a:solidFill>
              </a:rPr>
              <a:t>Lord</a:t>
            </a:r>
            <a:r>
              <a:rPr lang="en-US" b="1" dirty="0">
                <a:solidFill>
                  <a:srgbClr val="FFFF00"/>
                </a:solidFill>
              </a:rPr>
              <a:t> </a:t>
            </a:r>
            <a:r>
              <a:rPr lang="en-US" b="1" dirty="0">
                <a:solidFill>
                  <a:srgbClr val="C00000"/>
                </a:solidFill>
              </a:rPr>
              <a:t>blessed the latter part of Job’s life more than the former part</a:t>
            </a:r>
            <a:r>
              <a:rPr lang="en-US" b="1" dirty="0">
                <a:solidFill>
                  <a:srgbClr val="FFFF00"/>
                </a:solidFill>
              </a:rPr>
              <a:t>. </a:t>
            </a:r>
            <a:r>
              <a:rPr lang="en-US" dirty="0">
                <a:solidFill>
                  <a:schemeClr val="bg1"/>
                </a:solidFill>
              </a:rPr>
              <a:t>He had fourteen thousand sheep, six thousand camels, a thousand yoke of oxen and a thousand donkeys. </a:t>
            </a:r>
            <a:r>
              <a:rPr lang="en-US" b="1" baseline="30000" dirty="0">
                <a:solidFill>
                  <a:schemeClr val="bg1"/>
                </a:solidFill>
              </a:rPr>
              <a:t>13 </a:t>
            </a:r>
            <a:r>
              <a:rPr lang="en-US" dirty="0">
                <a:solidFill>
                  <a:schemeClr val="bg1"/>
                </a:solidFill>
              </a:rPr>
              <a:t>And he also had seven sons and three daughters. </a:t>
            </a:r>
            <a:r>
              <a:rPr lang="en-US" b="1" baseline="30000" dirty="0">
                <a:solidFill>
                  <a:schemeClr val="bg1"/>
                </a:solidFill>
              </a:rPr>
              <a:t>14 </a:t>
            </a:r>
            <a:r>
              <a:rPr lang="en-US" dirty="0">
                <a:solidFill>
                  <a:schemeClr val="bg1"/>
                </a:solidFill>
              </a:rPr>
              <a:t>The first daughter he named </a:t>
            </a:r>
            <a:r>
              <a:rPr lang="en-US" dirty="0" err="1">
                <a:solidFill>
                  <a:schemeClr val="bg1"/>
                </a:solidFill>
              </a:rPr>
              <a:t>Jemimah</a:t>
            </a:r>
            <a:r>
              <a:rPr lang="en-US" dirty="0">
                <a:solidFill>
                  <a:schemeClr val="bg1"/>
                </a:solidFill>
              </a:rPr>
              <a:t>, the second Keziah and the third Keren-</a:t>
            </a:r>
            <a:r>
              <a:rPr lang="en-US" dirty="0" err="1">
                <a:solidFill>
                  <a:schemeClr val="bg1"/>
                </a:solidFill>
              </a:rPr>
              <a:t>Happuch</a:t>
            </a:r>
            <a:r>
              <a:rPr lang="en-US" dirty="0">
                <a:solidFill>
                  <a:schemeClr val="bg1"/>
                </a:solidFill>
              </a:rPr>
              <a:t>. </a:t>
            </a:r>
            <a:r>
              <a:rPr lang="en-US" b="1" baseline="30000" dirty="0">
                <a:solidFill>
                  <a:schemeClr val="bg1"/>
                </a:solidFill>
              </a:rPr>
              <a:t>15 </a:t>
            </a:r>
            <a:r>
              <a:rPr lang="en-US" dirty="0">
                <a:solidFill>
                  <a:schemeClr val="bg1"/>
                </a:solidFill>
              </a:rPr>
              <a:t>Nowhere in all the land were there found women as beautiful as Job’s daughters, and their father granted them an inheritance along with their brothers.</a:t>
            </a:r>
          </a:p>
          <a:p>
            <a:r>
              <a:rPr lang="en-US" b="1" baseline="30000" dirty="0">
                <a:solidFill>
                  <a:schemeClr val="bg1"/>
                </a:solidFill>
              </a:rPr>
              <a:t>16 </a:t>
            </a:r>
            <a:r>
              <a:rPr lang="en-US" dirty="0">
                <a:solidFill>
                  <a:schemeClr val="bg1"/>
                </a:solidFill>
              </a:rPr>
              <a:t>After this, Job lived a hundred and forty years; he saw his children and their children to the fourth generation. </a:t>
            </a:r>
            <a:r>
              <a:rPr lang="en-US" b="1" baseline="30000" dirty="0">
                <a:solidFill>
                  <a:schemeClr val="bg1"/>
                </a:solidFill>
              </a:rPr>
              <a:t>17 </a:t>
            </a:r>
            <a:r>
              <a:rPr lang="en-US" dirty="0">
                <a:solidFill>
                  <a:schemeClr val="bg1"/>
                </a:solidFill>
              </a:rPr>
              <a:t>And so </a:t>
            </a:r>
            <a:r>
              <a:rPr lang="en-US" b="1" dirty="0">
                <a:solidFill>
                  <a:srgbClr val="C00000"/>
                </a:solidFill>
              </a:rPr>
              <a:t>Job died, an old man and full of years.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Job 42: 10-17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150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1194" y="1143000"/>
            <a:ext cx="6705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For I know the plans I have for you,” declares the Lord, “plans to prosper you and not to harm you, plans to give you hope and a future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Then </a:t>
            </a:r>
            <a:r>
              <a:rPr lang="en-US" sz="2400" dirty="0">
                <a:solidFill>
                  <a:schemeClr val="bg1"/>
                </a:solidFill>
              </a:rPr>
              <a:t>you will call on me and come and pray to me, and I will listen to you.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You will seek me and find me when you seek me with all your heart.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 </a:t>
            </a:r>
            <a:r>
              <a:rPr lang="en-US" sz="2400" dirty="0">
                <a:solidFill>
                  <a:schemeClr val="bg1"/>
                </a:solidFill>
              </a:rPr>
              <a:t>will be found by you,” declares the Lord, “and will bring you back from captivity</a:t>
            </a:r>
            <a:r>
              <a:rPr lang="en-US" sz="2400" dirty="0" smtClean="0">
                <a:solidFill>
                  <a:schemeClr val="bg1"/>
                </a:solidFill>
              </a:rPr>
              <a:t>.  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 </a:t>
            </a:r>
            <a:r>
              <a:rPr lang="en-US" sz="2400" dirty="0">
                <a:solidFill>
                  <a:schemeClr val="bg1"/>
                </a:solidFill>
              </a:rPr>
              <a:t>will gather you from all the nations and places where I have banished you,” declares the Lord, “and will bring you back to the place from which I carried you into exile.”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91991" y="203966"/>
            <a:ext cx="6184006" cy="10206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/>
              </a:rPr>
              <a:t>Jeremiah </a:t>
            </a:r>
            <a:r>
              <a:rPr lang="en-US" sz="4000" dirty="0" smtClean="0">
                <a:solidFill>
                  <a:schemeClr val="bg1"/>
                </a:solidFill>
                <a:effectLst/>
              </a:rPr>
              <a:t>29:11-14</a:t>
            </a:r>
            <a:r>
              <a:rPr lang="en-US" sz="4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(NIV)</a:t>
            </a:r>
            <a:br>
              <a:rPr lang="en-US" sz="2000" dirty="0" smtClean="0">
                <a:solidFill>
                  <a:schemeClr val="bg1"/>
                </a:solidFill>
                <a:effectLst/>
              </a:rPr>
            </a:br>
            <a:r>
              <a:rPr lang="en-US" sz="2800" dirty="0" smtClean="0">
                <a:solidFill>
                  <a:schemeClr val="bg1"/>
                </a:solidFill>
                <a:effectLst/>
              </a:rPr>
              <a:t>Restoration  from </a:t>
            </a:r>
            <a:r>
              <a:rPr lang="en-US" sz="2800" b="1" dirty="0" smtClean="0">
                <a:solidFill>
                  <a:srgbClr val="C00000"/>
                </a:solidFill>
                <a:effectLst/>
              </a:rPr>
              <a:t>Exile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572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533400"/>
            <a:ext cx="8229600" cy="579120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The Spirit of the Sovereign </a:t>
            </a:r>
            <a:r>
              <a:rPr lang="en-US" sz="1600" b="1" cap="small" dirty="0">
                <a:solidFill>
                  <a:srgbClr val="C00000"/>
                </a:solidFill>
              </a:rPr>
              <a:t>Lord</a:t>
            </a:r>
            <a:r>
              <a:rPr lang="en-US" sz="1600" b="1" dirty="0">
                <a:solidFill>
                  <a:srgbClr val="C00000"/>
                </a:solidFill>
              </a:rPr>
              <a:t> is on me, </a:t>
            </a:r>
            <a:r>
              <a:rPr lang="en-US" sz="1600" b="1" dirty="0" smtClean="0">
                <a:solidFill>
                  <a:srgbClr val="C00000"/>
                </a:solidFill>
              </a:rPr>
              <a:t>because </a:t>
            </a:r>
            <a:r>
              <a:rPr lang="en-US" sz="1600" b="1" dirty="0">
                <a:solidFill>
                  <a:srgbClr val="C00000"/>
                </a:solidFill>
              </a:rPr>
              <a:t>the </a:t>
            </a:r>
            <a:r>
              <a:rPr lang="en-US" sz="1600" b="1" cap="small" dirty="0">
                <a:solidFill>
                  <a:srgbClr val="C00000"/>
                </a:solidFill>
              </a:rPr>
              <a:t>Lord</a:t>
            </a:r>
            <a:r>
              <a:rPr lang="en-US" sz="1600" b="1" dirty="0">
                <a:solidFill>
                  <a:srgbClr val="C00000"/>
                </a:solidFill>
              </a:rPr>
              <a:t> has anointed </a:t>
            </a:r>
            <a:r>
              <a:rPr lang="en-US" sz="1600" b="1" dirty="0" smtClean="0">
                <a:solidFill>
                  <a:srgbClr val="C00000"/>
                </a:solidFill>
              </a:rPr>
              <a:t>me</a:t>
            </a:r>
            <a:r>
              <a:rPr lang="en-US" sz="1600" b="1" dirty="0">
                <a:solidFill>
                  <a:srgbClr val="C00000"/>
                </a:solidFill>
              </a:rPr>
              <a:t> </a:t>
            </a:r>
            <a:r>
              <a:rPr lang="en-US" sz="1600" b="1" dirty="0" smtClean="0">
                <a:solidFill>
                  <a:srgbClr val="C00000"/>
                </a:solidFill>
              </a:rPr>
              <a:t>to </a:t>
            </a:r>
            <a:r>
              <a:rPr lang="en-US" sz="1600" b="1" dirty="0">
                <a:solidFill>
                  <a:srgbClr val="C00000"/>
                </a:solidFill>
              </a:rPr>
              <a:t>proclaim good news to the poor</a:t>
            </a:r>
            <a:r>
              <a:rPr lang="en-US" sz="1600" b="1" dirty="0" smtClean="0">
                <a:solidFill>
                  <a:srgbClr val="C00000"/>
                </a:solidFill>
              </a:rPr>
              <a:t>. He </a:t>
            </a:r>
            <a:r>
              <a:rPr lang="en-US" sz="1600" b="1" dirty="0">
                <a:solidFill>
                  <a:srgbClr val="C00000"/>
                </a:solidFill>
              </a:rPr>
              <a:t>has sent me to bind up the brokenhearted</a:t>
            </a:r>
            <a:r>
              <a:rPr lang="en-US" sz="1600" b="1" dirty="0" smtClean="0">
                <a:solidFill>
                  <a:srgbClr val="C00000"/>
                </a:solidFill>
              </a:rPr>
              <a:t>,</a:t>
            </a:r>
            <a:r>
              <a:rPr lang="en-US" sz="1600" b="1" dirty="0">
                <a:solidFill>
                  <a:srgbClr val="C00000"/>
                </a:solidFill>
              </a:rPr>
              <a:t> to proclaim freedom for the captives </a:t>
            </a:r>
            <a:r>
              <a:rPr lang="en-US" sz="1600" b="1" dirty="0" smtClean="0">
                <a:solidFill>
                  <a:srgbClr val="C00000"/>
                </a:solidFill>
              </a:rPr>
              <a:t>and </a:t>
            </a:r>
            <a:r>
              <a:rPr lang="en-US" sz="1600" b="1" dirty="0">
                <a:solidFill>
                  <a:srgbClr val="C00000"/>
                </a:solidFill>
              </a:rPr>
              <a:t>release from darkness for the </a:t>
            </a:r>
            <a:r>
              <a:rPr lang="en-US" sz="1600" b="1" dirty="0" smtClean="0">
                <a:solidFill>
                  <a:srgbClr val="C00000"/>
                </a:solidFill>
              </a:rPr>
              <a:t>prisoners,</a:t>
            </a:r>
            <a:r>
              <a:rPr lang="en-US" sz="1600" b="1" baseline="30000" dirty="0">
                <a:solidFill>
                  <a:srgbClr val="C00000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to </a:t>
            </a:r>
            <a:r>
              <a:rPr lang="en-US" sz="1600" b="1" dirty="0">
                <a:solidFill>
                  <a:srgbClr val="C00000"/>
                </a:solidFill>
              </a:rPr>
              <a:t>proclaim the year of the </a:t>
            </a:r>
            <a:r>
              <a:rPr lang="en-US" sz="1600" b="1" cap="small" dirty="0">
                <a:solidFill>
                  <a:srgbClr val="C00000"/>
                </a:solidFill>
              </a:rPr>
              <a:t>Lord</a:t>
            </a:r>
            <a:r>
              <a:rPr lang="en-US" sz="1600" b="1" dirty="0">
                <a:solidFill>
                  <a:srgbClr val="C00000"/>
                </a:solidFill>
              </a:rPr>
              <a:t>’s favor </a:t>
            </a:r>
            <a:r>
              <a:rPr lang="en-US" sz="1600" b="1" dirty="0" smtClean="0">
                <a:solidFill>
                  <a:srgbClr val="C00000"/>
                </a:solidFill>
              </a:rPr>
              <a:t>and </a:t>
            </a:r>
            <a:r>
              <a:rPr lang="en-US" sz="1600" b="1" dirty="0">
                <a:solidFill>
                  <a:srgbClr val="C00000"/>
                </a:solidFill>
              </a:rPr>
              <a:t>the day of vengeance of our </a:t>
            </a:r>
            <a:r>
              <a:rPr lang="en-US" sz="1600" b="1" dirty="0" smtClean="0">
                <a:solidFill>
                  <a:srgbClr val="C00000"/>
                </a:solidFill>
              </a:rPr>
              <a:t>God, to </a:t>
            </a:r>
            <a:r>
              <a:rPr lang="en-US" sz="1600" b="1" dirty="0">
                <a:solidFill>
                  <a:srgbClr val="C00000"/>
                </a:solidFill>
              </a:rPr>
              <a:t>comfort all who mourn</a:t>
            </a:r>
            <a:r>
              <a:rPr lang="en-US" sz="1600" b="1" dirty="0" smtClean="0">
                <a:solidFill>
                  <a:srgbClr val="C00000"/>
                </a:solidFill>
              </a:rPr>
              <a:t>,</a:t>
            </a:r>
            <a:r>
              <a:rPr lang="en-US" sz="1600" b="1" dirty="0">
                <a:solidFill>
                  <a:srgbClr val="C00000"/>
                </a:solidFill>
              </a:rPr>
              <a:t> and provide for those who grieve in </a:t>
            </a:r>
            <a:r>
              <a:rPr lang="en-US" sz="1600" b="1" dirty="0" smtClean="0">
                <a:solidFill>
                  <a:srgbClr val="C00000"/>
                </a:solidFill>
              </a:rPr>
              <a:t>Zion—to </a:t>
            </a:r>
            <a:r>
              <a:rPr lang="en-US" sz="1600" b="1" dirty="0">
                <a:solidFill>
                  <a:srgbClr val="C00000"/>
                </a:solidFill>
              </a:rPr>
              <a:t>bestow on them a crown of beauty </a:t>
            </a:r>
            <a:r>
              <a:rPr lang="en-US" sz="1600" b="1" dirty="0" smtClean="0">
                <a:solidFill>
                  <a:srgbClr val="C00000"/>
                </a:solidFill>
              </a:rPr>
              <a:t>instead </a:t>
            </a:r>
            <a:r>
              <a:rPr lang="en-US" sz="1600" b="1" dirty="0">
                <a:solidFill>
                  <a:srgbClr val="C00000"/>
                </a:solidFill>
              </a:rPr>
              <a:t>of ashes</a:t>
            </a:r>
            <a:r>
              <a:rPr lang="en-US" sz="1600" b="1" dirty="0" smtClean="0">
                <a:solidFill>
                  <a:srgbClr val="C00000"/>
                </a:solidFill>
              </a:rPr>
              <a:t>, the </a:t>
            </a:r>
            <a:r>
              <a:rPr lang="en-US" sz="1600" b="1" dirty="0">
                <a:solidFill>
                  <a:srgbClr val="C00000"/>
                </a:solidFill>
              </a:rPr>
              <a:t>oil of </a:t>
            </a:r>
            <a:r>
              <a:rPr lang="en-US" sz="1600" b="1" dirty="0" smtClean="0">
                <a:solidFill>
                  <a:srgbClr val="C00000"/>
                </a:solidFill>
              </a:rPr>
              <a:t>joy instead </a:t>
            </a:r>
            <a:r>
              <a:rPr lang="en-US" sz="1600" b="1" dirty="0">
                <a:solidFill>
                  <a:srgbClr val="C00000"/>
                </a:solidFill>
              </a:rPr>
              <a:t>of mourning</a:t>
            </a:r>
            <a:r>
              <a:rPr lang="en-US" sz="1600" b="1" dirty="0" smtClean="0">
                <a:solidFill>
                  <a:srgbClr val="C00000"/>
                </a:solidFill>
              </a:rPr>
              <a:t>, and </a:t>
            </a:r>
            <a:r>
              <a:rPr lang="en-US" sz="1600" b="1" dirty="0">
                <a:solidFill>
                  <a:srgbClr val="C00000"/>
                </a:solidFill>
              </a:rPr>
              <a:t>a garment </a:t>
            </a:r>
            <a:r>
              <a:rPr lang="en-US" sz="1600" b="1" dirty="0" smtClean="0">
                <a:solidFill>
                  <a:srgbClr val="C00000"/>
                </a:solidFill>
              </a:rPr>
              <a:t>of praise</a:t>
            </a:r>
            <a:r>
              <a:rPr lang="en-US" sz="1600" b="1" dirty="0">
                <a:solidFill>
                  <a:srgbClr val="C00000"/>
                </a:solidFill>
              </a:rPr>
              <a:t> </a:t>
            </a:r>
            <a:r>
              <a:rPr lang="en-US" sz="1600" b="1" dirty="0" smtClean="0">
                <a:solidFill>
                  <a:srgbClr val="C00000"/>
                </a:solidFill>
              </a:rPr>
              <a:t>instead </a:t>
            </a:r>
            <a:r>
              <a:rPr lang="en-US" sz="1600" b="1" dirty="0">
                <a:solidFill>
                  <a:srgbClr val="C00000"/>
                </a:solidFill>
              </a:rPr>
              <a:t>of a spirit of despair</a:t>
            </a:r>
            <a:r>
              <a:rPr lang="en-US" sz="1600" b="1" dirty="0" smtClean="0">
                <a:solidFill>
                  <a:srgbClr val="C00000"/>
                </a:solidFill>
              </a:rPr>
              <a:t>. </a:t>
            </a:r>
            <a:r>
              <a:rPr lang="en-US" sz="1600" dirty="0" smtClean="0">
                <a:solidFill>
                  <a:schemeClr val="bg1"/>
                </a:solidFill>
              </a:rPr>
              <a:t>They </a:t>
            </a:r>
            <a:r>
              <a:rPr lang="en-US" sz="1600" dirty="0">
                <a:solidFill>
                  <a:schemeClr val="bg1"/>
                </a:solidFill>
              </a:rPr>
              <a:t>will be </a:t>
            </a:r>
            <a:r>
              <a:rPr lang="en-US" sz="1600" b="1" dirty="0">
                <a:solidFill>
                  <a:schemeClr val="bg1"/>
                </a:solidFill>
              </a:rPr>
              <a:t>called </a:t>
            </a:r>
            <a:r>
              <a:rPr lang="en-US" sz="1600" b="1" dirty="0">
                <a:solidFill>
                  <a:srgbClr val="C00000"/>
                </a:solidFill>
              </a:rPr>
              <a:t>oaks of righteousness</a:t>
            </a:r>
            <a:r>
              <a:rPr lang="en-US" sz="1600" b="1" dirty="0" smtClean="0">
                <a:solidFill>
                  <a:srgbClr val="C00000"/>
                </a:solidFill>
              </a:rPr>
              <a:t>,</a:t>
            </a:r>
            <a:r>
              <a:rPr lang="en-US" sz="1600" b="1" dirty="0">
                <a:solidFill>
                  <a:srgbClr val="C00000"/>
                </a:solidFill>
              </a:rPr>
              <a:t> a planting of the </a:t>
            </a:r>
            <a:r>
              <a:rPr lang="en-US" sz="1600" b="1" cap="small" dirty="0">
                <a:solidFill>
                  <a:srgbClr val="C00000"/>
                </a:solidFill>
              </a:rPr>
              <a:t>Lord</a:t>
            </a:r>
            <a:r>
              <a:rPr lang="en-US" sz="1600" b="1" dirty="0">
                <a:solidFill>
                  <a:srgbClr val="C00000"/>
                </a:solidFill>
              </a:rPr>
              <a:t> </a:t>
            </a:r>
            <a:r>
              <a:rPr lang="en-US" sz="1600" b="1" dirty="0" smtClean="0">
                <a:solidFill>
                  <a:srgbClr val="C00000"/>
                </a:solidFill>
              </a:rPr>
              <a:t>for </a:t>
            </a:r>
            <a:r>
              <a:rPr lang="en-US" sz="1600" b="1" dirty="0">
                <a:solidFill>
                  <a:srgbClr val="C00000"/>
                </a:solidFill>
              </a:rPr>
              <a:t>the display of his splendor</a:t>
            </a:r>
            <a:r>
              <a:rPr lang="en-US" sz="1600" b="1" dirty="0" smtClean="0">
                <a:solidFill>
                  <a:srgbClr val="FFFF00"/>
                </a:solidFill>
              </a:rPr>
              <a:t>.</a:t>
            </a:r>
            <a:r>
              <a:rPr lang="en-US" sz="1600" b="1" baseline="30000" dirty="0">
                <a:solidFill>
                  <a:srgbClr val="FFFF00"/>
                </a:solidFill>
              </a:rPr>
              <a:t> </a:t>
            </a:r>
            <a:r>
              <a:rPr lang="en-US" sz="1600" dirty="0">
                <a:solidFill>
                  <a:schemeClr val="bg1"/>
                </a:solidFill>
              </a:rPr>
              <a:t>They will </a:t>
            </a:r>
            <a:r>
              <a:rPr lang="en-US" sz="1600" b="1" dirty="0">
                <a:solidFill>
                  <a:srgbClr val="C00000"/>
                </a:solidFill>
              </a:rPr>
              <a:t>rebuild the ancient ruins </a:t>
            </a:r>
            <a:r>
              <a:rPr lang="en-US" sz="1600" b="1" dirty="0" smtClean="0">
                <a:solidFill>
                  <a:srgbClr val="C00000"/>
                </a:solidFill>
              </a:rPr>
              <a:t>and </a:t>
            </a:r>
            <a:r>
              <a:rPr lang="en-US" sz="1600" b="1" dirty="0">
                <a:solidFill>
                  <a:srgbClr val="C00000"/>
                </a:solidFill>
              </a:rPr>
              <a:t>restore the places long </a:t>
            </a:r>
            <a:r>
              <a:rPr lang="en-US" sz="1600" b="1" dirty="0" smtClean="0">
                <a:solidFill>
                  <a:srgbClr val="C00000"/>
                </a:solidFill>
              </a:rPr>
              <a:t>devastated; they </a:t>
            </a:r>
            <a:r>
              <a:rPr lang="en-US" sz="1600" b="1" dirty="0">
                <a:solidFill>
                  <a:srgbClr val="C00000"/>
                </a:solidFill>
              </a:rPr>
              <a:t>will renew the ruined cities</a:t>
            </a:r>
            <a:r>
              <a:rPr lang="en-US" sz="1600" dirty="0">
                <a:solidFill>
                  <a:schemeClr val="bg1"/>
                </a:solidFill>
              </a:rPr>
              <a:t> </a:t>
            </a:r>
            <a:r>
              <a:rPr lang="en-US" sz="1600" dirty="0" smtClean="0">
                <a:solidFill>
                  <a:schemeClr val="bg1"/>
                </a:solidFill>
              </a:rPr>
              <a:t>that </a:t>
            </a:r>
            <a:r>
              <a:rPr lang="en-US" sz="1600" dirty="0">
                <a:solidFill>
                  <a:schemeClr val="bg1"/>
                </a:solidFill>
              </a:rPr>
              <a:t>have been devastated for generations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r>
              <a:rPr lang="en-US" sz="1600" b="1" baseline="30000" dirty="0">
                <a:solidFill>
                  <a:schemeClr val="bg1"/>
                </a:solidFill>
              </a:rPr>
              <a:t> </a:t>
            </a:r>
            <a:r>
              <a:rPr lang="en-US" sz="1600" dirty="0">
                <a:solidFill>
                  <a:schemeClr val="bg1"/>
                </a:solidFill>
              </a:rPr>
              <a:t>Strangers will shepherd your flocks; </a:t>
            </a:r>
            <a:r>
              <a:rPr lang="en-US" sz="1600" dirty="0" smtClean="0">
                <a:solidFill>
                  <a:schemeClr val="bg1"/>
                </a:solidFill>
              </a:rPr>
              <a:t>foreigners </a:t>
            </a:r>
            <a:r>
              <a:rPr lang="en-US" sz="1600" dirty="0">
                <a:solidFill>
                  <a:schemeClr val="bg1"/>
                </a:solidFill>
              </a:rPr>
              <a:t>will work your fields and </a:t>
            </a:r>
            <a:r>
              <a:rPr lang="en-US" sz="1600" dirty="0" smtClean="0">
                <a:solidFill>
                  <a:schemeClr val="bg1"/>
                </a:solidFill>
              </a:rPr>
              <a:t>vineyards.</a:t>
            </a:r>
            <a:r>
              <a:rPr lang="en-US" sz="1600" b="1" baseline="30000" dirty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And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>
                <a:solidFill>
                  <a:srgbClr val="C00000"/>
                </a:solidFill>
              </a:rPr>
              <a:t>you will be called priests of the </a:t>
            </a:r>
            <a:r>
              <a:rPr lang="en-US" sz="1600" b="1" cap="small" dirty="0">
                <a:solidFill>
                  <a:srgbClr val="C00000"/>
                </a:solidFill>
              </a:rPr>
              <a:t>Lord</a:t>
            </a:r>
            <a:r>
              <a:rPr lang="en-US" sz="1600" b="1" dirty="0" smtClean="0">
                <a:solidFill>
                  <a:srgbClr val="C00000"/>
                </a:solidFill>
              </a:rPr>
              <a:t>,</a:t>
            </a:r>
            <a:r>
              <a:rPr lang="en-US" sz="1600" b="1" dirty="0">
                <a:solidFill>
                  <a:srgbClr val="C00000"/>
                </a:solidFill>
              </a:rPr>
              <a:t> you will be named ministers of our God</a:t>
            </a:r>
            <a:r>
              <a:rPr lang="en-US" sz="1600" b="1" dirty="0" smtClean="0">
                <a:solidFill>
                  <a:srgbClr val="FFFF00"/>
                </a:solidFill>
              </a:rPr>
              <a:t>.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You </a:t>
            </a:r>
            <a:r>
              <a:rPr lang="en-US" sz="1600" dirty="0">
                <a:solidFill>
                  <a:schemeClr val="bg1"/>
                </a:solidFill>
              </a:rPr>
              <a:t>will feed on the wealth of nations, </a:t>
            </a:r>
            <a:r>
              <a:rPr lang="en-US" sz="1600" dirty="0" smtClean="0">
                <a:solidFill>
                  <a:schemeClr val="bg1"/>
                </a:solidFill>
              </a:rPr>
              <a:t>and </a:t>
            </a:r>
            <a:r>
              <a:rPr lang="en-US" sz="1600" dirty="0">
                <a:solidFill>
                  <a:schemeClr val="bg1"/>
                </a:solidFill>
              </a:rPr>
              <a:t>in their riches you will boast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r>
              <a:rPr lang="en-US" sz="1600" b="1" baseline="30000" dirty="0" smtClean="0">
                <a:solidFill>
                  <a:schemeClr val="bg1"/>
                </a:solidFill>
              </a:rPr>
              <a:t> </a:t>
            </a:r>
            <a:r>
              <a:rPr lang="en-US" sz="1600" b="1" baseline="30000" dirty="0">
                <a:solidFill>
                  <a:schemeClr val="bg1"/>
                </a:solidFill>
              </a:rPr>
              <a:t> </a:t>
            </a:r>
            <a:r>
              <a:rPr lang="en-US" sz="1600" dirty="0">
                <a:solidFill>
                  <a:schemeClr val="bg1"/>
                </a:solidFill>
              </a:rPr>
              <a:t>Instead of your shame </a:t>
            </a:r>
            <a:r>
              <a:rPr lang="en-US" sz="1600" dirty="0" smtClean="0">
                <a:solidFill>
                  <a:schemeClr val="bg1"/>
                </a:solidFill>
              </a:rPr>
              <a:t>you </a:t>
            </a:r>
            <a:r>
              <a:rPr lang="en-US" sz="1600" dirty="0">
                <a:solidFill>
                  <a:schemeClr val="bg1"/>
                </a:solidFill>
              </a:rPr>
              <a:t>will receive a double portion</a:t>
            </a:r>
            <a:r>
              <a:rPr lang="en-US" sz="1600" dirty="0" smtClean="0">
                <a:solidFill>
                  <a:schemeClr val="bg1"/>
                </a:solidFill>
              </a:rPr>
              <a:t>, and </a:t>
            </a:r>
            <a:r>
              <a:rPr lang="en-US" sz="1600" b="1" dirty="0">
                <a:solidFill>
                  <a:srgbClr val="C00000"/>
                </a:solidFill>
              </a:rPr>
              <a:t>instead </a:t>
            </a:r>
            <a:r>
              <a:rPr lang="en-US" sz="1600" b="1" dirty="0" smtClean="0">
                <a:solidFill>
                  <a:srgbClr val="C00000"/>
                </a:solidFill>
              </a:rPr>
              <a:t>of disgrace</a:t>
            </a:r>
            <a:r>
              <a:rPr lang="en-US" sz="1600" b="1" dirty="0">
                <a:solidFill>
                  <a:srgbClr val="C00000"/>
                </a:solidFill>
              </a:rPr>
              <a:t> you will rejoice in your inheritance</a:t>
            </a:r>
            <a:r>
              <a:rPr lang="en-US" sz="1600" b="1" dirty="0" smtClean="0">
                <a:solidFill>
                  <a:srgbClr val="C00000"/>
                </a:solidFill>
              </a:rPr>
              <a:t>. And </a:t>
            </a:r>
            <a:r>
              <a:rPr lang="en-US" sz="1600" b="1" dirty="0">
                <a:solidFill>
                  <a:srgbClr val="C00000"/>
                </a:solidFill>
              </a:rPr>
              <a:t>so you will inherit a double portion in your land, </a:t>
            </a:r>
            <a:r>
              <a:rPr lang="en-US" sz="1600" b="1" dirty="0" smtClean="0">
                <a:solidFill>
                  <a:srgbClr val="C00000"/>
                </a:solidFill>
              </a:rPr>
              <a:t>and </a:t>
            </a:r>
            <a:r>
              <a:rPr lang="en-US" sz="1600" b="1" dirty="0">
                <a:solidFill>
                  <a:srgbClr val="C00000"/>
                </a:solidFill>
              </a:rPr>
              <a:t>everlasting joy will be </a:t>
            </a:r>
            <a:r>
              <a:rPr lang="en-US" sz="1600" b="1" dirty="0" smtClean="0">
                <a:solidFill>
                  <a:srgbClr val="C00000"/>
                </a:solidFill>
              </a:rPr>
              <a:t>yours.</a:t>
            </a:r>
            <a:r>
              <a:rPr lang="en-US" sz="1600" b="1" baseline="300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“For </a:t>
            </a:r>
            <a:r>
              <a:rPr lang="en-US" sz="1600" dirty="0">
                <a:solidFill>
                  <a:schemeClr val="bg1"/>
                </a:solidFill>
              </a:rPr>
              <a:t>I, the </a:t>
            </a:r>
            <a:r>
              <a:rPr lang="en-US" sz="1600" cap="small" dirty="0">
                <a:solidFill>
                  <a:schemeClr val="bg1"/>
                </a:solidFill>
              </a:rPr>
              <a:t>Lord</a:t>
            </a:r>
            <a:r>
              <a:rPr lang="en-US" sz="1600" dirty="0">
                <a:solidFill>
                  <a:schemeClr val="bg1"/>
                </a:solidFill>
              </a:rPr>
              <a:t>, love justice; </a:t>
            </a:r>
            <a:r>
              <a:rPr lang="en-US" sz="1600" dirty="0" smtClean="0">
                <a:solidFill>
                  <a:schemeClr val="bg1"/>
                </a:solidFill>
              </a:rPr>
              <a:t>I </a:t>
            </a:r>
            <a:r>
              <a:rPr lang="en-US" sz="1600" dirty="0">
                <a:solidFill>
                  <a:schemeClr val="bg1"/>
                </a:solidFill>
              </a:rPr>
              <a:t>hate robbery and wrongdoing</a:t>
            </a:r>
            <a:r>
              <a:rPr lang="en-US" sz="1600" dirty="0" smtClean="0">
                <a:solidFill>
                  <a:schemeClr val="bg1"/>
                </a:solidFill>
              </a:rPr>
              <a:t>. In </a:t>
            </a:r>
            <a:r>
              <a:rPr lang="en-US" sz="1600" dirty="0">
                <a:solidFill>
                  <a:schemeClr val="bg1"/>
                </a:solidFill>
              </a:rPr>
              <a:t>my faithfulness I will reward my </a:t>
            </a:r>
            <a:r>
              <a:rPr lang="en-US" sz="1600" dirty="0" smtClean="0">
                <a:solidFill>
                  <a:schemeClr val="bg1"/>
                </a:solidFill>
              </a:rPr>
              <a:t>people</a:t>
            </a:r>
            <a:r>
              <a:rPr lang="en-US" sz="1600" dirty="0">
                <a:solidFill>
                  <a:schemeClr val="bg1"/>
                </a:solidFill>
              </a:rPr>
              <a:t> and make an everlasting covenant with </a:t>
            </a:r>
            <a:r>
              <a:rPr lang="en-US" sz="1600" dirty="0" smtClean="0">
                <a:solidFill>
                  <a:schemeClr val="bg1"/>
                </a:solidFill>
              </a:rPr>
              <a:t>them.</a:t>
            </a:r>
            <a:r>
              <a:rPr lang="en-US" sz="1600" b="1" baseline="300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Their </a:t>
            </a:r>
            <a:r>
              <a:rPr lang="en-US" sz="1600" dirty="0">
                <a:solidFill>
                  <a:schemeClr val="bg1"/>
                </a:solidFill>
              </a:rPr>
              <a:t>descendants will be known among the </a:t>
            </a:r>
            <a:r>
              <a:rPr lang="en-US" sz="1600" dirty="0" smtClean="0">
                <a:solidFill>
                  <a:schemeClr val="bg1"/>
                </a:solidFill>
              </a:rPr>
              <a:t>nations</a:t>
            </a:r>
            <a:r>
              <a:rPr lang="en-US" sz="1600" dirty="0">
                <a:solidFill>
                  <a:schemeClr val="bg1"/>
                </a:solidFill>
              </a:rPr>
              <a:t> and their offspring among the peoples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All </a:t>
            </a:r>
            <a:r>
              <a:rPr lang="en-US" sz="1600" b="1" dirty="0">
                <a:solidFill>
                  <a:srgbClr val="C00000"/>
                </a:solidFill>
              </a:rPr>
              <a:t>who see them will </a:t>
            </a:r>
            <a:r>
              <a:rPr lang="en-US" sz="1600" b="1" dirty="0" smtClean="0">
                <a:solidFill>
                  <a:srgbClr val="C00000"/>
                </a:solidFill>
              </a:rPr>
              <a:t>acknowledge</a:t>
            </a:r>
            <a:r>
              <a:rPr lang="en-US" sz="1600" b="1" dirty="0">
                <a:solidFill>
                  <a:srgbClr val="C00000"/>
                </a:solidFill>
              </a:rPr>
              <a:t> that they are a people the </a:t>
            </a:r>
            <a:r>
              <a:rPr lang="en-US" sz="1600" b="1" cap="small" dirty="0">
                <a:solidFill>
                  <a:srgbClr val="C00000"/>
                </a:solidFill>
              </a:rPr>
              <a:t>Lord</a:t>
            </a:r>
            <a:r>
              <a:rPr lang="en-US" sz="1600" b="1" dirty="0">
                <a:solidFill>
                  <a:srgbClr val="C00000"/>
                </a:solidFill>
              </a:rPr>
              <a:t> has blessed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r>
              <a:rPr lang="en-US" sz="1600" dirty="0" smtClean="0">
                <a:solidFill>
                  <a:schemeClr val="bg1"/>
                </a:solidFill>
              </a:rPr>
              <a:t>”</a:t>
            </a:r>
            <a:r>
              <a:rPr lang="en-US" sz="1600" b="1" baseline="300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I </a:t>
            </a:r>
            <a:r>
              <a:rPr lang="en-US" sz="1600" dirty="0">
                <a:solidFill>
                  <a:schemeClr val="bg1"/>
                </a:solidFill>
              </a:rPr>
              <a:t>delight greatly in the </a:t>
            </a:r>
            <a:r>
              <a:rPr lang="en-US" sz="1600" cap="small" dirty="0">
                <a:solidFill>
                  <a:schemeClr val="bg1"/>
                </a:solidFill>
              </a:rPr>
              <a:t>Lord</a:t>
            </a:r>
            <a:r>
              <a:rPr lang="en-US" sz="1600" dirty="0">
                <a:solidFill>
                  <a:schemeClr val="bg1"/>
                </a:solidFill>
              </a:rPr>
              <a:t>; </a:t>
            </a:r>
            <a:r>
              <a:rPr lang="en-US" sz="1600" dirty="0" smtClean="0">
                <a:solidFill>
                  <a:schemeClr val="bg1"/>
                </a:solidFill>
              </a:rPr>
              <a:t>my </a:t>
            </a:r>
            <a:r>
              <a:rPr lang="en-US" sz="1600" dirty="0">
                <a:solidFill>
                  <a:schemeClr val="bg1"/>
                </a:solidFill>
              </a:rPr>
              <a:t>soul rejoices in my God</a:t>
            </a:r>
            <a:r>
              <a:rPr lang="en-US" sz="1600" dirty="0" smtClean="0">
                <a:solidFill>
                  <a:schemeClr val="bg1"/>
                </a:solidFill>
              </a:rPr>
              <a:t>. For </a:t>
            </a:r>
            <a:r>
              <a:rPr lang="en-US" sz="1600" dirty="0">
                <a:solidFill>
                  <a:schemeClr val="bg1"/>
                </a:solidFill>
              </a:rPr>
              <a:t>he has clothed me with garments of salvation </a:t>
            </a:r>
            <a:r>
              <a:rPr lang="en-US" sz="1600" dirty="0" smtClean="0">
                <a:solidFill>
                  <a:schemeClr val="bg1"/>
                </a:solidFill>
              </a:rPr>
              <a:t>and </a:t>
            </a:r>
            <a:r>
              <a:rPr lang="en-US" sz="1600" dirty="0">
                <a:solidFill>
                  <a:schemeClr val="bg1"/>
                </a:solidFill>
              </a:rPr>
              <a:t>arrayed me in a robe of his righteousness</a:t>
            </a:r>
            <a:r>
              <a:rPr lang="en-US" sz="1600" dirty="0" smtClean="0">
                <a:solidFill>
                  <a:schemeClr val="bg1"/>
                </a:solidFill>
              </a:rPr>
              <a:t>, as </a:t>
            </a:r>
            <a:r>
              <a:rPr lang="en-US" sz="1600" dirty="0">
                <a:solidFill>
                  <a:schemeClr val="bg1"/>
                </a:solidFill>
              </a:rPr>
              <a:t>a bridegroom adorns his head like a </a:t>
            </a:r>
            <a:r>
              <a:rPr lang="en-US" sz="1600" dirty="0" smtClean="0">
                <a:solidFill>
                  <a:schemeClr val="bg1"/>
                </a:solidFill>
              </a:rPr>
              <a:t>priest, and </a:t>
            </a:r>
            <a:r>
              <a:rPr lang="en-US" sz="1600" dirty="0">
                <a:solidFill>
                  <a:schemeClr val="bg1"/>
                </a:solidFill>
              </a:rPr>
              <a:t>as a bride adorns herself with her </a:t>
            </a:r>
            <a:r>
              <a:rPr lang="en-US" sz="1600" dirty="0" smtClean="0">
                <a:solidFill>
                  <a:schemeClr val="bg1"/>
                </a:solidFill>
              </a:rPr>
              <a:t>jewels. For </a:t>
            </a:r>
            <a:r>
              <a:rPr lang="en-US" sz="1600" dirty="0">
                <a:solidFill>
                  <a:schemeClr val="bg1"/>
                </a:solidFill>
              </a:rPr>
              <a:t>as the soil makes the sprout come up </a:t>
            </a:r>
            <a:r>
              <a:rPr lang="en-US" sz="1600" dirty="0" smtClean="0">
                <a:solidFill>
                  <a:schemeClr val="bg1"/>
                </a:solidFill>
              </a:rPr>
              <a:t>and </a:t>
            </a:r>
            <a:r>
              <a:rPr lang="en-US" sz="1600" dirty="0">
                <a:solidFill>
                  <a:schemeClr val="bg1"/>
                </a:solidFill>
              </a:rPr>
              <a:t>a garden causes seeds to grow</a:t>
            </a:r>
            <a:r>
              <a:rPr lang="en-US" sz="1600" dirty="0" smtClean="0">
                <a:solidFill>
                  <a:schemeClr val="bg1"/>
                </a:solidFill>
              </a:rPr>
              <a:t>, so </a:t>
            </a:r>
            <a:r>
              <a:rPr lang="en-US" sz="1600" dirty="0">
                <a:solidFill>
                  <a:schemeClr val="bg1"/>
                </a:solidFill>
              </a:rPr>
              <a:t>the Sovereign </a:t>
            </a:r>
            <a:r>
              <a:rPr lang="en-US" sz="1600" cap="small" dirty="0">
                <a:solidFill>
                  <a:schemeClr val="bg1"/>
                </a:solidFill>
              </a:rPr>
              <a:t>Lord</a:t>
            </a:r>
            <a:r>
              <a:rPr lang="en-US" sz="1600" dirty="0">
                <a:solidFill>
                  <a:schemeClr val="bg1"/>
                </a:solidFill>
              </a:rPr>
              <a:t> will make righteousness </a:t>
            </a:r>
            <a:r>
              <a:rPr lang="en-US" sz="1600" dirty="0" smtClean="0">
                <a:solidFill>
                  <a:schemeClr val="bg1"/>
                </a:solidFill>
              </a:rPr>
              <a:t>and </a:t>
            </a:r>
            <a:r>
              <a:rPr lang="en-US" sz="1600" dirty="0">
                <a:solidFill>
                  <a:schemeClr val="bg1"/>
                </a:solidFill>
              </a:rPr>
              <a:t>praise spring up before all nations.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Isaiah 61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746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Parallel Languages and events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Theology paralleling Mental Health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all Thought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all Feeling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Spirit drives towards attachment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Spirit drives towards healing and restoration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 healing is Relationship-promoting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Still Small Voice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39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Citrus orchard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Chickens: being chased, watching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Grandmother as nanny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Japanese speaking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Converted by the Nazarene church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Preparing to do missionary work locally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WWII internment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Church preserved the property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Japanese culture –group vs. individual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Language and speech as minimal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Cultural, genetic (son)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Nonverbal, minimalist communication and aesthetic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Silence as valuable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Communication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Relational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Movement of the spirit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Still, small voice of the holy spirit (1 </a:t>
            </a:r>
            <a:r>
              <a:rPr lang="en-US" dirty="0">
                <a:solidFill>
                  <a:schemeClr val="bg1"/>
                </a:solidFill>
              </a:rPr>
              <a:t>Kings </a:t>
            </a:r>
            <a:r>
              <a:rPr lang="en-US" dirty="0" smtClean="0">
                <a:solidFill>
                  <a:schemeClr val="bg1"/>
                </a:solidFill>
              </a:rPr>
              <a:t>19:12)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Language and communications of God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Spiritual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Mental health theory/process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Introduction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8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752600"/>
            <a:ext cx="5638800" cy="3733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Martin Luther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CS Lewis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TS Eliot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Dorothea </a:t>
            </a:r>
            <a:r>
              <a:rPr lang="en-US" b="1" dirty="0">
                <a:solidFill>
                  <a:srgbClr val="C00000"/>
                </a:solidFill>
              </a:rPr>
              <a:t>Dix</a:t>
            </a:r>
          </a:p>
          <a:p>
            <a:r>
              <a:rPr lang="en-US" b="1" dirty="0">
                <a:solidFill>
                  <a:srgbClr val="C00000"/>
                </a:solidFill>
              </a:rPr>
              <a:t>Abraham Lincoln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Mother </a:t>
            </a:r>
            <a:r>
              <a:rPr lang="en-US" b="1" dirty="0">
                <a:solidFill>
                  <a:srgbClr val="C00000"/>
                </a:solidFill>
              </a:rPr>
              <a:t>Theresa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Henri </a:t>
            </a:r>
            <a:r>
              <a:rPr lang="en-US" b="1" dirty="0" err="1">
                <a:solidFill>
                  <a:srgbClr val="C00000"/>
                </a:solidFill>
              </a:rPr>
              <a:t>Nouwen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Thomas </a:t>
            </a:r>
            <a:r>
              <a:rPr lang="en-US" b="1" dirty="0" smtClean="0">
                <a:solidFill>
                  <a:srgbClr val="C00000"/>
                </a:solidFill>
              </a:rPr>
              <a:t>Merton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Charles </a:t>
            </a:r>
            <a:r>
              <a:rPr lang="en-US" b="1" dirty="0">
                <a:solidFill>
                  <a:srgbClr val="C00000"/>
                </a:solidFill>
              </a:rPr>
              <a:t>Stanley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effectLst/>
              </a:rPr>
              <a:t>Christian 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Figures </a:t>
            </a:r>
            <a:r>
              <a:rPr lang="en-US" sz="3200" dirty="0">
                <a:solidFill>
                  <a:srgbClr val="002060"/>
                </a:solidFill>
                <a:effectLst/>
              </a:rPr>
              <a:t>with 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Depression </a:t>
            </a:r>
            <a:r>
              <a:rPr lang="en-US" sz="3200" dirty="0">
                <a:solidFill>
                  <a:srgbClr val="002060"/>
                </a:solidFill>
                <a:effectLst/>
              </a:rPr>
              <a:t>S</a:t>
            </a:r>
            <a:r>
              <a:rPr lang="en-US" sz="3200" dirty="0" smtClean="0">
                <a:solidFill>
                  <a:srgbClr val="002060"/>
                </a:solidFill>
                <a:effectLst/>
              </a:rPr>
              <a:t>ymptoms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1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•</a:t>
            </a:r>
            <a:r>
              <a:rPr lang="en-US" sz="3100" b="1" dirty="0" smtClean="0">
                <a:solidFill>
                  <a:srgbClr val="C00000"/>
                </a:solidFill>
              </a:rPr>
              <a:t>David</a:t>
            </a:r>
            <a:endParaRPr lang="en-US" sz="3100" b="1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o	</a:t>
            </a:r>
            <a:r>
              <a:rPr lang="en-US" sz="2300" dirty="0">
                <a:solidFill>
                  <a:schemeClr val="bg1"/>
                </a:solidFill>
              </a:rPr>
              <a:t> 2 Samuel 12:15-23, 18:33. </a:t>
            </a:r>
          </a:p>
          <a:p>
            <a:r>
              <a:rPr lang="en-US" sz="2300" dirty="0">
                <a:solidFill>
                  <a:schemeClr val="bg1"/>
                </a:solidFill>
              </a:rPr>
              <a:t>o	“My guilt has overwhelmed me like a burden too heavy to bear.” Ps. 38:4</a:t>
            </a:r>
          </a:p>
          <a:p>
            <a:r>
              <a:rPr lang="en-US" sz="2300" dirty="0">
                <a:solidFill>
                  <a:schemeClr val="bg1"/>
                </a:solidFill>
              </a:rPr>
              <a:t>o	“Why are you downcast, O my soul? Why so disturbed within me? Put your hope in God for I will yet praise him, my Savior and my </a:t>
            </a:r>
            <a:r>
              <a:rPr lang="en-US" sz="2300" dirty="0" err="1">
                <a:solidFill>
                  <a:schemeClr val="bg1"/>
                </a:solidFill>
              </a:rPr>
              <a:t>God.”Ps</a:t>
            </a:r>
            <a:r>
              <a:rPr lang="en-US" sz="2300" dirty="0">
                <a:solidFill>
                  <a:schemeClr val="bg1"/>
                </a:solidFill>
              </a:rPr>
              <a:t>. 42:11</a:t>
            </a:r>
          </a:p>
          <a:p>
            <a:r>
              <a:rPr lang="en-US" dirty="0" smtClean="0"/>
              <a:t>•</a:t>
            </a:r>
            <a:r>
              <a:rPr lang="en-US" sz="3100" b="1" dirty="0" smtClean="0">
                <a:solidFill>
                  <a:srgbClr val="C00000"/>
                </a:solidFill>
              </a:rPr>
              <a:t>Elijah</a:t>
            </a:r>
            <a:endParaRPr lang="en-US" sz="3100" b="1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o	“I have had enough Lord, he said. Take my life, I am not better than my ancestors.”1 Kings 19:4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•</a:t>
            </a:r>
            <a:r>
              <a:rPr lang="en-US" sz="3100" b="1" dirty="0" smtClean="0">
                <a:solidFill>
                  <a:srgbClr val="C00000"/>
                </a:solidFill>
              </a:rPr>
              <a:t>Jonah</a:t>
            </a:r>
            <a:endParaRPr lang="en-US" sz="3100" b="1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o	“Now O Lord, take away my life, for it is better for me to die than to live.” Jonah 4:3</a:t>
            </a:r>
          </a:p>
          <a:p>
            <a:r>
              <a:rPr lang="en-US" dirty="0">
                <a:solidFill>
                  <a:schemeClr val="bg1"/>
                </a:solidFill>
              </a:rPr>
              <a:t>o	 “…I am angry enough to die.” Jonah </a:t>
            </a:r>
            <a:r>
              <a:rPr lang="en-US" dirty="0" smtClean="0">
                <a:solidFill>
                  <a:schemeClr val="bg1"/>
                </a:solidFill>
              </a:rPr>
              <a:t>4:9•</a:t>
            </a:r>
            <a:r>
              <a:rPr lang="en-US" dirty="0"/>
              <a:t>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Biblical Figures with Depressive </a:t>
            </a:r>
            <a:r>
              <a:rPr lang="en-US" sz="36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symptoms</a:t>
            </a:r>
            <a:br>
              <a:rPr lang="en-US" sz="36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</a:br>
            <a:r>
              <a:rPr lang="da-DK" sz="1400" b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Debbie McDaniels, blog at https://www.crosswalk.com/faith/spiritual-life/7-bible-figures-who-struggled-with-depression.html</a:t>
            </a:r>
            <a:endParaRPr lang="en-US" sz="1400" b="1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7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>
                <a:solidFill>
                  <a:srgbClr val="C00000"/>
                </a:solidFill>
              </a:rPr>
              <a:t>Moses</a:t>
            </a:r>
          </a:p>
          <a:p>
            <a:r>
              <a:rPr lang="en-US" dirty="0">
                <a:solidFill>
                  <a:schemeClr val="bg1"/>
                </a:solidFill>
              </a:rPr>
              <a:t>o	“But now, please forgive their sin – but if not, then blot me out of the book you have written.” Ex. 32:32</a:t>
            </a:r>
          </a:p>
          <a:p>
            <a:r>
              <a:rPr lang="en-US" dirty="0" smtClean="0"/>
              <a:t>•</a:t>
            </a:r>
            <a:r>
              <a:rPr lang="en-US" sz="3400" b="1" dirty="0" smtClean="0">
                <a:solidFill>
                  <a:srgbClr val="C00000"/>
                </a:solidFill>
              </a:rPr>
              <a:t>Jeremiah</a:t>
            </a:r>
            <a:endParaRPr lang="en-US" sz="3400" b="1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o	“Cursed be the day I was born…why did I ever come out of the womb to see trouble and sorrow and to end my days in shame?” Jer. 20:14,18</a:t>
            </a:r>
          </a:p>
          <a:p>
            <a:r>
              <a:rPr lang="en-US" sz="3400" dirty="0" smtClean="0"/>
              <a:t>•</a:t>
            </a:r>
            <a:r>
              <a:rPr lang="en-US" sz="3400" b="1" dirty="0" smtClean="0">
                <a:solidFill>
                  <a:srgbClr val="C00000"/>
                </a:solidFill>
              </a:rPr>
              <a:t>Job</a:t>
            </a:r>
            <a:endParaRPr lang="en-US" sz="3400" b="1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“Why </a:t>
            </a:r>
            <a:r>
              <a:rPr lang="en-US" dirty="0">
                <a:solidFill>
                  <a:schemeClr val="bg1"/>
                </a:solidFill>
              </a:rPr>
              <a:t>did I not perish at birth, and die as I came from the womb?” Job 3:11</a:t>
            </a:r>
          </a:p>
          <a:p>
            <a:r>
              <a:rPr lang="en-US" dirty="0">
                <a:solidFill>
                  <a:schemeClr val="bg1"/>
                </a:solidFill>
              </a:rPr>
              <a:t>o	“I have no peace, no quietness, I have no rest, but only turmoil.” Job 3:26</a:t>
            </a:r>
          </a:p>
          <a:p>
            <a:r>
              <a:rPr lang="en-US" dirty="0">
                <a:solidFill>
                  <a:schemeClr val="bg1"/>
                </a:solidFill>
              </a:rPr>
              <a:t>o	“I loathe my very life, therefore I will give free rein to my complaint and speak out in the bitterness of my soul.” Job 10:1</a:t>
            </a:r>
          </a:p>
          <a:p>
            <a:r>
              <a:rPr lang="en-US" dirty="0">
                <a:solidFill>
                  <a:schemeClr val="bg1"/>
                </a:solidFill>
              </a:rPr>
              <a:t>o	“Terrors overwhelm me…my life ebbs away, days of suffering grip me. Night pierces my bones, my gnawing pains never rest.” Job 30:15-17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Biblical Figures with Depressive </a:t>
            </a:r>
            <a:r>
              <a:rPr lang="en-US" sz="36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symptoms</a:t>
            </a:r>
            <a:br>
              <a:rPr lang="en-US" sz="36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</a:br>
            <a:r>
              <a:rPr lang="da-DK" sz="1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Debbie </a:t>
            </a:r>
            <a:r>
              <a:rPr lang="da-DK" sz="1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McDaniels, blog at https://www.crosswalk.com/faith/spiritual-life/7-bible-figures-who-struggled-with-depression.html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6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Johann Christian </a:t>
            </a:r>
            <a:r>
              <a:rPr lang="en-US" b="1" u="sng" dirty="0" err="1">
                <a:solidFill>
                  <a:schemeClr val="bg1"/>
                </a:solidFill>
              </a:rPr>
              <a:t>Reil</a:t>
            </a:r>
            <a:r>
              <a:rPr lang="en-US" b="1" u="sng" dirty="0">
                <a:solidFill>
                  <a:schemeClr val="bg1"/>
                </a:solidFill>
              </a:rPr>
              <a:t>, MD </a:t>
            </a:r>
            <a:r>
              <a:rPr lang="en-US" dirty="0" smtClean="0">
                <a:solidFill>
                  <a:schemeClr val="bg1"/>
                </a:solidFill>
              </a:rPr>
              <a:t>-PK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	(father wanted him to study theology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1801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“Psychiatry” as Medical </a:t>
            </a:r>
            <a:r>
              <a:rPr lang="en-US" dirty="0">
                <a:solidFill>
                  <a:schemeClr val="bg1"/>
                </a:solidFill>
              </a:rPr>
              <a:t>Soul </a:t>
            </a:r>
            <a:r>
              <a:rPr lang="en-US" dirty="0" smtClean="0">
                <a:solidFill>
                  <a:schemeClr val="bg1"/>
                </a:solidFill>
              </a:rPr>
              <a:t>Care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u="sng" dirty="0" smtClean="0">
                <a:solidFill>
                  <a:schemeClr val="bg1"/>
                </a:solidFill>
              </a:rPr>
              <a:t>Philippe </a:t>
            </a:r>
            <a:r>
              <a:rPr lang="en-US" b="1" u="sng" dirty="0" err="1">
                <a:solidFill>
                  <a:schemeClr val="bg1"/>
                </a:solidFill>
              </a:rPr>
              <a:t>Pinel</a:t>
            </a:r>
            <a:r>
              <a:rPr lang="en-US" b="1" u="sng" dirty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chemeClr val="bg1"/>
                </a:solidFill>
              </a:rPr>
              <a:t>MD 1745-1826</a:t>
            </a:r>
            <a:endParaRPr lang="en-US" b="1" u="sng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“Far from being sinful people who deserve to be punished, the insane are sick people whose unhappy state deserves all of the sympathy that is owed to suffering humanity</a:t>
            </a:r>
            <a:r>
              <a:rPr lang="en-US" dirty="0" smtClean="0">
                <a:solidFill>
                  <a:schemeClr val="bg1"/>
                </a:solidFill>
              </a:rPr>
              <a:t>.”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Karl Bonhoeffer, MD-1828-1907</a:t>
            </a:r>
            <a:endParaRPr lang="en-US" b="1" u="sng" dirty="0">
              <a:solidFill>
                <a:schemeClr val="bg1"/>
              </a:solidFill>
            </a:endParaRPr>
          </a:p>
          <a:p>
            <a:r>
              <a:rPr lang="en-US" b="1" u="sng" dirty="0" smtClean="0">
                <a:solidFill>
                  <a:schemeClr val="bg1"/>
                </a:solidFill>
              </a:rPr>
              <a:t>Oskar Pfister-1873-1956 </a:t>
            </a:r>
            <a:r>
              <a:rPr lang="en-US" dirty="0" smtClean="0">
                <a:solidFill>
                  <a:schemeClr val="bg1"/>
                </a:solidFill>
              </a:rPr>
              <a:t>pastor, friend of Freud, influenced </a:t>
            </a:r>
            <a:r>
              <a:rPr lang="en-US" dirty="0" err="1" smtClean="0">
                <a:solidFill>
                  <a:schemeClr val="bg1"/>
                </a:solidFill>
              </a:rPr>
              <a:t>Winnicott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u="sng" dirty="0" smtClean="0">
                <a:solidFill>
                  <a:schemeClr val="bg1"/>
                </a:solidFill>
              </a:rPr>
              <a:t>D.W</a:t>
            </a:r>
            <a:r>
              <a:rPr lang="en-US" b="1" u="sng" dirty="0">
                <a:solidFill>
                  <a:schemeClr val="bg1"/>
                </a:solidFill>
              </a:rPr>
              <a:t>. </a:t>
            </a:r>
            <a:r>
              <a:rPr lang="en-US" b="1" u="sng" dirty="0" err="1">
                <a:solidFill>
                  <a:schemeClr val="bg1"/>
                </a:solidFill>
              </a:rPr>
              <a:t>Winnicott</a:t>
            </a:r>
            <a:r>
              <a:rPr lang="en-US" b="1" u="sng" dirty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chemeClr val="bg1"/>
                </a:solidFill>
              </a:rPr>
              <a:t>MD-1896-1971</a:t>
            </a:r>
            <a:endParaRPr lang="en-US" b="1" u="sng" dirty="0">
              <a:solidFill>
                <a:schemeClr val="bg1"/>
              </a:solidFill>
            </a:endParaRPr>
          </a:p>
          <a:p>
            <a:r>
              <a:rPr lang="en-US" b="1" u="sng" dirty="0" smtClean="0">
                <a:solidFill>
                  <a:schemeClr val="bg1"/>
                </a:solidFill>
              </a:rPr>
              <a:t>Benjamin </a:t>
            </a:r>
            <a:r>
              <a:rPr lang="en-US" b="1" u="sng" dirty="0">
                <a:solidFill>
                  <a:schemeClr val="bg1"/>
                </a:solidFill>
              </a:rPr>
              <a:t>Rush, </a:t>
            </a:r>
            <a:r>
              <a:rPr lang="en-US" b="1" u="sng" dirty="0" smtClean="0">
                <a:solidFill>
                  <a:schemeClr val="bg1"/>
                </a:solidFill>
              </a:rPr>
              <a:t>MD-1746-1813</a:t>
            </a:r>
            <a:r>
              <a:rPr lang="en-US" b="1" u="sng" dirty="0">
                <a:solidFill>
                  <a:schemeClr val="bg1"/>
                </a:solidFill>
              </a:rPr>
              <a:t>	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Dorothea Dix-1802-1887</a:t>
            </a:r>
            <a:endParaRPr lang="en-US" b="1" u="sng" dirty="0">
              <a:solidFill>
                <a:schemeClr val="bg1"/>
              </a:solidFill>
            </a:endParaRPr>
          </a:p>
          <a:p>
            <a:r>
              <a:rPr lang="en-US" b="1" u="sng" dirty="0" err="1">
                <a:solidFill>
                  <a:schemeClr val="bg1"/>
                </a:solidFill>
              </a:rPr>
              <a:t>Tavistock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Clinic-1920</a:t>
            </a:r>
            <a:endParaRPr lang="en-US" b="1" u="sng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Hugh </a:t>
            </a:r>
            <a:r>
              <a:rPr lang="en-US" dirty="0" smtClean="0">
                <a:solidFill>
                  <a:schemeClr val="bg1"/>
                </a:solidFill>
              </a:rPr>
              <a:t>Crichton-Miller, MD-PK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John Rickman, MD-Quaker, influenced </a:t>
            </a:r>
            <a:r>
              <a:rPr lang="en-US" dirty="0" err="1" smtClean="0">
                <a:solidFill>
                  <a:schemeClr val="bg1"/>
                </a:solidFill>
              </a:rPr>
              <a:t>Bion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Wilfred </a:t>
            </a:r>
            <a:r>
              <a:rPr lang="en-US" dirty="0" err="1" smtClean="0">
                <a:solidFill>
                  <a:schemeClr val="bg1"/>
                </a:solidFill>
              </a:rPr>
              <a:t>Bion,MD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u="sng" dirty="0" smtClean="0">
                <a:solidFill>
                  <a:schemeClr val="bg1"/>
                </a:solidFill>
              </a:rPr>
              <a:t>Karl Menninger, MD-1893-1990</a:t>
            </a:r>
            <a:endParaRPr lang="en-US" b="1" u="sng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2060"/>
                </a:solidFill>
                <a:latin typeface="Algerian" panose="04020705040A02060702" pitchFamily="82" charset="0"/>
              </a:rPr>
              <a:t>Origins </a:t>
            </a:r>
            <a:r>
              <a:rPr lang="en-US" dirty="0">
                <a:solidFill>
                  <a:srgbClr val="002060"/>
                </a:solidFill>
                <a:latin typeface="Algerian" panose="04020705040A02060702" pitchFamily="82" charset="0"/>
              </a:rPr>
              <a:t>and History of </a:t>
            </a:r>
            <a:r>
              <a:rPr lang="en-US" dirty="0" smtClean="0">
                <a:solidFill>
                  <a:srgbClr val="002060"/>
                </a:solidFill>
                <a:latin typeface="Algerian" panose="04020705040A02060702" pitchFamily="82" charset="0"/>
              </a:rPr>
              <a:t>Psychiatry-Christian Influences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43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C.S. Lewis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Deprivation </a:t>
            </a:r>
            <a:r>
              <a:rPr lang="en-US" dirty="0">
                <a:solidFill>
                  <a:schemeClr val="bg1"/>
                </a:solidFill>
              </a:rPr>
              <a:t>with </a:t>
            </a:r>
            <a:r>
              <a:rPr lang="en-US" dirty="0" smtClean="0">
                <a:solidFill>
                  <a:schemeClr val="bg1"/>
                </a:solidFill>
              </a:rPr>
              <a:t>parents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Early loss of mother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9yr </a:t>
            </a:r>
            <a:r>
              <a:rPr lang="en-US" dirty="0">
                <a:solidFill>
                  <a:schemeClr val="bg1"/>
                </a:solidFill>
              </a:rPr>
              <a:t>old separation to British boarding school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World </a:t>
            </a:r>
            <a:r>
              <a:rPr lang="en-US" dirty="0">
                <a:solidFill>
                  <a:schemeClr val="bg1"/>
                </a:solidFill>
              </a:rPr>
              <a:t>War I trauma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academia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depressive?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Loss of wife to cancer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Deprivation with Parents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Parents Christians in India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8yr old separation to British boarding school-religious bullying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WWI trauma, death of best friend, </a:t>
            </a:r>
            <a:r>
              <a:rPr lang="en-US" dirty="0" err="1" smtClean="0">
                <a:solidFill>
                  <a:schemeClr val="bg1"/>
                </a:solidFill>
              </a:rPr>
              <a:t>Quainton</a:t>
            </a:r>
            <a:r>
              <a:rPr lang="en-US" dirty="0" smtClean="0">
                <a:solidFill>
                  <a:schemeClr val="bg1"/>
                </a:solidFill>
              </a:rPr>
              <a:t> (Quaker)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Mood disorder?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Parallel Major Figures in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 Christianity and Psychoanalysis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Wilfred </a:t>
            </a:r>
            <a:r>
              <a:rPr lang="en-US" sz="2400" dirty="0" err="1">
                <a:solidFill>
                  <a:srgbClr val="002060"/>
                </a:solidFill>
              </a:rPr>
              <a:t>Bion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0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Parallel Gatherings/Group Processes for the Holy Spirit?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Friends Church Legacy (Quaker Meetings)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“Communion </a:t>
            </a:r>
            <a:r>
              <a:rPr lang="en-US" sz="4000" dirty="0">
                <a:solidFill>
                  <a:schemeClr val="bg1"/>
                </a:solidFill>
              </a:rPr>
              <a:t>after the manner of </a:t>
            </a:r>
            <a:r>
              <a:rPr lang="en-US" sz="4000" dirty="0" smtClean="0">
                <a:solidFill>
                  <a:schemeClr val="bg1"/>
                </a:solidFill>
              </a:rPr>
              <a:t>friends”</a:t>
            </a:r>
            <a:endParaRPr lang="en-US" sz="4000" dirty="0">
              <a:solidFill>
                <a:schemeClr val="bg1"/>
              </a:solidFill>
            </a:endParaRP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“</a:t>
            </a:r>
            <a:r>
              <a:rPr lang="en-US" sz="4000" dirty="0" err="1" smtClean="0">
                <a:solidFill>
                  <a:schemeClr val="bg1"/>
                </a:solidFill>
              </a:rPr>
              <a:t>Unprogrammed</a:t>
            </a:r>
            <a:r>
              <a:rPr lang="en-US" sz="4000" dirty="0" smtClean="0">
                <a:solidFill>
                  <a:schemeClr val="bg1"/>
                </a:solidFill>
              </a:rPr>
              <a:t>” meetings</a:t>
            </a:r>
            <a:endParaRPr lang="en-US" sz="4000" dirty="0">
              <a:solidFill>
                <a:schemeClr val="bg1"/>
              </a:solidFill>
            </a:endParaRP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“Centering down”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Inner Light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500" dirty="0" err="1">
                <a:solidFill>
                  <a:srgbClr val="C00000"/>
                </a:solidFill>
              </a:rPr>
              <a:t>Tavistock</a:t>
            </a:r>
            <a:r>
              <a:rPr lang="en-US" sz="4500" dirty="0">
                <a:solidFill>
                  <a:srgbClr val="C00000"/>
                </a:solidFill>
              </a:rPr>
              <a:t> Tradition (</a:t>
            </a:r>
            <a:r>
              <a:rPr lang="en-US" sz="4500" dirty="0" err="1">
                <a:solidFill>
                  <a:srgbClr val="C00000"/>
                </a:solidFill>
              </a:rPr>
              <a:t>Bion</a:t>
            </a:r>
            <a:r>
              <a:rPr lang="en-US" sz="4500" dirty="0">
                <a:solidFill>
                  <a:srgbClr val="C00000"/>
                </a:solidFill>
              </a:rPr>
              <a:t>, others)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three levels of group learning. The first is the heightened recognition that individuals behave irrationally in the face of authority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The next level is the ability to </a:t>
            </a:r>
            <a:r>
              <a:rPr lang="en-US" sz="3100" dirty="0" err="1">
                <a:solidFill>
                  <a:schemeClr val="bg1"/>
                </a:solidFill>
              </a:rPr>
              <a:t>recognise</a:t>
            </a:r>
            <a:r>
              <a:rPr lang="en-US" sz="3100" dirty="0">
                <a:solidFill>
                  <a:schemeClr val="bg1"/>
                </a:solidFill>
              </a:rPr>
              <a:t> group functioning and see the ways in which conscious efforts toward collaborative work can be hampered by irrational thinking on the part of group members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The third level of learning involves a shift toward new ways of thinking, this requires developing a capacity for both involvement and detachment, similar to what Harry Stack Sullivan called ‘</a:t>
            </a:r>
            <a:r>
              <a:rPr lang="en-US" sz="3100" dirty="0" smtClean="0">
                <a:solidFill>
                  <a:schemeClr val="bg1"/>
                </a:solidFill>
              </a:rPr>
              <a:t>participant-observer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50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2010</TotalTime>
  <Words>1643</Words>
  <Application>Microsoft Office PowerPoint</Application>
  <PresentationFormat>On-screen Show (4:3)</PresentationFormat>
  <Paragraphs>286</Paragraphs>
  <Slides>23</Slides>
  <Notes>22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Paper</vt:lpstr>
      <vt:lpstr>Translating Christian Spiritual and Mental Health Languages: Listen for the still, small voice </vt:lpstr>
      <vt:lpstr>Still Small Voice</vt:lpstr>
      <vt:lpstr>Introduction</vt:lpstr>
      <vt:lpstr>Christian Figures with Depression Symptoms</vt:lpstr>
      <vt:lpstr>Biblical Figures with Depressive symptoms Debbie McDaniels, blog at https://www.crosswalk.com/faith/spiritual-life/7-bible-figures-who-struggled-with-depression.html</vt:lpstr>
      <vt:lpstr>Biblical Figures with Depressive symptoms Debbie McDaniels, blog at https://www.crosswalk.com/faith/spiritual-life/7-bible-figures-who-struggled-with-depression.html</vt:lpstr>
      <vt:lpstr>  Origins and History of Psychiatry-Christian Influences</vt:lpstr>
      <vt:lpstr>Parallel Major Figures in  Christianity and Psychoanalysis</vt:lpstr>
      <vt:lpstr>Parallel Gatherings/Group Processes for the Holy Spirit?</vt:lpstr>
      <vt:lpstr>Christian Concepts of Growth and Healing</vt:lpstr>
      <vt:lpstr>Therapy Language </vt:lpstr>
      <vt:lpstr>Theory Language    Theology Language</vt:lpstr>
      <vt:lpstr>Languages of Depression</vt:lpstr>
      <vt:lpstr>Biblical Images of Depression</vt:lpstr>
      <vt:lpstr>Spiritual Bondage of Depression</vt:lpstr>
      <vt:lpstr>Spiritual Bondage of Depression II</vt:lpstr>
      <vt:lpstr>Job 41 Leviathan</vt:lpstr>
      <vt:lpstr>Job 41</vt:lpstr>
      <vt:lpstr>Job 42: 1-6</vt:lpstr>
      <vt:lpstr>Job 42: 10-17</vt:lpstr>
      <vt:lpstr>Jeremiah 29:11-14 (NIV) Restoration  from Exile</vt:lpstr>
      <vt:lpstr>Isaiah 61</vt:lpstr>
      <vt:lpstr>Still Small Voice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Christian Spiritual and Mental Health Languages</dc:title>
  <dc:creator>Thomas Okamoto</dc:creator>
  <cp:lastModifiedBy>Windows User</cp:lastModifiedBy>
  <cp:revision>76</cp:revision>
  <cp:lastPrinted>2018-10-26T17:15:51Z</cp:lastPrinted>
  <dcterms:created xsi:type="dcterms:W3CDTF">2018-10-08T00:06:53Z</dcterms:created>
  <dcterms:modified xsi:type="dcterms:W3CDTF">2018-11-02T12:39:11Z</dcterms:modified>
</cp:coreProperties>
</file>