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267" r:id="rId4"/>
    <p:sldId id="257" r:id="rId5"/>
    <p:sldId id="258" r:id="rId6"/>
    <p:sldId id="259" r:id="rId7"/>
    <p:sldId id="260" r:id="rId8"/>
    <p:sldId id="261" r:id="rId9"/>
    <p:sldId id="262" r:id="rId10"/>
    <p:sldId id="263" r:id="rId11"/>
    <p:sldId id="266" r:id="rId12"/>
    <p:sldId id="264" r:id="rId13"/>
    <p:sldId id="265" r:id="rId14"/>
    <p:sldId id="268" r:id="rId15"/>
  </p:sldIdLst>
  <p:sldSz cx="12192000" cy="6858000"/>
  <p:notesSz cx="6858000" cy="9144000"/>
  <p:embeddedFontLst>
    <p:embeddedFont>
      <p:font typeface="UnZialish" panose="02000605040000020003" pitchFamily="2" charset="0"/>
      <p:regular r:id="rId16"/>
    </p:embeddedFont>
    <p:embeddedFont>
      <p:font typeface="Kartika" panose="02020503030404060203" pitchFamily="18" charset="0"/>
      <p:regular r:id="rId17"/>
      <p:bold r:id="rId18"/>
    </p:embeddedFont>
    <p:embeddedFont>
      <p:font typeface="Garamond" panose="02020404030301010803" pitchFamily="18" charset="0"/>
      <p:regular r:id="rId19"/>
      <p:bold r:id="rId20"/>
      <p:italic r:id="rId21"/>
    </p:embeddedFont>
    <p:embeddedFont>
      <p:font typeface="Calibri" panose="020F0502020204030204" pitchFamily="34" charset="0"/>
      <p:regular r:id="rId22"/>
      <p:bold r:id="rId23"/>
      <p:italic r:id="rId24"/>
      <p:boldItalic r:id="rId25"/>
    </p:embeddedFont>
    <p:embeddedFont>
      <p:font typeface="Franklin Gothic Demi" panose="020B0703020102020204" pitchFamily="34" charset="0"/>
      <p:regular r:id="rId26"/>
      <p:italic r:id="rId27"/>
    </p:embeddedFont>
    <p:embeddedFont>
      <p:font typeface="Felix Titling" panose="04060505060202020A04" pitchFamily="82" charset="0"/>
      <p:regular r:id="rId28"/>
    </p:embeddedFont>
    <p:embeddedFont>
      <p:font typeface="Calibri Light" panose="020F0302020204030204" pitchFamily="34" charset="0"/>
      <p:regular r:id="rId29"/>
      <p:italic r:id="rId30"/>
    </p:embeddedFont>
    <p:embeddedFont>
      <p:font typeface="CapitalisTypOasis" panose="02000605090000020004" pitchFamily="2"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6756"/>
    <a:srgbClr val="D3D0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40" d="100"/>
          <a:sy n="40" d="100"/>
        </p:scale>
        <p:origin x="1092" y="7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36A322-9B8B-46D1-AEAD-8FBE9AD88CC4}"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0A651-B08D-4818-A80B-9526C3F8AF22}" type="slidenum">
              <a:rPr lang="en-US" smtClean="0"/>
              <a:t>‹#›</a:t>
            </a:fld>
            <a:endParaRPr lang="en-US"/>
          </a:p>
        </p:txBody>
      </p:sp>
    </p:spTree>
    <p:extLst>
      <p:ext uri="{BB962C8B-B14F-4D97-AF65-F5344CB8AC3E}">
        <p14:creationId xmlns:p14="http://schemas.microsoft.com/office/powerpoint/2010/main" val="326485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36A322-9B8B-46D1-AEAD-8FBE9AD88CC4}"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0A651-B08D-4818-A80B-9526C3F8AF22}" type="slidenum">
              <a:rPr lang="en-US" smtClean="0"/>
              <a:t>‹#›</a:t>
            </a:fld>
            <a:endParaRPr lang="en-US"/>
          </a:p>
        </p:txBody>
      </p:sp>
    </p:spTree>
    <p:extLst>
      <p:ext uri="{BB962C8B-B14F-4D97-AF65-F5344CB8AC3E}">
        <p14:creationId xmlns:p14="http://schemas.microsoft.com/office/powerpoint/2010/main" val="38167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36A322-9B8B-46D1-AEAD-8FBE9AD88CC4}"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0A651-B08D-4818-A80B-9526C3F8AF22}" type="slidenum">
              <a:rPr lang="en-US" smtClean="0"/>
              <a:t>‹#›</a:t>
            </a:fld>
            <a:endParaRPr lang="en-US"/>
          </a:p>
        </p:txBody>
      </p:sp>
    </p:spTree>
    <p:extLst>
      <p:ext uri="{BB962C8B-B14F-4D97-AF65-F5344CB8AC3E}">
        <p14:creationId xmlns:p14="http://schemas.microsoft.com/office/powerpoint/2010/main" val="267511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259638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861223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223270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553500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673937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96833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650541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07470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36A322-9B8B-46D1-AEAD-8FBE9AD88CC4}"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0A651-B08D-4818-A80B-9526C3F8AF22}" type="slidenum">
              <a:rPr lang="en-US" smtClean="0"/>
              <a:t>‹#›</a:t>
            </a:fld>
            <a:endParaRPr lang="en-US"/>
          </a:p>
        </p:txBody>
      </p:sp>
    </p:spTree>
    <p:extLst>
      <p:ext uri="{BB962C8B-B14F-4D97-AF65-F5344CB8AC3E}">
        <p14:creationId xmlns:p14="http://schemas.microsoft.com/office/powerpoint/2010/main" val="2609888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87245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128504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80220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36A322-9B8B-46D1-AEAD-8FBE9AD88CC4}"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0A651-B08D-4818-A80B-9526C3F8AF22}" type="slidenum">
              <a:rPr lang="en-US" smtClean="0"/>
              <a:t>‹#›</a:t>
            </a:fld>
            <a:endParaRPr lang="en-US"/>
          </a:p>
        </p:txBody>
      </p:sp>
    </p:spTree>
    <p:extLst>
      <p:ext uri="{BB962C8B-B14F-4D97-AF65-F5344CB8AC3E}">
        <p14:creationId xmlns:p14="http://schemas.microsoft.com/office/powerpoint/2010/main" val="3226838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36A322-9B8B-46D1-AEAD-8FBE9AD88CC4}" type="datetimeFigureOut">
              <a:rPr lang="en-US" smtClean="0"/>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0A651-B08D-4818-A80B-9526C3F8AF22}" type="slidenum">
              <a:rPr lang="en-US" smtClean="0"/>
              <a:t>‹#›</a:t>
            </a:fld>
            <a:endParaRPr lang="en-US"/>
          </a:p>
        </p:txBody>
      </p:sp>
    </p:spTree>
    <p:extLst>
      <p:ext uri="{BB962C8B-B14F-4D97-AF65-F5344CB8AC3E}">
        <p14:creationId xmlns:p14="http://schemas.microsoft.com/office/powerpoint/2010/main" val="254548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36A322-9B8B-46D1-AEAD-8FBE9AD88CC4}" type="datetimeFigureOut">
              <a:rPr lang="en-US" smtClean="0"/>
              <a:t>3/7/2014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D0A651-B08D-4818-A80B-9526C3F8AF22}" type="slidenum">
              <a:rPr lang="en-US" smtClean="0"/>
              <a:t>‹#›</a:t>
            </a:fld>
            <a:endParaRPr lang="en-US"/>
          </a:p>
        </p:txBody>
      </p:sp>
    </p:spTree>
    <p:extLst>
      <p:ext uri="{BB962C8B-B14F-4D97-AF65-F5344CB8AC3E}">
        <p14:creationId xmlns:p14="http://schemas.microsoft.com/office/powerpoint/2010/main" val="86432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36A322-9B8B-46D1-AEAD-8FBE9AD88CC4}" type="datetimeFigureOut">
              <a:rPr lang="en-US" smtClean="0"/>
              <a:t>3/7/2014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D0A651-B08D-4818-A80B-9526C3F8AF22}" type="slidenum">
              <a:rPr lang="en-US" smtClean="0"/>
              <a:t>‹#›</a:t>
            </a:fld>
            <a:endParaRPr lang="en-US"/>
          </a:p>
        </p:txBody>
      </p:sp>
    </p:spTree>
    <p:extLst>
      <p:ext uri="{BB962C8B-B14F-4D97-AF65-F5344CB8AC3E}">
        <p14:creationId xmlns:p14="http://schemas.microsoft.com/office/powerpoint/2010/main" val="108812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6A322-9B8B-46D1-AEAD-8FBE9AD88CC4}" type="datetimeFigureOut">
              <a:rPr lang="en-US" smtClean="0"/>
              <a:t>3/7/2014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D0A651-B08D-4818-A80B-9526C3F8AF22}" type="slidenum">
              <a:rPr lang="en-US" smtClean="0"/>
              <a:t>‹#›</a:t>
            </a:fld>
            <a:endParaRPr lang="en-US"/>
          </a:p>
        </p:txBody>
      </p:sp>
    </p:spTree>
    <p:extLst>
      <p:ext uri="{BB962C8B-B14F-4D97-AF65-F5344CB8AC3E}">
        <p14:creationId xmlns:p14="http://schemas.microsoft.com/office/powerpoint/2010/main" val="408818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36A322-9B8B-46D1-AEAD-8FBE9AD88CC4}" type="datetimeFigureOut">
              <a:rPr lang="en-US" smtClean="0"/>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0A651-B08D-4818-A80B-9526C3F8AF22}" type="slidenum">
              <a:rPr lang="en-US" smtClean="0"/>
              <a:t>‹#›</a:t>
            </a:fld>
            <a:endParaRPr lang="en-US"/>
          </a:p>
        </p:txBody>
      </p:sp>
    </p:spTree>
    <p:extLst>
      <p:ext uri="{BB962C8B-B14F-4D97-AF65-F5344CB8AC3E}">
        <p14:creationId xmlns:p14="http://schemas.microsoft.com/office/powerpoint/2010/main" val="3911952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36A322-9B8B-46D1-AEAD-8FBE9AD88CC4}" type="datetimeFigureOut">
              <a:rPr lang="en-US" smtClean="0"/>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0A651-B08D-4818-A80B-9526C3F8AF22}" type="slidenum">
              <a:rPr lang="en-US" smtClean="0"/>
              <a:t>‹#›</a:t>
            </a:fld>
            <a:endParaRPr lang="en-US"/>
          </a:p>
        </p:txBody>
      </p:sp>
    </p:spTree>
    <p:extLst>
      <p:ext uri="{BB962C8B-B14F-4D97-AF65-F5344CB8AC3E}">
        <p14:creationId xmlns:p14="http://schemas.microsoft.com/office/powerpoint/2010/main" val="1146249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6A322-9B8B-46D1-AEAD-8FBE9AD88CC4}" type="datetimeFigureOut">
              <a:rPr lang="en-US" smtClean="0"/>
              <a:t>3/7/2014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0A651-B08D-4818-A80B-9526C3F8AF22}" type="slidenum">
              <a:rPr lang="en-US" smtClean="0"/>
              <a:t>‹#›</a:t>
            </a:fld>
            <a:endParaRPr lang="en-US"/>
          </a:p>
        </p:txBody>
      </p:sp>
    </p:spTree>
    <p:extLst>
      <p:ext uri="{BB962C8B-B14F-4D97-AF65-F5344CB8AC3E}">
        <p14:creationId xmlns:p14="http://schemas.microsoft.com/office/powerpoint/2010/main" val="2048063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518051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hyperlink" Target="http://commons.wikimedia.org/wiki/File:Carte_empire_ach%C3%A9m%C3%A9nide.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tomrichey.net/"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6756"/>
        </a:solidFill>
        <a:effectLst/>
      </p:bgPr>
    </p:bg>
    <p:spTree>
      <p:nvGrpSpPr>
        <p:cNvPr id="1" name=""/>
        <p:cNvGrpSpPr/>
        <p:nvPr/>
      </p:nvGrpSpPr>
      <p:grpSpPr>
        <a:xfrm>
          <a:off x="0" y="0"/>
          <a:ext cx="0" cy="0"/>
          <a:chOff x="0" y="0"/>
          <a:chExt cx="0" cy="0"/>
        </a:xfrm>
      </p:grpSpPr>
      <p:pic>
        <p:nvPicPr>
          <p:cNvPr id="5" name="Picture 2" descr="http://upload.wikimedia.org/wikipedia/commons/thumb/2/23/Carte_empire_ach%C3%A9m%C3%A9nide.png/1024px-Carte_empire_ach%C3%A9m%C3%A9nide.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60000" contrast="-40000"/>
                    </a14:imgEffect>
                  </a14:imgLayer>
                </a14:imgProps>
              </a:ext>
              <a:ext uri="{28A0092B-C50C-407E-A947-70E740481C1C}">
                <a14:useLocalDpi xmlns:a14="http://schemas.microsoft.com/office/drawing/2010/main" val="0"/>
              </a:ext>
            </a:extLst>
          </a:blip>
          <a:srcRect l="6888" t="3877" r="24903" b="21963"/>
          <a:stretch/>
        </p:blipFill>
        <p:spPr bwMode="auto">
          <a:xfrm>
            <a:off x="-24064" y="-24064"/>
            <a:ext cx="12272211" cy="69061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953922"/>
            <a:ext cx="12192000" cy="1308016"/>
          </a:xfrm>
        </p:spPr>
        <p:txBody>
          <a:bodyPr anchor="ctr">
            <a:normAutofit/>
          </a:bodyPr>
          <a:lstStyle/>
          <a:p>
            <a:r>
              <a:rPr lang="en-US" sz="8400" b="1" dirty="0" smtClean="0">
                <a:solidFill>
                  <a:schemeClr val="accent4">
                    <a:lumMod val="20000"/>
                    <a:lumOff val="80000"/>
                  </a:schemeClr>
                </a:solidFill>
                <a:effectLst>
                  <a:outerShdw blurRad="38100" dist="38100" dir="2700000" algn="tl">
                    <a:srgbClr val="000000">
                      <a:alpha val="43137"/>
                    </a:srgbClr>
                  </a:outerShdw>
                </a:effectLst>
                <a:latin typeface="CapitalisTypOasis" panose="02000605090000020004" pitchFamily="2" charset="0"/>
              </a:rPr>
              <a:t>MAP COLLECTION</a:t>
            </a:r>
            <a:endParaRPr lang="en-US" sz="8400" b="1" dirty="0">
              <a:solidFill>
                <a:schemeClr val="accent4">
                  <a:lumMod val="20000"/>
                  <a:lumOff val="80000"/>
                </a:schemeClr>
              </a:solidFill>
              <a:effectLst>
                <a:outerShdw blurRad="38100" dist="38100" dir="2700000" algn="tl">
                  <a:srgbClr val="000000">
                    <a:alpha val="43137"/>
                  </a:srgbClr>
                </a:outerShdw>
              </a:effectLst>
              <a:latin typeface="CapitalisTypOasis" panose="02000605090000020004" pitchFamily="2" charset="0"/>
            </a:endParaRPr>
          </a:p>
        </p:txBody>
      </p:sp>
      <p:sp>
        <p:nvSpPr>
          <p:cNvPr id="3" name="Subtitle 2"/>
          <p:cNvSpPr>
            <a:spLocks noGrp="1"/>
          </p:cNvSpPr>
          <p:nvPr>
            <p:ph type="subTitle" idx="1"/>
          </p:nvPr>
        </p:nvSpPr>
        <p:spPr>
          <a:xfrm>
            <a:off x="-24065" y="2911642"/>
            <a:ext cx="12272211" cy="3200400"/>
          </a:xfrm>
        </p:spPr>
        <p:txBody>
          <a:bodyPr>
            <a:noAutofit/>
          </a:bodyPr>
          <a:lstStyle/>
          <a:p>
            <a:r>
              <a:rPr lang="en-US" sz="9600" b="1" dirty="0" smtClean="0">
                <a:solidFill>
                  <a:schemeClr val="accent4">
                    <a:lumMod val="20000"/>
                    <a:lumOff val="80000"/>
                  </a:schemeClr>
                </a:solidFill>
                <a:effectLst>
                  <a:outerShdw blurRad="38100" dist="38100" dir="2700000" algn="tl">
                    <a:srgbClr val="000000">
                      <a:alpha val="43137"/>
                    </a:srgbClr>
                  </a:outerShdw>
                </a:effectLst>
                <a:latin typeface="UnZialish" panose="02000605040000020003" pitchFamily="2" charset="0"/>
              </a:rPr>
              <a:t>Persian Empire </a:t>
            </a:r>
            <a:r>
              <a:rPr lang="en-US" sz="6000" b="1" dirty="0" smtClean="0">
                <a:solidFill>
                  <a:schemeClr val="accent4">
                    <a:lumMod val="20000"/>
                    <a:lumOff val="80000"/>
                  </a:schemeClr>
                </a:solidFill>
                <a:effectLst>
                  <a:outerShdw blurRad="38100" dist="38100" dir="2700000" algn="tl">
                    <a:srgbClr val="000000">
                      <a:alpha val="43137"/>
                    </a:srgbClr>
                  </a:outerShdw>
                </a:effectLst>
                <a:latin typeface="UnZialish" panose="02000605040000020003" pitchFamily="2" charset="0"/>
              </a:rPr>
              <a:t/>
            </a:r>
            <a:br>
              <a:rPr lang="en-US" sz="6000" b="1" dirty="0" smtClean="0">
                <a:solidFill>
                  <a:schemeClr val="accent4">
                    <a:lumMod val="20000"/>
                    <a:lumOff val="80000"/>
                  </a:schemeClr>
                </a:solidFill>
                <a:effectLst>
                  <a:outerShdw blurRad="38100" dist="38100" dir="2700000" algn="tl">
                    <a:srgbClr val="000000">
                      <a:alpha val="43137"/>
                    </a:srgbClr>
                  </a:outerShdw>
                </a:effectLst>
                <a:latin typeface="UnZialish" panose="02000605040000020003" pitchFamily="2" charset="0"/>
              </a:rPr>
            </a:br>
            <a:r>
              <a:rPr lang="en-US" sz="8000" b="1" dirty="0" smtClean="0">
                <a:solidFill>
                  <a:schemeClr val="accent4">
                    <a:lumMod val="20000"/>
                    <a:lumOff val="80000"/>
                  </a:schemeClr>
                </a:solidFill>
                <a:effectLst>
                  <a:outerShdw blurRad="38100" dist="38100" dir="2700000" algn="tl">
                    <a:srgbClr val="000000">
                      <a:alpha val="43137"/>
                    </a:srgbClr>
                  </a:outerShdw>
                </a:effectLst>
                <a:latin typeface="Felix Titling" panose="04060505060202020A04" pitchFamily="82" charset="0"/>
              </a:rPr>
              <a:t>&amp;</a:t>
            </a:r>
            <a:r>
              <a:rPr lang="en-US" sz="6000" b="1" dirty="0" smtClean="0">
                <a:solidFill>
                  <a:schemeClr val="accent4">
                    <a:lumMod val="20000"/>
                    <a:lumOff val="80000"/>
                  </a:schemeClr>
                </a:solidFill>
                <a:effectLst>
                  <a:outerShdw blurRad="38100" dist="38100" dir="2700000" algn="tl">
                    <a:srgbClr val="000000">
                      <a:alpha val="43137"/>
                    </a:srgbClr>
                  </a:outerShdw>
                </a:effectLst>
                <a:latin typeface="UnZialish" panose="02000605040000020003" pitchFamily="2" charset="0"/>
              </a:rPr>
              <a:t/>
            </a:r>
            <a:br>
              <a:rPr lang="en-US" sz="6000" b="1" dirty="0" smtClean="0">
                <a:solidFill>
                  <a:schemeClr val="accent4">
                    <a:lumMod val="20000"/>
                    <a:lumOff val="80000"/>
                  </a:schemeClr>
                </a:solidFill>
                <a:effectLst>
                  <a:outerShdw blurRad="38100" dist="38100" dir="2700000" algn="tl">
                    <a:srgbClr val="000000">
                      <a:alpha val="43137"/>
                    </a:srgbClr>
                  </a:outerShdw>
                </a:effectLst>
                <a:latin typeface="UnZialish" panose="02000605040000020003" pitchFamily="2" charset="0"/>
              </a:rPr>
            </a:br>
            <a:r>
              <a:rPr lang="en-US" sz="6000" b="1" dirty="0" smtClean="0">
                <a:solidFill>
                  <a:schemeClr val="accent4">
                    <a:lumMod val="20000"/>
                    <a:lumOff val="80000"/>
                  </a:schemeClr>
                </a:solidFill>
                <a:effectLst>
                  <a:outerShdw blurRad="38100" dist="38100" dir="2700000" algn="tl">
                    <a:srgbClr val="000000">
                      <a:alpha val="43137"/>
                    </a:srgbClr>
                  </a:outerShdw>
                </a:effectLst>
                <a:latin typeface="UnZialish" panose="02000605040000020003" pitchFamily="2" charset="0"/>
              </a:rPr>
              <a:t>Alexander the Great</a:t>
            </a:r>
            <a:endParaRPr lang="en-US" sz="6000" b="1" dirty="0">
              <a:solidFill>
                <a:schemeClr val="accent4">
                  <a:lumMod val="20000"/>
                  <a:lumOff val="80000"/>
                </a:schemeClr>
              </a:solidFill>
              <a:effectLst>
                <a:outerShdw blurRad="38100" dist="38100" dir="2700000" algn="tl">
                  <a:srgbClr val="000000">
                    <a:alpha val="43137"/>
                  </a:srgbClr>
                </a:outerShdw>
              </a:effectLst>
              <a:latin typeface="UnZialish" panose="02000605040000020003" pitchFamily="2" charset="0"/>
            </a:endParaRPr>
          </a:p>
        </p:txBody>
      </p:sp>
    </p:spTree>
    <p:extLst>
      <p:ext uri="{BB962C8B-B14F-4D97-AF65-F5344CB8AC3E}">
        <p14:creationId xmlns:p14="http://schemas.microsoft.com/office/powerpoint/2010/main" val="31954451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D675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3" cstate="print"/>
          <a:srcRect t="12607" r="1990"/>
          <a:stretch/>
        </p:blipFill>
        <p:spPr bwMode="auto">
          <a:xfrm>
            <a:off x="1289027" y="0"/>
            <a:ext cx="9613945" cy="6858000"/>
          </a:xfrm>
          <a:prstGeom prst="rect">
            <a:avLst/>
          </a:prstGeom>
          <a:noFill/>
          <a:ln w="9525">
            <a:noFill/>
            <a:miter lim="800000"/>
            <a:headEnd/>
            <a:tailEnd/>
          </a:ln>
          <a:effectLst>
            <a:softEdge rad="63500"/>
          </a:effectLst>
        </p:spPr>
      </p:pic>
    </p:spTree>
    <p:extLst>
      <p:ext uri="{BB962C8B-B14F-4D97-AF65-F5344CB8AC3E}">
        <p14:creationId xmlns:p14="http://schemas.microsoft.com/office/powerpoint/2010/main" val="27238656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D675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upload.wikimedia.org/wikipedia/commons/thumb/2/23/Carte_empire_ach%C3%A9m%C3%A9nide.png/1024px-Carte_empire_ach%C3%A9m%C3%A9ni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8873"/>
            <a:ext cx="12180861" cy="63045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047261" y="6554468"/>
            <a:ext cx="2133600" cy="307777"/>
          </a:xfrm>
          <a:prstGeom prst="rect">
            <a:avLst/>
          </a:prstGeom>
          <a:noFill/>
          <a:effectLst>
            <a:outerShdw blurRad="40000" dist="20000" dir="5400000" rotWithShape="0">
              <a:srgbClr val="000000">
                <a:alpha val="38000"/>
              </a:srgbClr>
            </a:outerShdw>
            <a:softEdge rad="63500"/>
          </a:effectLst>
        </p:spPr>
        <p:style>
          <a:lnRef idx="3">
            <a:schemeClr val="lt1"/>
          </a:lnRef>
          <a:fillRef idx="1">
            <a:schemeClr val="dk1"/>
          </a:fillRef>
          <a:effectRef idx="1">
            <a:schemeClr val="dk1"/>
          </a:effectRef>
          <a:fontRef idx="minor">
            <a:schemeClr val="lt1"/>
          </a:fontRef>
        </p:style>
        <p:txBody>
          <a:bodyPr wrap="square">
            <a:spAutoFit/>
          </a:bodyPr>
          <a:lstStyle/>
          <a:p>
            <a:pPr algn="ctr"/>
            <a:r>
              <a:rPr lang="en-US" sz="1400" b="1" dirty="0" smtClean="0">
                <a:solidFill>
                  <a:schemeClr val="tx1"/>
                </a:solidFill>
              </a:rPr>
              <a:t>Map Credit: </a:t>
            </a:r>
            <a:r>
              <a:rPr lang="en-US" sz="1400" dirty="0" smtClean="0">
                <a:solidFill>
                  <a:schemeClr val="bg2"/>
                </a:solidFill>
                <a:hlinkClick r:id="rId4" tooltip="User:Fabienkhan"/>
              </a:rPr>
              <a:t>Fabienkhan</a:t>
            </a:r>
            <a:endParaRPr lang="en-US" sz="1400" dirty="0">
              <a:solidFill>
                <a:schemeClr val="bg2"/>
              </a:solidFill>
            </a:endParaRPr>
          </a:p>
        </p:txBody>
      </p:sp>
    </p:spTree>
    <p:extLst>
      <p:ext uri="{BB962C8B-B14F-4D97-AF65-F5344CB8AC3E}">
        <p14:creationId xmlns:p14="http://schemas.microsoft.com/office/powerpoint/2010/main" val="22344922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D675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www.zonu.com/images/0X0/2009-12-30-11518/Conquests-of-Alexander-the-Great-and-the-Hellenistic-Kingdoms-334-323-B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647" y="-37939"/>
            <a:ext cx="9412705" cy="6895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0303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059" y="436070"/>
            <a:ext cx="10754095" cy="4920343"/>
          </a:xfrm>
          <a:prstGeom prst="rect">
            <a:avLst/>
          </a:prstGeom>
        </p:spPr>
      </p:pic>
      <p:sp>
        <p:nvSpPr>
          <p:cNvPr id="5" name="Rectangle 4"/>
          <p:cNvSpPr/>
          <p:nvPr/>
        </p:nvSpPr>
        <p:spPr>
          <a:xfrm>
            <a:off x="0" y="5047131"/>
            <a:ext cx="12192000" cy="1107996"/>
          </a:xfrm>
          <a:prstGeom prst="rect">
            <a:avLst/>
          </a:prstGeom>
        </p:spPr>
        <p:txBody>
          <a:bodyPr wrap="square">
            <a:spAutoFit/>
          </a:bodyPr>
          <a:lstStyle/>
          <a:p>
            <a:pPr algn="ctr"/>
            <a:r>
              <a:rPr lang="en-US" sz="6600" dirty="0">
                <a:solidFill>
                  <a:prstClr val="white"/>
                </a:solidFill>
                <a:latin typeface="Franklin Gothic Demi" panose="020B0703020102020204" pitchFamily="34" charset="0"/>
                <a:cs typeface="Kartika" panose="02020503030404060203" pitchFamily="18" charset="0"/>
              </a:rPr>
              <a:t>LEARNING.  DELIVERED.</a:t>
            </a:r>
            <a:endParaRPr lang="en-US" sz="6600" dirty="0">
              <a:solidFill>
                <a:srgbClr val="072F54"/>
              </a:solidFill>
              <a:latin typeface="Franklin Gothic Demi" panose="020B0703020102020204" pitchFamily="34" charset="0"/>
              <a:cs typeface="Kartika" panose="02020503030404060203" pitchFamily="18" charset="0"/>
            </a:endParaRPr>
          </a:p>
        </p:txBody>
      </p:sp>
    </p:spTree>
    <p:extLst>
      <p:ext uri="{BB962C8B-B14F-4D97-AF65-F5344CB8AC3E}">
        <p14:creationId xmlns:p14="http://schemas.microsoft.com/office/powerpoint/2010/main" val="4286738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D6756"/>
        </a:solidFill>
        <a:effectLst/>
      </p:bgPr>
    </p:bg>
    <p:spTree>
      <p:nvGrpSpPr>
        <p:cNvPr id="1" name=""/>
        <p:cNvGrpSpPr/>
        <p:nvPr/>
      </p:nvGrpSpPr>
      <p:grpSpPr>
        <a:xfrm>
          <a:off x="0" y="0"/>
          <a:ext cx="0" cy="0"/>
          <a:chOff x="0" y="0"/>
          <a:chExt cx="0" cy="0"/>
        </a:xfrm>
      </p:grpSpPr>
      <p:pic>
        <p:nvPicPr>
          <p:cNvPr id="7" name="Picture 2" descr="http://upload.wikimedia.org/wikipedia/commons/thumb/2/23/Carte_empire_ach%C3%A9m%C3%A9nide.png/1024px-Carte_empire_ach%C3%A9m%C3%A9nide.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60000" contrast="-40000"/>
                    </a14:imgEffect>
                  </a14:imgLayer>
                </a14:imgProps>
              </a:ext>
              <a:ext uri="{28A0092B-C50C-407E-A947-70E740481C1C}">
                <a14:useLocalDpi xmlns:a14="http://schemas.microsoft.com/office/drawing/2010/main" val="0"/>
              </a:ext>
            </a:extLst>
          </a:blip>
          <a:srcRect l="6888" t="3877" r="24903" b="21963"/>
          <a:stretch/>
        </p:blipFill>
        <p:spPr bwMode="auto">
          <a:xfrm>
            <a:off x="-24064" y="-24064"/>
            <a:ext cx="12272211" cy="690612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62263" y="4240046"/>
            <a:ext cx="10230853" cy="2136691"/>
          </a:xfrm>
        </p:spPr>
        <p:txBody>
          <a:bodyPr>
            <a:noAutofit/>
          </a:bodyPr>
          <a:lstStyle/>
          <a:p>
            <a:pPr marL="0" indent="0">
              <a:buNone/>
            </a:pPr>
            <a:r>
              <a:rPr lang="en-US" sz="3000" b="1" dirty="0" smtClean="0">
                <a:solidFill>
                  <a:schemeClr val="accent4">
                    <a:lumMod val="20000"/>
                    <a:lumOff val="80000"/>
                  </a:schemeClr>
                </a:solidFill>
                <a:effectLst>
                  <a:outerShdw blurRad="38100" dist="38100" dir="2700000" algn="tl">
                    <a:srgbClr val="000000">
                      <a:alpha val="43137"/>
                    </a:srgbClr>
                  </a:outerShdw>
                </a:effectLst>
                <a:latin typeface="Garamond" panose="02020404030301010803" pitchFamily="18" charset="0"/>
              </a:rPr>
              <a:t>This map collection was assembled using Google Images for the convenience of other educators who are looking for maps of Persia and Alexander’s conquests.  I’ve given credit where possible and make no claim of authorship or originality of any uncredited maps.</a:t>
            </a:r>
            <a:endParaRPr lang="en-US" sz="3000" b="1" dirty="0">
              <a:solidFill>
                <a:schemeClr val="accent4">
                  <a:lumMod val="20000"/>
                  <a:lumOff val="80000"/>
                </a:schemeClr>
              </a:solidFill>
              <a:effectLst>
                <a:outerShdw blurRad="38100" dist="38100" dir="2700000" algn="tl">
                  <a:srgbClr val="000000">
                    <a:alpha val="43137"/>
                  </a:srgbClr>
                </a:outerShdw>
              </a:effectLst>
              <a:latin typeface="Garamond" panose="02020404030301010803" pitchFamily="18" charset="0"/>
            </a:endParaRPr>
          </a:p>
        </p:txBody>
      </p:sp>
      <p:pic>
        <p:nvPicPr>
          <p:cNvPr id="11270" name="Picture 6" descr="http://www.seomofo.com/downloads/new-google-logo-knockof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19087"/>
            <a:ext cx="10515600" cy="408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6754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D675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0.tqn.com/d/ancienthistory/1/0/k/T/2/786px-Persian_empire_490b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010" y="0"/>
            <a:ext cx="89839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247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D675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ksuweb.kennesaw.edu/~tkeene/whmapPersianEmp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431" y="0"/>
            <a:ext cx="9593138" cy="670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6478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D675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EB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13" y="0"/>
            <a:ext cx="11208173"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0363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D675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www.swartzentrover.com/cotor/bible/Bible/Bible%20Atlas/0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0"/>
            <a:ext cx="11353800" cy="672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0755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D675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iranpoliticsclub.net/maps/images/052%20Alexander%20Conquest%20of%20Persian%20Empire%20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1950"/>
            <a:ext cx="12192000" cy="613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8035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D675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mapcollection.files.wordpress.com/2012/09/persian-emp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8" y="168443"/>
            <a:ext cx="12181972" cy="6497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6193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D675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go.webassistant.com/wa/upload/users/u1000170/pages/0710-640854706ndHGIRg7dAO/w1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779" y="6384"/>
            <a:ext cx="10074442" cy="685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9114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48</TotalTime>
  <Words>55</Words>
  <Application>Microsoft Office PowerPoint</Application>
  <PresentationFormat>Widescreen</PresentationFormat>
  <Paragraphs>5</Paragraphs>
  <Slides>13</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UnZialish</vt:lpstr>
      <vt:lpstr>Kartika</vt:lpstr>
      <vt:lpstr>Garamond</vt:lpstr>
      <vt:lpstr>Calibri</vt:lpstr>
      <vt:lpstr>Franklin Gothic Demi</vt:lpstr>
      <vt:lpstr>Felix Titling</vt:lpstr>
      <vt:lpstr>Calibri Light</vt:lpstr>
      <vt:lpstr>CapitalisTypOasis</vt:lpstr>
      <vt:lpstr>Arial</vt:lpstr>
      <vt:lpstr>Office Theme</vt:lpstr>
      <vt:lpstr>3_Office Theme</vt:lpstr>
      <vt:lpstr>MAP COLLECTION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 Collection: Persian Empire and Alexander</dc:title>
  <dc:creator>Tom Richey</dc:creator>
  <cp:lastModifiedBy>Tom Richey</cp:lastModifiedBy>
  <cp:revision>6</cp:revision>
  <dcterms:created xsi:type="dcterms:W3CDTF">2014-03-07T17:02:30Z</dcterms:created>
  <dcterms:modified xsi:type="dcterms:W3CDTF">2014-03-07T17:51:06Z</dcterms:modified>
</cp:coreProperties>
</file>