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21"/>
  </p:notesMasterIdLst>
  <p:sldIdLst>
    <p:sldId id="291" r:id="rId3"/>
    <p:sldId id="314" r:id="rId4"/>
    <p:sldId id="301" r:id="rId5"/>
    <p:sldId id="317" r:id="rId6"/>
    <p:sldId id="292" r:id="rId7"/>
    <p:sldId id="294" r:id="rId8"/>
    <p:sldId id="293" r:id="rId9"/>
    <p:sldId id="316" r:id="rId10"/>
    <p:sldId id="315" r:id="rId11"/>
    <p:sldId id="299" r:id="rId12"/>
    <p:sldId id="295" r:id="rId13"/>
    <p:sldId id="313" r:id="rId14"/>
    <p:sldId id="321" r:id="rId15"/>
    <p:sldId id="318" r:id="rId16"/>
    <p:sldId id="300" r:id="rId17"/>
    <p:sldId id="320" r:id="rId18"/>
    <p:sldId id="319"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EFEE1"/>
    <a:srgbClr val="2D1E14"/>
    <a:srgbClr val="2D1E00"/>
    <a:srgbClr val="619495"/>
    <a:srgbClr val="97BABB"/>
    <a:srgbClr val="DAD7CC"/>
    <a:srgbClr val="9EA28C"/>
    <a:srgbClr val="87A9AB"/>
    <a:srgbClr val="787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p:cViewPr>
        <p:scale>
          <a:sx n="70" d="100"/>
          <a:sy n="70" d="100"/>
        </p:scale>
        <p:origin x="-4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F0EE1-7907-4E4B-B4E5-D93395DD32E3}"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9023D8-64DA-475B-8898-8C3BB372E536}" type="slidenum">
              <a:rPr lang="en-US" smtClean="0"/>
              <a:t>‹#›</a:t>
            </a:fld>
            <a:endParaRPr lang="en-US"/>
          </a:p>
        </p:txBody>
      </p:sp>
    </p:spTree>
    <p:extLst>
      <p:ext uri="{BB962C8B-B14F-4D97-AF65-F5344CB8AC3E}">
        <p14:creationId xmlns:p14="http://schemas.microsoft.com/office/powerpoint/2010/main" val="354627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023D8-64DA-475B-8898-8C3BB372E536}" type="slidenum">
              <a:rPr lang="en-US" smtClean="0"/>
              <a:t>1</a:t>
            </a:fld>
            <a:endParaRPr lang="en-US"/>
          </a:p>
        </p:txBody>
      </p:sp>
    </p:spTree>
    <p:extLst>
      <p:ext uri="{BB962C8B-B14F-4D97-AF65-F5344CB8AC3E}">
        <p14:creationId xmlns:p14="http://schemas.microsoft.com/office/powerpoint/2010/main" val="183275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1482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564295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23753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09451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6407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235214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811006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90008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070640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650947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8463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bg2">
                <a:tint val="80000"/>
                <a:satMod val="300000"/>
                <a:lumMod val="46000"/>
                <a:lumOff val="54000"/>
              </a:schemeClr>
            </a:gs>
            <a:gs pos="100000">
              <a:srgbClr val="619495">
                <a:lumMod val="63000"/>
                <a:lumOff val="37000"/>
              </a:srgb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789BC-0771-43FB-B47B-3E52C1CE21F5}"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1958D0-D2FF-4043-9065-46A80460E369}"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3/23/2015</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2054498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hyperlink" Target="https://www.facebook.com/pages/Tom-Richey/14074617563"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www.youtube.com/tomforamerica"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thumb/8/8c/David_-_The_Death_of_Socrates.jpg/1280px-David_-_The_Death_of_Socrat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1595" t="15455" r="19392" b="28714"/>
          <a:stretch/>
        </p:blipFill>
        <p:spPr bwMode="auto">
          <a:xfrm>
            <a:off x="1" y="0"/>
            <a:ext cx="9220200" cy="6882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609600"/>
            <a:ext cx="8229600" cy="1143000"/>
          </a:xfrm>
        </p:spPr>
        <p:txBody>
          <a:bodyPr>
            <a:normAutofit/>
          </a:bodyPr>
          <a:lstStyle/>
          <a:p>
            <a:pPr algn="l"/>
            <a:r>
              <a:rPr lang="en-US" sz="6600" b="1" dirty="0" smtClean="0">
                <a:solidFill>
                  <a:srgbClr val="FEFEE1"/>
                </a:solidFill>
                <a:effectLst>
                  <a:outerShdw blurRad="38100" dist="38100" dir="2700000" algn="tl">
                    <a:srgbClr val="000000">
                      <a:alpha val="43137"/>
                    </a:srgbClr>
                  </a:outerShdw>
                </a:effectLst>
              </a:rPr>
              <a:t>The </a:t>
            </a:r>
            <a:r>
              <a:rPr lang="en-US" sz="6600" b="1" i="1" dirty="0" smtClean="0">
                <a:solidFill>
                  <a:srgbClr val="FEFEE1"/>
                </a:solidFill>
                <a:effectLst>
                  <a:outerShdw blurRad="38100" dist="38100" dir="2700000" algn="tl">
                    <a:srgbClr val="000000">
                      <a:alpha val="43137"/>
                    </a:srgbClr>
                  </a:outerShdw>
                </a:effectLst>
              </a:rPr>
              <a:t>Apology</a:t>
            </a:r>
            <a:endParaRPr lang="en-US" sz="6600" b="1" dirty="0">
              <a:solidFill>
                <a:srgbClr val="FEFEE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604"/>
          <a:stretch/>
        </p:blipFill>
        <p:spPr bwMode="auto">
          <a:xfrm>
            <a:off x="0" y="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5475982"/>
            <a:ext cx="6934200" cy="1077218"/>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smtClean="0">
                <a:solidFill>
                  <a:schemeClr val="bg1"/>
                </a:solidFill>
              </a:rPr>
              <a:t>“I went to try to explain to him… and the consequence was he hated me.”</a:t>
            </a:r>
            <a:endParaRPr lang="en-US" sz="3200" dirty="0">
              <a:solidFill>
                <a:schemeClr val="bg1"/>
              </a:solidFill>
            </a:endParaRPr>
          </a:p>
        </p:txBody>
      </p:sp>
      <p:sp>
        <p:nvSpPr>
          <p:cNvPr id="5" name="Rectangle 4"/>
          <p:cNvSpPr/>
          <p:nvPr/>
        </p:nvSpPr>
        <p:spPr>
          <a:xfrm>
            <a:off x="7343900" y="6336475"/>
            <a:ext cx="1752600" cy="461665"/>
          </a:xfrm>
          <a:prstGeom prst="rect">
            <a:avLst/>
          </a:prstGeom>
        </p:spPr>
        <p:txBody>
          <a:bodyPr wrap="square">
            <a:spAutoFit/>
          </a:bodyPr>
          <a:lstStyle/>
          <a:p>
            <a:pPr algn="r"/>
            <a:r>
              <a:rPr lang="en-US" sz="1200" dirty="0" smtClean="0">
                <a:solidFill>
                  <a:schemeClr val="bg2">
                    <a:lumMod val="60000"/>
                    <a:lumOff val="40000"/>
                  </a:schemeClr>
                </a:solidFill>
              </a:rPr>
              <a:t>Photo by </a:t>
            </a:r>
            <a:br>
              <a:rPr lang="en-US" sz="1200" dirty="0" smtClean="0">
                <a:solidFill>
                  <a:schemeClr val="bg2">
                    <a:lumMod val="60000"/>
                    <a:lumOff val="40000"/>
                  </a:schemeClr>
                </a:solidFill>
              </a:rPr>
            </a:br>
            <a:r>
              <a:rPr lang="en-US" sz="1200" dirty="0" smtClean="0">
                <a:solidFill>
                  <a:schemeClr val="bg2">
                    <a:lumMod val="60000"/>
                    <a:lumOff val="40000"/>
                  </a:schemeClr>
                </a:solidFill>
              </a:rPr>
              <a:t>Robert Couse-Baker</a:t>
            </a:r>
            <a:endParaRPr lang="en-US" sz="1200" dirty="0">
              <a:solidFill>
                <a:schemeClr val="bg2">
                  <a:lumMod val="60000"/>
                  <a:lumOff val="40000"/>
                </a:schemeClr>
              </a:solidFill>
            </a:endParaRPr>
          </a:p>
        </p:txBody>
      </p:sp>
    </p:spTree>
    <p:extLst>
      <p:ext uri="{BB962C8B-B14F-4D97-AF65-F5344CB8AC3E}">
        <p14:creationId xmlns:p14="http://schemas.microsoft.com/office/powerpoint/2010/main" val="3993240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tx1"/>
            </a:gs>
            <a:gs pos="100000">
              <a:schemeClr val="bg2">
                <a:lumMod val="75000"/>
              </a:schemeClr>
            </a:gs>
          </a:gsLst>
          <a:lin ang="27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2895600"/>
            <a:ext cx="4419600" cy="3078163"/>
          </a:xfrm>
        </p:spPr>
        <p:txBody>
          <a:bodyPr>
            <a:normAutofit/>
          </a:bodyPr>
          <a:lstStyle/>
          <a:p>
            <a:pPr marL="0" indent="0">
              <a:buNone/>
            </a:pPr>
            <a:r>
              <a:rPr lang="en-US" sz="4000" b="1" dirty="0" smtClean="0">
                <a:solidFill>
                  <a:schemeClr val="bg1"/>
                </a:solidFill>
                <a:effectLst>
                  <a:outerShdw blurRad="38100" dist="38100" dir="2700000" algn="tl">
                    <a:srgbClr val="000000">
                      <a:alpha val="43137"/>
                    </a:srgbClr>
                  </a:outerShdw>
                </a:effectLst>
              </a:rPr>
              <a:t>What evidence does Socrates provide that he is </a:t>
            </a:r>
            <a:r>
              <a:rPr lang="en-US" sz="4000" b="1" i="1" dirty="0" smtClean="0">
                <a:solidFill>
                  <a:schemeClr val="bg1"/>
                </a:solidFill>
                <a:effectLst>
                  <a:outerShdw blurRad="38100" dist="38100" dir="2700000" algn="tl">
                    <a:srgbClr val="000000">
                      <a:alpha val="43137"/>
                    </a:srgbClr>
                  </a:outerShdw>
                </a:effectLst>
              </a:rPr>
              <a:t>NOT</a:t>
            </a:r>
            <a:r>
              <a:rPr lang="en-US" sz="4000" b="1" dirty="0" smtClean="0">
                <a:solidFill>
                  <a:schemeClr val="bg1"/>
                </a:solidFill>
                <a:effectLst>
                  <a:outerShdw blurRad="38100" dist="38100" dir="2700000" algn="tl">
                    <a:srgbClr val="000000">
                      <a:alpha val="43137"/>
                    </a:srgbClr>
                  </a:outerShdw>
                </a:effectLst>
              </a:rPr>
              <a:t> a sophist?</a:t>
            </a:r>
            <a:endParaRPr lang="en-US" sz="4000" b="1" dirty="0">
              <a:solidFill>
                <a:schemeClr val="bg1"/>
              </a:solidFill>
              <a:effectLst>
                <a:outerShdw blurRad="38100" dist="38100" dir="2700000" algn="tl">
                  <a:srgbClr val="000000">
                    <a:alpha val="43137"/>
                  </a:srgbClr>
                </a:outerShdw>
              </a:effectLst>
            </a:endParaRPr>
          </a:p>
        </p:txBody>
      </p:sp>
      <p:sp>
        <p:nvSpPr>
          <p:cNvPr id="4" name="Title 1"/>
          <p:cNvSpPr>
            <a:spLocks noGrp="1"/>
          </p:cNvSpPr>
          <p:nvPr>
            <p:ph type="title"/>
          </p:nvPr>
        </p:nvSpPr>
        <p:spPr>
          <a:xfrm>
            <a:off x="0" y="457200"/>
            <a:ext cx="9144000" cy="1752600"/>
          </a:xfrm>
          <a:noFill/>
          <a:ln>
            <a:noFill/>
          </a:ln>
          <a:effectLst>
            <a:outerShdw blurRad="25400" dist="50800" dir="2700000" algn="tl" rotWithShape="0">
              <a:schemeClr val="bg2">
                <a:lumMod val="20000"/>
                <a:lumOff val="80000"/>
                <a:alpha val="50000"/>
              </a:schemeClr>
            </a:outerShdw>
          </a:effectLst>
        </p:spPr>
        <p:style>
          <a:lnRef idx="1">
            <a:schemeClr val="accent1"/>
          </a:lnRef>
          <a:fillRef idx="2">
            <a:schemeClr val="accent1"/>
          </a:fillRef>
          <a:effectRef idx="1">
            <a:schemeClr val="accent1"/>
          </a:effectRef>
          <a:fontRef idx="minor">
            <a:schemeClr val="dk1"/>
          </a:fontRef>
        </p:style>
        <p:txBody>
          <a:bodyPr>
            <a:noAutofit/>
          </a:bodyPr>
          <a:lstStyle/>
          <a:p>
            <a:r>
              <a:rPr lang="en-US" sz="15000" b="1" strike="sngStrik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rPr>
              <a:t>Sophist</a:t>
            </a:r>
            <a:endParaRPr lang="en-US" sz="15000" b="1" strike="sngStrik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ndParaRPr>
          </a:p>
        </p:txBody>
      </p:sp>
      <p:sp>
        <p:nvSpPr>
          <p:cNvPr id="5" name="Rectangle 4"/>
          <p:cNvSpPr/>
          <p:nvPr/>
        </p:nvSpPr>
        <p:spPr>
          <a:xfrm>
            <a:off x="1524000" y="2438400"/>
            <a:ext cx="6858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endParaRPr lang="en-US" sz="60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524000" y="3503950"/>
            <a:ext cx="6858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endParaRPr lang="en-US" sz="60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524000" y="4646950"/>
            <a:ext cx="6858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
            </a:r>
            <a:endParaRPr lang="en-US" sz="6000" b="1" dirty="0" smtClean="0">
              <a:ln w="11430">
                <a:solidFill>
                  <a:schemeClr val="accent1">
                    <a:lumMod val="20000"/>
                    <a:lumOff val="8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28000">
              <a:schemeClr val="bg2">
                <a:tint val="80000"/>
                <a:satMod val="300000"/>
                <a:lumMod val="46000"/>
                <a:lumOff val="54000"/>
              </a:schemeClr>
            </a:gs>
            <a:gs pos="100000">
              <a:srgbClr val="619495">
                <a:lumMod val="63000"/>
                <a:lumOff val="37000"/>
              </a:srgb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1143000"/>
          </a:xfrm>
        </p:spPr>
        <p:txBody>
          <a:bodyPr>
            <a:noAutofit/>
          </a:bodyPr>
          <a:lstStyle/>
          <a:p>
            <a:r>
              <a:rPr lang="en-US" sz="14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ATHEISM</a:t>
            </a:r>
            <a:endParaRPr lang="en-US" sz="145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0" y="4267200"/>
            <a:ext cx="9144000" cy="923330"/>
          </a:xfrm>
          <a:prstGeom prst="rect">
            <a:avLst/>
          </a:prstGeom>
          <a:noFill/>
        </p:spPr>
        <p:txBody>
          <a:bodyPr wrap="square" rtlCol="0">
            <a:spAutoFit/>
          </a:bodyPr>
          <a:lstStyle/>
          <a:p>
            <a:pPr algn="ctr"/>
            <a:r>
              <a:rPr lang="en-US" sz="5400" dirty="0" smtClean="0"/>
              <a:t>Was Socrates an Atheist?</a:t>
            </a:r>
            <a:endParaRPr lang="en-US" sz="5400" dirty="0"/>
          </a:p>
        </p:txBody>
      </p:sp>
    </p:spTree>
    <p:extLst>
      <p:ext uri="{BB962C8B-B14F-4D97-AF65-F5344CB8AC3E}">
        <p14:creationId xmlns:p14="http://schemas.microsoft.com/office/powerpoint/2010/main" val="1968069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1E14"/>
        </a:solidFill>
        <a:effectLst/>
      </p:bgPr>
    </p:bg>
    <p:spTree>
      <p:nvGrpSpPr>
        <p:cNvPr id="1" name=""/>
        <p:cNvGrpSpPr/>
        <p:nvPr/>
      </p:nvGrpSpPr>
      <p:grpSpPr>
        <a:xfrm>
          <a:off x="0" y="0"/>
          <a:ext cx="0" cy="0"/>
          <a:chOff x="0" y="0"/>
          <a:chExt cx="0" cy="0"/>
        </a:xfrm>
      </p:grpSpPr>
      <p:pic>
        <p:nvPicPr>
          <p:cNvPr id="1026" name="Picture 2" descr="http://upload.wikimedia.org/wikipedia/commons/a/a4/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80288" y="6519446"/>
            <a:ext cx="1801712" cy="338554"/>
          </a:xfrm>
          <a:prstGeom prst="rect">
            <a:avLst/>
          </a:prstGeom>
        </p:spPr>
        <p:txBody>
          <a:bodyPr wrap="none">
            <a:spAutoFit/>
          </a:bodyPr>
          <a:lstStyle/>
          <a:p>
            <a:r>
              <a:rPr lang="en-US" sz="1600" dirty="0" smtClean="0">
                <a:solidFill>
                  <a:schemeClr val="accent1">
                    <a:lumMod val="50000"/>
                  </a:schemeClr>
                </a:solidFill>
              </a:rPr>
              <a:t>Photo by Eric </a:t>
            </a:r>
            <a:r>
              <a:rPr lang="en-US" sz="1600" dirty="0" err="1">
                <a:solidFill>
                  <a:schemeClr val="accent1">
                    <a:lumMod val="50000"/>
                  </a:schemeClr>
                </a:solidFill>
              </a:rPr>
              <a:t>Gaba</a:t>
            </a:r>
            <a:endParaRPr lang="en-US" sz="1600" dirty="0">
              <a:solidFill>
                <a:schemeClr val="accent1">
                  <a:lumMod val="50000"/>
                </a:schemeClr>
              </a:solidFill>
            </a:endParaRPr>
          </a:p>
        </p:txBody>
      </p:sp>
      <p:sp>
        <p:nvSpPr>
          <p:cNvPr id="7" name="TextBox 6"/>
          <p:cNvSpPr txBox="1"/>
          <p:nvPr/>
        </p:nvSpPr>
        <p:spPr>
          <a:xfrm>
            <a:off x="457200" y="862548"/>
            <a:ext cx="3810000" cy="4247317"/>
          </a:xfrm>
          <a:prstGeom prst="rect">
            <a:avLst/>
          </a:prstGeom>
          <a:noFill/>
        </p:spPr>
        <p:txBody>
          <a:bodyPr wrap="square" rtlCol="0">
            <a:spAutoFit/>
          </a:bodyPr>
          <a:lstStyle/>
          <a:p>
            <a:pPr algn="ctr"/>
            <a:r>
              <a:rPr lang="en-US" sz="5400" dirty="0" smtClean="0">
                <a:solidFill>
                  <a:schemeClr val="bg2">
                    <a:lumMod val="20000"/>
                    <a:lumOff val="80000"/>
                  </a:schemeClr>
                </a:solidFill>
                <a:effectLst>
                  <a:outerShdw blurRad="38100" dist="38100" dir="2700000" algn="tl">
                    <a:srgbClr val="000000">
                      <a:alpha val="43137"/>
                    </a:srgbClr>
                  </a:outerShdw>
                </a:effectLst>
              </a:rPr>
              <a:t>“The </a:t>
            </a:r>
            <a:r>
              <a:rPr lang="en-US" sz="5400" dirty="0" smtClean="0">
                <a:solidFill>
                  <a:schemeClr val="accent3">
                    <a:lumMod val="20000"/>
                    <a:lumOff val="80000"/>
                  </a:schemeClr>
                </a:solidFill>
                <a:effectLst>
                  <a:outerShdw blurRad="38100" dist="38100" dir="2700000" algn="tl">
                    <a:srgbClr val="000000">
                      <a:alpha val="43137"/>
                    </a:srgbClr>
                  </a:outerShdw>
                </a:effectLst>
              </a:rPr>
              <a:t>unexamined</a:t>
            </a:r>
            <a:r>
              <a:rPr lang="en-US" sz="5400" dirty="0" smtClean="0">
                <a:solidFill>
                  <a:schemeClr val="bg2">
                    <a:lumMod val="20000"/>
                    <a:lumOff val="80000"/>
                  </a:schemeClr>
                </a:solidFill>
                <a:effectLst>
                  <a:outerShdw blurRad="38100" dist="38100" dir="2700000" algn="tl">
                    <a:srgbClr val="000000">
                      <a:alpha val="43137"/>
                    </a:srgbClr>
                  </a:outerShdw>
                </a:effectLst>
              </a:rPr>
              <a:t> life is not worth living.”</a:t>
            </a:r>
            <a:endParaRPr lang="en-US" sz="5400" dirty="0">
              <a:solidFill>
                <a:schemeClr val="bg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074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1E14"/>
        </a:solidFill>
        <a:effectLst/>
      </p:bgPr>
    </p:bg>
    <p:spTree>
      <p:nvGrpSpPr>
        <p:cNvPr id="1" name=""/>
        <p:cNvGrpSpPr/>
        <p:nvPr/>
      </p:nvGrpSpPr>
      <p:grpSpPr>
        <a:xfrm>
          <a:off x="0" y="0"/>
          <a:ext cx="0" cy="0"/>
          <a:chOff x="0" y="0"/>
          <a:chExt cx="0" cy="0"/>
        </a:xfrm>
      </p:grpSpPr>
      <p:pic>
        <p:nvPicPr>
          <p:cNvPr id="1026" name="Picture 2" descr="http://upload.wikimedia.org/wikipedia/commons/a/a4/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80288" y="6519446"/>
            <a:ext cx="1801712" cy="338554"/>
          </a:xfrm>
          <a:prstGeom prst="rect">
            <a:avLst/>
          </a:prstGeom>
        </p:spPr>
        <p:txBody>
          <a:bodyPr wrap="none">
            <a:spAutoFit/>
          </a:bodyPr>
          <a:lstStyle/>
          <a:p>
            <a:r>
              <a:rPr lang="en-US" sz="1600" dirty="0" smtClean="0">
                <a:solidFill>
                  <a:schemeClr val="accent1">
                    <a:lumMod val="50000"/>
                  </a:schemeClr>
                </a:solidFill>
              </a:rPr>
              <a:t>Photo by Eric </a:t>
            </a:r>
            <a:r>
              <a:rPr lang="en-US" sz="1600" dirty="0" err="1">
                <a:solidFill>
                  <a:schemeClr val="accent1">
                    <a:lumMod val="50000"/>
                  </a:schemeClr>
                </a:solidFill>
              </a:rPr>
              <a:t>Gaba</a:t>
            </a:r>
            <a:endParaRPr lang="en-US" sz="1600" dirty="0">
              <a:solidFill>
                <a:schemeClr val="accent1">
                  <a:lumMod val="50000"/>
                </a:schemeClr>
              </a:solidFill>
            </a:endParaRPr>
          </a:p>
        </p:txBody>
      </p:sp>
      <p:sp>
        <p:nvSpPr>
          <p:cNvPr id="7" name="TextBox 6"/>
          <p:cNvSpPr txBox="1"/>
          <p:nvPr/>
        </p:nvSpPr>
        <p:spPr>
          <a:xfrm>
            <a:off x="457200" y="862548"/>
            <a:ext cx="3810000" cy="3785652"/>
          </a:xfrm>
          <a:prstGeom prst="rect">
            <a:avLst/>
          </a:prstGeom>
          <a:noFill/>
        </p:spPr>
        <p:txBody>
          <a:bodyPr wrap="square" rtlCol="0">
            <a:spAutoFit/>
          </a:bodyPr>
          <a:lstStyle/>
          <a:p>
            <a:pPr marL="225425" indent="-225425"/>
            <a:r>
              <a:rPr lang="en-US" sz="4800" dirty="0">
                <a:solidFill>
                  <a:schemeClr val="bg2">
                    <a:lumMod val="20000"/>
                    <a:lumOff val="80000"/>
                  </a:schemeClr>
                </a:solidFill>
                <a:effectLst>
                  <a:outerShdw blurRad="38100" dist="38100" dir="2700000" algn="tl">
                    <a:srgbClr val="000000">
                      <a:alpha val="43137"/>
                    </a:srgbClr>
                  </a:outerShdw>
                </a:effectLst>
              </a:rPr>
              <a:t>“The greatest good of man is </a:t>
            </a:r>
            <a:r>
              <a:rPr lang="en-US" sz="4800" dirty="0">
                <a:solidFill>
                  <a:schemeClr val="accent3">
                    <a:lumMod val="20000"/>
                    <a:lumOff val="80000"/>
                  </a:schemeClr>
                </a:solidFill>
                <a:effectLst>
                  <a:outerShdw blurRad="38100" dist="38100" dir="2700000" algn="tl">
                    <a:srgbClr val="000000">
                      <a:alpha val="43137"/>
                    </a:srgbClr>
                  </a:outerShdw>
                </a:effectLst>
              </a:rPr>
              <a:t>daily</a:t>
            </a:r>
            <a:r>
              <a:rPr lang="en-US" sz="4800" dirty="0">
                <a:solidFill>
                  <a:schemeClr val="bg2">
                    <a:lumMod val="20000"/>
                    <a:lumOff val="80000"/>
                  </a:schemeClr>
                </a:solidFill>
                <a:effectLst>
                  <a:outerShdw blurRad="38100" dist="38100" dir="2700000" algn="tl">
                    <a:srgbClr val="000000">
                      <a:alpha val="43137"/>
                    </a:srgbClr>
                  </a:outerShdw>
                </a:effectLst>
              </a:rPr>
              <a:t> to converse about virtue.”</a:t>
            </a:r>
          </a:p>
        </p:txBody>
      </p:sp>
    </p:spTree>
    <p:extLst>
      <p:ext uri="{BB962C8B-B14F-4D97-AF65-F5344CB8AC3E}">
        <p14:creationId xmlns:p14="http://schemas.microsoft.com/office/powerpoint/2010/main" val="8379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propbay.com/attachments/original/11477d1391787343-achilles-brad-pitt-body-armor-troy8.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10" r="28104"/>
          <a:stretch/>
        </p:blipFill>
        <p:spPr bwMode="auto">
          <a:xfrm>
            <a:off x="0" y="1"/>
            <a:ext cx="9144000" cy="68946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2057400"/>
            <a:ext cx="4114800" cy="4267200"/>
          </a:xfrm>
        </p:spPr>
        <p:txBody>
          <a:bodyPr>
            <a:noAutofit/>
          </a:bodyPr>
          <a:lstStyle/>
          <a:p>
            <a:pPr marL="107950" indent="-107950">
              <a:buNone/>
            </a:pPr>
            <a:r>
              <a:rPr lang="en-US" sz="2400" b="1" i="1" dirty="0" smtClean="0">
                <a:solidFill>
                  <a:schemeClr val="bg2">
                    <a:lumMod val="20000"/>
                    <a:lumOff val="80000"/>
                  </a:schemeClr>
                </a:solidFill>
                <a:effectLst>
                  <a:outerShdw blurRad="38100" dist="38100" dir="2700000" algn="tl">
                    <a:srgbClr val="000000">
                      <a:alpha val="43137"/>
                    </a:srgbClr>
                  </a:outerShdw>
                </a:effectLst>
              </a:rPr>
              <a:t>“But I had not the boldness or impudence or inclination to address you as you would have liked me to address you, weeping and wailing and lamenting, and saying and doing many things which you have been accustomed to hear from others, and which, as I say, are unworthy of me.</a:t>
            </a:r>
            <a:r>
              <a:rPr lang="en-US" sz="2400" i="1" dirty="0" smtClean="0">
                <a:solidFill>
                  <a:schemeClr val="bg2">
                    <a:lumMod val="20000"/>
                    <a:lumOff val="80000"/>
                  </a:schemeClr>
                </a:solidFill>
                <a:effectLst>
                  <a:outerShdw blurRad="38100" dist="38100" dir="2700000" algn="tl">
                    <a:srgbClr val="000000">
                      <a:alpha val="43137"/>
                    </a:srgbClr>
                  </a:outerShdw>
                </a:effectLst>
              </a:rPr>
              <a:t>"</a:t>
            </a:r>
            <a:endParaRPr lang="en-US" sz="2400" b="1" i="1" dirty="0">
              <a:solidFill>
                <a:schemeClr val="bg2">
                  <a:lumMod val="20000"/>
                  <a:lumOff val="80000"/>
                </a:schemeClr>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609600" y="609600"/>
            <a:ext cx="4495800" cy="1143000"/>
          </a:xfrm>
        </p:spPr>
        <p:txBody>
          <a:bodyPr>
            <a:normAutofit/>
          </a:bodyPr>
          <a:lstStyle/>
          <a:p>
            <a:r>
              <a:rPr lang="en-US" sz="6000" b="1" dirty="0" smtClean="0">
                <a:solidFill>
                  <a:schemeClr val="bg2">
                    <a:lumMod val="20000"/>
                    <a:lumOff val="80000"/>
                  </a:schemeClr>
                </a:solidFill>
                <a:effectLst>
                  <a:outerShdw blurRad="38100" dist="38100" dir="2700000" algn="tl">
                    <a:srgbClr val="000000">
                      <a:alpha val="43137"/>
                    </a:srgbClr>
                  </a:outerShdw>
                </a:effectLst>
              </a:rPr>
              <a:t>Manliness</a:t>
            </a:r>
            <a:endParaRPr lang="en-US" sz="6000" b="1" dirty="0">
              <a:solidFill>
                <a:schemeClr val="bg2">
                  <a:lumMod val="20000"/>
                  <a:lumOff val="80000"/>
                </a:schemeClr>
              </a:solidFill>
              <a:effectLst>
                <a:outerShdw blurRad="38100" dist="38100" dir="2700000" algn="tl">
                  <a:srgbClr val="000000">
                    <a:alpha val="43137"/>
                  </a:srgbClr>
                </a:outerShdw>
              </a:effectLst>
            </a:endParaRPr>
          </a:p>
        </p:txBody>
      </p:sp>
      <p:sp>
        <p:nvSpPr>
          <p:cNvPr id="5" name="TextBox 4"/>
          <p:cNvSpPr txBox="1"/>
          <p:nvPr/>
        </p:nvSpPr>
        <p:spPr>
          <a:xfrm>
            <a:off x="6400800" y="6477000"/>
            <a:ext cx="2667000" cy="338554"/>
          </a:xfrm>
          <a:prstGeom prst="rect">
            <a:avLst/>
          </a:prstGeom>
          <a:noFill/>
        </p:spPr>
        <p:txBody>
          <a:bodyPr wrap="square" rtlCol="0">
            <a:spAutoFit/>
          </a:bodyPr>
          <a:lstStyle/>
          <a:p>
            <a:pPr algn="r"/>
            <a:r>
              <a:rPr lang="en-US" sz="1600" dirty="0" smtClean="0">
                <a:solidFill>
                  <a:schemeClr val="accent3">
                    <a:lumMod val="20000"/>
                    <a:lumOff val="80000"/>
                  </a:schemeClr>
                </a:solidFill>
              </a:rPr>
              <a:t>Screenshot from </a:t>
            </a:r>
            <a:r>
              <a:rPr lang="en-US" sz="1600" i="1" dirty="0" smtClean="0">
                <a:solidFill>
                  <a:schemeClr val="accent3">
                    <a:lumMod val="20000"/>
                    <a:lumOff val="80000"/>
                  </a:schemeClr>
                </a:solidFill>
              </a:rPr>
              <a:t>Troy</a:t>
            </a:r>
            <a:r>
              <a:rPr lang="en-US" sz="1600" dirty="0" smtClean="0">
                <a:solidFill>
                  <a:schemeClr val="accent3">
                    <a:lumMod val="20000"/>
                    <a:lumOff val="80000"/>
                  </a:schemeClr>
                </a:solidFill>
              </a:rPr>
              <a:t> (2004)</a:t>
            </a:r>
            <a:endParaRPr lang="en-US" sz="1600"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D1E14"/>
        </a:solidFill>
        <a:effectLst/>
      </p:bgPr>
    </p:bg>
    <p:spTree>
      <p:nvGrpSpPr>
        <p:cNvPr id="1" name=""/>
        <p:cNvGrpSpPr/>
        <p:nvPr/>
      </p:nvGrpSpPr>
      <p:grpSpPr>
        <a:xfrm>
          <a:off x="0" y="0"/>
          <a:ext cx="0" cy="0"/>
          <a:chOff x="0" y="0"/>
          <a:chExt cx="0" cy="0"/>
        </a:xfrm>
      </p:grpSpPr>
      <p:pic>
        <p:nvPicPr>
          <p:cNvPr id="1026" name="Picture 2" descr="http://upload.wikimedia.org/wikipedia/commons/a/a4/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80288" y="6519446"/>
            <a:ext cx="1801712" cy="338554"/>
          </a:xfrm>
          <a:prstGeom prst="rect">
            <a:avLst/>
          </a:prstGeom>
        </p:spPr>
        <p:txBody>
          <a:bodyPr wrap="none">
            <a:spAutoFit/>
          </a:bodyPr>
          <a:lstStyle/>
          <a:p>
            <a:r>
              <a:rPr lang="en-US" sz="1600" dirty="0" smtClean="0">
                <a:solidFill>
                  <a:schemeClr val="accent1">
                    <a:lumMod val="50000"/>
                  </a:schemeClr>
                </a:solidFill>
              </a:rPr>
              <a:t>Photo by Eric </a:t>
            </a:r>
            <a:r>
              <a:rPr lang="en-US" sz="1600" dirty="0" err="1">
                <a:solidFill>
                  <a:schemeClr val="accent1">
                    <a:lumMod val="50000"/>
                  </a:schemeClr>
                </a:solidFill>
              </a:rPr>
              <a:t>Gaba</a:t>
            </a:r>
            <a:endParaRPr lang="en-US" sz="1600" dirty="0">
              <a:solidFill>
                <a:schemeClr val="accent1">
                  <a:lumMod val="50000"/>
                </a:schemeClr>
              </a:solidFill>
            </a:endParaRPr>
          </a:p>
        </p:txBody>
      </p:sp>
      <p:sp>
        <p:nvSpPr>
          <p:cNvPr id="7" name="TextBox 6"/>
          <p:cNvSpPr txBox="1"/>
          <p:nvPr/>
        </p:nvSpPr>
        <p:spPr>
          <a:xfrm>
            <a:off x="457200" y="862548"/>
            <a:ext cx="3810000" cy="3785652"/>
          </a:xfrm>
          <a:prstGeom prst="rect">
            <a:avLst/>
          </a:prstGeom>
          <a:noFill/>
        </p:spPr>
        <p:txBody>
          <a:bodyPr wrap="square" rtlCol="0">
            <a:spAutoFit/>
          </a:bodyPr>
          <a:lstStyle/>
          <a:p>
            <a:pPr marL="225425" indent="-225425"/>
            <a:r>
              <a:rPr lang="en-US" sz="4800" dirty="0" smtClean="0">
                <a:solidFill>
                  <a:schemeClr val="bg2">
                    <a:lumMod val="20000"/>
                    <a:lumOff val="80000"/>
                  </a:schemeClr>
                </a:solidFill>
                <a:effectLst>
                  <a:outerShdw blurRad="38100" dist="38100" dir="2700000" algn="tl">
                    <a:srgbClr val="000000">
                      <a:alpha val="43137"/>
                    </a:srgbClr>
                  </a:outerShdw>
                </a:effectLst>
              </a:rPr>
              <a:t>“Now I say if death is like this, it is an unspeakable gain.”</a:t>
            </a:r>
            <a:endParaRPr lang="en-US" sz="4800" dirty="0">
              <a:solidFill>
                <a:schemeClr val="bg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562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f/fb/Probably_Valentin_de_Boulogne_-_Saint_Paul_Writing_His_Epistles_-_Google_Art_Project.jpg/1280px-Probably_Valentin_de_Boulogne_-_Saint_Paul_Writing_His_Epistles_-_Google_Art_Project.jpg"/>
          <p:cNvPicPr>
            <a:picLocks noChangeAspect="1" noChangeArrowheads="1"/>
          </p:cNvPicPr>
          <p:nvPr/>
        </p:nvPicPr>
        <p:blipFill rotWithShape="1">
          <a:blip r:embed="rId2">
            <a:extLst>
              <a:ext uri="{28A0092B-C50C-407E-A947-70E740481C1C}">
                <a14:useLocalDpi xmlns:a14="http://schemas.microsoft.com/office/drawing/2010/main" val="0"/>
              </a:ext>
            </a:extLst>
          </a:blip>
          <a:srcRect r="2471"/>
          <a:stretch/>
        </p:blipFill>
        <p:spPr bwMode="auto">
          <a:xfrm>
            <a:off x="-3957" y="-27709"/>
            <a:ext cx="9147958" cy="68956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457200"/>
            <a:ext cx="3581400" cy="2734293"/>
          </a:xfrm>
        </p:spPr>
        <p:txBody>
          <a:bodyPr>
            <a:normAutofit/>
          </a:bodyPr>
          <a:lstStyle/>
          <a:p>
            <a:pPr marL="166688" indent="-166688">
              <a:buNone/>
            </a:pPr>
            <a:r>
              <a:rPr lang="en-US" sz="3600" dirty="0">
                <a:solidFill>
                  <a:schemeClr val="bg2">
                    <a:lumMod val="20000"/>
                    <a:lumOff val="80000"/>
                  </a:schemeClr>
                </a:solidFill>
              </a:rPr>
              <a:t>“For to me, to live is Christ and to die is </a:t>
            </a:r>
            <a:r>
              <a:rPr lang="en-US" sz="3600" dirty="0" smtClean="0">
                <a:solidFill>
                  <a:schemeClr val="bg2">
                    <a:lumMod val="20000"/>
                    <a:lumOff val="80000"/>
                  </a:schemeClr>
                </a:solidFill>
              </a:rPr>
              <a:t>gain.” </a:t>
            </a:r>
          </a:p>
          <a:p>
            <a:pPr marL="166688" indent="-166688">
              <a:buNone/>
            </a:pPr>
            <a:r>
              <a:rPr lang="en-US" sz="3600" dirty="0">
                <a:solidFill>
                  <a:schemeClr val="bg2">
                    <a:lumMod val="20000"/>
                    <a:lumOff val="80000"/>
                  </a:schemeClr>
                </a:solidFill>
              </a:rPr>
              <a:t>	</a:t>
            </a:r>
            <a:r>
              <a:rPr lang="en-US" sz="3600" dirty="0" smtClean="0">
                <a:solidFill>
                  <a:schemeClr val="bg2">
                    <a:lumMod val="20000"/>
                    <a:lumOff val="80000"/>
                  </a:schemeClr>
                </a:solidFill>
              </a:rPr>
              <a:t>	    –</a:t>
            </a:r>
            <a:r>
              <a:rPr lang="en-US" sz="3600" dirty="0">
                <a:solidFill>
                  <a:schemeClr val="bg2">
                    <a:lumMod val="20000"/>
                    <a:lumOff val="80000"/>
                  </a:schemeClr>
                </a:solidFill>
              </a:rPr>
              <a:t>Phil 1: 21</a:t>
            </a:r>
          </a:p>
          <a:p>
            <a:pPr marL="0" indent="0">
              <a:buNone/>
            </a:pPr>
            <a:endParaRPr lang="en-US" sz="3600" dirty="0">
              <a:solidFill>
                <a:schemeClr val="bg2">
                  <a:lumMod val="20000"/>
                  <a:lumOff val="80000"/>
                </a:schemeClr>
              </a:solidFill>
            </a:endParaRPr>
          </a:p>
        </p:txBody>
      </p:sp>
    </p:spTree>
    <p:extLst>
      <p:ext uri="{BB962C8B-B14F-4D97-AF65-F5344CB8AC3E}">
        <p14:creationId xmlns:p14="http://schemas.microsoft.com/office/powerpoint/2010/main" val="2224754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29"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562600"/>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0"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0" y="4032370"/>
            <a:ext cx="5206435" cy="1530229"/>
          </a:xfrm>
          <a:prstGeom prst="rect">
            <a:avLst/>
          </a:prstGeom>
        </p:spPr>
      </p:pic>
    </p:spTree>
    <p:extLst>
      <p:ext uri="{BB962C8B-B14F-4D97-AF65-F5344CB8AC3E}">
        <p14:creationId xmlns:p14="http://schemas.microsoft.com/office/powerpoint/2010/main" val="17070517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upload.wikimedia.org/wikipedia/commons/thumb/8/8c/David_-_The_Death_of_Socrates.jpg/1280px-David_-_The_Death_of_Socrate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60000"/>
                    </a14:imgEffect>
                  </a14:imgLayer>
                </a14:imgProps>
              </a:ext>
              <a:ext uri="{28A0092B-C50C-407E-A947-70E740481C1C}">
                <a14:useLocalDpi xmlns:a14="http://schemas.microsoft.com/office/drawing/2010/main" val="0"/>
              </a:ext>
            </a:extLst>
          </a:blip>
          <a:srcRect l="31595" t="15455" r="19392" b="28714"/>
          <a:stretch/>
        </p:blipFill>
        <p:spPr bwMode="auto">
          <a:xfrm>
            <a:off x="1" y="0"/>
            <a:ext cx="9220200" cy="68820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00200" y="3048000"/>
            <a:ext cx="7315200" cy="2590800"/>
          </a:xfrm>
          <a:noFill/>
          <a:ln>
            <a:noFill/>
          </a:ln>
          <a:effectLst>
            <a:glow rad="101600">
              <a:schemeClr val="accent1">
                <a:satMod val="175000"/>
                <a:alpha val="40000"/>
              </a:schemeClr>
            </a:glow>
            <a:outerShdw blurRad="40000" dist="20000" dir="5400000" rotWithShape="0">
              <a:srgbClr val="000000">
                <a:alpha val="38000"/>
              </a:srgbClr>
            </a:outerShdw>
            <a:softEdge rad="63500"/>
          </a:effectLst>
        </p:spPr>
        <p:style>
          <a:lnRef idx="1">
            <a:schemeClr val="dk1"/>
          </a:lnRef>
          <a:fillRef idx="2">
            <a:schemeClr val="dk1"/>
          </a:fillRef>
          <a:effectRef idx="1">
            <a:schemeClr val="dk1"/>
          </a:effectRef>
          <a:fontRef idx="minor">
            <a:schemeClr val="dk1"/>
          </a:fontRef>
        </p:style>
        <p:txBody>
          <a:bodyPr anchor="ctr">
            <a:noAutofit/>
          </a:bodyPr>
          <a:lstStyle/>
          <a:p>
            <a:pPr marL="0" indent="0">
              <a:buNone/>
            </a:pPr>
            <a:r>
              <a:rPr lang="en-US" sz="6600" dirty="0" smtClean="0">
                <a:solidFill>
                  <a:schemeClr val="accent4">
                    <a:lumMod val="20000"/>
                    <a:lumOff val="80000"/>
                  </a:schemeClr>
                </a:solidFill>
              </a:rPr>
              <a:t>What is </a:t>
            </a:r>
            <a:r>
              <a:rPr lang="en-US" sz="6600" b="1" dirty="0" smtClean="0">
                <a:solidFill>
                  <a:schemeClr val="accent3">
                    <a:lumMod val="20000"/>
                    <a:lumOff val="80000"/>
                  </a:schemeClr>
                </a:solidFill>
                <a:effectLst>
                  <a:outerShdw blurRad="38100" dist="38100" dir="2700000" algn="tl">
                    <a:srgbClr val="000000">
                      <a:alpha val="43137"/>
                    </a:srgbClr>
                  </a:outerShdw>
                </a:effectLst>
              </a:rPr>
              <a:t>Wisdom</a:t>
            </a:r>
            <a:r>
              <a:rPr lang="en-US" sz="6600" b="1" dirty="0" smtClean="0">
                <a:solidFill>
                  <a:schemeClr val="accent4">
                    <a:lumMod val="20000"/>
                    <a:lumOff val="80000"/>
                  </a:schemeClr>
                </a:solidFill>
              </a:rPr>
              <a:t>?</a:t>
            </a:r>
          </a:p>
          <a:p>
            <a:pPr marL="0" indent="0">
              <a:buNone/>
            </a:pPr>
            <a:r>
              <a:rPr lang="en-US" sz="6600" dirty="0" smtClean="0">
                <a:solidFill>
                  <a:schemeClr val="accent4">
                    <a:lumMod val="20000"/>
                    <a:lumOff val="80000"/>
                  </a:schemeClr>
                </a:solidFill>
              </a:rPr>
              <a:t>What is </a:t>
            </a:r>
            <a:r>
              <a:rPr lang="en-US" sz="6600" b="1" dirty="0" smtClean="0">
                <a:solidFill>
                  <a:schemeClr val="accent3">
                    <a:lumMod val="20000"/>
                    <a:lumOff val="80000"/>
                  </a:schemeClr>
                </a:solidFill>
                <a:effectLst>
                  <a:outerShdw blurRad="38100" dist="38100" dir="2700000" algn="tl">
                    <a:srgbClr val="000000">
                      <a:alpha val="43137"/>
                    </a:srgbClr>
                  </a:outerShdw>
                </a:effectLst>
              </a:rPr>
              <a:t>Virtue</a:t>
            </a:r>
            <a:r>
              <a:rPr lang="en-US" sz="6600" b="1" dirty="0" smtClean="0">
                <a:solidFill>
                  <a:schemeClr val="accent4">
                    <a:lumMod val="20000"/>
                    <a:lumOff val="80000"/>
                  </a:schemeClr>
                </a:solidFill>
              </a:rPr>
              <a:t>?</a:t>
            </a:r>
          </a:p>
        </p:txBody>
      </p:sp>
      <p:sp>
        <p:nvSpPr>
          <p:cNvPr id="2" name="Title 1"/>
          <p:cNvSpPr>
            <a:spLocks noGrp="1"/>
          </p:cNvSpPr>
          <p:nvPr>
            <p:ph type="title"/>
          </p:nvPr>
        </p:nvSpPr>
        <p:spPr>
          <a:xfrm>
            <a:off x="381000" y="533400"/>
            <a:ext cx="7848600" cy="1524000"/>
          </a:xfrm>
        </p:spPr>
        <p:txBody>
          <a:bodyPr>
            <a:noAutofit/>
          </a:bodyPr>
          <a:lstStyle/>
          <a:p>
            <a:pPr algn="l"/>
            <a:r>
              <a:rPr lang="en-US" sz="11500" b="1" dirty="0" smtClean="0">
                <a:solidFill>
                  <a:srgbClr val="FEFEE1"/>
                </a:solidFill>
                <a:effectLst>
                  <a:outerShdw blurRad="38100" dist="38100" dir="2700000" algn="tl">
                    <a:srgbClr val="000000">
                      <a:alpha val="43137"/>
                    </a:srgbClr>
                  </a:outerShdw>
                </a:effectLst>
              </a:rPr>
              <a:t>THEMES</a:t>
            </a:r>
            <a:endParaRPr lang="en-US" sz="11500" b="1" dirty="0">
              <a:solidFill>
                <a:srgbClr val="FEFEE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96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8382000" cy="4525963"/>
          </a:xfrm>
        </p:spPr>
        <p:txBody>
          <a:bodyPr>
            <a:normAutofit/>
          </a:bodyPr>
          <a:lstStyle/>
          <a:p>
            <a:pPr>
              <a:buNone/>
            </a:pPr>
            <a:r>
              <a:rPr lang="en-US" dirty="0" smtClean="0"/>
              <a:t>noun, plural -</a:t>
            </a:r>
            <a:r>
              <a:rPr lang="en-US" dirty="0" err="1" smtClean="0"/>
              <a:t>gies</a:t>
            </a:r>
            <a:r>
              <a:rPr lang="en-US" dirty="0" smtClean="0"/>
              <a:t>. </a:t>
            </a:r>
          </a:p>
          <a:p>
            <a:pPr marL="465138" indent="-465138">
              <a:buNone/>
            </a:pPr>
            <a:r>
              <a:rPr lang="en-US" dirty="0" smtClean="0"/>
              <a:t>1. 	a written or spoken expression of one's regret, remorse, or sorrow for having insulted, failed, injured, or wronged another: He demanded an apology from me for calling him a crook. </a:t>
            </a:r>
          </a:p>
          <a:p>
            <a:pPr marL="465138" indent="-465138">
              <a:buNone/>
            </a:pPr>
            <a:r>
              <a:rPr lang="en-US" dirty="0" smtClean="0"/>
              <a:t>2. 	a defense, excuse, or justification in speech or writing, as for a cause or doctrine. </a:t>
            </a:r>
          </a:p>
          <a:p>
            <a:endParaRPr lang="en-US" dirty="0"/>
          </a:p>
        </p:txBody>
      </p:sp>
      <p:sp>
        <p:nvSpPr>
          <p:cNvPr id="9" name="Rectangle 8"/>
          <p:cNvSpPr/>
          <p:nvPr/>
        </p:nvSpPr>
        <p:spPr>
          <a:xfrm>
            <a:off x="5192677" y="435114"/>
            <a:ext cx="3417923" cy="707886"/>
          </a:xfrm>
          <a:prstGeom prst="rect">
            <a:avLst/>
          </a:prstGeom>
        </p:spPr>
        <p:txBody>
          <a:bodyPr wrap="none">
            <a:spAutoFit/>
          </a:bodyPr>
          <a:lstStyle/>
          <a:p>
            <a:r>
              <a:rPr lang="en-US" sz="4000" dirty="0" smtClean="0"/>
              <a:t>[uh-</a:t>
            </a:r>
            <a:r>
              <a:rPr lang="en-US" sz="4000" dirty="0" err="1" smtClean="0"/>
              <a:t>pol</a:t>
            </a:r>
            <a:r>
              <a:rPr lang="en-US" sz="4000" dirty="0" smtClean="0"/>
              <a:t>-uh-</a:t>
            </a:r>
            <a:r>
              <a:rPr lang="en-US" sz="4000" dirty="0" err="1" smtClean="0"/>
              <a:t>jee</a:t>
            </a:r>
            <a:r>
              <a:rPr lang="en-US" sz="4000" dirty="0" smtClean="0"/>
              <a:t>]</a:t>
            </a:r>
            <a:endParaRPr lang="en-US" sz="4000" dirty="0"/>
          </a:p>
        </p:txBody>
      </p:sp>
      <p:sp>
        <p:nvSpPr>
          <p:cNvPr id="2" name="Title 1"/>
          <p:cNvSpPr>
            <a:spLocks noGrp="1"/>
          </p:cNvSpPr>
          <p:nvPr>
            <p:ph type="title"/>
          </p:nvPr>
        </p:nvSpPr>
        <p:spPr>
          <a:xfrm>
            <a:off x="152400" y="274638"/>
            <a:ext cx="4343400" cy="1143000"/>
          </a:xfrm>
        </p:spPr>
        <p:txBody>
          <a:bodyPr>
            <a:normAutofit/>
          </a:bodyPr>
          <a:lstStyle/>
          <a:p>
            <a:r>
              <a:rPr lang="en-US" sz="6000" b="1" dirty="0" smtClean="0"/>
              <a:t>APOLOGY</a:t>
            </a:r>
            <a:endParaRPr lang="en-US" sz="6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15" b="281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274638"/>
            <a:ext cx="3657600" cy="2849562"/>
          </a:xfrm>
        </p:spPr>
        <p:txBody>
          <a:bodyPr>
            <a:normAutofit/>
          </a:bodyPr>
          <a:lstStyle/>
          <a:p>
            <a:r>
              <a:rPr lang="en-US" sz="8800" b="1" dirty="0" err="1">
                <a:solidFill>
                  <a:srgbClr val="000000"/>
                </a:solidFill>
              </a:rPr>
              <a:t>γνῶθι</a:t>
            </a:r>
            <a:r>
              <a:rPr lang="en-US" sz="8800" b="1" dirty="0">
                <a:solidFill>
                  <a:srgbClr val="000000"/>
                </a:solidFill>
              </a:rPr>
              <a:t> </a:t>
            </a:r>
            <a:r>
              <a:rPr lang="en-US" sz="6000" b="1" dirty="0" err="1">
                <a:solidFill>
                  <a:srgbClr val="000000"/>
                </a:solidFill>
              </a:rPr>
              <a:t>σε</a:t>
            </a:r>
            <a:r>
              <a:rPr lang="en-US" sz="6000" b="1" dirty="0">
                <a:solidFill>
                  <a:srgbClr val="000000"/>
                </a:solidFill>
              </a:rPr>
              <a:t>αυτόν </a:t>
            </a:r>
            <a:endParaRPr lang="en-US" sz="6000" dirty="0">
              <a:solidFill>
                <a:srgbClr val="000000"/>
              </a:solidFill>
            </a:endParaRPr>
          </a:p>
        </p:txBody>
      </p:sp>
      <p:sp>
        <p:nvSpPr>
          <p:cNvPr id="9" name="Rectangle 8"/>
          <p:cNvSpPr/>
          <p:nvPr/>
        </p:nvSpPr>
        <p:spPr>
          <a:xfrm>
            <a:off x="7340301" y="6488668"/>
            <a:ext cx="1803699" cy="369332"/>
          </a:xfrm>
          <a:prstGeom prst="rect">
            <a:avLst/>
          </a:prstGeom>
        </p:spPr>
        <p:txBody>
          <a:bodyPr wrap="none">
            <a:spAutoFit/>
          </a:bodyPr>
          <a:lstStyle/>
          <a:p>
            <a:r>
              <a:rPr lang="en-US" dirty="0" smtClean="0">
                <a:solidFill>
                  <a:srgbClr val="000000"/>
                </a:solidFill>
              </a:rPr>
              <a:t>Photo by karol </a:t>
            </a:r>
            <a:r>
              <a:rPr lang="en-US" dirty="0">
                <a:solidFill>
                  <a:srgbClr val="000000"/>
                </a:solidFill>
              </a:rPr>
              <a:t>m</a:t>
            </a:r>
          </a:p>
        </p:txBody>
      </p:sp>
    </p:spTree>
    <p:extLst>
      <p:ext uri="{BB962C8B-B14F-4D97-AF65-F5344CB8AC3E}">
        <p14:creationId xmlns:p14="http://schemas.microsoft.com/office/powerpoint/2010/main" val="80251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15" b="2815"/>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4191000"/>
            <a:ext cx="9144000" cy="1371600"/>
          </a:xfrm>
          <a:noFill/>
          <a:ln>
            <a:noFill/>
          </a:ln>
        </p:spPr>
        <p:style>
          <a:lnRef idx="1">
            <a:schemeClr val="accent1"/>
          </a:lnRef>
          <a:fillRef idx="3">
            <a:schemeClr val="accent1"/>
          </a:fillRef>
          <a:effectRef idx="2">
            <a:schemeClr val="accent1"/>
          </a:effectRef>
          <a:fontRef idx="minor">
            <a:schemeClr val="lt1"/>
          </a:fontRef>
        </p:style>
        <p:txBody>
          <a:bodyPr anchor="ctr">
            <a:noAutofit/>
          </a:bodyPr>
          <a:lstStyle/>
          <a:p>
            <a:pPr marL="0" indent="0" algn="ctr">
              <a:buNone/>
            </a:pPr>
            <a:r>
              <a:rPr lang="en-US" sz="8800" dirty="0" smtClean="0">
                <a:solidFill>
                  <a:schemeClr val="bg1"/>
                </a:solidFill>
                <a:effectLst>
                  <a:outerShdw blurRad="38100" dist="38100" dir="2700000" algn="tl">
                    <a:srgbClr val="000000">
                      <a:alpha val="43137"/>
                    </a:srgbClr>
                  </a:outerShdw>
                </a:effectLst>
              </a:rPr>
              <a:t>(Know Thyself)</a:t>
            </a:r>
            <a:endParaRPr lang="en-US" sz="8800"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7340301" y="6488668"/>
            <a:ext cx="1803699" cy="369332"/>
          </a:xfrm>
          <a:prstGeom prst="rect">
            <a:avLst/>
          </a:prstGeom>
        </p:spPr>
        <p:txBody>
          <a:bodyPr wrap="none">
            <a:spAutoFit/>
          </a:bodyPr>
          <a:lstStyle/>
          <a:p>
            <a:r>
              <a:rPr lang="en-US" dirty="0" smtClean="0">
                <a:solidFill>
                  <a:srgbClr val="000000"/>
                </a:solidFill>
              </a:rPr>
              <a:t>Photo by karol </a:t>
            </a:r>
            <a:r>
              <a:rPr lang="en-US" dirty="0">
                <a:solidFill>
                  <a:srgbClr val="000000"/>
                </a:solidFill>
              </a:rPr>
              <a:t>m</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D1E14"/>
        </a:solidFill>
        <a:effectLst/>
      </p:bgPr>
    </p:bg>
    <p:spTree>
      <p:nvGrpSpPr>
        <p:cNvPr id="1" name=""/>
        <p:cNvGrpSpPr/>
        <p:nvPr/>
      </p:nvGrpSpPr>
      <p:grpSpPr>
        <a:xfrm>
          <a:off x="0" y="0"/>
          <a:ext cx="0" cy="0"/>
          <a:chOff x="0" y="0"/>
          <a:chExt cx="0" cy="0"/>
        </a:xfrm>
      </p:grpSpPr>
      <p:pic>
        <p:nvPicPr>
          <p:cNvPr id="1026" name="Picture 2" descr="http://upload.wikimedia.org/wikipedia/commons/a/a4/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0"/>
            <a:ext cx="3886200" cy="4648200"/>
          </a:xfrm>
        </p:spPr>
        <p:txBody>
          <a:bodyPr>
            <a:noAutofit/>
          </a:bodyPr>
          <a:lstStyle/>
          <a:p>
            <a:r>
              <a:rPr lang="en-US" sz="7200" b="1" dirty="0" smtClean="0">
                <a:solidFill>
                  <a:srgbClr val="FEFEE1"/>
                </a:solidFill>
                <a:effectLst>
                  <a:outerShdw blurRad="38100" dist="38100" dir="2700000" algn="tl">
                    <a:srgbClr val="000000">
                      <a:alpha val="43137"/>
                    </a:srgbClr>
                  </a:outerShdw>
                </a:effectLst>
              </a:rPr>
              <a:t>There is No One Wiser</a:t>
            </a:r>
            <a:endParaRPr lang="en-US" sz="6000" b="1" dirty="0">
              <a:solidFill>
                <a:srgbClr val="FEFEE1"/>
              </a:solidFill>
              <a:effectLst>
                <a:outerShdw blurRad="38100" dist="38100" dir="2700000" algn="tl">
                  <a:srgbClr val="000000">
                    <a:alpha val="43137"/>
                  </a:srgbClr>
                </a:outerShdw>
              </a:effectLst>
            </a:endParaRPr>
          </a:p>
        </p:txBody>
      </p:sp>
      <p:sp>
        <p:nvSpPr>
          <p:cNvPr id="9" name="Rectangle 8"/>
          <p:cNvSpPr/>
          <p:nvPr/>
        </p:nvSpPr>
        <p:spPr>
          <a:xfrm>
            <a:off x="6580288" y="6519446"/>
            <a:ext cx="1801712" cy="338554"/>
          </a:xfrm>
          <a:prstGeom prst="rect">
            <a:avLst/>
          </a:prstGeom>
        </p:spPr>
        <p:txBody>
          <a:bodyPr wrap="none">
            <a:spAutoFit/>
          </a:bodyPr>
          <a:lstStyle/>
          <a:p>
            <a:r>
              <a:rPr lang="en-US" sz="1600" dirty="0" smtClean="0">
                <a:solidFill>
                  <a:schemeClr val="accent1">
                    <a:lumMod val="50000"/>
                  </a:schemeClr>
                </a:solidFill>
              </a:rPr>
              <a:t>Photo by Eric </a:t>
            </a:r>
            <a:r>
              <a:rPr lang="en-US" sz="1600" dirty="0" err="1">
                <a:solidFill>
                  <a:schemeClr val="accent1">
                    <a:lumMod val="50000"/>
                  </a:schemeClr>
                </a:solidFill>
              </a:rPr>
              <a:t>Gaba</a:t>
            </a:r>
            <a:endParaRPr lang="en-US" sz="1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12893"/>
            <a:ext cx="4495800" cy="1716107"/>
          </a:xfrm>
        </p:spPr>
        <p:txBody>
          <a:bodyPr/>
          <a:lstStyle/>
          <a:p>
            <a:pPr marL="0" indent="0">
              <a:buNone/>
            </a:pPr>
            <a:r>
              <a:rPr lang="en-US" i="1" dirty="0" smtClean="0"/>
              <a:t>Socrates set out to prove the Oracle wrong by finding someone wiser than he was.</a:t>
            </a:r>
            <a:endParaRPr lang="en-US" i="1" dirty="0"/>
          </a:p>
        </p:txBody>
      </p:sp>
      <p:pic>
        <p:nvPicPr>
          <p:cNvPr id="2050" name="Picture 2" descr="C:\Users\Tom\AppData\Local\Microsoft\Windows\Temporary Internet Files\Content.IE5\3J1VCP10\MP900442207[1].jpg"/>
          <p:cNvPicPr>
            <a:picLocks noChangeAspect="1" noChangeArrowheads="1"/>
          </p:cNvPicPr>
          <p:nvPr/>
        </p:nvPicPr>
        <p:blipFill>
          <a:blip r:embed="rId2" cstate="print"/>
          <a:srcRect t="17647"/>
          <a:stretch>
            <a:fillRect/>
          </a:stretch>
        </p:blipFill>
        <p:spPr bwMode="auto">
          <a:xfrm>
            <a:off x="5029200" y="228600"/>
            <a:ext cx="3886200" cy="2133600"/>
          </a:xfrm>
          <a:prstGeom prst="rect">
            <a:avLst/>
          </a:prstGeom>
          <a:noFill/>
        </p:spPr>
      </p:pic>
      <p:grpSp>
        <p:nvGrpSpPr>
          <p:cNvPr id="5" name="Group 4"/>
          <p:cNvGrpSpPr/>
          <p:nvPr/>
        </p:nvGrpSpPr>
        <p:grpSpPr>
          <a:xfrm>
            <a:off x="598110" y="3696155"/>
            <a:ext cx="2440348" cy="2476045"/>
            <a:chOff x="598110" y="3696155"/>
            <a:chExt cx="2440348" cy="2476045"/>
          </a:xfrm>
        </p:grpSpPr>
        <p:pic>
          <p:nvPicPr>
            <p:cNvPr id="2051" name="Picture 3" descr="C:\Users\trichey\AppData\Local\Microsoft\Windows\Temporary Internet Files\Content.IE5\3XCKS5DU\santorum-sweater-ve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10" y="3696155"/>
              <a:ext cx="2440348" cy="18912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98110" y="5587425"/>
              <a:ext cx="2440348" cy="584775"/>
            </a:xfrm>
            <a:prstGeom prst="rect">
              <a:avLst/>
            </a:prstGeom>
            <a:noFill/>
          </p:spPr>
          <p:txBody>
            <a:bodyPr wrap="square" rtlCol="0">
              <a:spAutoFit/>
            </a:bodyPr>
            <a:lstStyle/>
            <a:p>
              <a:pPr algn="ctr"/>
              <a:r>
                <a:rPr lang="en-US" sz="3200" b="1" dirty="0" smtClean="0"/>
                <a:t>Politicians</a:t>
              </a:r>
              <a:endParaRPr lang="en-US" sz="3200" b="1" dirty="0"/>
            </a:p>
          </p:txBody>
        </p:sp>
      </p:grpSp>
      <p:sp>
        <p:nvSpPr>
          <p:cNvPr id="19" name="TextBox 18"/>
          <p:cNvSpPr txBox="1"/>
          <p:nvPr/>
        </p:nvSpPr>
        <p:spPr>
          <a:xfrm>
            <a:off x="5029200" y="2362200"/>
            <a:ext cx="3886200" cy="954107"/>
          </a:xfrm>
          <a:prstGeom prst="rect">
            <a:avLst/>
          </a:prstGeom>
          <a:noFill/>
        </p:spPr>
        <p:txBody>
          <a:bodyPr wrap="square" rtlCol="0">
            <a:spAutoFit/>
          </a:bodyPr>
          <a:lstStyle/>
          <a:p>
            <a:pPr algn="ctr"/>
            <a:r>
              <a:rPr lang="en-US" sz="2800" b="1" dirty="0" smtClean="0"/>
              <a:t>An empiricist seeks </a:t>
            </a:r>
            <a:r>
              <a:rPr lang="en-US" sz="2800" b="1" i="1" dirty="0" smtClean="0"/>
              <a:t>evidence</a:t>
            </a:r>
            <a:r>
              <a:rPr lang="en-US" sz="2800" b="1" dirty="0" smtClean="0"/>
              <a:t> of any claim.</a:t>
            </a:r>
            <a:endParaRPr lang="en-US" sz="2800" b="1" dirty="0"/>
          </a:p>
        </p:txBody>
      </p:sp>
      <p:grpSp>
        <p:nvGrpSpPr>
          <p:cNvPr id="8" name="Group 7"/>
          <p:cNvGrpSpPr/>
          <p:nvPr/>
        </p:nvGrpSpPr>
        <p:grpSpPr>
          <a:xfrm>
            <a:off x="3886200" y="3665677"/>
            <a:ext cx="1372677" cy="2506522"/>
            <a:chOff x="4031699" y="3665677"/>
            <a:chExt cx="1372677" cy="2506522"/>
          </a:xfrm>
        </p:grpSpPr>
        <p:sp>
          <p:nvSpPr>
            <p:cNvPr id="14" name="TextBox 13"/>
            <p:cNvSpPr txBox="1"/>
            <p:nvPr/>
          </p:nvSpPr>
          <p:spPr>
            <a:xfrm>
              <a:off x="4031700" y="5587424"/>
              <a:ext cx="1372676" cy="584775"/>
            </a:xfrm>
            <a:prstGeom prst="rect">
              <a:avLst/>
            </a:prstGeom>
            <a:noFill/>
          </p:spPr>
          <p:txBody>
            <a:bodyPr wrap="square" rtlCol="0">
              <a:spAutoFit/>
            </a:bodyPr>
            <a:lstStyle/>
            <a:p>
              <a:pPr algn="ctr"/>
              <a:r>
                <a:rPr lang="en-US" sz="3200" b="1" dirty="0" smtClean="0"/>
                <a:t>Poets</a:t>
              </a:r>
              <a:endParaRPr lang="en-US" sz="3200" b="1" dirty="0"/>
            </a:p>
          </p:txBody>
        </p:sp>
        <p:pic>
          <p:nvPicPr>
            <p:cNvPr id="2054" name="Picture 6" descr="Edgar Allan Poe daguerreotype cro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699" y="3665677"/>
              <a:ext cx="1372677" cy="19217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6048270" y="3665677"/>
            <a:ext cx="2562330" cy="2506523"/>
            <a:chOff x="6048270" y="3665677"/>
            <a:chExt cx="2562330" cy="2506523"/>
          </a:xfrm>
        </p:grpSpPr>
        <p:grpSp>
          <p:nvGrpSpPr>
            <p:cNvPr id="7" name="Group 6"/>
            <p:cNvGrpSpPr/>
            <p:nvPr/>
          </p:nvGrpSpPr>
          <p:grpSpPr>
            <a:xfrm>
              <a:off x="6048270" y="3665677"/>
              <a:ext cx="2562330" cy="2506523"/>
              <a:chOff x="6086369" y="3665677"/>
              <a:chExt cx="2562330" cy="2506523"/>
            </a:xfrm>
          </p:grpSpPr>
          <p:sp>
            <p:nvSpPr>
              <p:cNvPr id="15" name="TextBox 14"/>
              <p:cNvSpPr txBox="1"/>
              <p:nvPr/>
            </p:nvSpPr>
            <p:spPr>
              <a:xfrm>
                <a:off x="6086369" y="5587425"/>
                <a:ext cx="2562329" cy="584775"/>
              </a:xfrm>
              <a:prstGeom prst="rect">
                <a:avLst/>
              </a:prstGeom>
              <a:noFill/>
            </p:spPr>
            <p:txBody>
              <a:bodyPr wrap="square" rtlCol="0">
                <a:spAutoFit/>
              </a:bodyPr>
              <a:lstStyle/>
              <a:p>
                <a:pPr algn="ctr"/>
                <a:r>
                  <a:rPr lang="en-US" sz="3200" b="1" dirty="0" smtClean="0"/>
                  <a:t>Artisans</a:t>
                </a:r>
                <a:endParaRPr lang="en-US" sz="3200" b="1" dirty="0"/>
              </a:p>
            </p:txBody>
          </p:sp>
          <p:pic>
            <p:nvPicPr>
              <p:cNvPr id="6" name="Picture 8" descr="File:Makingpott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370" y="3665677"/>
                <a:ext cx="2562329" cy="19217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6074111" y="5293425"/>
              <a:ext cx="2460289" cy="307777"/>
            </a:xfrm>
            <a:prstGeom prst="rect">
              <a:avLst/>
            </a:prstGeom>
          </p:spPr>
          <p:txBody>
            <a:bodyPr wrap="none">
              <a:spAutoFit/>
            </a:bodyPr>
            <a:lstStyle/>
            <a:p>
              <a:r>
                <a:rPr lang="en-US" sz="1400" dirty="0">
                  <a:solidFill>
                    <a:schemeClr val="bg2">
                      <a:lumMod val="20000"/>
                      <a:lumOff val="80000"/>
                    </a:schemeClr>
                  </a:solidFill>
                  <a:effectLst>
                    <a:outerShdw blurRad="38100" dist="38100" dir="2700000" algn="tl">
                      <a:srgbClr val="000000">
                        <a:alpha val="43137"/>
                      </a:srgbClr>
                    </a:outerShdw>
                  </a:effectLst>
                </a:rPr>
                <a:t>Photo taken by Randy </a:t>
              </a:r>
              <a:r>
                <a:rPr lang="en-US" sz="1400" dirty="0" err="1">
                  <a:solidFill>
                    <a:schemeClr val="bg2">
                      <a:lumMod val="20000"/>
                      <a:lumOff val="80000"/>
                    </a:schemeClr>
                  </a:solidFill>
                  <a:effectLst>
                    <a:outerShdw blurRad="38100" dist="38100" dir="2700000" algn="tl">
                      <a:srgbClr val="000000">
                        <a:alpha val="43137"/>
                      </a:srgbClr>
                    </a:outerShdw>
                  </a:effectLst>
                </a:rPr>
                <a:t>Oostdyk</a:t>
              </a:r>
              <a:endParaRPr lang="en-US" sz="1400" dirty="0">
                <a:solidFill>
                  <a:schemeClr val="bg2">
                    <a:lumMod val="20000"/>
                    <a:lumOff val="80000"/>
                  </a:schemeClr>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304800" y="274638"/>
            <a:ext cx="4495800" cy="1143000"/>
          </a:xfrm>
        </p:spPr>
        <p:txBody>
          <a:bodyPr>
            <a:noAutofit/>
          </a:bodyPr>
          <a:lstStyle/>
          <a:p>
            <a:pPr algn="l"/>
            <a:r>
              <a:rPr lang="en-US" sz="5400" b="1" dirty="0" smtClean="0"/>
              <a:t>Empiricism</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D1E14"/>
        </a:solidFill>
        <a:effectLst/>
      </p:bgPr>
    </p:bg>
    <p:spTree>
      <p:nvGrpSpPr>
        <p:cNvPr id="1" name=""/>
        <p:cNvGrpSpPr/>
        <p:nvPr/>
      </p:nvGrpSpPr>
      <p:grpSpPr>
        <a:xfrm>
          <a:off x="0" y="0"/>
          <a:ext cx="0" cy="0"/>
          <a:chOff x="0" y="0"/>
          <a:chExt cx="0" cy="0"/>
        </a:xfrm>
      </p:grpSpPr>
      <p:pic>
        <p:nvPicPr>
          <p:cNvPr id="1026" name="Picture 2" descr="http://upload.wikimedia.org/wikipedia/commons/a/a4/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762000"/>
            <a:ext cx="3886200" cy="2316162"/>
          </a:xfrm>
        </p:spPr>
        <p:txBody>
          <a:bodyPr>
            <a:noAutofit/>
          </a:bodyPr>
          <a:lstStyle/>
          <a:p>
            <a:r>
              <a:rPr lang="en-US" sz="6600" b="1" dirty="0" smtClean="0">
                <a:solidFill>
                  <a:srgbClr val="FEFEE1"/>
                </a:solidFill>
                <a:effectLst>
                  <a:outerShdw blurRad="38100" dist="38100" dir="2700000" algn="tl">
                    <a:srgbClr val="000000">
                      <a:alpha val="43137"/>
                    </a:srgbClr>
                  </a:outerShdw>
                </a:effectLst>
              </a:rPr>
              <a:t>What is </a:t>
            </a:r>
            <a:r>
              <a:rPr lang="en-US" sz="5400" b="1" dirty="0" smtClean="0">
                <a:solidFill>
                  <a:srgbClr val="FEFEE1"/>
                </a:solidFill>
                <a:effectLst>
                  <a:outerShdw blurRad="38100" dist="38100" dir="2700000" algn="tl">
                    <a:srgbClr val="000000">
                      <a:alpha val="43137"/>
                    </a:srgbClr>
                  </a:outerShdw>
                </a:effectLst>
              </a:rPr>
              <a:t>Wisdom?</a:t>
            </a:r>
            <a:endParaRPr lang="en-US" sz="5400" b="1" dirty="0">
              <a:solidFill>
                <a:srgbClr val="FEFEE1"/>
              </a:solidFill>
              <a:effectLst>
                <a:outerShdw blurRad="38100" dist="38100" dir="2700000" algn="tl">
                  <a:srgbClr val="000000">
                    <a:alpha val="43137"/>
                  </a:srgbClr>
                </a:outerShdw>
              </a:effectLst>
            </a:endParaRPr>
          </a:p>
        </p:txBody>
      </p:sp>
      <p:sp>
        <p:nvSpPr>
          <p:cNvPr id="9" name="Rectangle 8"/>
          <p:cNvSpPr/>
          <p:nvPr/>
        </p:nvSpPr>
        <p:spPr>
          <a:xfrm>
            <a:off x="6580288" y="6519446"/>
            <a:ext cx="1801712" cy="338554"/>
          </a:xfrm>
          <a:prstGeom prst="rect">
            <a:avLst/>
          </a:prstGeom>
        </p:spPr>
        <p:txBody>
          <a:bodyPr wrap="none">
            <a:spAutoFit/>
          </a:bodyPr>
          <a:lstStyle/>
          <a:p>
            <a:r>
              <a:rPr lang="en-US" sz="1600" dirty="0" smtClean="0">
                <a:solidFill>
                  <a:schemeClr val="accent1">
                    <a:lumMod val="50000"/>
                  </a:schemeClr>
                </a:solidFill>
              </a:rPr>
              <a:t>Photo by Eric </a:t>
            </a:r>
            <a:r>
              <a:rPr lang="en-US" sz="1600" dirty="0" err="1">
                <a:solidFill>
                  <a:schemeClr val="accent1">
                    <a:lumMod val="50000"/>
                  </a:schemeClr>
                </a:solidFill>
              </a:rPr>
              <a:t>Gaba</a:t>
            </a:r>
            <a:endParaRPr lang="en-US" sz="1600" dirty="0">
              <a:solidFill>
                <a:schemeClr val="accent1">
                  <a:lumMod val="50000"/>
                </a:schemeClr>
              </a:solidFill>
            </a:endParaRPr>
          </a:p>
        </p:txBody>
      </p:sp>
    </p:spTree>
    <p:extLst>
      <p:ext uri="{BB962C8B-B14F-4D97-AF65-F5344CB8AC3E}">
        <p14:creationId xmlns:p14="http://schemas.microsoft.com/office/powerpoint/2010/main" val="4060179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D1E14"/>
        </a:solidFill>
        <a:effectLst/>
      </p:bgPr>
    </p:bg>
    <p:spTree>
      <p:nvGrpSpPr>
        <p:cNvPr id="1" name=""/>
        <p:cNvGrpSpPr/>
        <p:nvPr/>
      </p:nvGrpSpPr>
      <p:grpSpPr>
        <a:xfrm>
          <a:off x="0" y="0"/>
          <a:ext cx="0" cy="0"/>
          <a:chOff x="0" y="0"/>
          <a:chExt cx="0" cy="0"/>
        </a:xfrm>
      </p:grpSpPr>
      <p:pic>
        <p:nvPicPr>
          <p:cNvPr id="1026" name="Picture 2" descr="http://upload.wikimedia.org/wikipedia/commons/a/a4/Socrates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066800"/>
            <a:ext cx="4038600" cy="4953000"/>
          </a:xfrm>
        </p:spPr>
        <p:txBody>
          <a:bodyPr>
            <a:normAutofit/>
          </a:bodyPr>
          <a:lstStyle/>
          <a:p>
            <a:pPr marL="171450" indent="-171450">
              <a:buNone/>
            </a:pPr>
            <a:r>
              <a:rPr lang="en-US" sz="3000" b="1" dirty="0" smtClean="0">
                <a:solidFill>
                  <a:schemeClr val="bg2">
                    <a:lumMod val="20000"/>
                    <a:lumOff val="80000"/>
                  </a:schemeClr>
                </a:solidFill>
              </a:rPr>
              <a:t>“</a:t>
            </a:r>
            <a:r>
              <a:rPr lang="en-US" sz="3000" dirty="0" smtClean="0">
                <a:solidFill>
                  <a:schemeClr val="bg2">
                    <a:lumMod val="20000"/>
                    <a:lumOff val="80000"/>
                  </a:schemeClr>
                </a:solidFill>
              </a:rPr>
              <a:t>Well, although I do not suppose that either of us knows anything really beautiful and good, I am better off than he is - for he knows nothing, and thinks that he knows. </a:t>
            </a:r>
            <a:br>
              <a:rPr lang="en-US" sz="3000" dirty="0" smtClean="0">
                <a:solidFill>
                  <a:schemeClr val="bg2">
                    <a:lumMod val="20000"/>
                    <a:lumOff val="80000"/>
                  </a:schemeClr>
                </a:solidFill>
              </a:rPr>
            </a:br>
            <a:r>
              <a:rPr lang="en-US" sz="3000" b="1" dirty="0" smtClean="0">
                <a:solidFill>
                  <a:schemeClr val="accent3">
                    <a:lumMod val="20000"/>
                    <a:lumOff val="80000"/>
                  </a:schemeClr>
                </a:solidFill>
                <a:effectLst>
                  <a:outerShdw blurRad="38100" dist="38100" dir="2700000" algn="tl">
                    <a:srgbClr val="000000">
                      <a:alpha val="43137"/>
                    </a:srgbClr>
                  </a:outerShdw>
                </a:effectLst>
              </a:rPr>
              <a:t>I neither know nor think that I know…”</a:t>
            </a:r>
            <a:endParaRPr lang="en-US" sz="3000" dirty="0" smtClean="0">
              <a:solidFill>
                <a:schemeClr val="accent3">
                  <a:lumMod val="20000"/>
                  <a:lumOff val="80000"/>
                </a:schemeClr>
              </a:solidFill>
              <a:effectLst>
                <a:outerShdw blurRad="38100" dist="38100" dir="2700000" algn="tl">
                  <a:srgbClr val="000000">
                    <a:alpha val="43137"/>
                  </a:srgbClr>
                </a:outerShdw>
              </a:effectLst>
            </a:endParaRPr>
          </a:p>
          <a:p>
            <a:pPr>
              <a:buNone/>
            </a:pPr>
            <a:endParaRPr lang="en-US" dirty="0">
              <a:solidFill>
                <a:schemeClr val="bg2">
                  <a:lumMod val="20000"/>
                  <a:lumOff val="80000"/>
                </a:schemeClr>
              </a:solidFill>
            </a:endParaRPr>
          </a:p>
        </p:txBody>
      </p:sp>
      <p:sp>
        <p:nvSpPr>
          <p:cNvPr id="4" name="Rectangle 3"/>
          <p:cNvSpPr/>
          <p:nvPr/>
        </p:nvSpPr>
        <p:spPr>
          <a:xfrm>
            <a:off x="6580288" y="6519446"/>
            <a:ext cx="1801712" cy="338554"/>
          </a:xfrm>
          <a:prstGeom prst="rect">
            <a:avLst/>
          </a:prstGeom>
        </p:spPr>
        <p:txBody>
          <a:bodyPr wrap="none">
            <a:spAutoFit/>
          </a:bodyPr>
          <a:lstStyle/>
          <a:p>
            <a:r>
              <a:rPr lang="en-US" sz="1600" dirty="0" smtClean="0">
                <a:solidFill>
                  <a:schemeClr val="accent1">
                    <a:lumMod val="50000"/>
                  </a:schemeClr>
                </a:solidFill>
              </a:rPr>
              <a:t>Photo by Eric </a:t>
            </a:r>
            <a:r>
              <a:rPr lang="en-US" sz="1600" dirty="0" err="1">
                <a:solidFill>
                  <a:schemeClr val="accent1">
                    <a:lumMod val="50000"/>
                  </a:schemeClr>
                </a:solidFill>
              </a:rPr>
              <a:t>Gaba</a:t>
            </a:r>
            <a:endParaRPr lang="en-US" sz="1600" dirty="0">
              <a:solidFill>
                <a:schemeClr val="accent1">
                  <a:lumMod val="50000"/>
                </a:schemeClr>
              </a:solidFill>
            </a:endParaRPr>
          </a:p>
        </p:txBody>
      </p:sp>
    </p:spTree>
    <p:extLst>
      <p:ext uri="{BB962C8B-B14F-4D97-AF65-F5344CB8AC3E}">
        <p14:creationId xmlns:p14="http://schemas.microsoft.com/office/powerpoint/2010/main" val="242478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5_Office Theme">
  <a:themeElements>
    <a:clrScheme name="OhSocratesLight">
      <a:dk1>
        <a:srgbClr val="424437"/>
      </a:dk1>
      <a:lt1>
        <a:srgbClr val="FFF5C0"/>
      </a:lt1>
      <a:dk2>
        <a:srgbClr val="53503D"/>
      </a:dk2>
      <a:lt2>
        <a:srgbClr val="95B4B5"/>
      </a:lt2>
      <a:accent1>
        <a:srgbClr val="6F1F00"/>
      </a:accent1>
      <a:accent2>
        <a:srgbClr val="6F1F00"/>
      </a:accent2>
      <a:accent3>
        <a:srgbClr val="6F1F00"/>
      </a:accent3>
      <a:accent4>
        <a:srgbClr val="4F6B76"/>
      </a:accent4>
      <a:accent5>
        <a:srgbClr val="4F6B76"/>
      </a:accent5>
      <a:accent6>
        <a:srgbClr val="4F6B76"/>
      </a:accent6>
      <a:hlink>
        <a:srgbClr val="6F1F00"/>
      </a:hlink>
      <a:folHlink>
        <a:srgbClr val="E4A869"/>
      </a:folHlink>
    </a:clrScheme>
    <a:fontScheme name="Felix">
      <a:majorFont>
        <a:latin typeface="Felix Titling"/>
        <a:ea typeface=""/>
        <a:cs typeface=""/>
      </a:majorFont>
      <a:minorFont>
        <a:latin typeface="Gill Sans MT"/>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hSocratesLight">
    <a:dk1>
      <a:srgbClr val="424437"/>
    </a:dk1>
    <a:lt1>
      <a:srgbClr val="FFF5C0"/>
    </a:lt1>
    <a:dk2>
      <a:srgbClr val="53503D"/>
    </a:dk2>
    <a:lt2>
      <a:srgbClr val="95B4B5"/>
    </a:lt2>
    <a:accent1>
      <a:srgbClr val="6F1F00"/>
    </a:accent1>
    <a:accent2>
      <a:srgbClr val="6F1F00"/>
    </a:accent2>
    <a:accent3>
      <a:srgbClr val="6F1F00"/>
    </a:accent3>
    <a:accent4>
      <a:srgbClr val="4F6B76"/>
    </a:accent4>
    <a:accent5>
      <a:srgbClr val="4F6B76"/>
    </a:accent5>
    <a:accent6>
      <a:srgbClr val="4F6B76"/>
    </a:accent6>
    <a:hlink>
      <a:srgbClr val="6F1F00"/>
    </a:hlink>
    <a:folHlink>
      <a:srgbClr val="E4A869"/>
    </a:folHlink>
  </a:clrScheme>
</a:themeOverride>
</file>

<file path=docProps/app.xml><?xml version="1.0" encoding="utf-8"?>
<Properties xmlns="http://schemas.openxmlformats.org/officeDocument/2006/extended-properties" xmlns:vt="http://schemas.openxmlformats.org/officeDocument/2006/docPropsVTypes">
  <Template/>
  <TotalTime>4298</TotalTime>
  <Words>302</Words>
  <Application>Microsoft Office PowerPoint</Application>
  <PresentationFormat>On-screen Show (4:3)</PresentationFormat>
  <Paragraphs>47</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5_Office Theme</vt:lpstr>
      <vt:lpstr>1_Office Theme</vt:lpstr>
      <vt:lpstr>The Apology</vt:lpstr>
      <vt:lpstr>THEMES</vt:lpstr>
      <vt:lpstr>APOLOGY</vt:lpstr>
      <vt:lpstr>γνῶθι σεαυτόν </vt:lpstr>
      <vt:lpstr>PowerPoint Presentation</vt:lpstr>
      <vt:lpstr>There is No One Wiser</vt:lpstr>
      <vt:lpstr>Empiricism</vt:lpstr>
      <vt:lpstr>What is Wisdom?</vt:lpstr>
      <vt:lpstr>PowerPoint Presentation</vt:lpstr>
      <vt:lpstr>PowerPoint Presentation</vt:lpstr>
      <vt:lpstr>Sophist</vt:lpstr>
      <vt:lpstr>ATHEISM</vt:lpstr>
      <vt:lpstr>PowerPoint Presentation</vt:lpstr>
      <vt:lpstr>PowerPoint Presentation</vt:lpstr>
      <vt:lpstr>Manliness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Apology</dc:title>
  <dc:creator>Tom Richey</dc:creator>
  <cp:lastModifiedBy>Tom Richey</cp:lastModifiedBy>
  <cp:revision>232</cp:revision>
  <dcterms:created xsi:type="dcterms:W3CDTF">2012-02-19T17:36:38Z</dcterms:created>
  <dcterms:modified xsi:type="dcterms:W3CDTF">2015-03-23T16:37:51Z</dcterms:modified>
</cp:coreProperties>
</file>