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sldIdLst>
    <p:sldId id="292" r:id="rId2"/>
    <p:sldId id="257" r:id="rId3"/>
    <p:sldId id="258" r:id="rId4"/>
    <p:sldId id="259" r:id="rId5"/>
    <p:sldId id="270" r:id="rId6"/>
    <p:sldId id="260" r:id="rId7"/>
    <p:sldId id="271" r:id="rId8"/>
    <p:sldId id="261" r:id="rId9"/>
    <p:sldId id="272" r:id="rId10"/>
    <p:sldId id="262" r:id="rId11"/>
    <p:sldId id="269" r:id="rId12"/>
    <p:sldId id="263" r:id="rId13"/>
    <p:sldId id="273" r:id="rId14"/>
    <p:sldId id="264" r:id="rId15"/>
    <p:sldId id="274" r:id="rId16"/>
    <p:sldId id="265" r:id="rId17"/>
    <p:sldId id="275" r:id="rId18"/>
    <p:sldId id="266" r:id="rId19"/>
    <p:sldId id="267" r:id="rId20"/>
    <p:sldId id="268"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embeddedFontLst>
    <p:embeddedFont>
      <p:font typeface="Cambria" pitchFamily="18" charset="0"/>
      <p:regular r:id="rId38"/>
      <p:bold r:id="rId39"/>
      <p:italic r:id="rId40"/>
      <p:boldItalic r:id="rId41"/>
    </p:embeddedFont>
    <p:embeddedFont>
      <p:font typeface="Calibri" pitchFamily="34" charset="0"/>
      <p:regular r:id="rId42"/>
      <p:bold r:id="rId43"/>
      <p:italic r:id="rId44"/>
      <p:boldItalic r:id="rId4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52" autoAdjust="0"/>
    <p:restoredTop sz="94660"/>
  </p:normalViewPr>
  <p:slideViewPr>
    <p:cSldViewPr>
      <p:cViewPr varScale="1">
        <p:scale>
          <a:sx n="80" d="100"/>
          <a:sy n="80" d="100"/>
        </p:scale>
        <p:origin x="-1733" y="-8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73DA6-9B89-4B74-B946-611206830068}" type="datetimeFigureOut">
              <a:rPr lang="es-ES" smtClean="0"/>
              <a:pPr/>
              <a:t>29/07/2013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55F4B-B091-46CB-981D-DDA56B3D5B4A}" type="slidenum">
              <a:rPr lang="es-ES" smtClean="0"/>
              <a:pPr/>
              <a:t>‹Nº›</a:t>
            </a:fld>
            <a:endParaRPr lang="es-ES"/>
          </a:p>
        </p:txBody>
      </p:sp>
    </p:spTree>
    <p:extLst>
      <p:ext uri="{BB962C8B-B14F-4D97-AF65-F5344CB8AC3E}">
        <p14:creationId xmlns:p14="http://schemas.microsoft.com/office/powerpoint/2010/main" val="195918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2D55F4B-B091-46CB-981D-DDA56B3D5B4A}" type="slidenum">
              <a:rPr lang="es-ES" smtClean="0"/>
              <a:pPr/>
              <a:t>1</a:t>
            </a:fld>
            <a:endParaRPr lang="es-ES" dirty="0"/>
          </a:p>
        </p:txBody>
      </p:sp>
    </p:spTree>
    <p:extLst>
      <p:ext uri="{BB962C8B-B14F-4D97-AF65-F5344CB8AC3E}">
        <p14:creationId xmlns:p14="http://schemas.microsoft.com/office/powerpoint/2010/main" val="304975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2486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354138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80796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338213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234522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265870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11295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15056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330183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181430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90E9E-292D-4784-B7BE-E8F3E244EFC3}" type="datetimeFigureOut">
              <a:rPr lang="es-ES" smtClean="0"/>
              <a:pPr/>
              <a:t>29/07/2013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E07459-03F8-4897-8FCF-3D2F919EAD3B}" type="slidenum">
              <a:rPr lang="es-ES" smtClean="0"/>
              <a:pPr/>
              <a:t>‹Nº›</a:t>
            </a:fld>
            <a:endParaRPr lang="es-ES"/>
          </a:p>
        </p:txBody>
      </p:sp>
    </p:spTree>
    <p:extLst>
      <p:ext uri="{BB962C8B-B14F-4D97-AF65-F5344CB8AC3E}">
        <p14:creationId xmlns:p14="http://schemas.microsoft.com/office/powerpoint/2010/main" val="326681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90E9E-292D-4784-B7BE-E8F3E244EFC3}" type="datetimeFigureOut">
              <a:rPr lang="es-ES" smtClean="0"/>
              <a:pPr/>
              <a:t>29/07/2013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07459-03F8-4897-8FCF-3D2F919EAD3B}" type="slidenum">
              <a:rPr lang="es-ES" smtClean="0"/>
              <a:pPr/>
              <a:t>‹Nº›</a:t>
            </a:fld>
            <a:endParaRPr lang="es-ES"/>
          </a:p>
        </p:txBody>
      </p:sp>
    </p:spTree>
    <p:extLst>
      <p:ext uri="{BB962C8B-B14F-4D97-AF65-F5344CB8AC3E}">
        <p14:creationId xmlns:p14="http://schemas.microsoft.com/office/powerpoint/2010/main" val="44002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0"/>
            <a:ext cx="8208912" cy="5472608"/>
          </a:xfrm>
          <a:prstGeom prst="rect">
            <a:avLst/>
          </a:prstGeom>
          <a:ln>
            <a:noFill/>
          </a:ln>
          <a:effectLst>
            <a:outerShdw blurRad="190500" algn="tl" rotWithShape="0">
              <a:srgbClr val="000000">
                <a:alpha val="70000"/>
              </a:srgbClr>
            </a:outerShdw>
          </a:effectLst>
        </p:spPr>
      </p:pic>
      <p:sp>
        <p:nvSpPr>
          <p:cNvPr id="2" name="1 Título"/>
          <p:cNvSpPr>
            <a:spLocks noGrp="1"/>
          </p:cNvSpPr>
          <p:nvPr>
            <p:ph type="ctrTitle"/>
          </p:nvPr>
        </p:nvSpPr>
        <p:spPr>
          <a:xfrm>
            <a:off x="679719" y="5445224"/>
            <a:ext cx="7772400" cy="1152127"/>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¿Dónde celebramos</a:t>
            </a:r>
            <a:r>
              <a:rPr lang="es-E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s-E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700462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932522"/>
            <a:ext cx="7488832" cy="5016758"/>
          </a:xfrm>
          <a:prstGeom prst="rect">
            <a:avLst/>
          </a:prstGeom>
        </p:spPr>
        <p:txBody>
          <a:bodyPr wrap="square">
            <a:spAutoFit/>
          </a:bodyPr>
          <a:lstStyle/>
          <a:p>
            <a:pPr algn="just">
              <a:spcBef>
                <a:spcPts val="2400"/>
              </a:spcBef>
            </a:pPr>
            <a:r>
              <a:rPr lang="es-ES" sz="2800" dirty="0" smtClean="0">
                <a:latin typeface="Arial" pitchFamily="34" charset="0"/>
                <a:cs typeface="Arial" pitchFamily="34" charset="0"/>
              </a:rPr>
              <a:t>Los fieles que se reúnen en un solo lugar para el culto divino son las </a:t>
            </a:r>
            <a:r>
              <a:rPr lang="es-ES" sz="3200" i="1" dirty="0" smtClean="0">
                <a:latin typeface="Cambria" pitchFamily="18" charset="0"/>
                <a:cs typeface="Arial" pitchFamily="34" charset="0"/>
              </a:rPr>
              <a:t>"piedras vivas"</a:t>
            </a:r>
            <a:r>
              <a:rPr lang="es-ES" sz="2800" i="1" dirty="0" smtClean="0">
                <a:latin typeface="Arial" pitchFamily="34" charset="0"/>
                <a:cs typeface="Arial" pitchFamily="34" charset="0"/>
              </a:rPr>
              <a:t>,</a:t>
            </a:r>
            <a:r>
              <a:rPr lang="es-ES" sz="3200" i="1" dirty="0" smtClean="0">
                <a:latin typeface="Cambria" pitchFamily="18" charset="0"/>
                <a:cs typeface="Arial" pitchFamily="34" charset="0"/>
              </a:rPr>
              <a:t> </a:t>
            </a:r>
            <a:r>
              <a:rPr lang="es-ES" sz="2800" dirty="0" smtClean="0">
                <a:latin typeface="Arial" pitchFamily="34" charset="0"/>
                <a:cs typeface="Arial" pitchFamily="34" charset="0"/>
              </a:rPr>
              <a:t>preparadas </a:t>
            </a:r>
            <a:r>
              <a:rPr lang="es-ES" sz="3200" i="1" dirty="0" smtClean="0">
                <a:latin typeface="Cambria" pitchFamily="18" charset="0"/>
                <a:cs typeface="Arial" pitchFamily="34" charset="0"/>
              </a:rPr>
              <a:t>"para la construcción de un edificio espiritual" </a:t>
            </a:r>
            <a:r>
              <a:rPr lang="es-ES" sz="2400" i="1" dirty="0" smtClean="0">
                <a:latin typeface="Arial" pitchFamily="34" charset="0"/>
                <a:cs typeface="Arial" pitchFamily="34" charset="0"/>
              </a:rPr>
              <a:t>(1 Pe. 2,4-5).</a:t>
            </a:r>
          </a:p>
          <a:p>
            <a:pPr algn="just">
              <a:spcBef>
                <a:spcPts val="2400"/>
              </a:spcBef>
            </a:pPr>
            <a:r>
              <a:rPr lang="es-ES" sz="2800" dirty="0" smtClean="0">
                <a:latin typeface="Arial" pitchFamily="34" charset="0"/>
                <a:cs typeface="Arial" pitchFamily="34" charset="0"/>
              </a:rPr>
              <a:t>De hecho, es significativo que la primera palabra que indicaba la acción del reunirse </a:t>
            </a:r>
            <a:r>
              <a:rPr lang="es-ES" sz="2800" dirty="0">
                <a:latin typeface="Arial" pitchFamily="34" charset="0"/>
                <a:cs typeface="Arial" pitchFamily="34" charset="0"/>
              </a:rPr>
              <a:t>de los </a:t>
            </a:r>
            <a:r>
              <a:rPr lang="es-ES" sz="2800" dirty="0" smtClean="0">
                <a:latin typeface="Arial" pitchFamily="34" charset="0"/>
                <a:cs typeface="Arial" pitchFamily="34" charset="0"/>
              </a:rPr>
              <a:t>cristianos, es </a:t>
            </a:r>
            <a:r>
              <a:rPr lang="es-ES" sz="2800" dirty="0">
                <a:latin typeface="Arial" pitchFamily="34" charset="0"/>
                <a:cs typeface="Arial" pitchFamily="34" charset="0"/>
              </a:rPr>
              <a:t>decir </a:t>
            </a:r>
            <a:r>
              <a:rPr lang="es-ES" sz="3200" i="1" dirty="0" err="1">
                <a:solidFill>
                  <a:srgbClr val="C00000"/>
                </a:solidFill>
                <a:latin typeface="Cambria" pitchFamily="18" charset="0"/>
                <a:cs typeface="Arial" pitchFamily="34" charset="0"/>
              </a:rPr>
              <a:t>ekklesia</a:t>
            </a:r>
            <a:r>
              <a:rPr lang="es-ES" sz="2800" i="1" dirty="0">
                <a:latin typeface="Arial" pitchFamily="34" charset="0"/>
                <a:cs typeface="Arial" pitchFamily="34" charset="0"/>
              </a:rPr>
              <a:t> </a:t>
            </a:r>
            <a:r>
              <a:rPr lang="es-ES" sz="2800" dirty="0">
                <a:latin typeface="Arial" pitchFamily="34" charset="0"/>
                <a:cs typeface="Arial" pitchFamily="34" charset="0"/>
              </a:rPr>
              <a:t>--Iglesia--, haya pasado a </a:t>
            </a:r>
            <a:r>
              <a:rPr lang="es-ES" sz="2800" dirty="0" smtClean="0">
                <a:latin typeface="Arial" pitchFamily="34" charset="0"/>
                <a:cs typeface="Arial" pitchFamily="34" charset="0"/>
              </a:rPr>
              <a:t>indicar el </a:t>
            </a:r>
            <a:r>
              <a:rPr lang="es-ES" sz="2800" dirty="0"/>
              <a:t>l</a:t>
            </a:r>
            <a:r>
              <a:rPr lang="es-ES" sz="2800" dirty="0" smtClean="0">
                <a:latin typeface="Arial" pitchFamily="34" charset="0"/>
                <a:cs typeface="Arial" pitchFamily="34" charset="0"/>
              </a:rPr>
              <a:t>ugar mismo donde se realiza la reunión. </a:t>
            </a:r>
          </a:p>
          <a:p>
            <a:pPr algn="just"/>
            <a:r>
              <a:rPr lang="es-ES" sz="3200" b="1" dirty="0" smtClean="0">
                <a:latin typeface="Arial" pitchFamily="34" charset="0"/>
                <a:cs typeface="Arial" pitchFamily="34" charset="0"/>
              </a:rPr>
              <a:t> </a:t>
            </a:r>
            <a:endParaRPr lang="es-E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4447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476672"/>
            <a:ext cx="7416824" cy="3847207"/>
          </a:xfrm>
          <a:prstGeom prst="rect">
            <a:avLst/>
          </a:prstGeom>
        </p:spPr>
        <p:txBody>
          <a:bodyPr wrap="square">
            <a:spAutoFit/>
          </a:bodyPr>
          <a:lstStyle/>
          <a:p>
            <a:pPr algn="just"/>
            <a:r>
              <a:rPr lang="es-ES" sz="3200" dirty="0">
                <a:latin typeface="Arial" pitchFamily="34" charset="0"/>
                <a:cs typeface="Arial" pitchFamily="34" charset="0"/>
              </a:rPr>
              <a:t>El </a:t>
            </a:r>
            <a:r>
              <a:rPr lang="es-ES" sz="3200" i="1" dirty="0">
                <a:latin typeface="Arial" pitchFamily="34" charset="0"/>
                <a:cs typeface="Arial" pitchFamily="34" charset="0"/>
              </a:rPr>
              <a:t>Catecismo de la Iglesia Católica </a:t>
            </a:r>
            <a:r>
              <a:rPr lang="es-ES" sz="3200" dirty="0">
                <a:latin typeface="Arial" pitchFamily="34" charset="0"/>
                <a:cs typeface="Arial" pitchFamily="34" charset="0"/>
              </a:rPr>
              <a:t>insiste en que </a:t>
            </a:r>
            <a:r>
              <a:rPr lang="es-ES" sz="3200" dirty="0">
                <a:solidFill>
                  <a:srgbClr val="C00000"/>
                </a:solidFill>
                <a:latin typeface="Arial" pitchFamily="34" charset="0"/>
                <a:cs typeface="Arial" pitchFamily="34" charset="0"/>
              </a:rPr>
              <a:t>las iglesias </a:t>
            </a:r>
            <a:r>
              <a:rPr lang="es-ES" sz="2800" i="1" dirty="0">
                <a:latin typeface="Arial" pitchFamily="34" charset="0"/>
                <a:cs typeface="Arial" pitchFamily="34" charset="0"/>
              </a:rPr>
              <a:t>(como edificios)</a:t>
            </a:r>
            <a:r>
              <a:rPr lang="es-ES" sz="2800" dirty="0">
                <a:latin typeface="Arial" pitchFamily="34" charset="0"/>
                <a:cs typeface="Arial" pitchFamily="34" charset="0"/>
              </a:rPr>
              <a:t> </a:t>
            </a:r>
            <a:r>
              <a:rPr lang="es-ES" sz="3600" i="1" dirty="0">
                <a:solidFill>
                  <a:srgbClr val="C00000"/>
                </a:solidFill>
                <a:latin typeface="Cambria" pitchFamily="18" charset="0"/>
                <a:cs typeface="Arial" pitchFamily="34" charset="0"/>
              </a:rPr>
              <a:t>"no son simples lugares de reunión, sino que significan y manifiestan a la Iglesia que vive en ese lugar, morada de Dios con los hombres reconciliados y unidos en Cristo" </a:t>
            </a:r>
            <a:r>
              <a:rPr lang="es-ES" sz="2800" i="1" dirty="0">
                <a:latin typeface="Arial" pitchFamily="34" charset="0"/>
                <a:cs typeface="Arial" pitchFamily="34" charset="0"/>
              </a:rPr>
              <a:t>(n. 1180).</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689" y="4581128"/>
            <a:ext cx="3875527" cy="2276872"/>
          </a:xfrm>
          <a:prstGeom prst="rect">
            <a:avLst/>
          </a:prstGeom>
        </p:spPr>
      </p:pic>
    </p:spTree>
    <p:extLst>
      <p:ext uri="{BB962C8B-B14F-4D97-AF65-F5344CB8AC3E}">
        <p14:creationId xmlns:p14="http://schemas.microsoft.com/office/powerpoint/2010/main" val="215449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91580" y="1052736"/>
            <a:ext cx="7560840" cy="4708981"/>
          </a:xfrm>
          <a:prstGeom prst="rect">
            <a:avLst/>
          </a:prstGeom>
        </p:spPr>
        <p:txBody>
          <a:bodyPr wrap="square">
            <a:spAutoFit/>
          </a:bodyPr>
          <a:lstStyle/>
          <a:p>
            <a:pPr algn="just">
              <a:spcBef>
                <a:spcPts val="2400"/>
              </a:spcBef>
            </a:pPr>
            <a:r>
              <a:rPr lang="es-ES" sz="2800" dirty="0">
                <a:latin typeface="Arial" pitchFamily="34" charset="0"/>
                <a:cs typeface="Arial" pitchFamily="34" charset="0"/>
              </a:rPr>
              <a:t>En los primeros </a:t>
            </a:r>
            <a:r>
              <a:rPr lang="es-ES" sz="2800" dirty="0" smtClean="0">
                <a:latin typeface="Arial" pitchFamily="34" charset="0"/>
                <a:cs typeface="Arial" pitchFamily="34" charset="0"/>
              </a:rPr>
              <a:t>tiempos del cristianismo, la </a:t>
            </a:r>
            <a:r>
              <a:rPr lang="es-ES" sz="2800" dirty="0">
                <a:latin typeface="Arial" pitchFamily="34" charset="0"/>
                <a:cs typeface="Arial" pitchFamily="34" charset="0"/>
              </a:rPr>
              <a:t>forma típica de </a:t>
            </a:r>
            <a:r>
              <a:rPr lang="es-ES" sz="2800" dirty="0" smtClean="0">
                <a:latin typeface="Arial" pitchFamily="34" charset="0"/>
                <a:cs typeface="Arial" pitchFamily="34" charset="0"/>
              </a:rPr>
              <a:t>la construcción </a:t>
            </a:r>
            <a:r>
              <a:rPr lang="es-ES" sz="2800" dirty="0">
                <a:latin typeface="Arial" pitchFamily="34" charset="0"/>
                <a:cs typeface="Arial" pitchFamily="34" charset="0"/>
              </a:rPr>
              <a:t>de </a:t>
            </a:r>
            <a:r>
              <a:rPr lang="es-ES" sz="2800" dirty="0" smtClean="0">
                <a:latin typeface="Arial" pitchFamily="34" charset="0"/>
                <a:cs typeface="Arial" pitchFamily="34" charset="0"/>
              </a:rPr>
              <a:t>la iglesia </a:t>
            </a:r>
            <a:r>
              <a:rPr lang="es-ES" sz="2800" dirty="0">
                <a:latin typeface="Arial" pitchFamily="34" charset="0"/>
                <a:cs typeface="Arial" pitchFamily="34" charset="0"/>
              </a:rPr>
              <a:t>se convirtió </a:t>
            </a:r>
            <a:r>
              <a:rPr lang="es-ES" sz="2800" dirty="0" smtClean="0">
                <a:latin typeface="Arial" pitchFamily="34" charset="0"/>
                <a:cs typeface="Arial" pitchFamily="34" charset="0"/>
              </a:rPr>
              <a:t>en la </a:t>
            </a:r>
            <a:r>
              <a:rPr lang="es-ES" sz="2800" dirty="0">
                <a:latin typeface="Arial" pitchFamily="34" charset="0"/>
                <a:cs typeface="Arial" pitchFamily="34" charset="0"/>
              </a:rPr>
              <a:t>basílica con </a:t>
            </a:r>
            <a:r>
              <a:rPr lang="es-ES" sz="2800" dirty="0" smtClean="0">
                <a:latin typeface="Arial" pitchFamily="34" charset="0"/>
                <a:cs typeface="Arial" pitchFamily="34" charset="0"/>
              </a:rPr>
              <a:t>una gran </a:t>
            </a:r>
            <a:r>
              <a:rPr lang="es-ES" sz="2800" dirty="0">
                <a:latin typeface="Arial" pitchFamily="34" charset="0"/>
                <a:cs typeface="Arial" pitchFamily="34" charset="0"/>
              </a:rPr>
              <a:t>nave central </a:t>
            </a:r>
            <a:r>
              <a:rPr lang="es-ES" sz="2800" dirty="0" smtClean="0">
                <a:latin typeface="Arial" pitchFamily="34" charset="0"/>
                <a:cs typeface="Arial" pitchFamily="34" charset="0"/>
              </a:rPr>
              <a:t>rectangular, que termina en </a:t>
            </a:r>
            <a:r>
              <a:rPr lang="es-ES" sz="2800" dirty="0">
                <a:latin typeface="Arial" pitchFamily="34" charset="0"/>
                <a:cs typeface="Arial" pitchFamily="34" charset="0"/>
              </a:rPr>
              <a:t>un ábside semicircular. </a:t>
            </a:r>
            <a:endParaRPr lang="es-ES" sz="2800" dirty="0" smtClean="0">
              <a:latin typeface="Arial" pitchFamily="34" charset="0"/>
              <a:cs typeface="Arial" pitchFamily="34" charset="0"/>
            </a:endParaRPr>
          </a:p>
          <a:p>
            <a:pPr algn="just">
              <a:spcBef>
                <a:spcPts val="2400"/>
              </a:spcBef>
            </a:pPr>
            <a:r>
              <a:rPr lang="es-ES" sz="2800" dirty="0" smtClean="0">
                <a:latin typeface="Arial" pitchFamily="34" charset="0"/>
                <a:cs typeface="Arial" pitchFamily="34" charset="0"/>
              </a:rPr>
              <a:t>Este </a:t>
            </a:r>
            <a:r>
              <a:rPr lang="es-ES" sz="2800" dirty="0">
                <a:latin typeface="Arial" pitchFamily="34" charset="0"/>
                <a:cs typeface="Arial" pitchFamily="34" charset="0"/>
              </a:rPr>
              <a:t>tipo de </a:t>
            </a:r>
            <a:r>
              <a:rPr lang="es-ES" sz="2800" dirty="0" smtClean="0">
                <a:latin typeface="Arial" pitchFamily="34" charset="0"/>
                <a:cs typeface="Arial" pitchFamily="34" charset="0"/>
              </a:rPr>
              <a:t>construcción respondía </a:t>
            </a:r>
            <a:r>
              <a:rPr lang="es-ES" sz="2800" dirty="0">
                <a:latin typeface="Arial" pitchFamily="34" charset="0"/>
                <a:cs typeface="Arial" pitchFamily="34" charset="0"/>
              </a:rPr>
              <a:t>a las exigencias de la liturgia </a:t>
            </a:r>
            <a:r>
              <a:rPr lang="es-ES" sz="2800" dirty="0" smtClean="0">
                <a:latin typeface="Arial" pitchFamily="34" charset="0"/>
                <a:cs typeface="Arial" pitchFamily="34" charset="0"/>
              </a:rPr>
              <a:t>cristiana y</a:t>
            </a:r>
            <a:r>
              <a:rPr lang="es-ES" sz="2800" dirty="0">
                <a:latin typeface="Arial" pitchFamily="34" charset="0"/>
                <a:cs typeface="Arial" pitchFamily="34" charset="0"/>
              </a:rPr>
              <a:t>, al mismo tiempo, dejaba una gran </a:t>
            </a:r>
            <a:r>
              <a:rPr lang="es-ES" sz="2800" dirty="0" smtClean="0">
                <a:latin typeface="Arial" pitchFamily="34" charset="0"/>
                <a:cs typeface="Arial" pitchFamily="34" charset="0"/>
              </a:rPr>
              <a:t>libertad a </a:t>
            </a:r>
            <a:r>
              <a:rPr lang="es-ES" sz="2800" dirty="0">
                <a:latin typeface="Arial" pitchFamily="34" charset="0"/>
                <a:cs typeface="Arial" pitchFamily="34" charset="0"/>
              </a:rPr>
              <a:t>los constructores, para la elección de </a:t>
            </a:r>
            <a:r>
              <a:rPr lang="es-ES" sz="2800" dirty="0" smtClean="0">
                <a:latin typeface="Arial" pitchFamily="34" charset="0"/>
                <a:cs typeface="Arial" pitchFamily="34" charset="0"/>
              </a:rPr>
              <a:t>cada uno </a:t>
            </a:r>
            <a:r>
              <a:rPr lang="es-ES" sz="2800" dirty="0">
                <a:latin typeface="Arial" pitchFamily="34" charset="0"/>
                <a:cs typeface="Arial" pitchFamily="34" charset="0"/>
              </a:rPr>
              <a:t>de los elementos arquitectónicos y </a:t>
            </a:r>
            <a:r>
              <a:rPr lang="es-ES" sz="2800" dirty="0" smtClean="0">
                <a:latin typeface="Arial" pitchFamily="34" charset="0"/>
                <a:cs typeface="Arial" pitchFamily="34" charset="0"/>
              </a:rPr>
              <a:t>artísticos. </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181111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3140968"/>
            <a:ext cx="7848872" cy="3323987"/>
          </a:xfrm>
          <a:prstGeom prst="rect">
            <a:avLst/>
          </a:prstGeom>
        </p:spPr>
        <p:txBody>
          <a:bodyPr wrap="square">
            <a:spAutoFit/>
          </a:bodyPr>
          <a:lstStyle/>
          <a:p>
            <a:pPr>
              <a:spcBef>
                <a:spcPts val="2400"/>
              </a:spcBef>
            </a:pPr>
            <a:r>
              <a:rPr lang="es-ES" sz="3000" dirty="0" smtClean="0">
                <a:latin typeface="Arial" pitchFamily="34" charset="0"/>
                <a:cs typeface="Arial" pitchFamily="34" charset="0"/>
              </a:rPr>
              <a:t>En </a:t>
            </a:r>
            <a:r>
              <a:rPr lang="es-ES" sz="3000" dirty="0">
                <a:latin typeface="Arial" pitchFamily="34" charset="0"/>
                <a:cs typeface="Arial" pitchFamily="34" charset="0"/>
              </a:rPr>
              <a:t>la tradición latina, </a:t>
            </a:r>
            <a:r>
              <a:rPr lang="es-ES" sz="3000" dirty="0" smtClean="0">
                <a:latin typeface="Arial" pitchFamily="34" charset="0"/>
                <a:cs typeface="Arial" pitchFamily="34" charset="0"/>
              </a:rPr>
              <a:t>la </a:t>
            </a:r>
            <a:r>
              <a:rPr lang="es-ES" sz="3000" dirty="0" err="1" smtClean="0">
                <a:latin typeface="Arial" pitchFamily="34" charset="0"/>
                <a:cs typeface="Arial" pitchFamily="34" charset="0"/>
              </a:rPr>
              <a:t>dispo</a:t>
            </a:r>
            <a:r>
              <a:rPr lang="es-ES" sz="3000" dirty="0" smtClean="0">
                <a:latin typeface="Arial" pitchFamily="34" charset="0"/>
                <a:cs typeface="Arial" pitchFamily="34" charset="0"/>
              </a:rPr>
              <a:t>-</a:t>
            </a:r>
          </a:p>
          <a:p>
            <a:r>
              <a:rPr lang="es-ES" sz="3000" dirty="0" err="1" smtClean="0">
                <a:latin typeface="Arial" pitchFamily="34" charset="0"/>
                <a:cs typeface="Arial" pitchFamily="34" charset="0"/>
              </a:rPr>
              <a:t>sición</a:t>
            </a:r>
            <a:r>
              <a:rPr lang="es-ES" sz="3000" dirty="0" smtClean="0">
                <a:latin typeface="Arial" pitchFamily="34" charset="0"/>
                <a:cs typeface="Arial" pitchFamily="34" charset="0"/>
              </a:rPr>
              <a:t> </a:t>
            </a:r>
            <a:r>
              <a:rPr lang="es-ES" sz="3000" dirty="0">
                <a:latin typeface="Arial" pitchFamily="34" charset="0"/>
                <a:cs typeface="Arial" pitchFamily="34" charset="0"/>
              </a:rPr>
              <a:t>del </a:t>
            </a:r>
            <a:r>
              <a:rPr lang="es-ES" sz="3000" dirty="0" smtClean="0">
                <a:latin typeface="Arial" pitchFamily="34" charset="0"/>
                <a:cs typeface="Arial" pitchFamily="34" charset="0"/>
              </a:rPr>
              <a:t>espacio litúrgico </a:t>
            </a:r>
            <a:r>
              <a:rPr lang="es-ES" sz="3000" dirty="0">
                <a:latin typeface="Arial" pitchFamily="34" charset="0"/>
                <a:cs typeface="Arial" pitchFamily="34" charset="0"/>
              </a:rPr>
              <a:t>con </a:t>
            </a:r>
            <a:r>
              <a:rPr lang="es-ES" sz="3000" dirty="0" smtClean="0">
                <a:latin typeface="Arial" pitchFamily="34" charset="0"/>
                <a:cs typeface="Arial" pitchFamily="34" charset="0"/>
              </a:rPr>
              <a:t>la</a:t>
            </a:r>
          </a:p>
          <a:p>
            <a:r>
              <a:rPr lang="es-ES" sz="3000" dirty="0" smtClean="0">
                <a:latin typeface="Arial" pitchFamily="34" charset="0"/>
                <a:cs typeface="Arial" pitchFamily="34" charset="0"/>
              </a:rPr>
              <a:t>orientación axial </a:t>
            </a:r>
            <a:r>
              <a:rPr lang="es-ES" sz="3000" dirty="0">
                <a:latin typeface="Arial" pitchFamily="34" charset="0"/>
                <a:cs typeface="Arial" pitchFamily="34" charset="0"/>
              </a:rPr>
              <a:t>se ha </a:t>
            </a:r>
            <a:r>
              <a:rPr lang="es-ES" sz="3000" dirty="0" smtClean="0">
                <a:latin typeface="Arial" pitchFamily="34" charset="0"/>
                <a:cs typeface="Arial" pitchFamily="34" charset="0"/>
              </a:rPr>
              <a:t>mantenido</a:t>
            </a:r>
          </a:p>
          <a:p>
            <a:r>
              <a:rPr lang="es-ES" sz="3000" dirty="0" smtClean="0">
                <a:latin typeface="Arial" pitchFamily="34" charset="0"/>
                <a:cs typeface="Arial" pitchFamily="34" charset="0"/>
              </a:rPr>
              <a:t>como </a:t>
            </a:r>
            <a:r>
              <a:rPr lang="es-ES" sz="3000" dirty="0">
                <a:latin typeface="Arial" pitchFamily="34" charset="0"/>
                <a:cs typeface="Arial" pitchFamily="34" charset="0"/>
              </a:rPr>
              <a:t>una norma y se cree que aún hoy </a:t>
            </a:r>
            <a:r>
              <a:rPr lang="es-ES" sz="3000" dirty="0" smtClean="0">
                <a:latin typeface="Arial" pitchFamily="34" charset="0"/>
                <a:cs typeface="Arial" pitchFamily="34" charset="0"/>
              </a:rPr>
              <a:t>en día </a:t>
            </a:r>
            <a:r>
              <a:rPr lang="es-ES" sz="3000" dirty="0">
                <a:latin typeface="Arial" pitchFamily="34" charset="0"/>
                <a:cs typeface="Arial" pitchFamily="34" charset="0"/>
              </a:rPr>
              <a:t>es lo más adecuado, porque expresa el </a:t>
            </a:r>
            <a:r>
              <a:rPr lang="es-ES" sz="3000" dirty="0" smtClean="0">
                <a:latin typeface="Arial" pitchFamily="34" charset="0"/>
                <a:cs typeface="Arial" pitchFamily="34" charset="0"/>
              </a:rPr>
              <a:t>dinamismo de </a:t>
            </a:r>
            <a:r>
              <a:rPr lang="es-ES" sz="3000" dirty="0">
                <a:latin typeface="Arial" pitchFamily="34" charset="0"/>
                <a:cs typeface="Arial" pitchFamily="34" charset="0"/>
              </a:rPr>
              <a:t>una comunidad en camino hacia </a:t>
            </a:r>
            <a:r>
              <a:rPr lang="es-ES" sz="3000" dirty="0" smtClean="0">
                <a:latin typeface="Arial" pitchFamily="34" charset="0"/>
                <a:cs typeface="Arial" pitchFamily="34" charset="0"/>
              </a:rPr>
              <a:t>el Señor.</a:t>
            </a:r>
            <a:r>
              <a:rPr lang="es-ES" sz="3000" i="1" dirty="0" smtClean="0">
                <a:latin typeface="Arial" pitchFamily="34" charset="0"/>
                <a:cs typeface="Arial" pitchFamily="34" charset="0"/>
              </a:rPr>
              <a:t> </a:t>
            </a:r>
            <a:endParaRPr lang="es-ES" sz="3000" dirty="0">
              <a:latin typeface="Arial" pitchFamily="34" charset="0"/>
              <a:cs typeface="Arial"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0"/>
            <a:ext cx="2627784" cy="4293981"/>
          </a:xfrm>
          <a:prstGeom prst="rect">
            <a:avLst/>
          </a:prstGeom>
        </p:spPr>
      </p:pic>
      <p:sp>
        <p:nvSpPr>
          <p:cNvPr id="4" name="3 Rectángulo"/>
          <p:cNvSpPr/>
          <p:nvPr/>
        </p:nvSpPr>
        <p:spPr>
          <a:xfrm>
            <a:off x="611560" y="278646"/>
            <a:ext cx="5472608" cy="2862322"/>
          </a:xfrm>
          <a:prstGeom prst="rect">
            <a:avLst/>
          </a:prstGeom>
        </p:spPr>
        <p:txBody>
          <a:bodyPr wrap="square">
            <a:spAutoFit/>
          </a:bodyPr>
          <a:lstStyle/>
          <a:p>
            <a:pPr algn="just">
              <a:spcBef>
                <a:spcPts val="2400"/>
              </a:spcBef>
            </a:pPr>
            <a:r>
              <a:rPr lang="es-ES" sz="3000" dirty="0" smtClean="0">
                <a:latin typeface="Arial" pitchFamily="34" charset="0"/>
                <a:cs typeface="Arial" pitchFamily="34" charset="0"/>
              </a:rPr>
              <a:t>La </a:t>
            </a:r>
            <a:r>
              <a:rPr lang="es-ES" sz="3000" dirty="0">
                <a:latin typeface="Arial" pitchFamily="34" charset="0"/>
                <a:cs typeface="Arial" pitchFamily="34" charset="0"/>
              </a:rPr>
              <a:t>basílica también </a:t>
            </a:r>
            <a:r>
              <a:rPr lang="es-ES" sz="3000" dirty="0" err="1" smtClean="0">
                <a:latin typeface="Arial" pitchFamily="34" charset="0"/>
                <a:cs typeface="Arial" pitchFamily="34" charset="0"/>
              </a:rPr>
              <a:t>propor-ciona</a:t>
            </a:r>
            <a:r>
              <a:rPr lang="es-ES" sz="3000" dirty="0" smtClean="0">
                <a:latin typeface="Arial" pitchFamily="34" charset="0"/>
                <a:cs typeface="Arial" pitchFamily="34" charset="0"/>
              </a:rPr>
              <a:t> </a:t>
            </a:r>
            <a:r>
              <a:rPr lang="es-ES" sz="3000" dirty="0">
                <a:latin typeface="Arial" pitchFamily="34" charset="0"/>
                <a:cs typeface="Arial" pitchFamily="34" charset="0"/>
              </a:rPr>
              <a:t>una </a:t>
            </a:r>
            <a:r>
              <a:rPr lang="es-ES" sz="3000" dirty="0" smtClean="0">
                <a:latin typeface="Arial" pitchFamily="34" charset="0"/>
                <a:cs typeface="Arial" pitchFamily="34" charset="0"/>
              </a:rPr>
              <a:t>orientación axial</a:t>
            </a:r>
            <a:r>
              <a:rPr lang="es-ES" sz="3000" dirty="0">
                <a:latin typeface="Arial" pitchFamily="34" charset="0"/>
                <a:cs typeface="Arial" pitchFamily="34" charset="0"/>
              </a:rPr>
              <a:t>, que abre a la asamblea a las </a:t>
            </a:r>
            <a:r>
              <a:rPr lang="es-ES" sz="3000" dirty="0" smtClean="0">
                <a:latin typeface="Arial" pitchFamily="34" charset="0"/>
                <a:cs typeface="Arial" pitchFamily="34" charset="0"/>
              </a:rPr>
              <a:t>dimensiones trascendentes </a:t>
            </a:r>
            <a:r>
              <a:rPr lang="es-ES" sz="3000" dirty="0">
                <a:latin typeface="Arial" pitchFamily="34" charset="0"/>
                <a:cs typeface="Arial" pitchFamily="34" charset="0"/>
              </a:rPr>
              <a:t>y escatológicas de la acción </a:t>
            </a:r>
            <a:r>
              <a:rPr lang="es-ES" sz="3000" dirty="0" smtClean="0">
                <a:latin typeface="Arial" pitchFamily="34" charset="0"/>
                <a:cs typeface="Arial" pitchFamily="34" charset="0"/>
              </a:rPr>
              <a:t>litúrgica. </a:t>
            </a:r>
          </a:p>
        </p:txBody>
      </p:sp>
    </p:spTree>
    <p:extLst>
      <p:ext uri="{BB962C8B-B14F-4D97-AF65-F5344CB8AC3E}">
        <p14:creationId xmlns:p14="http://schemas.microsoft.com/office/powerpoint/2010/main" val="1811116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717659"/>
            <a:ext cx="7812360" cy="5447645"/>
          </a:xfrm>
          <a:prstGeom prst="rect">
            <a:avLst/>
          </a:prstGeom>
        </p:spPr>
        <p:txBody>
          <a:bodyPr wrap="square">
            <a:spAutoFit/>
          </a:bodyPr>
          <a:lstStyle/>
          <a:p>
            <a:pPr algn="just">
              <a:spcBef>
                <a:spcPts val="2400"/>
              </a:spcBef>
            </a:pPr>
            <a:r>
              <a:rPr lang="es-ES" sz="2800" dirty="0">
                <a:latin typeface="Arial" pitchFamily="34" charset="0"/>
                <a:cs typeface="Arial" pitchFamily="34" charset="0"/>
              </a:rPr>
              <a:t>Como dijo Benedicto XVI, </a:t>
            </a:r>
            <a:r>
              <a:rPr lang="es-ES" sz="2800" i="1" dirty="0">
                <a:latin typeface="Arial" pitchFamily="34" charset="0"/>
                <a:cs typeface="Arial" pitchFamily="34" charset="0"/>
              </a:rPr>
              <a:t>"la naturaleza </a:t>
            </a:r>
            <a:r>
              <a:rPr lang="es-ES" sz="2800" i="1" dirty="0" smtClean="0">
                <a:latin typeface="Arial" pitchFamily="34" charset="0"/>
                <a:cs typeface="Arial" pitchFamily="34" charset="0"/>
              </a:rPr>
              <a:t>del templo </a:t>
            </a:r>
            <a:r>
              <a:rPr lang="es-ES" sz="2800" i="1" dirty="0">
                <a:latin typeface="Arial" pitchFamily="34" charset="0"/>
                <a:cs typeface="Arial" pitchFamily="34" charset="0"/>
              </a:rPr>
              <a:t>cristiano se define por la liturgia </a:t>
            </a:r>
            <a:r>
              <a:rPr lang="es-ES" sz="2800" i="1" dirty="0" smtClean="0">
                <a:latin typeface="Arial" pitchFamily="34" charset="0"/>
                <a:cs typeface="Arial" pitchFamily="34" charset="0"/>
              </a:rPr>
              <a:t>misma“ </a:t>
            </a:r>
            <a:r>
              <a:rPr lang="es-ES" sz="2800" dirty="0" smtClean="0">
                <a:latin typeface="Arial" pitchFamily="34" charset="0"/>
                <a:cs typeface="Arial" pitchFamily="34" charset="0"/>
              </a:rPr>
              <a:t>(</a:t>
            </a:r>
            <a:r>
              <a:rPr lang="es-ES" sz="2800" i="1" dirty="0" err="1">
                <a:latin typeface="Arial" pitchFamily="34" charset="0"/>
                <a:cs typeface="Arial" pitchFamily="34" charset="0"/>
              </a:rPr>
              <a:t>Sacramentum</a:t>
            </a:r>
            <a:r>
              <a:rPr lang="es-ES" sz="2800" i="1" dirty="0">
                <a:latin typeface="Arial" pitchFamily="34" charset="0"/>
                <a:cs typeface="Arial" pitchFamily="34" charset="0"/>
              </a:rPr>
              <a:t> </a:t>
            </a:r>
            <a:r>
              <a:rPr lang="es-ES" sz="2800" i="1" dirty="0" err="1">
                <a:latin typeface="Arial" pitchFamily="34" charset="0"/>
                <a:cs typeface="Arial" pitchFamily="34" charset="0"/>
              </a:rPr>
              <a:t>caritatis</a:t>
            </a:r>
            <a:r>
              <a:rPr lang="es-ES" sz="2800" dirty="0">
                <a:latin typeface="Arial" pitchFamily="34" charset="0"/>
                <a:cs typeface="Arial" pitchFamily="34" charset="0"/>
              </a:rPr>
              <a:t>, n. 41). </a:t>
            </a:r>
            <a:endParaRPr lang="es-ES" sz="2800" dirty="0" smtClean="0">
              <a:latin typeface="Arial" pitchFamily="34" charset="0"/>
              <a:cs typeface="Arial" pitchFamily="34" charset="0"/>
            </a:endParaRPr>
          </a:p>
          <a:p>
            <a:pPr algn="just">
              <a:spcBef>
                <a:spcPts val="2400"/>
              </a:spcBef>
            </a:pPr>
            <a:r>
              <a:rPr lang="es-ES" sz="2800" dirty="0" smtClean="0">
                <a:latin typeface="Arial" pitchFamily="34" charset="0"/>
                <a:cs typeface="Arial" pitchFamily="34" charset="0"/>
              </a:rPr>
              <a:t>Por  esta  razón,  incluso  </a:t>
            </a:r>
            <a:r>
              <a:rPr lang="es-ES" sz="2800" dirty="0">
                <a:latin typeface="Arial" pitchFamily="34" charset="0"/>
                <a:cs typeface="Arial" pitchFamily="34" charset="0"/>
              </a:rPr>
              <a:t>el </a:t>
            </a:r>
            <a:r>
              <a:rPr lang="es-ES" sz="2800" dirty="0" smtClean="0">
                <a:latin typeface="Arial" pitchFamily="34" charset="0"/>
                <a:cs typeface="Arial" pitchFamily="34" charset="0"/>
              </a:rPr>
              <a:t> diseño  del  mobiliario  </a:t>
            </a:r>
            <a:r>
              <a:rPr lang="es-ES" sz="2800" dirty="0">
                <a:latin typeface="Arial" pitchFamily="34" charset="0"/>
                <a:cs typeface="Arial" pitchFamily="34" charset="0"/>
              </a:rPr>
              <a:t>sagrado </a:t>
            </a:r>
            <a:r>
              <a:rPr lang="es-ES" sz="2800" i="1" dirty="0" smtClean="0">
                <a:latin typeface="Arial" pitchFamily="34" charset="0"/>
                <a:cs typeface="Arial" pitchFamily="34" charset="0"/>
              </a:rPr>
              <a:t>(el altar</a:t>
            </a:r>
            <a:r>
              <a:rPr lang="es-ES" sz="2800" i="1" dirty="0">
                <a:latin typeface="Arial" pitchFamily="34" charset="0"/>
                <a:cs typeface="Arial" pitchFamily="34" charset="0"/>
              </a:rPr>
              <a:t>, el tabernáculo, la sede, el ambón, el </a:t>
            </a:r>
            <a:r>
              <a:rPr lang="es-ES" sz="2800" i="1" dirty="0" smtClean="0">
                <a:latin typeface="Arial" pitchFamily="34" charset="0"/>
                <a:cs typeface="Arial" pitchFamily="34" charset="0"/>
              </a:rPr>
              <a:t>baptisterio, el </a:t>
            </a:r>
            <a:r>
              <a:rPr lang="es-ES" sz="2800" i="1" dirty="0">
                <a:latin typeface="Arial" pitchFamily="34" charset="0"/>
                <a:cs typeface="Arial" pitchFamily="34" charset="0"/>
              </a:rPr>
              <a:t>lugar de la </a:t>
            </a:r>
            <a:r>
              <a:rPr lang="es-ES" sz="2800" i="1" dirty="0" smtClean="0">
                <a:latin typeface="Arial" pitchFamily="34" charset="0"/>
                <a:cs typeface="Arial" pitchFamily="34" charset="0"/>
              </a:rPr>
              <a:t>penitencia)…</a:t>
            </a:r>
            <a:r>
              <a:rPr lang="es-ES" sz="2800" dirty="0" smtClean="0">
                <a:latin typeface="Arial" pitchFamily="34" charset="0"/>
                <a:cs typeface="Arial" pitchFamily="34" charset="0"/>
              </a:rPr>
              <a:t> no </a:t>
            </a:r>
            <a:r>
              <a:rPr lang="es-ES" sz="2800" dirty="0">
                <a:latin typeface="Arial" pitchFamily="34" charset="0"/>
                <a:cs typeface="Arial" pitchFamily="34" charset="0"/>
              </a:rPr>
              <a:t>pueden </a:t>
            </a:r>
            <a:r>
              <a:rPr lang="es-ES" sz="2800" dirty="0" smtClean="0">
                <a:latin typeface="Arial" pitchFamily="34" charset="0"/>
                <a:cs typeface="Arial" pitchFamily="34" charset="0"/>
              </a:rPr>
              <a:t>seguir solamente </a:t>
            </a:r>
            <a:r>
              <a:rPr lang="es-ES" sz="2800" dirty="0">
                <a:latin typeface="Arial" pitchFamily="34" charset="0"/>
                <a:cs typeface="Arial" pitchFamily="34" charset="0"/>
              </a:rPr>
              <a:t>criterios funcionales. </a:t>
            </a:r>
            <a:endParaRPr lang="es-ES" sz="2800" dirty="0" smtClean="0">
              <a:latin typeface="Arial" pitchFamily="34" charset="0"/>
              <a:cs typeface="Arial" pitchFamily="34" charset="0"/>
            </a:endParaRPr>
          </a:p>
          <a:p>
            <a:pPr algn="just">
              <a:spcBef>
                <a:spcPts val="2400"/>
              </a:spcBef>
            </a:pPr>
            <a:r>
              <a:rPr lang="es-ES" sz="2800" b="1" dirty="0" smtClean="0">
                <a:solidFill>
                  <a:srgbClr val="C00000"/>
                </a:solidFill>
                <a:latin typeface="Arial" pitchFamily="34" charset="0"/>
                <a:cs typeface="Arial" pitchFamily="34" charset="0"/>
              </a:rPr>
              <a:t>La </a:t>
            </a:r>
            <a:r>
              <a:rPr lang="es-ES" sz="2800" b="1" dirty="0">
                <a:solidFill>
                  <a:srgbClr val="C00000"/>
                </a:solidFill>
                <a:latin typeface="Arial" pitchFamily="34" charset="0"/>
                <a:cs typeface="Arial" pitchFamily="34" charset="0"/>
              </a:rPr>
              <a:t>arquitectura </a:t>
            </a:r>
            <a:r>
              <a:rPr lang="es-ES" sz="2800" b="1" dirty="0" smtClean="0">
                <a:solidFill>
                  <a:srgbClr val="C00000"/>
                </a:solidFill>
                <a:latin typeface="Arial" pitchFamily="34" charset="0"/>
                <a:cs typeface="Arial" pitchFamily="34" charset="0"/>
              </a:rPr>
              <a:t>y el </a:t>
            </a:r>
            <a:r>
              <a:rPr lang="es-ES" sz="2800" b="1" dirty="0">
                <a:solidFill>
                  <a:srgbClr val="C00000"/>
                </a:solidFill>
                <a:latin typeface="Arial" pitchFamily="34" charset="0"/>
                <a:cs typeface="Arial" pitchFamily="34" charset="0"/>
              </a:rPr>
              <a:t>arte no son factores extrínsecos a la </a:t>
            </a:r>
            <a:r>
              <a:rPr lang="es-ES" sz="2800" b="1" dirty="0" smtClean="0">
                <a:solidFill>
                  <a:srgbClr val="C00000"/>
                </a:solidFill>
                <a:latin typeface="Arial" pitchFamily="34" charset="0"/>
                <a:cs typeface="Arial" pitchFamily="34" charset="0"/>
              </a:rPr>
              <a:t>liturgia, ni</a:t>
            </a:r>
            <a:r>
              <a:rPr lang="es-ES" sz="2800" b="1" dirty="0">
                <a:solidFill>
                  <a:srgbClr val="C00000"/>
                </a:solidFill>
                <a:latin typeface="Arial" pitchFamily="34" charset="0"/>
                <a:cs typeface="Arial" pitchFamily="34" charset="0"/>
              </a:rPr>
              <a:t> </a:t>
            </a:r>
            <a:r>
              <a:rPr lang="es-ES" sz="2800" b="1" dirty="0" smtClean="0">
                <a:solidFill>
                  <a:srgbClr val="C00000"/>
                </a:solidFill>
                <a:latin typeface="Arial" pitchFamily="34" charset="0"/>
                <a:cs typeface="Arial" pitchFamily="34" charset="0"/>
              </a:rPr>
              <a:t>tampoco </a:t>
            </a:r>
            <a:r>
              <a:rPr lang="es-ES" sz="2800" b="1" dirty="0">
                <a:solidFill>
                  <a:srgbClr val="C00000"/>
                </a:solidFill>
                <a:latin typeface="Arial" pitchFamily="34" charset="0"/>
                <a:cs typeface="Arial" pitchFamily="34" charset="0"/>
              </a:rPr>
              <a:t>tienen una función puramente </a:t>
            </a:r>
            <a:r>
              <a:rPr lang="es-ES" sz="2800" b="1" dirty="0" smtClean="0">
                <a:solidFill>
                  <a:srgbClr val="C00000"/>
                </a:solidFill>
                <a:latin typeface="Arial" pitchFamily="34" charset="0"/>
                <a:cs typeface="Arial" pitchFamily="34" charset="0"/>
              </a:rPr>
              <a:t>decorativa.</a:t>
            </a:r>
          </a:p>
        </p:txBody>
      </p:sp>
    </p:spTree>
    <p:extLst>
      <p:ext uri="{BB962C8B-B14F-4D97-AF65-F5344CB8AC3E}">
        <p14:creationId xmlns:p14="http://schemas.microsoft.com/office/powerpoint/2010/main" val="329139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5536" y="983625"/>
            <a:ext cx="7416824" cy="5355312"/>
          </a:xfrm>
          <a:prstGeom prst="rect">
            <a:avLst/>
          </a:prstGeom>
        </p:spPr>
        <p:txBody>
          <a:bodyPr wrap="square">
            <a:spAutoFit/>
          </a:bodyPr>
          <a:lstStyle/>
          <a:p>
            <a:pPr algn="just">
              <a:spcBef>
                <a:spcPts val="1800"/>
              </a:spcBef>
            </a:pPr>
            <a:r>
              <a:rPr lang="es-ES" sz="3000" dirty="0" smtClean="0">
                <a:latin typeface="Arial" pitchFamily="34" charset="0"/>
                <a:cs typeface="Arial" pitchFamily="34" charset="0"/>
              </a:rPr>
              <a:t>Por </a:t>
            </a:r>
            <a:r>
              <a:rPr lang="es-ES" sz="3000" dirty="0">
                <a:latin typeface="Arial" pitchFamily="34" charset="0"/>
                <a:cs typeface="Arial" pitchFamily="34" charset="0"/>
              </a:rPr>
              <a:t>lo tanto, el </a:t>
            </a:r>
            <a:r>
              <a:rPr lang="es-ES" sz="3000" dirty="0" smtClean="0">
                <a:latin typeface="Arial" pitchFamily="34" charset="0"/>
                <a:cs typeface="Arial" pitchFamily="34" charset="0"/>
              </a:rPr>
              <a:t>compromiso</a:t>
            </a:r>
          </a:p>
          <a:p>
            <a:pPr algn="just"/>
            <a:r>
              <a:rPr lang="es-ES" sz="3000" dirty="0" smtClean="0">
                <a:latin typeface="Arial" pitchFamily="34" charset="0"/>
                <a:cs typeface="Arial" pitchFamily="34" charset="0"/>
              </a:rPr>
              <a:t>de construir o</a:t>
            </a:r>
            <a:r>
              <a:rPr lang="es-ES" sz="3000" dirty="0">
                <a:latin typeface="Arial" pitchFamily="34" charset="0"/>
                <a:cs typeface="Arial" pitchFamily="34" charset="0"/>
              </a:rPr>
              <a:t> </a:t>
            </a:r>
            <a:r>
              <a:rPr lang="es-ES" sz="3000" dirty="0" smtClean="0">
                <a:latin typeface="Arial" pitchFamily="34" charset="0"/>
                <a:cs typeface="Arial" pitchFamily="34" charset="0"/>
              </a:rPr>
              <a:t>adecuar </a:t>
            </a:r>
            <a:r>
              <a:rPr lang="es-ES" sz="3000" dirty="0">
                <a:latin typeface="Arial" pitchFamily="34" charset="0"/>
                <a:cs typeface="Arial" pitchFamily="34" charset="0"/>
              </a:rPr>
              <a:t>las iglesias existentes debe estar </a:t>
            </a:r>
            <a:endParaRPr lang="es-ES" sz="3000" dirty="0" smtClean="0">
              <a:latin typeface="Arial" pitchFamily="34" charset="0"/>
              <a:cs typeface="Arial" pitchFamily="34" charset="0"/>
            </a:endParaRPr>
          </a:p>
          <a:p>
            <a:pPr algn="just"/>
            <a:r>
              <a:rPr lang="es-ES" sz="3000" dirty="0" smtClean="0">
                <a:latin typeface="Arial" pitchFamily="34" charset="0"/>
                <a:cs typeface="Arial" pitchFamily="34" charset="0"/>
              </a:rPr>
              <a:t>impregnado por </a:t>
            </a:r>
            <a:r>
              <a:rPr lang="es-ES" sz="3000" dirty="0">
                <a:latin typeface="Arial" pitchFamily="34" charset="0"/>
                <a:cs typeface="Arial" pitchFamily="34" charset="0"/>
              </a:rPr>
              <a:t>el espíritu y </a:t>
            </a:r>
            <a:endParaRPr lang="es-ES" sz="3000" dirty="0" smtClean="0">
              <a:latin typeface="Arial" pitchFamily="34" charset="0"/>
              <a:cs typeface="Arial" pitchFamily="34" charset="0"/>
            </a:endParaRPr>
          </a:p>
          <a:p>
            <a:pPr algn="just"/>
            <a:r>
              <a:rPr lang="es-ES" sz="3000" dirty="0" smtClean="0">
                <a:latin typeface="Arial" pitchFamily="34" charset="0"/>
                <a:cs typeface="Arial" pitchFamily="34" charset="0"/>
              </a:rPr>
              <a:t>las </a:t>
            </a:r>
            <a:r>
              <a:rPr lang="es-ES" sz="3000" dirty="0">
                <a:latin typeface="Arial" pitchFamily="34" charset="0"/>
                <a:cs typeface="Arial" pitchFamily="34" charset="0"/>
              </a:rPr>
              <a:t>normas de la </a:t>
            </a:r>
            <a:r>
              <a:rPr lang="es-ES" sz="3000" dirty="0" smtClean="0">
                <a:latin typeface="Arial" pitchFamily="34" charset="0"/>
                <a:cs typeface="Arial" pitchFamily="34" charset="0"/>
              </a:rPr>
              <a:t>liturgia de </a:t>
            </a:r>
          </a:p>
          <a:p>
            <a:pPr algn="just"/>
            <a:r>
              <a:rPr lang="es-ES" sz="3000" dirty="0" smtClean="0">
                <a:latin typeface="Arial" pitchFamily="34" charset="0"/>
                <a:cs typeface="Arial" pitchFamily="34" charset="0"/>
              </a:rPr>
              <a:t>la </a:t>
            </a:r>
            <a:r>
              <a:rPr lang="es-ES" sz="3000" dirty="0">
                <a:latin typeface="Arial" pitchFamily="34" charset="0"/>
                <a:cs typeface="Arial" pitchFamily="34" charset="0"/>
              </a:rPr>
              <a:t>Iglesia, es decir, de </a:t>
            </a:r>
            <a:endParaRPr lang="es-ES" sz="3000" dirty="0" smtClean="0">
              <a:latin typeface="Arial" pitchFamily="34" charset="0"/>
              <a:cs typeface="Arial" pitchFamily="34" charset="0"/>
            </a:endParaRPr>
          </a:p>
          <a:p>
            <a:pPr algn="just"/>
            <a:r>
              <a:rPr lang="es-ES" sz="3000" dirty="0" smtClean="0">
                <a:latin typeface="Arial" pitchFamily="34" charset="0"/>
                <a:cs typeface="Arial" pitchFamily="34" charset="0"/>
              </a:rPr>
              <a:t>aquella </a:t>
            </a:r>
            <a:r>
              <a:rPr lang="es-ES" sz="3600" i="1" dirty="0" err="1">
                <a:solidFill>
                  <a:srgbClr val="C00000"/>
                </a:solidFill>
                <a:latin typeface="Cambria" pitchFamily="18" charset="0"/>
                <a:cs typeface="Arial" pitchFamily="34" charset="0"/>
              </a:rPr>
              <a:t>lex</a:t>
            </a:r>
            <a:r>
              <a:rPr lang="es-ES" sz="3600" i="1" dirty="0">
                <a:solidFill>
                  <a:srgbClr val="C00000"/>
                </a:solidFill>
                <a:latin typeface="Cambria" pitchFamily="18" charset="0"/>
                <a:cs typeface="Arial" pitchFamily="34" charset="0"/>
              </a:rPr>
              <a:t> </a:t>
            </a:r>
            <a:r>
              <a:rPr lang="es-ES" sz="3600" i="1" dirty="0" err="1" smtClean="0">
                <a:solidFill>
                  <a:srgbClr val="C00000"/>
                </a:solidFill>
                <a:latin typeface="Cambria" pitchFamily="18" charset="0"/>
                <a:cs typeface="Arial" pitchFamily="34" charset="0"/>
              </a:rPr>
              <a:t>orandi</a:t>
            </a:r>
            <a:r>
              <a:rPr lang="es-ES" sz="3600" i="1" dirty="0">
                <a:solidFill>
                  <a:srgbClr val="C00000"/>
                </a:solidFill>
                <a:latin typeface="Cambria" pitchFamily="18" charset="0"/>
                <a:cs typeface="Arial" pitchFamily="34" charset="0"/>
              </a:rPr>
              <a:t> </a:t>
            </a:r>
            <a:r>
              <a:rPr lang="es-ES" sz="3000" dirty="0" smtClean="0">
                <a:latin typeface="Arial" pitchFamily="34" charset="0"/>
                <a:cs typeface="Arial" pitchFamily="34" charset="0"/>
              </a:rPr>
              <a:t>que </a:t>
            </a:r>
          </a:p>
          <a:p>
            <a:pPr algn="just"/>
            <a:r>
              <a:rPr lang="es-ES" sz="3000" dirty="0" smtClean="0">
                <a:latin typeface="Arial" pitchFamily="34" charset="0"/>
                <a:cs typeface="Arial" pitchFamily="34" charset="0"/>
              </a:rPr>
              <a:t>expresa </a:t>
            </a:r>
            <a:r>
              <a:rPr lang="es-ES" sz="3000" dirty="0">
                <a:latin typeface="Arial" pitchFamily="34" charset="0"/>
                <a:cs typeface="Arial" pitchFamily="34" charset="0"/>
              </a:rPr>
              <a:t>la </a:t>
            </a:r>
            <a:r>
              <a:rPr lang="es-ES" sz="3600" i="1" dirty="0" err="1">
                <a:solidFill>
                  <a:srgbClr val="C00000"/>
                </a:solidFill>
                <a:latin typeface="Cambria" pitchFamily="18" charset="0"/>
                <a:cs typeface="Arial" pitchFamily="34" charset="0"/>
              </a:rPr>
              <a:t>lex</a:t>
            </a:r>
            <a:r>
              <a:rPr lang="es-ES" sz="3600" i="1" dirty="0">
                <a:solidFill>
                  <a:srgbClr val="C00000"/>
                </a:solidFill>
                <a:latin typeface="Cambria" pitchFamily="18" charset="0"/>
                <a:cs typeface="Arial" pitchFamily="34" charset="0"/>
              </a:rPr>
              <a:t> </a:t>
            </a:r>
            <a:r>
              <a:rPr lang="es-ES" sz="3600" i="1" dirty="0" err="1">
                <a:solidFill>
                  <a:srgbClr val="C00000"/>
                </a:solidFill>
                <a:latin typeface="Cambria" pitchFamily="18" charset="0"/>
                <a:cs typeface="Arial" pitchFamily="34" charset="0"/>
              </a:rPr>
              <a:t>credendi</a:t>
            </a:r>
            <a:r>
              <a:rPr lang="es-ES" sz="3000" i="1" dirty="0">
                <a:latin typeface="Cambria" pitchFamily="18" charset="0"/>
                <a:cs typeface="Arial" pitchFamily="34" charset="0"/>
              </a:rPr>
              <a:t>,</a:t>
            </a:r>
            <a:r>
              <a:rPr lang="es-ES" sz="3600" i="1" dirty="0">
                <a:latin typeface="Cambria" pitchFamily="18" charset="0"/>
                <a:cs typeface="Arial" pitchFamily="34" charset="0"/>
              </a:rPr>
              <a:t> </a:t>
            </a:r>
            <a:r>
              <a:rPr lang="es-ES" sz="3000" dirty="0">
                <a:latin typeface="Arial" pitchFamily="34" charset="0"/>
                <a:cs typeface="Arial" pitchFamily="34" charset="0"/>
              </a:rPr>
              <a:t>y </a:t>
            </a:r>
            <a:endParaRPr lang="es-ES" sz="3000" dirty="0" smtClean="0">
              <a:latin typeface="Arial" pitchFamily="34" charset="0"/>
              <a:cs typeface="Arial" pitchFamily="34" charset="0"/>
            </a:endParaRPr>
          </a:p>
          <a:p>
            <a:pPr algn="just"/>
            <a:r>
              <a:rPr lang="es-ES" sz="3000" dirty="0" smtClean="0">
                <a:latin typeface="Arial" pitchFamily="34" charset="0"/>
                <a:cs typeface="Arial" pitchFamily="34" charset="0"/>
              </a:rPr>
              <a:t>en </a:t>
            </a:r>
            <a:r>
              <a:rPr lang="es-ES" sz="3000" dirty="0">
                <a:latin typeface="Arial" pitchFamily="34" charset="0"/>
                <a:cs typeface="Arial" pitchFamily="34" charset="0"/>
              </a:rPr>
              <a:t>esto está </a:t>
            </a:r>
            <a:r>
              <a:rPr lang="es-ES" sz="3000" dirty="0" smtClean="0">
                <a:latin typeface="Arial" pitchFamily="34" charset="0"/>
                <a:cs typeface="Arial" pitchFamily="34" charset="0"/>
              </a:rPr>
              <a:t>la gran </a:t>
            </a:r>
            <a:r>
              <a:rPr lang="es-ES" sz="3000" dirty="0">
                <a:latin typeface="Arial" pitchFamily="34" charset="0"/>
                <a:cs typeface="Arial" pitchFamily="34" charset="0"/>
              </a:rPr>
              <a:t>responsabilidad, sea de los diseñadores </a:t>
            </a:r>
            <a:r>
              <a:rPr lang="es-ES" sz="3000" dirty="0" smtClean="0">
                <a:latin typeface="Arial" pitchFamily="34" charset="0"/>
                <a:cs typeface="Arial" pitchFamily="34" charset="0"/>
              </a:rPr>
              <a:t>como de </a:t>
            </a:r>
            <a:r>
              <a:rPr lang="es-ES" sz="3000" dirty="0">
                <a:latin typeface="Arial" pitchFamily="34" charset="0"/>
                <a:cs typeface="Arial" pitchFamily="34" charset="0"/>
              </a:rPr>
              <a:t>los </a:t>
            </a:r>
            <a:r>
              <a:rPr lang="es-ES" sz="3000" dirty="0" err="1" smtClean="0">
                <a:latin typeface="Arial" pitchFamily="34" charset="0"/>
                <a:cs typeface="Arial" pitchFamily="34" charset="0"/>
              </a:rPr>
              <a:t>inte-resados</a:t>
            </a:r>
            <a:r>
              <a:rPr lang="es-ES" sz="3000" dirty="0" smtClean="0">
                <a:latin typeface="Arial" pitchFamily="34" charset="0"/>
                <a:cs typeface="Arial" pitchFamily="34" charset="0"/>
              </a:rPr>
              <a:t> </a:t>
            </a:r>
            <a:r>
              <a:rPr lang="es-ES" sz="3000" i="1" dirty="0" smtClean="0">
                <a:latin typeface="Arial" pitchFamily="34" charset="0"/>
                <a:cs typeface="Arial" pitchFamily="34" charset="0"/>
              </a:rPr>
              <a:t>(obispos, sacerdotes, etc.). </a:t>
            </a:r>
          </a:p>
        </p:txBody>
      </p:sp>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b="15804"/>
          <a:stretch/>
        </p:blipFill>
        <p:spPr>
          <a:xfrm>
            <a:off x="5552007" y="476672"/>
            <a:ext cx="3591993" cy="4032448"/>
          </a:xfrm>
          <a:prstGeom prst="rect">
            <a:avLst/>
          </a:prstGeom>
        </p:spPr>
      </p:pic>
    </p:spTree>
    <p:extLst>
      <p:ext uri="{BB962C8B-B14F-4D97-AF65-F5344CB8AC3E}">
        <p14:creationId xmlns:p14="http://schemas.microsoft.com/office/powerpoint/2010/main" val="329139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573460" y="510242"/>
            <a:ext cx="7992888" cy="5816977"/>
          </a:xfrm>
          <a:prstGeom prst="rect">
            <a:avLst/>
          </a:prstGeom>
        </p:spPr>
        <p:txBody>
          <a:bodyPr wrap="square">
            <a:spAutoFit/>
          </a:bodyPr>
          <a:lstStyle/>
          <a:p>
            <a:pPr algn="ctr">
              <a:spcBef>
                <a:spcPts val="1200"/>
              </a:spcBef>
            </a:pPr>
            <a:r>
              <a:rPr lang="es-ES" sz="4400" b="1" i="1" dirty="0">
                <a:solidFill>
                  <a:srgbClr val="C00000"/>
                </a:solidFill>
                <a:latin typeface="Arial" pitchFamily="34" charset="0"/>
                <a:cs typeface="Arial" pitchFamily="34" charset="0"/>
              </a:rPr>
              <a:t>Entre el cielo y la </a:t>
            </a:r>
            <a:r>
              <a:rPr lang="es-ES" sz="4400" b="1" i="1" dirty="0" smtClean="0">
                <a:solidFill>
                  <a:srgbClr val="C00000"/>
                </a:solidFill>
                <a:latin typeface="Arial" pitchFamily="34" charset="0"/>
                <a:cs typeface="Arial" pitchFamily="34" charset="0"/>
              </a:rPr>
              <a:t>tierra</a:t>
            </a:r>
            <a:endParaRPr lang="es-ES" sz="2400" b="1" i="1" dirty="0">
              <a:solidFill>
                <a:srgbClr val="C00000"/>
              </a:solidFill>
              <a:latin typeface="Arial" pitchFamily="34" charset="0"/>
              <a:cs typeface="Arial" pitchFamily="34" charset="0"/>
            </a:endParaRPr>
          </a:p>
          <a:p>
            <a:pPr algn="just">
              <a:spcBef>
                <a:spcPts val="1200"/>
              </a:spcBef>
            </a:pPr>
            <a:r>
              <a:rPr lang="es-ES" sz="2400" dirty="0">
                <a:latin typeface="Arial" pitchFamily="34" charset="0"/>
                <a:cs typeface="Arial" pitchFamily="34" charset="0"/>
              </a:rPr>
              <a:t>Se concluye esta exposición sobre el lugar de </a:t>
            </a:r>
            <a:r>
              <a:rPr lang="es-ES" sz="2400" dirty="0" smtClean="0">
                <a:latin typeface="Arial" pitchFamily="34" charset="0"/>
                <a:cs typeface="Arial" pitchFamily="34" charset="0"/>
              </a:rPr>
              <a:t>la celebración </a:t>
            </a:r>
            <a:r>
              <a:rPr lang="es-ES" sz="2400" dirty="0">
                <a:latin typeface="Arial" pitchFamily="34" charset="0"/>
                <a:cs typeface="Arial" pitchFamily="34" charset="0"/>
              </a:rPr>
              <a:t>con un hermoso párrafo. </a:t>
            </a:r>
            <a:endParaRPr lang="es-ES" sz="2400" dirty="0" smtClean="0">
              <a:latin typeface="Arial" pitchFamily="34" charset="0"/>
              <a:cs typeface="Arial" pitchFamily="34" charset="0"/>
            </a:endParaRPr>
          </a:p>
          <a:p>
            <a:pPr algn="just">
              <a:spcBef>
                <a:spcPts val="1200"/>
              </a:spcBef>
            </a:pPr>
            <a:r>
              <a:rPr lang="es-ES" sz="2400" dirty="0" smtClean="0">
                <a:latin typeface="Arial" pitchFamily="34" charset="0"/>
                <a:cs typeface="Arial" pitchFamily="34" charset="0"/>
              </a:rPr>
              <a:t>El templo es </a:t>
            </a:r>
            <a:r>
              <a:rPr lang="es-ES" sz="2400" dirty="0">
                <a:latin typeface="Arial" pitchFamily="34" charset="0"/>
                <a:cs typeface="Arial" pitchFamily="34" charset="0"/>
              </a:rPr>
              <a:t>un </a:t>
            </a:r>
            <a:r>
              <a:rPr lang="es-ES" sz="2800" i="1" dirty="0">
                <a:latin typeface="Cambria" pitchFamily="18" charset="0"/>
                <a:cs typeface="Arial" pitchFamily="34" charset="0"/>
              </a:rPr>
              <a:t>“misterio espacial</a:t>
            </a:r>
            <a:r>
              <a:rPr lang="es-ES" sz="2800" i="1" dirty="0" smtClean="0">
                <a:latin typeface="Cambria" pitchFamily="18" charset="0"/>
                <a:cs typeface="Arial" pitchFamily="34" charset="0"/>
              </a:rPr>
              <a:t>”.</a:t>
            </a:r>
            <a:endParaRPr lang="es-ES" sz="2800" i="1" dirty="0">
              <a:latin typeface="Cambria" pitchFamily="18" charset="0"/>
              <a:cs typeface="Arial" pitchFamily="34" charset="0"/>
            </a:endParaRPr>
          </a:p>
          <a:p>
            <a:pPr algn="just">
              <a:spcBef>
                <a:spcPts val="1200"/>
              </a:spcBef>
            </a:pPr>
            <a:r>
              <a:rPr lang="es-ES" sz="2400" dirty="0" smtClean="0">
                <a:latin typeface="Arial" pitchFamily="34" charset="0"/>
                <a:cs typeface="Arial" pitchFamily="34" charset="0"/>
              </a:rPr>
              <a:t>Esto </a:t>
            </a:r>
            <a:r>
              <a:rPr lang="es-ES" sz="2400" dirty="0">
                <a:latin typeface="Arial" pitchFamily="34" charset="0"/>
                <a:cs typeface="Arial" pitchFamily="34" charset="0"/>
              </a:rPr>
              <a:t>nos remite a </a:t>
            </a:r>
            <a:r>
              <a:rPr lang="es-ES" sz="2400" dirty="0" smtClean="0">
                <a:latin typeface="Arial" pitchFamily="34" charset="0"/>
                <a:cs typeface="Arial" pitchFamily="34" charset="0"/>
              </a:rPr>
              <a:t>la tierra </a:t>
            </a:r>
            <a:r>
              <a:rPr lang="es-ES" sz="2400" dirty="0">
                <a:latin typeface="Arial" pitchFamily="34" charset="0"/>
                <a:cs typeface="Arial" pitchFamily="34" charset="0"/>
              </a:rPr>
              <a:t>y al cielo, como un </a:t>
            </a:r>
            <a:r>
              <a:rPr lang="es-ES" sz="2400" dirty="0" smtClean="0">
                <a:latin typeface="Arial" pitchFamily="34" charset="0"/>
                <a:cs typeface="Arial" pitchFamily="34" charset="0"/>
              </a:rPr>
              <a:t>lugar intermedio</a:t>
            </a:r>
            <a:r>
              <a:rPr lang="es-ES" sz="2400" dirty="0">
                <a:latin typeface="Arial" pitchFamily="34" charset="0"/>
                <a:cs typeface="Arial" pitchFamily="34" charset="0"/>
              </a:rPr>
              <a:t>, un </a:t>
            </a:r>
            <a:r>
              <a:rPr lang="es-ES" sz="2400" dirty="0" smtClean="0">
                <a:latin typeface="Arial" pitchFamily="34" charset="0"/>
                <a:cs typeface="Arial" pitchFamily="34" charset="0"/>
              </a:rPr>
              <a:t>espacio de </a:t>
            </a:r>
            <a:r>
              <a:rPr lang="es-ES" sz="2400" dirty="0">
                <a:latin typeface="Arial" pitchFamily="34" charset="0"/>
                <a:cs typeface="Arial" pitchFamily="34" charset="0"/>
              </a:rPr>
              <a:t>pausa en el peregrinar de la Iglesia. </a:t>
            </a:r>
            <a:endParaRPr lang="es-ES" sz="2400" dirty="0" smtClean="0">
              <a:latin typeface="Arial" pitchFamily="34" charset="0"/>
              <a:cs typeface="Arial" pitchFamily="34" charset="0"/>
            </a:endParaRPr>
          </a:p>
          <a:p>
            <a:pPr algn="just">
              <a:spcBef>
                <a:spcPts val="1200"/>
              </a:spcBef>
            </a:pPr>
            <a:r>
              <a:rPr lang="es-ES" sz="2800" i="1" dirty="0" smtClean="0">
                <a:latin typeface="Cambria" pitchFamily="18" charset="0"/>
                <a:cs typeface="Arial" pitchFamily="34" charset="0"/>
              </a:rPr>
              <a:t>“La Iglesia </a:t>
            </a:r>
            <a:r>
              <a:rPr lang="es-ES" sz="2400" dirty="0">
                <a:latin typeface="Arial" pitchFamily="34" charset="0"/>
                <a:cs typeface="Arial" pitchFamily="34" charset="0"/>
              </a:rPr>
              <a:t>-afirma </a:t>
            </a:r>
            <a:r>
              <a:rPr lang="es-ES" sz="2400" dirty="0" smtClean="0">
                <a:latin typeface="Arial" pitchFamily="34" charset="0"/>
                <a:cs typeface="Arial" pitchFamily="34" charset="0"/>
              </a:rPr>
              <a:t>el Catecismo- </a:t>
            </a:r>
            <a:r>
              <a:rPr lang="es-ES" sz="2800" i="1" dirty="0">
                <a:latin typeface="Cambria" pitchFamily="18" charset="0"/>
                <a:cs typeface="Arial" pitchFamily="34" charset="0"/>
              </a:rPr>
              <a:t>tiene un </a:t>
            </a:r>
            <a:r>
              <a:rPr lang="es-ES" sz="2800" i="1" dirty="0" smtClean="0">
                <a:latin typeface="Cambria" pitchFamily="18" charset="0"/>
                <a:cs typeface="Arial" pitchFamily="34" charset="0"/>
              </a:rPr>
              <a:t>significado escatológico</a:t>
            </a:r>
            <a:r>
              <a:rPr lang="es-ES" sz="2800" i="1" dirty="0">
                <a:latin typeface="Cambria" pitchFamily="18" charset="0"/>
                <a:cs typeface="Arial" pitchFamily="34" charset="0"/>
              </a:rPr>
              <a:t>. </a:t>
            </a:r>
            <a:r>
              <a:rPr lang="es-ES" sz="2800" i="1" dirty="0" smtClean="0">
                <a:latin typeface="Cambria" pitchFamily="18" charset="0"/>
                <a:cs typeface="Arial" pitchFamily="34" charset="0"/>
              </a:rPr>
              <a:t>Para </a:t>
            </a:r>
            <a:r>
              <a:rPr lang="es-ES" sz="2800" i="1" dirty="0">
                <a:latin typeface="Cambria" pitchFamily="18" charset="0"/>
                <a:cs typeface="Arial" pitchFamily="34" charset="0"/>
              </a:rPr>
              <a:t>entrar en </a:t>
            </a:r>
            <a:r>
              <a:rPr lang="es-ES" sz="2800" i="1" dirty="0" smtClean="0">
                <a:latin typeface="Cambria" pitchFamily="18" charset="0"/>
                <a:cs typeface="Arial" pitchFamily="34" charset="0"/>
              </a:rPr>
              <a:t>la casa de Dios</a:t>
            </a:r>
            <a:r>
              <a:rPr lang="es-ES" sz="2800" i="1" dirty="0">
                <a:latin typeface="Cambria" pitchFamily="18" charset="0"/>
                <a:cs typeface="Arial" pitchFamily="34" charset="0"/>
              </a:rPr>
              <a:t>, se necesita cruzar un umbral, </a:t>
            </a:r>
            <a:r>
              <a:rPr lang="es-ES" sz="2800" i="1" dirty="0" smtClean="0">
                <a:latin typeface="Cambria" pitchFamily="18" charset="0"/>
                <a:cs typeface="Arial" pitchFamily="34" charset="0"/>
              </a:rPr>
              <a:t>símbolo del </a:t>
            </a:r>
            <a:r>
              <a:rPr lang="es-ES" sz="2800" i="1" dirty="0">
                <a:latin typeface="Cambria" pitchFamily="18" charset="0"/>
                <a:cs typeface="Arial" pitchFamily="34" charset="0"/>
              </a:rPr>
              <a:t>paso del mundo herido por el pecado, </a:t>
            </a:r>
            <a:r>
              <a:rPr lang="es-ES" sz="2800" i="1" dirty="0" smtClean="0">
                <a:latin typeface="Cambria" pitchFamily="18" charset="0"/>
                <a:cs typeface="Arial" pitchFamily="34" charset="0"/>
              </a:rPr>
              <a:t>al mundo </a:t>
            </a:r>
            <a:r>
              <a:rPr lang="es-ES" sz="2800" i="1" dirty="0">
                <a:latin typeface="Cambria" pitchFamily="18" charset="0"/>
                <a:cs typeface="Arial" pitchFamily="34" charset="0"/>
              </a:rPr>
              <a:t>de la vida nueva al que todos </a:t>
            </a:r>
            <a:r>
              <a:rPr lang="es-ES" sz="2800" i="1" dirty="0" smtClean="0">
                <a:latin typeface="Cambria" pitchFamily="18" charset="0"/>
                <a:cs typeface="Arial" pitchFamily="34" charset="0"/>
              </a:rPr>
              <a:t>los hombres </a:t>
            </a:r>
            <a:r>
              <a:rPr lang="es-ES" sz="2800" i="1" dirty="0">
                <a:latin typeface="Cambria" pitchFamily="18" charset="0"/>
                <a:cs typeface="Arial" pitchFamily="34" charset="0"/>
              </a:rPr>
              <a:t>estamos </a:t>
            </a:r>
            <a:r>
              <a:rPr lang="es-ES" sz="2800" i="1" dirty="0" smtClean="0">
                <a:latin typeface="Cambria" pitchFamily="18" charset="0"/>
                <a:cs typeface="Arial" pitchFamily="34" charset="0"/>
              </a:rPr>
              <a:t>llamados”. </a:t>
            </a:r>
          </a:p>
        </p:txBody>
      </p:sp>
    </p:spTree>
    <p:extLst>
      <p:ext uri="{BB962C8B-B14F-4D97-AF65-F5344CB8AC3E}">
        <p14:creationId xmlns:p14="http://schemas.microsoft.com/office/powerpoint/2010/main" val="245632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539552" y="773698"/>
            <a:ext cx="8064896" cy="5247590"/>
          </a:xfrm>
          <a:prstGeom prst="rect">
            <a:avLst/>
          </a:prstGeom>
        </p:spPr>
        <p:txBody>
          <a:bodyPr wrap="square">
            <a:spAutoFit/>
          </a:bodyPr>
          <a:lstStyle/>
          <a:p>
            <a:pPr algn="r"/>
            <a:r>
              <a:rPr lang="es-ES" sz="2400" b="1" i="1" dirty="0">
                <a:solidFill>
                  <a:srgbClr val="C00000"/>
                </a:solidFill>
                <a:latin typeface="Arial" pitchFamily="34" charset="0"/>
                <a:cs typeface="Arial" pitchFamily="34" charset="0"/>
              </a:rPr>
              <a:t>Entre el cielo y la </a:t>
            </a:r>
            <a:r>
              <a:rPr lang="es-ES" sz="2400" b="1" i="1" dirty="0" smtClean="0">
                <a:solidFill>
                  <a:srgbClr val="C00000"/>
                </a:solidFill>
                <a:latin typeface="Arial" pitchFamily="34" charset="0"/>
                <a:cs typeface="Arial" pitchFamily="34" charset="0"/>
              </a:rPr>
              <a:t>tierra</a:t>
            </a:r>
            <a:endParaRPr lang="es-ES" sz="2400" b="1" i="1" dirty="0">
              <a:solidFill>
                <a:srgbClr val="C00000"/>
              </a:solidFill>
              <a:latin typeface="Arial" pitchFamily="34" charset="0"/>
              <a:cs typeface="Arial" pitchFamily="34" charset="0"/>
            </a:endParaRPr>
          </a:p>
          <a:p>
            <a:pPr algn="just">
              <a:spcBef>
                <a:spcPts val="4200"/>
              </a:spcBef>
            </a:pPr>
            <a:r>
              <a:rPr lang="es-ES" sz="3200" dirty="0" smtClean="0">
                <a:latin typeface="Arial" pitchFamily="34" charset="0"/>
                <a:cs typeface="Arial" pitchFamily="34" charset="0"/>
              </a:rPr>
              <a:t>Se </a:t>
            </a:r>
            <a:r>
              <a:rPr lang="es-ES" sz="3200" dirty="0">
                <a:latin typeface="Arial" pitchFamily="34" charset="0"/>
                <a:cs typeface="Arial" pitchFamily="34" charset="0"/>
              </a:rPr>
              <a:t>atraviesa </a:t>
            </a:r>
            <a:r>
              <a:rPr lang="es-ES" sz="3200" dirty="0" smtClean="0">
                <a:latin typeface="Arial" pitchFamily="34" charset="0"/>
                <a:cs typeface="Arial" pitchFamily="34" charset="0"/>
              </a:rPr>
              <a:t>el umbral </a:t>
            </a:r>
            <a:r>
              <a:rPr lang="es-ES" sz="3200" dirty="0">
                <a:latin typeface="Arial" pitchFamily="34" charset="0"/>
                <a:cs typeface="Arial" pitchFamily="34" charset="0"/>
              </a:rPr>
              <a:t>del templo a través de la puerta santa, </a:t>
            </a:r>
            <a:r>
              <a:rPr lang="es-ES" sz="3200" dirty="0" smtClean="0">
                <a:latin typeface="Arial" pitchFamily="34" charset="0"/>
                <a:cs typeface="Arial" pitchFamily="34" charset="0"/>
              </a:rPr>
              <a:t>se santigua </a:t>
            </a:r>
            <a:r>
              <a:rPr lang="es-ES" sz="3200" dirty="0">
                <a:latin typeface="Arial" pitchFamily="34" charset="0"/>
                <a:cs typeface="Arial" pitchFamily="34" charset="0"/>
              </a:rPr>
              <a:t>con el </a:t>
            </a:r>
            <a:r>
              <a:rPr lang="es-ES" sz="3200" dirty="0" smtClean="0">
                <a:latin typeface="Arial" pitchFamily="34" charset="0"/>
                <a:cs typeface="Arial" pitchFamily="34" charset="0"/>
              </a:rPr>
              <a:t>agua bendita</a:t>
            </a:r>
            <a:r>
              <a:rPr lang="es-ES" sz="3200" dirty="0">
                <a:latin typeface="Arial" pitchFamily="34" charset="0"/>
                <a:cs typeface="Arial" pitchFamily="34" charset="0"/>
              </a:rPr>
              <a:t>, se entra en </a:t>
            </a:r>
            <a:r>
              <a:rPr lang="es-ES" sz="3200" dirty="0" smtClean="0">
                <a:latin typeface="Arial" pitchFamily="34" charset="0"/>
                <a:cs typeface="Arial" pitchFamily="34" charset="0"/>
              </a:rPr>
              <a:t>contacto con </a:t>
            </a:r>
            <a:r>
              <a:rPr lang="es-ES" sz="3200" dirty="0">
                <a:latin typeface="Arial" pitchFamily="34" charset="0"/>
                <a:cs typeface="Arial" pitchFamily="34" charset="0"/>
              </a:rPr>
              <a:t>el misterio, llevando consigo la realidad </a:t>
            </a:r>
            <a:r>
              <a:rPr lang="es-ES" sz="3200" dirty="0" smtClean="0">
                <a:latin typeface="Arial" pitchFamily="34" charset="0"/>
                <a:cs typeface="Arial" pitchFamily="34" charset="0"/>
              </a:rPr>
              <a:t>de la </a:t>
            </a:r>
            <a:r>
              <a:rPr lang="es-ES" sz="3200" dirty="0">
                <a:latin typeface="Arial" pitchFamily="34" charset="0"/>
                <a:cs typeface="Arial" pitchFamily="34" charset="0"/>
              </a:rPr>
              <a:t>vida y del mundo, para ponerlo todo en la </a:t>
            </a:r>
            <a:r>
              <a:rPr lang="es-ES" sz="3200" dirty="0" smtClean="0">
                <a:latin typeface="Arial" pitchFamily="34" charset="0"/>
                <a:cs typeface="Arial" pitchFamily="34" charset="0"/>
              </a:rPr>
              <a:t>presencia de </a:t>
            </a:r>
            <a:r>
              <a:rPr lang="es-ES" sz="3200" dirty="0">
                <a:latin typeface="Arial" pitchFamily="34" charset="0"/>
                <a:cs typeface="Arial" pitchFamily="34" charset="0"/>
              </a:rPr>
              <a:t>Dios. </a:t>
            </a:r>
            <a:endParaRPr lang="es-ES" sz="3200" dirty="0" smtClean="0">
              <a:latin typeface="Arial" pitchFamily="34" charset="0"/>
              <a:cs typeface="Arial" pitchFamily="34" charset="0"/>
            </a:endParaRPr>
          </a:p>
          <a:p>
            <a:pPr algn="just">
              <a:spcBef>
                <a:spcPts val="2400"/>
              </a:spcBef>
            </a:pPr>
            <a:r>
              <a:rPr lang="es-ES" sz="3200" dirty="0" smtClean="0">
                <a:latin typeface="Arial" pitchFamily="34" charset="0"/>
                <a:cs typeface="Arial" pitchFamily="34" charset="0"/>
              </a:rPr>
              <a:t>Se </a:t>
            </a:r>
            <a:r>
              <a:rPr lang="es-ES" sz="3200" dirty="0">
                <a:latin typeface="Arial" pitchFamily="34" charset="0"/>
                <a:cs typeface="Arial" pitchFamily="34" charset="0"/>
              </a:rPr>
              <a:t>sale de nuevo del templo </a:t>
            </a:r>
            <a:r>
              <a:rPr lang="es-ES" sz="3200" dirty="0" smtClean="0">
                <a:latin typeface="Arial" pitchFamily="34" charset="0"/>
                <a:cs typeface="Arial" pitchFamily="34" charset="0"/>
              </a:rPr>
              <a:t>para llevar </a:t>
            </a:r>
            <a:r>
              <a:rPr lang="es-ES" sz="3200" dirty="0">
                <a:latin typeface="Arial" pitchFamily="34" charset="0"/>
                <a:cs typeface="Arial" pitchFamily="34" charset="0"/>
              </a:rPr>
              <a:t>a Cristo al mundo.</a:t>
            </a:r>
          </a:p>
        </p:txBody>
      </p:sp>
    </p:spTree>
    <p:extLst>
      <p:ext uri="{BB962C8B-B14F-4D97-AF65-F5344CB8AC3E}">
        <p14:creationId xmlns:p14="http://schemas.microsoft.com/office/powerpoint/2010/main" val="2456324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983625"/>
            <a:ext cx="7992888" cy="4893647"/>
          </a:xfrm>
          <a:prstGeom prst="rect">
            <a:avLst/>
          </a:prstGeom>
        </p:spPr>
        <p:txBody>
          <a:bodyPr wrap="square">
            <a:spAutoFit/>
          </a:bodyPr>
          <a:lstStyle/>
          <a:p>
            <a:pPr algn="just"/>
            <a:r>
              <a:rPr lang="es-ES" sz="3600" i="1" dirty="0" smtClean="0">
                <a:latin typeface="Cambria" pitchFamily="18" charset="0"/>
              </a:rPr>
              <a:t>“</a:t>
            </a:r>
            <a:r>
              <a:rPr lang="es-ES" sz="3600" i="1" dirty="0">
                <a:latin typeface="Cambria" pitchFamily="18" charset="0"/>
              </a:rPr>
              <a:t>La iglesia visible </a:t>
            </a:r>
            <a:r>
              <a:rPr lang="es-ES" sz="3600" i="1" dirty="0" smtClean="0">
                <a:latin typeface="Cambria" pitchFamily="18" charset="0"/>
              </a:rPr>
              <a:t>simboliza la </a:t>
            </a:r>
            <a:r>
              <a:rPr lang="es-ES" sz="3600" i="1" dirty="0">
                <a:latin typeface="Cambria" pitchFamily="18" charset="0"/>
              </a:rPr>
              <a:t>casa paterna hacia </a:t>
            </a:r>
            <a:r>
              <a:rPr lang="es-ES" sz="3600" i="1" dirty="0" smtClean="0">
                <a:latin typeface="Cambria" pitchFamily="18" charset="0"/>
              </a:rPr>
              <a:t>el cual</a:t>
            </a:r>
            <a:r>
              <a:rPr lang="es-ES" sz="3600" i="1" dirty="0">
                <a:latin typeface="Cambria" pitchFamily="18" charset="0"/>
              </a:rPr>
              <a:t>, el pueblo de Dios </a:t>
            </a:r>
            <a:r>
              <a:rPr lang="es-ES" sz="3600" i="1" dirty="0" smtClean="0">
                <a:latin typeface="Cambria" pitchFamily="18" charset="0"/>
              </a:rPr>
              <a:t>está en </a:t>
            </a:r>
            <a:r>
              <a:rPr lang="es-ES" sz="3600" i="1" dirty="0">
                <a:latin typeface="Cambria" pitchFamily="18" charset="0"/>
              </a:rPr>
              <a:t>marcha y donde el Padre</a:t>
            </a:r>
            <a:r>
              <a:rPr lang="es-ES" sz="3600" i="1" dirty="0" smtClean="0">
                <a:latin typeface="Cambria" pitchFamily="18" charset="0"/>
              </a:rPr>
              <a:t>” “enjuagará toda lágrima de </a:t>
            </a:r>
            <a:r>
              <a:rPr lang="es-ES" sz="3600" i="1" dirty="0">
                <a:latin typeface="Cambria" pitchFamily="18" charset="0"/>
              </a:rPr>
              <a:t>sus ojos” </a:t>
            </a:r>
            <a:endParaRPr lang="es-ES" sz="3600" i="1" dirty="0" smtClean="0">
              <a:latin typeface="Cambria" pitchFamily="18" charset="0"/>
            </a:endParaRPr>
          </a:p>
          <a:p>
            <a:pPr algn="r"/>
            <a:r>
              <a:rPr lang="es-ES" sz="2400" dirty="0" smtClean="0">
                <a:latin typeface="Arial" pitchFamily="34" charset="0"/>
                <a:cs typeface="Arial" pitchFamily="34" charset="0"/>
              </a:rPr>
              <a:t>(</a:t>
            </a:r>
            <a:r>
              <a:rPr lang="es-ES" sz="2400" dirty="0" err="1">
                <a:latin typeface="Arial" pitchFamily="34" charset="0"/>
                <a:cs typeface="Arial" pitchFamily="34" charset="0"/>
              </a:rPr>
              <a:t>Ap</a:t>
            </a:r>
            <a:r>
              <a:rPr lang="es-ES" sz="2400" dirty="0">
                <a:latin typeface="Arial" pitchFamily="34" charset="0"/>
                <a:cs typeface="Arial" pitchFamily="34" charset="0"/>
              </a:rPr>
              <a:t> 21,4).</a:t>
            </a:r>
          </a:p>
          <a:p>
            <a:pPr algn="just"/>
            <a:endParaRPr lang="es-ES" sz="3600" b="1" i="1" dirty="0" smtClean="0"/>
          </a:p>
          <a:p>
            <a:pPr algn="just"/>
            <a:r>
              <a:rPr lang="es-ES" sz="3600" i="1" dirty="0" smtClean="0">
                <a:latin typeface="Cambria" pitchFamily="18" charset="0"/>
              </a:rPr>
              <a:t>Por </a:t>
            </a:r>
            <a:r>
              <a:rPr lang="es-ES" sz="3600" i="1" dirty="0">
                <a:latin typeface="Cambria" pitchFamily="18" charset="0"/>
              </a:rPr>
              <a:t>eso, también la </a:t>
            </a:r>
            <a:r>
              <a:rPr lang="es-ES" sz="3600" i="1" dirty="0" smtClean="0">
                <a:latin typeface="Cambria" pitchFamily="18" charset="0"/>
              </a:rPr>
              <a:t>Iglesia es </a:t>
            </a:r>
            <a:r>
              <a:rPr lang="es-ES" sz="3600" i="1" dirty="0">
                <a:latin typeface="Cambria" pitchFamily="18" charset="0"/>
              </a:rPr>
              <a:t>la casa de todos los </a:t>
            </a:r>
            <a:r>
              <a:rPr lang="es-ES" sz="3600" i="1" dirty="0" smtClean="0">
                <a:latin typeface="Cambria" pitchFamily="18" charset="0"/>
              </a:rPr>
              <a:t>hijos de </a:t>
            </a:r>
            <a:r>
              <a:rPr lang="es-ES" sz="3600" i="1" dirty="0">
                <a:latin typeface="Cambria" pitchFamily="18" charset="0"/>
              </a:rPr>
              <a:t>Dios, ampliamente abierta y acogedora</a:t>
            </a:r>
            <a:r>
              <a:rPr lang="es-ES" sz="3600" i="1" dirty="0" smtClean="0">
                <a:latin typeface="Cambria" pitchFamily="18" charset="0"/>
              </a:rPr>
              <a:t>”   </a:t>
            </a:r>
            <a:r>
              <a:rPr lang="es-ES" sz="2400" dirty="0" smtClean="0">
                <a:latin typeface="Arial" pitchFamily="34" charset="0"/>
                <a:cs typeface="Arial" pitchFamily="34" charset="0"/>
              </a:rPr>
              <a:t>(</a:t>
            </a:r>
            <a:r>
              <a:rPr lang="es-ES" sz="2400" dirty="0">
                <a:latin typeface="Arial" pitchFamily="34" charset="0"/>
                <a:cs typeface="Arial" pitchFamily="34" charset="0"/>
              </a:rPr>
              <a:t>n. 1186).</a:t>
            </a:r>
          </a:p>
        </p:txBody>
      </p:sp>
    </p:spTree>
    <p:extLst>
      <p:ext uri="{BB962C8B-B14F-4D97-AF65-F5344CB8AC3E}">
        <p14:creationId xmlns:p14="http://schemas.microsoft.com/office/powerpoint/2010/main" val="374573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1045180"/>
            <a:ext cx="7884368" cy="4832092"/>
          </a:xfrm>
          <a:prstGeom prst="rect">
            <a:avLst/>
          </a:prstGeom>
        </p:spPr>
        <p:txBody>
          <a:bodyPr wrap="square">
            <a:spAutoFit/>
          </a:bodyPr>
          <a:lstStyle/>
          <a:p>
            <a:pPr algn="just">
              <a:spcBef>
                <a:spcPts val="2400"/>
              </a:spcBef>
            </a:pPr>
            <a:r>
              <a:rPr lang="es-ES" sz="3200" dirty="0">
                <a:latin typeface="Arial" pitchFamily="34" charset="0"/>
                <a:cs typeface="Arial" pitchFamily="34" charset="0"/>
              </a:rPr>
              <a:t>Una casa para todos, una morada abierta a </a:t>
            </a:r>
            <a:r>
              <a:rPr lang="es-ES" sz="3200" dirty="0" smtClean="0">
                <a:latin typeface="Arial" pitchFamily="34" charset="0"/>
                <a:cs typeface="Arial" pitchFamily="34" charset="0"/>
              </a:rPr>
              <a:t>todos, un </a:t>
            </a:r>
            <a:r>
              <a:rPr lang="es-ES" sz="3200" dirty="0">
                <a:latin typeface="Arial" pitchFamily="34" charset="0"/>
                <a:cs typeface="Arial" pitchFamily="34" charset="0"/>
              </a:rPr>
              <a:t>lugar de misericordia. </a:t>
            </a:r>
            <a:endParaRPr lang="es-ES" sz="3200" dirty="0" smtClean="0">
              <a:latin typeface="Arial" pitchFamily="34" charset="0"/>
              <a:cs typeface="Arial" pitchFamily="34" charset="0"/>
            </a:endParaRPr>
          </a:p>
          <a:p>
            <a:pPr algn="just">
              <a:spcBef>
                <a:spcPts val="2400"/>
              </a:spcBef>
            </a:pPr>
            <a:r>
              <a:rPr lang="es-ES" sz="3200" dirty="0" smtClean="0">
                <a:latin typeface="Arial" pitchFamily="34" charset="0"/>
                <a:cs typeface="Arial" pitchFamily="34" charset="0"/>
              </a:rPr>
              <a:t>Se </a:t>
            </a:r>
            <a:r>
              <a:rPr lang="es-ES" sz="3200" dirty="0">
                <a:latin typeface="Arial" pitchFamily="34" charset="0"/>
                <a:cs typeface="Arial" pitchFamily="34" charset="0"/>
              </a:rPr>
              <a:t>entra para </a:t>
            </a:r>
            <a:r>
              <a:rPr lang="es-ES" sz="3200" dirty="0" smtClean="0">
                <a:latin typeface="Arial" pitchFamily="34" charset="0"/>
                <a:cs typeface="Arial" pitchFamily="34" charset="0"/>
              </a:rPr>
              <a:t>recibir el </a:t>
            </a:r>
            <a:r>
              <a:rPr lang="es-ES" sz="3200" dirty="0">
                <a:latin typeface="Arial" pitchFamily="34" charset="0"/>
                <a:cs typeface="Arial" pitchFamily="34" charset="0"/>
              </a:rPr>
              <a:t>bautismo, y se retorna a la vida </a:t>
            </a:r>
            <a:r>
              <a:rPr lang="es-ES" sz="3200" dirty="0" smtClean="0">
                <a:latin typeface="Arial" pitchFamily="34" charset="0"/>
                <a:cs typeface="Arial" pitchFamily="34" charset="0"/>
              </a:rPr>
              <a:t>sacramental, se </a:t>
            </a:r>
            <a:r>
              <a:rPr lang="es-ES" sz="3200" dirty="0">
                <a:latin typeface="Arial" pitchFamily="34" charset="0"/>
                <a:cs typeface="Arial" pitchFamily="34" charset="0"/>
              </a:rPr>
              <a:t>recibe la despedida de la Madre Iglesia </a:t>
            </a:r>
            <a:r>
              <a:rPr lang="es-ES" sz="3200" dirty="0" smtClean="0">
                <a:latin typeface="Arial" pitchFamily="34" charset="0"/>
                <a:cs typeface="Arial" pitchFamily="34" charset="0"/>
              </a:rPr>
              <a:t>en la </a:t>
            </a:r>
            <a:r>
              <a:rPr lang="es-ES" sz="3200" dirty="0">
                <a:latin typeface="Arial" pitchFamily="34" charset="0"/>
                <a:cs typeface="Arial" pitchFamily="34" charset="0"/>
              </a:rPr>
              <a:t>liturgia de los funerales. Pero siempre, </a:t>
            </a:r>
            <a:r>
              <a:rPr lang="es-ES" sz="3200" dirty="0" smtClean="0">
                <a:latin typeface="Arial" pitchFamily="34" charset="0"/>
                <a:cs typeface="Arial" pitchFamily="34" charset="0"/>
              </a:rPr>
              <a:t>este templo </a:t>
            </a:r>
            <a:r>
              <a:rPr lang="es-ES" sz="3200" dirty="0">
                <a:latin typeface="Arial" pitchFamily="34" charset="0"/>
                <a:cs typeface="Arial" pitchFamily="34" charset="0"/>
              </a:rPr>
              <a:t>eclesial es signo de esperanza y lugar </a:t>
            </a:r>
            <a:r>
              <a:rPr lang="es-ES" sz="3200" dirty="0" smtClean="0">
                <a:latin typeface="Arial" pitchFamily="34" charset="0"/>
                <a:cs typeface="Arial" pitchFamily="34" charset="0"/>
              </a:rPr>
              <a:t>en el </a:t>
            </a:r>
            <a:r>
              <a:rPr lang="es-ES" sz="3200" dirty="0">
                <a:latin typeface="Arial" pitchFamily="34" charset="0"/>
                <a:cs typeface="Arial" pitchFamily="34" charset="0"/>
              </a:rPr>
              <a:t>que anticipa el gozo y la promesa de la </a:t>
            </a:r>
            <a:r>
              <a:rPr lang="es-ES" sz="3200" dirty="0" smtClean="0">
                <a:latin typeface="Arial" pitchFamily="34" charset="0"/>
                <a:cs typeface="Arial" pitchFamily="34" charset="0"/>
              </a:rPr>
              <a:t>morada celestial</a:t>
            </a:r>
            <a:r>
              <a:rPr lang="es-ES" sz="3200" dirty="0">
                <a:latin typeface="Arial" pitchFamily="34" charset="0"/>
                <a:cs typeface="Arial" pitchFamily="34" charset="0"/>
              </a:rPr>
              <a:t>. </a:t>
            </a:r>
            <a:r>
              <a:rPr lang="es-ES" sz="3200" dirty="0" smtClean="0">
                <a:latin typeface="Arial" pitchFamily="34" charset="0"/>
                <a:cs typeface="Arial" pitchFamily="34" charset="0"/>
              </a:rPr>
              <a:t> </a:t>
            </a:r>
            <a:endParaRPr lang="es-ES" sz="3200"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9262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575556" y="548680"/>
            <a:ext cx="7992888" cy="5724644"/>
          </a:xfrm>
          <a:prstGeom prst="rect">
            <a:avLst/>
          </a:prstGeom>
        </p:spPr>
        <p:txBody>
          <a:bodyPr wrap="square">
            <a:spAutoFit/>
          </a:bodyPr>
          <a:lstStyle/>
          <a:p>
            <a:pPr algn="just">
              <a:spcBef>
                <a:spcPts val="1200"/>
              </a:spcBef>
            </a:pPr>
            <a:r>
              <a:rPr lang="es-ES" sz="2800" dirty="0">
                <a:latin typeface="Arial" pitchFamily="34" charset="0"/>
                <a:cs typeface="Arial" pitchFamily="34" charset="0"/>
              </a:rPr>
              <a:t>En su existencia, el hombre se identifica con </a:t>
            </a:r>
            <a:r>
              <a:rPr lang="es-ES" sz="2800" dirty="0" smtClean="0">
                <a:latin typeface="Arial" pitchFamily="34" charset="0"/>
                <a:cs typeface="Arial" pitchFamily="34" charset="0"/>
              </a:rPr>
              <a:t>dos coordenadas </a:t>
            </a:r>
            <a:r>
              <a:rPr lang="es-ES" sz="2800" dirty="0">
                <a:latin typeface="Arial" pitchFamily="34" charset="0"/>
                <a:cs typeface="Arial" pitchFamily="34" charset="0"/>
              </a:rPr>
              <a:t>fundamentales: </a:t>
            </a:r>
            <a:endParaRPr lang="es-ES" sz="2800" dirty="0" smtClean="0">
              <a:latin typeface="Arial" pitchFamily="34" charset="0"/>
              <a:cs typeface="Arial" pitchFamily="34" charset="0"/>
            </a:endParaRPr>
          </a:p>
          <a:p>
            <a:pPr algn="just">
              <a:spcBef>
                <a:spcPts val="1200"/>
              </a:spcBef>
            </a:pPr>
            <a:r>
              <a:rPr lang="es-ES" sz="2800" dirty="0" smtClean="0">
                <a:latin typeface="Arial" pitchFamily="34" charset="0"/>
                <a:cs typeface="Arial" pitchFamily="34" charset="0"/>
              </a:rPr>
              <a:t>El </a:t>
            </a:r>
            <a:r>
              <a:rPr lang="es-ES" sz="2800" dirty="0">
                <a:latin typeface="Arial" pitchFamily="34" charset="0"/>
                <a:cs typeface="Arial" pitchFamily="34" charset="0"/>
              </a:rPr>
              <a:t>hombre está ligado al espacio y </a:t>
            </a:r>
            <a:r>
              <a:rPr lang="es-ES" sz="2800" dirty="0" smtClean="0">
                <a:latin typeface="Arial" pitchFamily="34" charset="0"/>
                <a:cs typeface="Arial" pitchFamily="34" charset="0"/>
              </a:rPr>
              <a:t>al tiempo</a:t>
            </a:r>
            <a:r>
              <a:rPr lang="es-ES" sz="2800" dirty="0">
                <a:latin typeface="Arial" pitchFamily="34" charset="0"/>
                <a:cs typeface="Arial" pitchFamily="34" charset="0"/>
              </a:rPr>
              <a:t>, y también </a:t>
            </a:r>
            <a:r>
              <a:rPr lang="es-ES" sz="2800" dirty="0" smtClean="0">
                <a:latin typeface="Arial" pitchFamily="34" charset="0"/>
                <a:cs typeface="Arial" pitchFamily="34" charset="0"/>
              </a:rPr>
              <a:t>a su </a:t>
            </a:r>
            <a:r>
              <a:rPr lang="es-ES" sz="2800" dirty="0">
                <a:latin typeface="Arial" pitchFamily="34" charset="0"/>
                <a:cs typeface="Arial" pitchFamily="34" charset="0"/>
              </a:rPr>
              <a:t>oración a Dios. </a:t>
            </a:r>
            <a:endParaRPr lang="es-ES" sz="2800" dirty="0" smtClean="0">
              <a:latin typeface="Arial" pitchFamily="34" charset="0"/>
              <a:cs typeface="Arial" pitchFamily="34" charset="0"/>
            </a:endParaRPr>
          </a:p>
          <a:p>
            <a:pPr marL="457200" indent="-457200" algn="just">
              <a:spcBef>
                <a:spcPts val="1200"/>
              </a:spcBef>
              <a:buClr>
                <a:srgbClr val="C00000"/>
              </a:buClr>
              <a:buSzPct val="130000"/>
              <a:buFont typeface="Arial" pitchFamily="34" charset="0"/>
              <a:buChar char="•"/>
            </a:pPr>
            <a:r>
              <a:rPr lang="es-ES" sz="2800" dirty="0">
                <a:latin typeface="Arial" pitchFamily="34" charset="0"/>
                <a:cs typeface="Arial" pitchFamily="34" charset="0"/>
              </a:rPr>
              <a:t>El espacio y el tiempo, </a:t>
            </a:r>
            <a:r>
              <a:rPr lang="es-ES" sz="2800" dirty="0" smtClean="0">
                <a:latin typeface="Arial" pitchFamily="34" charset="0"/>
                <a:cs typeface="Arial" pitchFamily="34" charset="0"/>
              </a:rPr>
              <a:t>son dos </a:t>
            </a:r>
            <a:r>
              <a:rPr lang="es-ES" sz="2800" dirty="0">
                <a:latin typeface="Arial" pitchFamily="34" charset="0"/>
                <a:cs typeface="Arial" pitchFamily="34" charset="0"/>
              </a:rPr>
              <a:t>realidades que no se construyen, sino que se </a:t>
            </a:r>
            <a:r>
              <a:rPr lang="es-ES" sz="2800" dirty="0" smtClean="0">
                <a:latin typeface="Arial" pitchFamily="34" charset="0"/>
                <a:cs typeface="Arial" pitchFamily="34" charset="0"/>
              </a:rPr>
              <a:t>dan.  </a:t>
            </a:r>
          </a:p>
          <a:p>
            <a:pPr marL="457200" indent="-457200" algn="just">
              <a:spcBef>
                <a:spcPts val="1200"/>
              </a:spcBef>
              <a:buClr>
                <a:srgbClr val="C00000"/>
              </a:buClr>
              <a:buSzPct val="130000"/>
              <a:buFont typeface="Arial" pitchFamily="34" charset="0"/>
              <a:buChar char="•"/>
            </a:pPr>
            <a:r>
              <a:rPr lang="es-ES" sz="2800" dirty="0" smtClean="0">
                <a:latin typeface="Arial" pitchFamily="34" charset="0"/>
                <a:cs typeface="Arial" pitchFamily="34" charset="0"/>
              </a:rPr>
              <a:t>Por su parte, la oración aunque como simple acto </a:t>
            </a:r>
            <a:r>
              <a:rPr lang="es-ES" sz="2800" dirty="0">
                <a:latin typeface="Arial" pitchFamily="34" charset="0"/>
                <a:cs typeface="Arial" pitchFamily="34" charset="0"/>
              </a:rPr>
              <a:t>religioso se puede </a:t>
            </a:r>
            <a:r>
              <a:rPr lang="es-ES" sz="2800" dirty="0" smtClean="0">
                <a:latin typeface="Arial" pitchFamily="34" charset="0"/>
                <a:cs typeface="Arial" pitchFamily="34" charset="0"/>
              </a:rPr>
              <a:t>hacer en todas </a:t>
            </a:r>
            <a:r>
              <a:rPr lang="es-ES" sz="2800" dirty="0">
                <a:latin typeface="Arial" pitchFamily="34" charset="0"/>
                <a:cs typeface="Arial" pitchFamily="34" charset="0"/>
              </a:rPr>
              <a:t>partes, la </a:t>
            </a:r>
            <a:r>
              <a:rPr lang="es-ES" sz="2800" dirty="0" smtClean="0">
                <a:latin typeface="Arial" pitchFamily="34" charset="0"/>
                <a:cs typeface="Arial" pitchFamily="34" charset="0"/>
              </a:rPr>
              <a:t>liturgia </a:t>
            </a:r>
            <a:r>
              <a:rPr lang="es-ES" sz="2800" i="1" dirty="0" smtClean="0">
                <a:latin typeface="Arial" pitchFamily="34" charset="0"/>
                <a:cs typeface="Arial" pitchFamily="34" charset="0"/>
              </a:rPr>
              <a:t>-como </a:t>
            </a:r>
            <a:r>
              <a:rPr lang="es-ES" sz="2800" i="1" dirty="0">
                <a:latin typeface="Arial" pitchFamily="34" charset="0"/>
                <a:cs typeface="Arial" pitchFamily="34" charset="0"/>
              </a:rPr>
              <a:t>un acto de culto público </a:t>
            </a:r>
            <a:r>
              <a:rPr lang="es-ES" sz="2800" i="1" dirty="0" smtClean="0">
                <a:latin typeface="Arial" pitchFamily="34" charset="0"/>
                <a:cs typeface="Arial" pitchFamily="34" charset="0"/>
              </a:rPr>
              <a:t>y ordenado- </a:t>
            </a:r>
            <a:r>
              <a:rPr lang="es-ES" sz="2800" dirty="0">
                <a:latin typeface="Arial" pitchFamily="34" charset="0"/>
                <a:cs typeface="Arial" pitchFamily="34" charset="0"/>
              </a:rPr>
              <a:t>requiere de un lugar, </a:t>
            </a:r>
            <a:r>
              <a:rPr lang="es-ES" sz="2800" dirty="0" smtClean="0">
                <a:latin typeface="Arial" pitchFamily="34" charset="0"/>
                <a:cs typeface="Arial" pitchFamily="34" charset="0"/>
              </a:rPr>
              <a:t>por lo general, </a:t>
            </a:r>
            <a:r>
              <a:rPr lang="es-ES" sz="2800" dirty="0">
                <a:latin typeface="Arial" pitchFamily="34" charset="0"/>
                <a:cs typeface="Arial" pitchFamily="34" charset="0"/>
              </a:rPr>
              <a:t>de un edificio donde </a:t>
            </a:r>
            <a:r>
              <a:rPr lang="es-ES" sz="2800" dirty="0" smtClean="0">
                <a:latin typeface="Arial" pitchFamily="34" charset="0"/>
                <a:cs typeface="Arial" pitchFamily="34" charset="0"/>
              </a:rPr>
              <a:t>se pueda </a:t>
            </a:r>
            <a:r>
              <a:rPr lang="es-ES" sz="2800" dirty="0">
                <a:latin typeface="Arial" pitchFamily="34" charset="0"/>
                <a:cs typeface="Arial" pitchFamily="34" charset="0"/>
              </a:rPr>
              <a:t>realizar el rito </a:t>
            </a:r>
            <a:r>
              <a:rPr lang="es-ES" sz="2800" dirty="0" smtClean="0">
                <a:latin typeface="Arial" pitchFamily="34" charset="0"/>
                <a:cs typeface="Arial" pitchFamily="34" charset="0"/>
              </a:rPr>
              <a:t>sagrado.</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1887099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5536" y="184448"/>
            <a:ext cx="8352928" cy="6494085"/>
          </a:xfrm>
          <a:prstGeom prst="rect">
            <a:avLst/>
          </a:prstGeom>
        </p:spPr>
        <p:txBody>
          <a:bodyPr wrap="square">
            <a:spAutoFit/>
          </a:bodyPr>
          <a:lstStyle/>
          <a:p>
            <a:pPr algn="just"/>
            <a:r>
              <a:rPr lang="es-ES" sz="2800" dirty="0">
                <a:latin typeface="Arial" pitchFamily="34" charset="0"/>
                <a:cs typeface="Arial" pitchFamily="34" charset="0"/>
              </a:rPr>
              <a:t>Como bien expresa la oración de la dedicación de una iglesia: </a:t>
            </a:r>
            <a:endParaRPr lang="es-ES" sz="2800" dirty="0" smtClean="0">
              <a:latin typeface="Arial" pitchFamily="34" charset="0"/>
              <a:cs typeface="Arial" pitchFamily="34" charset="0"/>
            </a:endParaRPr>
          </a:p>
          <a:p>
            <a:pPr algn="just"/>
            <a:r>
              <a:rPr lang="es-ES" sz="3000" i="1" dirty="0" smtClean="0">
                <a:solidFill>
                  <a:srgbClr val="C00000"/>
                </a:solidFill>
                <a:latin typeface="Cambria" pitchFamily="18" charset="0"/>
                <a:cs typeface="Arial" pitchFamily="34" charset="0"/>
              </a:rPr>
              <a:t>“</a:t>
            </a:r>
            <a:r>
              <a:rPr lang="es-ES" sz="3000" i="1" dirty="0">
                <a:solidFill>
                  <a:srgbClr val="C00000"/>
                </a:solidFill>
                <a:latin typeface="Cambria" pitchFamily="18" charset="0"/>
                <a:cs typeface="Arial" pitchFamily="34" charset="0"/>
              </a:rPr>
              <a:t>Que la fuente de la gracia lave nuestras culpas</a:t>
            </a:r>
            <a:r>
              <a:rPr lang="es-ES" sz="3000" i="1" dirty="0" smtClean="0">
                <a:solidFill>
                  <a:srgbClr val="C00000"/>
                </a:solidFill>
                <a:latin typeface="Cambria" pitchFamily="18" charset="0"/>
                <a:cs typeface="Arial" pitchFamily="34" charset="0"/>
              </a:rPr>
              <a:t>…</a:t>
            </a:r>
          </a:p>
          <a:p>
            <a:pPr algn="just"/>
            <a:r>
              <a:rPr lang="es-ES" sz="3000" i="1" dirty="0" smtClean="0">
                <a:solidFill>
                  <a:srgbClr val="C00000"/>
                </a:solidFill>
                <a:latin typeface="Cambria" pitchFamily="18" charset="0"/>
                <a:cs typeface="Arial" pitchFamily="34" charset="0"/>
              </a:rPr>
              <a:t>Que </a:t>
            </a:r>
            <a:r>
              <a:rPr lang="es-ES" sz="3000" i="1" dirty="0">
                <a:solidFill>
                  <a:srgbClr val="C00000"/>
                </a:solidFill>
                <a:latin typeface="Cambria" pitchFamily="18" charset="0"/>
                <a:cs typeface="Arial" pitchFamily="34" charset="0"/>
              </a:rPr>
              <a:t>la santa asamblea, reunida en torno al altar, celebre el memorial de la Pascua y se nutra del banquete de la palabra de Cristo. </a:t>
            </a:r>
            <a:endParaRPr lang="es-ES" sz="3000" i="1" dirty="0" smtClean="0">
              <a:solidFill>
                <a:srgbClr val="C00000"/>
              </a:solidFill>
              <a:latin typeface="Cambria" pitchFamily="18" charset="0"/>
              <a:cs typeface="Arial" pitchFamily="34" charset="0"/>
            </a:endParaRPr>
          </a:p>
          <a:p>
            <a:pPr algn="just"/>
            <a:r>
              <a:rPr lang="es-ES" sz="3000" i="1" dirty="0" smtClean="0">
                <a:solidFill>
                  <a:srgbClr val="C00000"/>
                </a:solidFill>
                <a:latin typeface="Cambria" pitchFamily="18" charset="0"/>
                <a:cs typeface="Arial" pitchFamily="34" charset="0"/>
              </a:rPr>
              <a:t>Que</a:t>
            </a:r>
            <a:r>
              <a:rPr lang="es-ES" sz="3000" i="1" dirty="0">
                <a:solidFill>
                  <a:srgbClr val="C00000"/>
                </a:solidFill>
                <a:latin typeface="Cambria" pitchFamily="18" charset="0"/>
                <a:cs typeface="Arial" pitchFamily="34" charset="0"/>
              </a:rPr>
              <a:t>, alegre, resuene la liturgia de alabanza y la voz de los hombres se una al coro de los ángeles; que vaya hacia ti la oración incesante por la salvación del mundo. </a:t>
            </a:r>
          </a:p>
          <a:p>
            <a:pPr algn="just"/>
            <a:r>
              <a:rPr lang="es-ES" sz="3000" i="1" dirty="0" smtClean="0">
                <a:solidFill>
                  <a:srgbClr val="C00000"/>
                </a:solidFill>
                <a:latin typeface="Cambria" pitchFamily="18" charset="0"/>
                <a:cs typeface="Arial" pitchFamily="34" charset="0"/>
              </a:rPr>
              <a:t>Que </a:t>
            </a:r>
            <a:r>
              <a:rPr lang="es-ES" sz="3000" i="1" dirty="0">
                <a:solidFill>
                  <a:srgbClr val="C00000"/>
                </a:solidFill>
                <a:latin typeface="Cambria" pitchFamily="18" charset="0"/>
                <a:cs typeface="Arial" pitchFamily="34" charset="0"/>
              </a:rPr>
              <a:t>el pobre encuentre misericordia, el oprimido obtenga la libertad verdadera, y cada hombre goce de la libertad de tus hijos, a fin de que todos alcancemos la gloria plena de la Jerusalén celestial”</a:t>
            </a:r>
            <a:endParaRPr lang="es-CO" sz="3000" dirty="0">
              <a:solidFill>
                <a:srgbClr val="C00000"/>
              </a:solidFill>
              <a:latin typeface="Cambria" pitchFamily="18" charset="0"/>
            </a:endParaRPr>
          </a:p>
        </p:txBody>
      </p:sp>
    </p:spTree>
    <p:extLst>
      <p:ext uri="{BB962C8B-B14F-4D97-AF65-F5344CB8AC3E}">
        <p14:creationId xmlns:p14="http://schemas.microsoft.com/office/powerpoint/2010/main" val="353385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692696"/>
            <a:ext cx="6192688" cy="3816423"/>
          </a:xfrm>
        </p:spPr>
        <p:txBody>
          <a:bodyPr>
            <a:noAutofit/>
          </a:bodyPr>
          <a:lstStyle/>
          <a:p>
            <a:pPr algn="r"/>
            <a:r>
              <a:rPr lang="es-CO" b="1" i="1" dirty="0" smtClean="0">
                <a:solidFill>
                  <a:srgbClr val="C00000"/>
                </a:solidFill>
              </a:rPr>
              <a:t>Veamos ahora</a:t>
            </a:r>
            <a:br>
              <a:rPr lang="es-CO" b="1" i="1" dirty="0" smtClean="0">
                <a:solidFill>
                  <a:srgbClr val="C00000"/>
                </a:solidFill>
              </a:rPr>
            </a:br>
            <a:r>
              <a:rPr lang="es-CO" b="1" i="1" dirty="0" smtClean="0">
                <a:solidFill>
                  <a:srgbClr val="C00000"/>
                </a:solidFill>
              </a:rPr>
              <a:t>que nos enseña </a:t>
            </a:r>
            <a:r>
              <a:rPr lang="es-CO" sz="4800" b="1" i="1" dirty="0" smtClean="0">
                <a:solidFill>
                  <a:srgbClr val="C00000"/>
                </a:solidFill>
              </a:rPr>
              <a:t/>
            </a:r>
            <a:br>
              <a:rPr lang="es-CO" sz="4800" b="1" i="1" dirty="0" smtClean="0">
                <a:solidFill>
                  <a:srgbClr val="C00000"/>
                </a:solidFill>
              </a:rPr>
            </a:br>
            <a:r>
              <a:rPr lang="es-CO" sz="5200" b="1" dirty="0" smtClean="0">
                <a:solidFill>
                  <a:srgbClr val="C00000"/>
                </a:solidFill>
                <a:effectLst>
                  <a:outerShdw blurRad="38100" dist="38100" dir="2700000" algn="tl">
                    <a:srgbClr val="000000">
                      <a:alpha val="43137"/>
                    </a:srgbClr>
                  </a:outerShdw>
                </a:effectLst>
              </a:rPr>
              <a:t>EL</a:t>
            </a:r>
            <a:r>
              <a:rPr lang="es-CO" sz="5200" b="1" i="1" dirty="0" smtClean="0">
                <a:solidFill>
                  <a:srgbClr val="C00000"/>
                </a:solidFill>
                <a:effectLst>
                  <a:outerShdw blurRad="38100" dist="38100" dir="2700000" algn="tl">
                    <a:srgbClr val="000000">
                      <a:alpha val="43137"/>
                    </a:srgbClr>
                  </a:outerShdw>
                </a:effectLst>
              </a:rPr>
              <a:t> </a:t>
            </a:r>
            <a:r>
              <a:rPr lang="es-CO" sz="5200" b="1" dirty="0" smtClean="0">
                <a:solidFill>
                  <a:srgbClr val="C00000"/>
                </a:solidFill>
                <a:effectLst>
                  <a:outerShdw blurRad="38100" dist="38100" dir="2700000" algn="tl">
                    <a:srgbClr val="000000">
                      <a:alpha val="43137"/>
                    </a:srgbClr>
                  </a:outerShdw>
                </a:effectLst>
              </a:rPr>
              <a:t>CATECISMO </a:t>
            </a:r>
            <a:br>
              <a:rPr lang="es-CO" sz="5200" b="1" dirty="0" smtClean="0">
                <a:solidFill>
                  <a:srgbClr val="C00000"/>
                </a:solidFill>
                <a:effectLst>
                  <a:outerShdw blurRad="38100" dist="38100" dir="2700000" algn="tl">
                    <a:srgbClr val="000000">
                      <a:alpha val="43137"/>
                    </a:srgbClr>
                  </a:outerShdw>
                </a:effectLst>
              </a:rPr>
            </a:br>
            <a:r>
              <a:rPr lang="es-CO" sz="5200" b="1" dirty="0" smtClean="0">
                <a:solidFill>
                  <a:srgbClr val="C00000"/>
                </a:solidFill>
                <a:effectLst>
                  <a:outerShdw blurRad="38100" dist="38100" dir="2700000" algn="tl">
                    <a:srgbClr val="000000">
                      <a:alpha val="43137"/>
                    </a:srgbClr>
                  </a:outerShdw>
                </a:effectLst>
              </a:rPr>
              <a:t>DE LA IGLESIA</a:t>
            </a:r>
            <a:br>
              <a:rPr lang="es-CO" sz="5200" b="1" dirty="0" smtClean="0">
                <a:solidFill>
                  <a:srgbClr val="C00000"/>
                </a:solidFill>
                <a:effectLst>
                  <a:outerShdw blurRad="38100" dist="38100" dir="2700000" algn="tl">
                    <a:srgbClr val="000000">
                      <a:alpha val="43137"/>
                    </a:srgbClr>
                  </a:outerShdw>
                </a:effectLst>
              </a:rPr>
            </a:br>
            <a:r>
              <a:rPr lang="es-CO" sz="5200" b="1" dirty="0" smtClean="0">
                <a:solidFill>
                  <a:srgbClr val="C00000"/>
                </a:solidFill>
                <a:effectLst>
                  <a:outerShdw blurRad="38100" dist="38100" dir="2700000" algn="tl">
                    <a:srgbClr val="000000">
                      <a:alpha val="43137"/>
                    </a:srgbClr>
                  </a:outerShdw>
                </a:effectLst>
              </a:rPr>
              <a:t> CATÓLICA</a:t>
            </a:r>
            <a:endParaRPr lang="es-ES" sz="5200" b="1" dirty="0">
              <a:solidFill>
                <a:srgbClr val="C0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771800" y="4509120"/>
            <a:ext cx="5760640" cy="1584176"/>
          </a:xfrm>
        </p:spPr>
        <p:txBody>
          <a:bodyPr>
            <a:noAutofit/>
          </a:bodyPr>
          <a:lstStyle/>
          <a:p>
            <a:pPr algn="r">
              <a:spcBef>
                <a:spcPts val="0"/>
              </a:spcBef>
            </a:pPr>
            <a:r>
              <a:rPr lang="es-CO" sz="2400" b="1" i="1" dirty="0" smtClean="0">
                <a:solidFill>
                  <a:srgbClr val="C00000"/>
                </a:solidFill>
              </a:rPr>
              <a:t>SEGUNDA PARTE:</a:t>
            </a:r>
          </a:p>
          <a:p>
            <a:pPr algn="r">
              <a:spcBef>
                <a:spcPts val="0"/>
              </a:spcBef>
            </a:pPr>
            <a:r>
              <a:rPr lang="es-CO" sz="2400" b="1" i="1" dirty="0" smtClean="0">
                <a:solidFill>
                  <a:srgbClr val="C00000"/>
                </a:solidFill>
              </a:rPr>
              <a:t>LA CELEBRACIÓN DEL MISTERIO CRISTIANO,</a:t>
            </a:r>
          </a:p>
          <a:p>
            <a:pPr algn="r">
              <a:spcBef>
                <a:spcPts val="0"/>
              </a:spcBef>
            </a:pPr>
            <a:r>
              <a:rPr lang="es-CO" sz="2400" b="1" i="1" dirty="0" smtClean="0">
                <a:solidFill>
                  <a:srgbClr val="C00000"/>
                </a:solidFill>
              </a:rPr>
              <a:t>IV. ¿Dónde Celebrar?</a:t>
            </a:r>
          </a:p>
          <a:p>
            <a:pPr algn="r">
              <a:spcBef>
                <a:spcPts val="0"/>
              </a:spcBef>
            </a:pPr>
            <a:r>
              <a:rPr lang="es-CO" sz="2400" b="1" i="1" dirty="0" smtClean="0">
                <a:solidFill>
                  <a:srgbClr val="C00000"/>
                </a:solidFill>
              </a:rPr>
              <a:t>Numerales del 1179 al 1199</a:t>
            </a:r>
            <a:endParaRPr lang="es-ES" sz="2400" b="1" i="1" dirty="0">
              <a:solidFill>
                <a:srgbClr val="C00000"/>
              </a:solidFill>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692696"/>
            <a:ext cx="2561124" cy="3456384"/>
          </a:xfrm>
          <a:prstGeom prst="rect">
            <a:avLst/>
          </a:prstGeom>
          <a:ln>
            <a:noFill/>
          </a:ln>
          <a:effectLst>
            <a:softEdge rad="112500"/>
          </a:effectLst>
        </p:spPr>
      </p:pic>
    </p:spTree>
    <p:extLst>
      <p:ext uri="{BB962C8B-B14F-4D97-AF65-F5344CB8AC3E}">
        <p14:creationId xmlns:p14="http://schemas.microsoft.com/office/powerpoint/2010/main" val="3329539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539552" y="332656"/>
            <a:ext cx="8064896" cy="6247864"/>
          </a:xfrm>
          <a:prstGeom prst="rect">
            <a:avLst/>
          </a:prstGeom>
        </p:spPr>
        <p:txBody>
          <a:bodyPr wrap="square">
            <a:spAutoFit/>
          </a:bodyPr>
          <a:lstStyle/>
          <a:p>
            <a:pPr algn="just"/>
            <a:r>
              <a:rPr lang="es-ES" sz="3200" b="1" dirty="0">
                <a:solidFill>
                  <a:srgbClr val="C00000"/>
                </a:solidFill>
                <a:latin typeface="Arial" pitchFamily="34" charset="0"/>
                <a:cs typeface="Arial" pitchFamily="34" charset="0"/>
              </a:rPr>
              <a:t>1179</a:t>
            </a:r>
            <a:r>
              <a:rPr lang="es-ES" sz="3200" dirty="0">
                <a:solidFill>
                  <a:srgbClr val="C00000"/>
                </a:solidFill>
                <a:latin typeface="Arial" pitchFamily="34" charset="0"/>
                <a:cs typeface="Arial" pitchFamily="34" charset="0"/>
              </a:rPr>
              <a:t> </a:t>
            </a:r>
            <a:r>
              <a:rPr lang="es-ES" sz="3000" dirty="0">
                <a:latin typeface="Arial" pitchFamily="34" charset="0"/>
                <a:cs typeface="Arial" pitchFamily="34" charset="0"/>
              </a:rPr>
              <a:t>El culto </a:t>
            </a:r>
            <a:r>
              <a:rPr lang="es-ES" sz="3400" i="1" dirty="0">
                <a:latin typeface="Cambria" pitchFamily="18" charset="0"/>
                <a:cs typeface="Arial" pitchFamily="34" charset="0"/>
              </a:rPr>
              <a:t>"en espíritu y en verdad" </a:t>
            </a:r>
            <a:r>
              <a:rPr lang="es-ES" sz="2600" i="1" dirty="0">
                <a:latin typeface="Arial" pitchFamily="34" charset="0"/>
                <a:cs typeface="Arial" pitchFamily="34" charset="0"/>
              </a:rPr>
              <a:t>(Jn 4,24) </a:t>
            </a:r>
            <a:r>
              <a:rPr lang="es-ES" sz="3000" dirty="0">
                <a:latin typeface="Arial" pitchFamily="34" charset="0"/>
                <a:cs typeface="Arial" pitchFamily="34" charset="0"/>
              </a:rPr>
              <a:t>de la Nueva Alianza no está ligado a un lugar exclusivo. Toda la tierra es santa y ha sido confiada a los hijos de los hombres. Cuando los fieles se reúnen en un mismo lugar, lo fundamental es que ellos son las </a:t>
            </a:r>
            <a:r>
              <a:rPr lang="es-ES" sz="3400" i="1" dirty="0">
                <a:latin typeface="Cambria" pitchFamily="18" charset="0"/>
                <a:cs typeface="Arial" pitchFamily="34" charset="0"/>
              </a:rPr>
              <a:t>"piedras vivas", </a:t>
            </a:r>
            <a:r>
              <a:rPr lang="es-ES" sz="3000" dirty="0">
                <a:latin typeface="Arial" pitchFamily="34" charset="0"/>
                <a:cs typeface="Arial" pitchFamily="34" charset="0"/>
              </a:rPr>
              <a:t>reunidas para </a:t>
            </a:r>
            <a:r>
              <a:rPr lang="es-ES" sz="3400" i="1" dirty="0">
                <a:latin typeface="Cambria" pitchFamily="18" charset="0"/>
                <a:cs typeface="Arial" pitchFamily="34" charset="0"/>
              </a:rPr>
              <a:t>"la edificación de un edificio espiritual" </a:t>
            </a:r>
            <a:r>
              <a:rPr lang="es-ES" sz="2600" i="1" dirty="0">
                <a:latin typeface="Arial" pitchFamily="34" charset="0"/>
                <a:cs typeface="Arial" pitchFamily="34" charset="0"/>
              </a:rPr>
              <a:t>(1 P 2,4-5). </a:t>
            </a:r>
            <a:r>
              <a:rPr lang="es-ES" sz="3000" dirty="0">
                <a:latin typeface="Arial" pitchFamily="34" charset="0"/>
                <a:cs typeface="Arial" pitchFamily="34" charset="0"/>
              </a:rPr>
              <a:t>El Cuerpo de Cristo resucitado es el templo espiritual de donde brota la fuente de agua viva. Incorporados a Cristo por el Espíritu Santo, </a:t>
            </a:r>
            <a:r>
              <a:rPr lang="es-ES" sz="3400" i="1" dirty="0">
                <a:latin typeface="Cambria" pitchFamily="18" charset="0"/>
                <a:cs typeface="Arial" pitchFamily="34" charset="0"/>
              </a:rPr>
              <a:t>"somos el templo de Dios vivo" </a:t>
            </a:r>
            <a:r>
              <a:rPr lang="es-ES" sz="2600" i="1" dirty="0">
                <a:latin typeface="Arial" pitchFamily="34" charset="0"/>
                <a:cs typeface="Arial" pitchFamily="34" charset="0"/>
              </a:rPr>
              <a:t>(2 Co 6,16).</a:t>
            </a:r>
          </a:p>
        </p:txBody>
      </p:sp>
    </p:spTree>
    <p:extLst>
      <p:ext uri="{BB962C8B-B14F-4D97-AF65-F5344CB8AC3E}">
        <p14:creationId xmlns:p14="http://schemas.microsoft.com/office/powerpoint/2010/main" val="2838017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1003950"/>
            <a:ext cx="7848872" cy="4801314"/>
          </a:xfrm>
          <a:prstGeom prst="rect">
            <a:avLst/>
          </a:prstGeom>
        </p:spPr>
        <p:txBody>
          <a:bodyPr wrap="square">
            <a:spAutoFit/>
          </a:bodyPr>
          <a:lstStyle/>
          <a:p>
            <a:pPr algn="just"/>
            <a:r>
              <a:rPr lang="es-ES" sz="3400" b="1" dirty="0">
                <a:solidFill>
                  <a:srgbClr val="C00000"/>
                </a:solidFill>
                <a:latin typeface="Arial" pitchFamily="34" charset="0"/>
                <a:cs typeface="Arial" pitchFamily="34" charset="0"/>
              </a:rPr>
              <a:t>1180</a:t>
            </a:r>
            <a:r>
              <a:rPr lang="es-ES" sz="3400" dirty="0">
                <a:latin typeface="Arial" pitchFamily="34" charset="0"/>
                <a:cs typeface="Arial" pitchFamily="34" charset="0"/>
              </a:rPr>
              <a:t> Cuando el ejercicio de la libertad religiosa no es impedido </a:t>
            </a:r>
            <a:r>
              <a:rPr lang="es-ES" sz="3000" i="1" dirty="0">
                <a:latin typeface="Arial" pitchFamily="34" charset="0"/>
                <a:cs typeface="Arial" pitchFamily="34" charset="0"/>
              </a:rPr>
              <a:t>(</a:t>
            </a:r>
            <a:r>
              <a:rPr lang="es-ES" sz="3000" i="1" dirty="0" err="1">
                <a:latin typeface="Arial" pitchFamily="34" charset="0"/>
                <a:cs typeface="Arial" pitchFamily="34" charset="0"/>
              </a:rPr>
              <a:t>cf</a:t>
            </a:r>
            <a:r>
              <a:rPr lang="es-ES" sz="3000" i="1" dirty="0">
                <a:latin typeface="Arial" pitchFamily="34" charset="0"/>
                <a:cs typeface="Arial" pitchFamily="34" charset="0"/>
              </a:rPr>
              <a:t> DH 4)</a:t>
            </a:r>
            <a:r>
              <a:rPr lang="es-ES" sz="3400" dirty="0">
                <a:latin typeface="Arial" pitchFamily="34" charset="0"/>
                <a:cs typeface="Arial" pitchFamily="34" charset="0"/>
              </a:rPr>
              <a:t>,</a:t>
            </a:r>
            <a:r>
              <a:rPr lang="es-ES" sz="3000" i="1" dirty="0">
                <a:latin typeface="Arial" pitchFamily="34" charset="0"/>
                <a:cs typeface="Arial" pitchFamily="34" charset="0"/>
              </a:rPr>
              <a:t> </a:t>
            </a:r>
            <a:r>
              <a:rPr lang="es-ES" sz="3400" dirty="0">
                <a:latin typeface="Arial" pitchFamily="34" charset="0"/>
                <a:cs typeface="Arial" pitchFamily="34" charset="0"/>
              </a:rPr>
              <a:t>los cristianos construyen edificios </a:t>
            </a:r>
            <a:r>
              <a:rPr lang="es-ES" sz="3400" dirty="0" err="1" smtClean="0">
                <a:latin typeface="Arial" pitchFamily="34" charset="0"/>
                <a:cs typeface="Arial" pitchFamily="34" charset="0"/>
              </a:rPr>
              <a:t>desti</a:t>
            </a:r>
            <a:r>
              <a:rPr lang="es-ES" sz="3400" dirty="0" smtClean="0">
                <a:latin typeface="Arial" pitchFamily="34" charset="0"/>
                <a:cs typeface="Arial" pitchFamily="34" charset="0"/>
              </a:rPr>
              <a:t>-nados </a:t>
            </a:r>
            <a:r>
              <a:rPr lang="es-ES" sz="3400" dirty="0">
                <a:latin typeface="Arial" pitchFamily="34" charset="0"/>
                <a:cs typeface="Arial" pitchFamily="34" charset="0"/>
              </a:rPr>
              <a:t>al culto divino. Estas iglesias visibles no son simples lugares de reunión, sino que significan y manifiestan a la Iglesia que vive en ese lugar, morada de Dios con los hombres reconciliados y unidos en Cristo.</a:t>
            </a:r>
          </a:p>
        </p:txBody>
      </p:sp>
    </p:spTree>
    <p:extLst>
      <p:ext uri="{BB962C8B-B14F-4D97-AF65-F5344CB8AC3E}">
        <p14:creationId xmlns:p14="http://schemas.microsoft.com/office/powerpoint/2010/main" val="2759278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01452" y="551289"/>
            <a:ext cx="8136904" cy="5755422"/>
          </a:xfrm>
          <a:prstGeom prst="rect">
            <a:avLst/>
          </a:prstGeom>
        </p:spPr>
        <p:txBody>
          <a:bodyPr wrap="square">
            <a:spAutoFit/>
          </a:bodyPr>
          <a:lstStyle/>
          <a:p>
            <a:pPr algn="just"/>
            <a:r>
              <a:rPr lang="es-ES" sz="2800" b="1" dirty="0">
                <a:solidFill>
                  <a:srgbClr val="C00000"/>
                </a:solidFill>
                <a:latin typeface="Arial" pitchFamily="34" charset="0"/>
                <a:cs typeface="Arial" pitchFamily="34" charset="0"/>
              </a:rPr>
              <a:t>1181</a:t>
            </a:r>
            <a:r>
              <a:rPr lang="es-ES" sz="2800" dirty="0">
                <a:latin typeface="Arial" pitchFamily="34" charset="0"/>
                <a:cs typeface="Arial" pitchFamily="34" charset="0"/>
              </a:rPr>
              <a:t> </a:t>
            </a:r>
            <a:r>
              <a:rPr lang="es-ES" sz="3200" i="1" dirty="0">
                <a:latin typeface="Cambria" pitchFamily="18" charset="0"/>
                <a:cs typeface="Arial" pitchFamily="34" charset="0"/>
              </a:rPr>
              <a:t>"En la casa de oración se celebra y se reserva la sagrada Eucaristía, se reúnen los fieles y se venera para ayuda y consuelo los fieles la presencia del Hijo de Dios, nuestro Salvador, ofrecido por nosotros en el altar del sacrificio. Esta casa de oración debe ser hermosa y apropiada para la oración y para las celebraciones sagradas" </a:t>
            </a:r>
            <a:r>
              <a:rPr lang="es-ES" sz="2400" i="1" dirty="0">
                <a:latin typeface="Arial" pitchFamily="34" charset="0"/>
                <a:cs typeface="Arial" pitchFamily="34" charset="0"/>
              </a:rPr>
              <a:t>(PO 5; </a:t>
            </a:r>
            <a:r>
              <a:rPr lang="es-ES" sz="2400" i="1" dirty="0" err="1">
                <a:latin typeface="Arial" pitchFamily="34" charset="0"/>
                <a:cs typeface="Arial" pitchFamily="34" charset="0"/>
              </a:rPr>
              <a:t>cf</a:t>
            </a:r>
            <a:r>
              <a:rPr lang="es-ES" sz="2400" i="1" dirty="0">
                <a:latin typeface="Arial" pitchFamily="34" charset="0"/>
                <a:cs typeface="Arial" pitchFamily="34" charset="0"/>
              </a:rPr>
              <a:t> SC 122-127). </a:t>
            </a:r>
            <a:r>
              <a:rPr lang="es-ES" sz="2800" dirty="0">
                <a:latin typeface="Arial" pitchFamily="34" charset="0"/>
                <a:cs typeface="Arial" pitchFamily="34" charset="0"/>
              </a:rPr>
              <a:t>En esta </a:t>
            </a:r>
            <a:r>
              <a:rPr lang="es-ES" sz="3200" i="1" dirty="0">
                <a:latin typeface="Cambria" pitchFamily="18" charset="0"/>
                <a:cs typeface="Arial" pitchFamily="34" charset="0"/>
              </a:rPr>
              <a:t>"casa de Dios"</a:t>
            </a:r>
            <a:r>
              <a:rPr lang="es-ES" sz="2800" dirty="0">
                <a:latin typeface="Arial" pitchFamily="34" charset="0"/>
                <a:cs typeface="Arial" pitchFamily="34" charset="0"/>
              </a:rPr>
              <a:t>,</a:t>
            </a:r>
            <a:r>
              <a:rPr lang="es-ES" sz="3200" i="1" dirty="0">
                <a:latin typeface="Cambria" pitchFamily="18" charset="0"/>
                <a:cs typeface="Arial" pitchFamily="34" charset="0"/>
              </a:rPr>
              <a:t> </a:t>
            </a:r>
            <a:r>
              <a:rPr lang="es-ES" sz="2800" dirty="0">
                <a:latin typeface="Arial" pitchFamily="34" charset="0"/>
                <a:cs typeface="Arial" pitchFamily="34" charset="0"/>
              </a:rPr>
              <a:t>la verdad y la armonía de los signos que la constituyen deben manifestar a Cristo que está presente y actúa en este lugar </a:t>
            </a:r>
            <a:r>
              <a:rPr lang="es-ES" sz="2400" i="1" dirty="0">
                <a:latin typeface="Arial" pitchFamily="34" charset="0"/>
                <a:cs typeface="Arial" pitchFamily="34" charset="0"/>
              </a:rPr>
              <a:t>(</a:t>
            </a:r>
            <a:r>
              <a:rPr lang="es-ES" sz="2400" i="1" dirty="0" err="1">
                <a:latin typeface="Arial" pitchFamily="34" charset="0"/>
                <a:cs typeface="Arial" pitchFamily="34" charset="0"/>
              </a:rPr>
              <a:t>cf</a:t>
            </a:r>
            <a:r>
              <a:rPr lang="es-ES" sz="2400" i="1" dirty="0">
                <a:latin typeface="Arial" pitchFamily="34" charset="0"/>
                <a:cs typeface="Arial" pitchFamily="34" charset="0"/>
              </a:rPr>
              <a:t> SC 7</a:t>
            </a:r>
            <a:r>
              <a:rPr lang="es-ES" sz="2400" i="1" dirty="0" smtClean="0">
                <a:latin typeface="Arial" pitchFamily="34" charset="0"/>
                <a:cs typeface="Arial" pitchFamily="34" charset="0"/>
              </a:rPr>
              <a:t>)</a:t>
            </a:r>
            <a:endParaRPr lang="es-ES" sz="2400" i="1" dirty="0">
              <a:latin typeface="Arial" pitchFamily="34" charset="0"/>
              <a:cs typeface="Arial" pitchFamily="34" charset="0"/>
            </a:endParaRPr>
          </a:p>
        </p:txBody>
      </p:sp>
    </p:spTree>
    <p:extLst>
      <p:ext uri="{BB962C8B-B14F-4D97-AF65-F5344CB8AC3E}">
        <p14:creationId xmlns:p14="http://schemas.microsoft.com/office/powerpoint/2010/main" val="186506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539552" y="758309"/>
            <a:ext cx="8064896" cy="5262979"/>
          </a:xfrm>
          <a:prstGeom prst="rect">
            <a:avLst/>
          </a:prstGeom>
        </p:spPr>
        <p:txBody>
          <a:bodyPr wrap="square">
            <a:spAutoFit/>
          </a:bodyPr>
          <a:lstStyle/>
          <a:p>
            <a:pPr algn="just"/>
            <a:r>
              <a:rPr lang="es-ES" sz="3000" b="1" dirty="0">
                <a:solidFill>
                  <a:srgbClr val="C00000"/>
                </a:solidFill>
                <a:latin typeface="Arial" pitchFamily="34" charset="0"/>
                <a:cs typeface="Arial" pitchFamily="34" charset="0"/>
              </a:rPr>
              <a:t>1182</a:t>
            </a:r>
            <a:r>
              <a:rPr lang="es-ES" sz="3000" dirty="0">
                <a:latin typeface="Arial" pitchFamily="34" charset="0"/>
                <a:cs typeface="Arial" pitchFamily="34" charset="0"/>
              </a:rPr>
              <a:t> El </a:t>
            </a:r>
            <a:r>
              <a:rPr lang="es-ES" sz="3600" i="1" dirty="0">
                <a:latin typeface="Cambria" pitchFamily="18" charset="0"/>
                <a:cs typeface="Arial" pitchFamily="34" charset="0"/>
              </a:rPr>
              <a:t>altar</a:t>
            </a:r>
            <a:r>
              <a:rPr lang="es-ES" sz="3000" dirty="0">
                <a:latin typeface="Arial" pitchFamily="34" charset="0"/>
                <a:cs typeface="Arial" pitchFamily="34" charset="0"/>
              </a:rPr>
              <a:t> de la Nueva Alianza es la Cruz del Señor </a:t>
            </a:r>
            <a:r>
              <a:rPr lang="es-ES" sz="2600" i="1" dirty="0">
                <a:latin typeface="Arial" pitchFamily="34" charset="0"/>
                <a:cs typeface="Arial" pitchFamily="34" charset="0"/>
              </a:rPr>
              <a:t>(</a:t>
            </a:r>
            <a:r>
              <a:rPr lang="es-ES" sz="2600" i="1" dirty="0" err="1">
                <a:latin typeface="Arial" pitchFamily="34" charset="0"/>
                <a:cs typeface="Arial" pitchFamily="34" charset="0"/>
              </a:rPr>
              <a:t>cf</a:t>
            </a:r>
            <a:r>
              <a:rPr lang="es-ES" sz="2600" i="1" dirty="0">
                <a:latin typeface="Arial" pitchFamily="34" charset="0"/>
                <a:cs typeface="Arial" pitchFamily="34" charset="0"/>
              </a:rPr>
              <a:t> </a:t>
            </a:r>
            <a:r>
              <a:rPr lang="es-ES" sz="2600" i="1" dirty="0" err="1">
                <a:latin typeface="Arial" pitchFamily="34" charset="0"/>
                <a:cs typeface="Arial" pitchFamily="34" charset="0"/>
              </a:rPr>
              <a:t>Hb</a:t>
            </a:r>
            <a:r>
              <a:rPr lang="es-ES" sz="2600" i="1" dirty="0">
                <a:latin typeface="Arial" pitchFamily="34" charset="0"/>
                <a:cs typeface="Arial" pitchFamily="34" charset="0"/>
              </a:rPr>
              <a:t> 13,10), </a:t>
            </a:r>
            <a:r>
              <a:rPr lang="es-ES" sz="3000" dirty="0">
                <a:latin typeface="Arial" pitchFamily="34" charset="0"/>
                <a:cs typeface="Arial" pitchFamily="34" charset="0"/>
              </a:rPr>
              <a:t>de la que manan los sacramentos del Misterio pascual. Sobre el altar, que es el centro de la Iglesia, se hace presente el sacrificio de la cruz bajo los signos sacramentales. El altar es también la mesa del Señor, a la que el Pueblo de Dios es invitado </a:t>
            </a:r>
            <a:r>
              <a:rPr lang="es-ES" sz="2600" i="1" dirty="0">
                <a:latin typeface="Arial" pitchFamily="34" charset="0"/>
                <a:cs typeface="Arial" pitchFamily="34" charset="0"/>
              </a:rPr>
              <a:t>(cf. Instrucción General del Misal Romano, IGMR 259). </a:t>
            </a:r>
            <a:r>
              <a:rPr lang="es-ES" sz="3000" dirty="0">
                <a:latin typeface="Arial" pitchFamily="34" charset="0"/>
                <a:cs typeface="Arial" pitchFamily="34" charset="0"/>
              </a:rPr>
              <a:t>En algunas liturgias orientales, el altar es también símbolo del sepulcro </a:t>
            </a:r>
            <a:r>
              <a:rPr lang="es-ES" sz="2600" i="1" dirty="0">
                <a:latin typeface="Arial" pitchFamily="34" charset="0"/>
                <a:cs typeface="Arial" pitchFamily="34" charset="0"/>
              </a:rPr>
              <a:t>(Cristo murió y resucitó verdaderamente).</a:t>
            </a:r>
          </a:p>
        </p:txBody>
      </p:sp>
    </p:spTree>
    <p:extLst>
      <p:ext uri="{BB962C8B-B14F-4D97-AF65-F5344CB8AC3E}">
        <p14:creationId xmlns:p14="http://schemas.microsoft.com/office/powerpoint/2010/main" val="4267353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93812" y="319618"/>
            <a:ext cx="7938628" cy="6247864"/>
          </a:xfrm>
          <a:prstGeom prst="rect">
            <a:avLst/>
          </a:prstGeom>
        </p:spPr>
        <p:txBody>
          <a:bodyPr wrap="square">
            <a:spAutoFit/>
          </a:bodyPr>
          <a:lstStyle/>
          <a:p>
            <a:pPr algn="just">
              <a:spcBef>
                <a:spcPts val="1200"/>
              </a:spcBef>
            </a:pPr>
            <a:r>
              <a:rPr lang="es-ES" sz="3200" b="1" dirty="0">
                <a:solidFill>
                  <a:srgbClr val="C00000"/>
                </a:solidFill>
                <a:latin typeface="Arial" pitchFamily="34" charset="0"/>
                <a:cs typeface="Arial" pitchFamily="34" charset="0"/>
              </a:rPr>
              <a:t>1183</a:t>
            </a:r>
            <a:r>
              <a:rPr lang="es-ES" sz="3200" dirty="0">
                <a:solidFill>
                  <a:srgbClr val="C00000"/>
                </a:solidFill>
                <a:latin typeface="Arial" pitchFamily="34" charset="0"/>
                <a:cs typeface="Arial" pitchFamily="34" charset="0"/>
              </a:rPr>
              <a:t> </a:t>
            </a:r>
            <a:r>
              <a:rPr lang="es-ES" sz="2800" dirty="0">
                <a:latin typeface="Arial" pitchFamily="34" charset="0"/>
                <a:cs typeface="Arial" pitchFamily="34" charset="0"/>
              </a:rPr>
              <a:t>El </a:t>
            </a:r>
            <a:r>
              <a:rPr lang="es-ES" sz="3200" i="1" dirty="0">
                <a:latin typeface="Cambria" pitchFamily="18" charset="0"/>
                <a:cs typeface="Arial" pitchFamily="34" charset="0"/>
              </a:rPr>
              <a:t>tabernáculo</a:t>
            </a:r>
            <a:r>
              <a:rPr lang="es-ES" sz="2800" dirty="0">
                <a:latin typeface="Arial" pitchFamily="34" charset="0"/>
                <a:cs typeface="Arial" pitchFamily="34" charset="0"/>
              </a:rPr>
              <a:t> debe estar situado</a:t>
            </a:r>
            <a:r>
              <a:rPr lang="es-ES" sz="3200" i="1" dirty="0">
                <a:latin typeface="Cambria" pitchFamily="18" charset="0"/>
                <a:cs typeface="Arial" pitchFamily="34" charset="0"/>
              </a:rPr>
              <a:t> "en las iglesias en el lugar más digno y con el máximo honor" </a:t>
            </a:r>
            <a:r>
              <a:rPr lang="es-ES" sz="2400" i="1" dirty="0">
                <a:latin typeface="Arial" pitchFamily="34" charset="0"/>
                <a:cs typeface="Arial" pitchFamily="34" charset="0"/>
              </a:rPr>
              <a:t>(Pablo VI, Carta </a:t>
            </a:r>
            <a:r>
              <a:rPr lang="es-ES" sz="2400" i="1" dirty="0" err="1" smtClean="0">
                <a:latin typeface="Arial" pitchFamily="34" charset="0"/>
                <a:cs typeface="Arial" pitchFamily="34" charset="0"/>
              </a:rPr>
              <a:t>Enc</a:t>
            </a:r>
            <a:r>
              <a:rPr lang="es-ES" sz="2400" i="1" dirty="0">
                <a:latin typeface="Arial" pitchFamily="34" charset="0"/>
                <a:cs typeface="Arial" pitchFamily="34" charset="0"/>
              </a:rPr>
              <a:t>. Mysterium </a:t>
            </a:r>
            <a:r>
              <a:rPr lang="es-ES" sz="2400" i="1" dirty="0" err="1">
                <a:latin typeface="Arial" pitchFamily="34" charset="0"/>
                <a:cs typeface="Arial" pitchFamily="34" charset="0"/>
              </a:rPr>
              <a:t>fidei</a:t>
            </a:r>
            <a:r>
              <a:rPr lang="es-ES" sz="2400" i="1" dirty="0">
                <a:latin typeface="Arial" pitchFamily="34" charset="0"/>
                <a:cs typeface="Arial" pitchFamily="34" charset="0"/>
              </a:rPr>
              <a:t>). </a:t>
            </a:r>
            <a:endParaRPr lang="es-ES" sz="2400" i="1" dirty="0" smtClean="0">
              <a:latin typeface="Arial" pitchFamily="34" charset="0"/>
              <a:cs typeface="Arial" pitchFamily="34" charset="0"/>
            </a:endParaRPr>
          </a:p>
          <a:p>
            <a:pPr algn="just">
              <a:spcBef>
                <a:spcPts val="1200"/>
              </a:spcBef>
            </a:pPr>
            <a:r>
              <a:rPr lang="es-ES" sz="2800" dirty="0" smtClean="0">
                <a:latin typeface="Arial" pitchFamily="34" charset="0"/>
                <a:cs typeface="Arial" pitchFamily="34" charset="0"/>
              </a:rPr>
              <a:t>La </a:t>
            </a:r>
            <a:r>
              <a:rPr lang="es-ES" sz="2800" dirty="0">
                <a:latin typeface="Arial" pitchFamily="34" charset="0"/>
                <a:cs typeface="Arial" pitchFamily="34" charset="0"/>
              </a:rPr>
              <a:t>nobleza, la disposición y la seguridad del tabernáculo eucarístico </a:t>
            </a:r>
            <a:r>
              <a:rPr lang="es-ES" sz="2400" i="1" dirty="0">
                <a:latin typeface="Arial" pitchFamily="34" charset="0"/>
                <a:cs typeface="Arial" pitchFamily="34" charset="0"/>
              </a:rPr>
              <a:t>(SC 128) </a:t>
            </a:r>
            <a:r>
              <a:rPr lang="es-ES" sz="2800" dirty="0">
                <a:latin typeface="Arial" pitchFamily="34" charset="0"/>
                <a:cs typeface="Arial" pitchFamily="34" charset="0"/>
              </a:rPr>
              <a:t>deben favorecer la adoración del Señor realmente presente en el Santísimo Sacramento del altar</a:t>
            </a:r>
            <a:r>
              <a:rPr lang="es-ES" sz="2800" dirty="0" smtClean="0">
                <a:latin typeface="Arial" pitchFamily="34" charset="0"/>
                <a:cs typeface="Arial" pitchFamily="34" charset="0"/>
              </a:rPr>
              <a:t>.</a:t>
            </a:r>
            <a:r>
              <a:rPr lang="es-ES" sz="2800" i="1" dirty="0"/>
              <a:t> </a:t>
            </a:r>
            <a:endParaRPr lang="es-ES" sz="2800" i="1" dirty="0" smtClean="0"/>
          </a:p>
          <a:p>
            <a:pPr algn="just">
              <a:spcBef>
                <a:spcPts val="1200"/>
              </a:spcBef>
            </a:pPr>
            <a:r>
              <a:rPr lang="es-ES" sz="2800" dirty="0">
                <a:latin typeface="Arial" pitchFamily="34" charset="0"/>
                <a:cs typeface="Arial" pitchFamily="34" charset="0"/>
              </a:rPr>
              <a:t>El </a:t>
            </a:r>
            <a:r>
              <a:rPr lang="es-ES" sz="3200" i="1" dirty="0">
                <a:latin typeface="Cambria" pitchFamily="18" charset="0"/>
                <a:cs typeface="Arial" pitchFamily="34" charset="0"/>
              </a:rPr>
              <a:t>Santo Crisma </a:t>
            </a:r>
            <a:r>
              <a:rPr lang="es-ES" sz="2800" dirty="0">
                <a:latin typeface="Arial" pitchFamily="34" charset="0"/>
                <a:cs typeface="Arial" pitchFamily="34" charset="0"/>
              </a:rPr>
              <a:t>(</a:t>
            </a:r>
            <a:r>
              <a:rPr lang="es-ES" sz="2800" i="1" dirty="0" err="1">
                <a:latin typeface="Arial" pitchFamily="34" charset="0"/>
                <a:cs typeface="Arial" pitchFamily="34" charset="0"/>
              </a:rPr>
              <a:t>Myron</a:t>
            </a:r>
            <a:r>
              <a:rPr lang="es-ES" sz="2800" dirty="0">
                <a:latin typeface="Arial" pitchFamily="34" charset="0"/>
                <a:cs typeface="Arial" pitchFamily="34" charset="0"/>
              </a:rPr>
              <a:t>), cuya unción es signo sacramental del sello del don del Espíritu Santo, es tradicionalmente conservado y venerado en un lugar seguro del santuario. Se puede colocar junto a él el óleo de los catecúmenos y el de los enfermos</a:t>
            </a:r>
            <a:r>
              <a:rPr lang="es-ES" sz="2800" dirty="0" smtClean="0">
                <a:latin typeface="Arial" pitchFamily="34" charset="0"/>
                <a:cs typeface="Arial" pitchFamily="34" charset="0"/>
              </a:rPr>
              <a:t>.</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3221230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441240"/>
            <a:ext cx="7992888" cy="5940088"/>
          </a:xfrm>
          <a:prstGeom prst="rect">
            <a:avLst/>
          </a:prstGeom>
        </p:spPr>
        <p:txBody>
          <a:bodyPr wrap="square">
            <a:spAutoFit/>
          </a:bodyPr>
          <a:lstStyle/>
          <a:p>
            <a:pPr algn="just">
              <a:spcBef>
                <a:spcPts val="1200"/>
              </a:spcBef>
            </a:pPr>
            <a:r>
              <a:rPr lang="es-ES" sz="3200" b="1" dirty="0">
                <a:solidFill>
                  <a:srgbClr val="C00000"/>
                </a:solidFill>
                <a:latin typeface="Arial" pitchFamily="34" charset="0"/>
                <a:cs typeface="Arial" pitchFamily="34" charset="0"/>
              </a:rPr>
              <a:t>1184</a:t>
            </a:r>
            <a:r>
              <a:rPr lang="es-ES" sz="3200" dirty="0">
                <a:latin typeface="Arial" pitchFamily="34" charset="0"/>
                <a:cs typeface="Arial" pitchFamily="34" charset="0"/>
              </a:rPr>
              <a:t> </a:t>
            </a:r>
            <a:r>
              <a:rPr lang="es-ES" sz="3600" i="1" dirty="0">
                <a:latin typeface="Cambria" pitchFamily="18" charset="0"/>
                <a:cs typeface="Arial" pitchFamily="34" charset="0"/>
              </a:rPr>
              <a:t>La sede</a:t>
            </a:r>
            <a:r>
              <a:rPr lang="es-ES" sz="3600" dirty="0">
                <a:latin typeface="Cambria" pitchFamily="18" charset="0"/>
                <a:cs typeface="Arial" pitchFamily="34" charset="0"/>
              </a:rPr>
              <a:t> </a:t>
            </a:r>
            <a:r>
              <a:rPr lang="es-ES" sz="3200" dirty="0">
                <a:latin typeface="Arial" pitchFamily="34" charset="0"/>
                <a:cs typeface="Arial" pitchFamily="34" charset="0"/>
              </a:rPr>
              <a:t>del obispo </a:t>
            </a:r>
            <a:r>
              <a:rPr lang="es-ES" sz="2800" i="1" dirty="0">
                <a:latin typeface="Arial" pitchFamily="34" charset="0"/>
                <a:cs typeface="Arial" pitchFamily="34" charset="0"/>
              </a:rPr>
              <a:t>(cátedra) </a:t>
            </a:r>
            <a:r>
              <a:rPr lang="es-ES" sz="3200" dirty="0">
                <a:latin typeface="Arial" pitchFamily="34" charset="0"/>
                <a:cs typeface="Arial" pitchFamily="34" charset="0"/>
              </a:rPr>
              <a:t>o del sacerdote </a:t>
            </a:r>
            <a:r>
              <a:rPr lang="es-ES" sz="3600" i="1" dirty="0">
                <a:latin typeface="Cambria" pitchFamily="18" charset="0"/>
                <a:cs typeface="Arial" pitchFamily="34" charset="0"/>
              </a:rPr>
              <a:t>"debe significar su oficio de presidente de la asamblea y director de la oración" </a:t>
            </a:r>
            <a:r>
              <a:rPr lang="es-ES" sz="2800" i="1" dirty="0">
                <a:latin typeface="Arial" pitchFamily="34" charset="0"/>
                <a:cs typeface="Arial" pitchFamily="34" charset="0"/>
              </a:rPr>
              <a:t>(cf. </a:t>
            </a:r>
            <a:r>
              <a:rPr lang="es-ES" sz="2800" i="1" dirty="0" smtClean="0">
                <a:latin typeface="Arial" pitchFamily="34" charset="0"/>
                <a:cs typeface="Arial" pitchFamily="34" charset="0"/>
              </a:rPr>
              <a:t>IGMR, 271).</a:t>
            </a:r>
            <a:endParaRPr lang="es-ES" sz="2800" i="1" dirty="0">
              <a:latin typeface="Arial" pitchFamily="34" charset="0"/>
              <a:cs typeface="Arial" pitchFamily="34" charset="0"/>
            </a:endParaRPr>
          </a:p>
          <a:p>
            <a:pPr algn="just">
              <a:spcBef>
                <a:spcPts val="2400"/>
              </a:spcBef>
            </a:pPr>
            <a:r>
              <a:rPr lang="es-ES" sz="3600" i="1" dirty="0">
                <a:latin typeface="Cambria" pitchFamily="18" charset="0"/>
                <a:cs typeface="Arial" pitchFamily="34" charset="0"/>
              </a:rPr>
              <a:t>El ambón: "La dignidad de la Palabra de Dios exige que en la iglesia haya un sitio reservado para su anuncio, hacia el que, durante la liturgia de la Palabra, se vuelva espontáneamente la atención de los fieles" </a:t>
            </a:r>
            <a:r>
              <a:rPr lang="es-ES" sz="2800" i="1" dirty="0">
                <a:latin typeface="Arial" pitchFamily="34" charset="0"/>
                <a:cs typeface="Arial" pitchFamily="34" charset="0"/>
              </a:rPr>
              <a:t>(cf. </a:t>
            </a:r>
            <a:r>
              <a:rPr lang="es-ES" sz="2800" i="1" dirty="0" smtClean="0">
                <a:latin typeface="Arial" pitchFamily="34" charset="0"/>
                <a:cs typeface="Arial" pitchFamily="34" charset="0"/>
              </a:rPr>
              <a:t>IGMR, 272).</a:t>
            </a:r>
            <a:endParaRPr lang="es-ES" sz="2800" i="1" dirty="0">
              <a:latin typeface="Arial" pitchFamily="34" charset="0"/>
              <a:cs typeface="Arial" pitchFamily="34" charset="0"/>
            </a:endParaRPr>
          </a:p>
        </p:txBody>
      </p:sp>
    </p:spTree>
    <p:extLst>
      <p:ext uri="{BB962C8B-B14F-4D97-AF65-F5344CB8AC3E}">
        <p14:creationId xmlns:p14="http://schemas.microsoft.com/office/powerpoint/2010/main" val="195699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461565"/>
            <a:ext cx="7992888" cy="5847755"/>
          </a:xfrm>
          <a:prstGeom prst="rect">
            <a:avLst/>
          </a:prstGeom>
        </p:spPr>
        <p:txBody>
          <a:bodyPr wrap="square">
            <a:spAutoFit/>
          </a:bodyPr>
          <a:lstStyle/>
          <a:p>
            <a:pPr algn="just">
              <a:spcBef>
                <a:spcPts val="1200"/>
              </a:spcBef>
            </a:pPr>
            <a:r>
              <a:rPr lang="es-ES" sz="3000" b="1" dirty="0">
                <a:solidFill>
                  <a:srgbClr val="C00000"/>
                </a:solidFill>
                <a:latin typeface="Arial" pitchFamily="34" charset="0"/>
                <a:cs typeface="Arial" pitchFamily="34" charset="0"/>
              </a:rPr>
              <a:t>1185</a:t>
            </a:r>
            <a:r>
              <a:rPr lang="es-ES" sz="3000" dirty="0">
                <a:latin typeface="Arial" pitchFamily="34" charset="0"/>
                <a:cs typeface="Arial" pitchFamily="34" charset="0"/>
              </a:rPr>
              <a:t> </a:t>
            </a:r>
            <a:r>
              <a:rPr lang="es-ES" sz="2600" dirty="0">
                <a:latin typeface="Arial" pitchFamily="34" charset="0"/>
                <a:cs typeface="Arial" pitchFamily="34" charset="0"/>
              </a:rPr>
              <a:t>La reunión del pueblo de Dios comienza por el Bautismo; por tanto, el templo debe tener lugar apropiado para la celebración del </a:t>
            </a:r>
            <a:r>
              <a:rPr lang="es-ES" sz="3200" i="1" dirty="0">
                <a:latin typeface="Cambria" pitchFamily="18" charset="0"/>
                <a:cs typeface="Arial" pitchFamily="34" charset="0"/>
              </a:rPr>
              <a:t>Bautismo</a:t>
            </a:r>
            <a:r>
              <a:rPr lang="es-ES" sz="3200" dirty="0">
                <a:latin typeface="Cambria" pitchFamily="18" charset="0"/>
                <a:cs typeface="Arial" pitchFamily="34" charset="0"/>
              </a:rPr>
              <a:t> </a:t>
            </a:r>
            <a:r>
              <a:rPr lang="es-ES" sz="2600" i="1" dirty="0">
                <a:latin typeface="Arial" pitchFamily="34" charset="0"/>
                <a:cs typeface="Arial" pitchFamily="34" charset="0"/>
              </a:rPr>
              <a:t>(baptisterio) </a:t>
            </a:r>
            <a:r>
              <a:rPr lang="es-ES" sz="2600" dirty="0">
                <a:latin typeface="Arial" pitchFamily="34" charset="0"/>
                <a:cs typeface="Arial" pitchFamily="34" charset="0"/>
              </a:rPr>
              <a:t>y favorecer el recuerdo de las promesas del bautismo </a:t>
            </a:r>
            <a:r>
              <a:rPr lang="es-ES" sz="2600" i="1" dirty="0">
                <a:latin typeface="Arial" pitchFamily="34" charset="0"/>
                <a:cs typeface="Arial" pitchFamily="34" charset="0"/>
              </a:rPr>
              <a:t>(agua bendita).</a:t>
            </a:r>
          </a:p>
          <a:p>
            <a:pPr algn="just">
              <a:spcBef>
                <a:spcPts val="1200"/>
              </a:spcBef>
            </a:pPr>
            <a:r>
              <a:rPr lang="es-ES" sz="2600" dirty="0">
                <a:latin typeface="Arial" pitchFamily="34" charset="0"/>
                <a:cs typeface="Arial" pitchFamily="34" charset="0"/>
              </a:rPr>
              <a:t>La renovación de la vida bautismal exige la </a:t>
            </a:r>
            <a:r>
              <a:rPr lang="es-ES" sz="3200" i="1" dirty="0" smtClean="0">
                <a:latin typeface="Cambria" pitchFamily="18" charset="0"/>
                <a:cs typeface="Arial" pitchFamily="34" charset="0"/>
              </a:rPr>
              <a:t>Penitencia</a:t>
            </a:r>
            <a:r>
              <a:rPr lang="es-ES" sz="3200" i="1" dirty="0">
                <a:latin typeface="Cambria" pitchFamily="18" charset="0"/>
                <a:cs typeface="Arial" pitchFamily="34" charset="0"/>
              </a:rPr>
              <a:t>. </a:t>
            </a:r>
            <a:r>
              <a:rPr lang="es-ES" sz="2600" dirty="0">
                <a:latin typeface="Arial" pitchFamily="34" charset="0"/>
                <a:cs typeface="Arial" pitchFamily="34" charset="0"/>
              </a:rPr>
              <a:t>Por tanto, el templo debe estar preparado para que se pueda expresar el arrepentimiento y la recepción del perdón, lo cual exige asimismo un lugar apropiado.</a:t>
            </a:r>
          </a:p>
          <a:p>
            <a:pPr algn="just">
              <a:spcBef>
                <a:spcPts val="1200"/>
              </a:spcBef>
            </a:pPr>
            <a:r>
              <a:rPr lang="es-ES" sz="2600" dirty="0">
                <a:latin typeface="Arial" pitchFamily="34" charset="0"/>
                <a:cs typeface="Arial" pitchFamily="34" charset="0"/>
              </a:rPr>
              <a:t>El templo también debe ser un espacio que invite al recogimiento y a la oración silenciosa, que prolonga e interioriza la gran plegaria de la Eucaristía.</a:t>
            </a:r>
          </a:p>
        </p:txBody>
      </p:sp>
    </p:spTree>
    <p:extLst>
      <p:ext uri="{BB962C8B-B14F-4D97-AF65-F5344CB8AC3E}">
        <p14:creationId xmlns:p14="http://schemas.microsoft.com/office/powerpoint/2010/main" val="255520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57808" y="839609"/>
            <a:ext cx="8028384" cy="4955203"/>
          </a:xfrm>
          <a:prstGeom prst="rect">
            <a:avLst/>
          </a:prstGeom>
        </p:spPr>
        <p:txBody>
          <a:bodyPr wrap="square">
            <a:spAutoFit/>
          </a:bodyPr>
          <a:lstStyle/>
          <a:p>
            <a:pPr algn="just">
              <a:spcBef>
                <a:spcPts val="1200"/>
              </a:spcBef>
            </a:pPr>
            <a:r>
              <a:rPr lang="es-ES" sz="3200" b="1" dirty="0">
                <a:solidFill>
                  <a:srgbClr val="C00000"/>
                </a:solidFill>
                <a:latin typeface="Arial" pitchFamily="34" charset="0"/>
                <a:cs typeface="Arial" pitchFamily="34" charset="0"/>
              </a:rPr>
              <a:t>1186</a:t>
            </a:r>
            <a:r>
              <a:rPr lang="es-ES" sz="3200" dirty="0">
                <a:solidFill>
                  <a:srgbClr val="C00000"/>
                </a:solidFill>
                <a:latin typeface="Arial" pitchFamily="34" charset="0"/>
                <a:cs typeface="Arial" pitchFamily="34" charset="0"/>
              </a:rPr>
              <a:t> </a:t>
            </a:r>
            <a:r>
              <a:rPr lang="es-ES" sz="2800" dirty="0">
                <a:latin typeface="Arial" pitchFamily="34" charset="0"/>
                <a:cs typeface="Arial" pitchFamily="34" charset="0"/>
              </a:rPr>
              <a:t>Finalmente, el templo tiene una significación escatológica. Para entrar en la casa de Dios ordinariamente se franquea un umbral, símbolo del paso desde el mundo herido por el pecado al mundo de la vida nueva al que todos los hombres son llamados. La Iglesia visible simboliza la casa paterna hacia la cual el pueblo de Dios está en marcha y donde el Padre </a:t>
            </a:r>
            <a:r>
              <a:rPr lang="es-ES" sz="3200" i="1" dirty="0">
                <a:latin typeface="Cambria" pitchFamily="18" charset="0"/>
                <a:cs typeface="Arial" pitchFamily="34" charset="0"/>
              </a:rPr>
              <a:t>"enjugará toda lágrima de sus ojos" </a:t>
            </a:r>
            <a:r>
              <a:rPr lang="es-ES" sz="2400" i="1" dirty="0">
                <a:latin typeface="Arial" pitchFamily="34" charset="0"/>
                <a:cs typeface="Arial" pitchFamily="34" charset="0"/>
              </a:rPr>
              <a:t>(</a:t>
            </a:r>
            <a:r>
              <a:rPr lang="es-ES" sz="2400" i="1" dirty="0" err="1">
                <a:latin typeface="Arial" pitchFamily="34" charset="0"/>
                <a:cs typeface="Arial" pitchFamily="34" charset="0"/>
              </a:rPr>
              <a:t>Ap</a:t>
            </a:r>
            <a:r>
              <a:rPr lang="es-ES" sz="2400" i="1" dirty="0">
                <a:latin typeface="Arial" pitchFamily="34" charset="0"/>
                <a:cs typeface="Arial" pitchFamily="34" charset="0"/>
              </a:rPr>
              <a:t> 21,4). </a:t>
            </a:r>
            <a:r>
              <a:rPr lang="es-ES" sz="2800" dirty="0">
                <a:latin typeface="Arial" pitchFamily="34" charset="0"/>
                <a:cs typeface="Arial" pitchFamily="34" charset="0"/>
              </a:rPr>
              <a:t>Por eso también la Iglesia es la casa de </a:t>
            </a:r>
            <a:r>
              <a:rPr lang="es-ES" sz="2800" i="1" dirty="0">
                <a:latin typeface="Arial" pitchFamily="34" charset="0"/>
                <a:cs typeface="Arial" pitchFamily="34" charset="0"/>
              </a:rPr>
              <a:t>todos</a:t>
            </a:r>
            <a:r>
              <a:rPr lang="es-ES" sz="2800" dirty="0">
                <a:latin typeface="Arial" pitchFamily="34" charset="0"/>
                <a:cs typeface="Arial" pitchFamily="34" charset="0"/>
              </a:rPr>
              <a:t> los hijos de Dios, ampliamente abierta y acogedora.</a:t>
            </a:r>
          </a:p>
        </p:txBody>
      </p:sp>
    </p:spTree>
    <p:extLst>
      <p:ext uri="{BB962C8B-B14F-4D97-AF65-F5344CB8AC3E}">
        <p14:creationId xmlns:p14="http://schemas.microsoft.com/office/powerpoint/2010/main" val="347713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483140"/>
            <a:ext cx="8208912" cy="3447098"/>
          </a:xfrm>
          <a:prstGeom prst="rect">
            <a:avLst/>
          </a:prstGeom>
        </p:spPr>
        <p:txBody>
          <a:bodyPr wrap="square">
            <a:spAutoFit/>
          </a:bodyPr>
          <a:lstStyle/>
          <a:p>
            <a:pPr algn="just">
              <a:spcBef>
                <a:spcPts val="1200"/>
              </a:spcBef>
            </a:pPr>
            <a:r>
              <a:rPr lang="es-ES" sz="2800" dirty="0">
                <a:latin typeface="Arial" pitchFamily="34" charset="0"/>
                <a:cs typeface="Arial" pitchFamily="34" charset="0"/>
              </a:rPr>
              <a:t>El edificio de culto cristiano no es </a:t>
            </a:r>
            <a:r>
              <a:rPr lang="es-ES" sz="2800" dirty="0" smtClean="0">
                <a:latin typeface="Arial" pitchFamily="34" charset="0"/>
                <a:cs typeface="Arial" pitchFamily="34" charset="0"/>
              </a:rPr>
              <a:t>el equivalente </a:t>
            </a:r>
            <a:r>
              <a:rPr lang="es-ES" sz="2800" dirty="0">
                <a:latin typeface="Arial" pitchFamily="34" charset="0"/>
                <a:cs typeface="Arial" pitchFamily="34" charset="0"/>
              </a:rPr>
              <a:t>al templo pagano, </a:t>
            </a:r>
            <a:r>
              <a:rPr lang="es-ES" sz="2800" dirty="0" smtClean="0">
                <a:latin typeface="Arial" pitchFamily="34" charset="0"/>
                <a:cs typeface="Arial" pitchFamily="34" charset="0"/>
              </a:rPr>
              <a:t>donde la </a:t>
            </a:r>
            <a:r>
              <a:rPr lang="es-ES" sz="2800" dirty="0">
                <a:latin typeface="Arial" pitchFamily="34" charset="0"/>
                <a:cs typeface="Arial" pitchFamily="34" charset="0"/>
              </a:rPr>
              <a:t>celda con la efigie de </a:t>
            </a:r>
            <a:r>
              <a:rPr lang="es-ES" sz="2800" dirty="0" smtClean="0">
                <a:latin typeface="Arial" pitchFamily="34" charset="0"/>
                <a:cs typeface="Arial" pitchFamily="34" charset="0"/>
              </a:rPr>
              <a:t>la </a:t>
            </a:r>
            <a:r>
              <a:rPr lang="es-ES" sz="2800" dirty="0">
                <a:latin typeface="Arial" pitchFamily="34" charset="0"/>
                <a:cs typeface="Arial" pitchFamily="34" charset="0"/>
              </a:rPr>
              <a:t>deidad era considerada en cierto sentido también la casa de esta última</a:t>
            </a:r>
            <a:r>
              <a:rPr lang="es-ES" sz="2800" dirty="0" smtClean="0">
                <a:latin typeface="Arial" pitchFamily="34" charset="0"/>
                <a:cs typeface="Arial" pitchFamily="34" charset="0"/>
              </a:rPr>
              <a:t>.</a:t>
            </a:r>
          </a:p>
          <a:p>
            <a:pPr algn="just">
              <a:spcBef>
                <a:spcPts val="1200"/>
              </a:spcBef>
            </a:pPr>
            <a:r>
              <a:rPr lang="es-ES" sz="2800" dirty="0">
                <a:latin typeface="Arial" pitchFamily="34" charset="0"/>
                <a:cs typeface="Arial" pitchFamily="34" charset="0"/>
              </a:rPr>
              <a:t>Como dice san Pablo a los Atenienses: </a:t>
            </a:r>
          </a:p>
          <a:p>
            <a:pPr algn="just">
              <a:spcBef>
                <a:spcPts val="1200"/>
              </a:spcBef>
            </a:pPr>
            <a:endParaRPr lang="es-ES" sz="2400" dirty="0">
              <a:latin typeface="Arial" pitchFamily="34" charset="0"/>
              <a:cs typeface="Arial" pitchFamily="34" charset="0"/>
            </a:endParaRPr>
          </a:p>
          <a:p>
            <a:pPr algn="just">
              <a:spcBef>
                <a:spcPts val="1200"/>
              </a:spcBef>
            </a:pPr>
            <a:endParaRPr lang="es-ES" sz="2400" i="1" dirty="0">
              <a:latin typeface="Arial" pitchFamily="34" charset="0"/>
              <a:cs typeface="Arial" pitchFamily="34" charset="0"/>
            </a:endParaRPr>
          </a:p>
        </p:txBody>
      </p:sp>
      <p:sp>
        <p:nvSpPr>
          <p:cNvPr id="4" name="3 CuadroTexto"/>
          <p:cNvSpPr txBox="1"/>
          <p:nvPr/>
        </p:nvSpPr>
        <p:spPr>
          <a:xfrm>
            <a:off x="282799" y="3284984"/>
            <a:ext cx="3497113" cy="2369880"/>
          </a:xfrm>
          <a:prstGeom prst="rect">
            <a:avLst/>
          </a:prstGeom>
          <a:noFill/>
        </p:spPr>
        <p:txBody>
          <a:bodyPr wrap="square" rtlCol="0">
            <a:spAutoFit/>
          </a:bodyPr>
          <a:lstStyle/>
          <a:p>
            <a:pPr algn="just">
              <a:spcBef>
                <a:spcPts val="1200"/>
              </a:spcBef>
            </a:pPr>
            <a:r>
              <a:rPr lang="es-ES" sz="3200" i="1" dirty="0" smtClean="0">
                <a:latin typeface="Cambria" pitchFamily="18" charset="0"/>
                <a:cs typeface="Arial" pitchFamily="34" charset="0"/>
              </a:rPr>
              <a:t>"</a:t>
            </a:r>
            <a:r>
              <a:rPr lang="es-ES" sz="3200" i="1" dirty="0">
                <a:latin typeface="Cambria" pitchFamily="18" charset="0"/>
                <a:cs typeface="Arial" pitchFamily="34" charset="0"/>
              </a:rPr>
              <a:t>Dios no habita en templos hechos por manos de hombre" </a:t>
            </a:r>
            <a:endParaRPr lang="es-ES" sz="3200" i="1" dirty="0" smtClean="0">
              <a:latin typeface="Cambria" pitchFamily="18" charset="0"/>
              <a:cs typeface="Arial" pitchFamily="34" charset="0"/>
            </a:endParaRPr>
          </a:p>
          <a:p>
            <a:pPr algn="r">
              <a:spcBef>
                <a:spcPts val="1200"/>
              </a:spcBef>
            </a:pPr>
            <a:r>
              <a:rPr lang="es-ES" sz="2400" i="1" dirty="0" smtClean="0">
                <a:latin typeface="Arial" pitchFamily="34" charset="0"/>
                <a:cs typeface="Arial" pitchFamily="34" charset="0"/>
              </a:rPr>
              <a:t>(</a:t>
            </a:r>
            <a:r>
              <a:rPr lang="es-ES" sz="2400" i="1" dirty="0" err="1">
                <a:latin typeface="Arial" pitchFamily="34" charset="0"/>
                <a:cs typeface="Arial" pitchFamily="34" charset="0"/>
              </a:rPr>
              <a:t>Hch</a:t>
            </a:r>
            <a:r>
              <a:rPr lang="es-ES" sz="2400" i="1" dirty="0">
                <a:latin typeface="Arial" pitchFamily="34" charset="0"/>
                <a:cs typeface="Arial" pitchFamily="34" charset="0"/>
              </a:rPr>
              <a:t>. 17,24).</a:t>
            </a:r>
          </a:p>
          <a:p>
            <a:endParaRPr lang="es-ES"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5" y="3152660"/>
            <a:ext cx="5172819" cy="3705340"/>
          </a:xfrm>
          <a:prstGeom prst="rect">
            <a:avLst/>
          </a:prstGeom>
        </p:spPr>
      </p:pic>
    </p:spTree>
    <p:extLst>
      <p:ext uri="{BB962C8B-B14F-4D97-AF65-F5344CB8AC3E}">
        <p14:creationId xmlns:p14="http://schemas.microsoft.com/office/powerpoint/2010/main" val="226178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31540" y="212735"/>
            <a:ext cx="8280920" cy="6432530"/>
          </a:xfrm>
          <a:prstGeom prst="rect">
            <a:avLst/>
          </a:prstGeom>
        </p:spPr>
        <p:txBody>
          <a:bodyPr wrap="square">
            <a:spAutoFit/>
          </a:bodyPr>
          <a:lstStyle/>
          <a:p>
            <a:pPr algn="just">
              <a:spcBef>
                <a:spcPts val="1200"/>
              </a:spcBef>
            </a:pPr>
            <a:r>
              <a:rPr lang="es-ES" sz="2800" b="1" dirty="0">
                <a:solidFill>
                  <a:srgbClr val="C00000"/>
                </a:solidFill>
                <a:latin typeface="Arial" pitchFamily="34" charset="0"/>
                <a:cs typeface="Arial" pitchFamily="34" charset="0"/>
              </a:rPr>
              <a:t>Resumen</a:t>
            </a:r>
            <a:endParaRPr lang="es-ES" sz="2800" dirty="0">
              <a:solidFill>
                <a:srgbClr val="C00000"/>
              </a:solidFill>
              <a:latin typeface="Arial" pitchFamily="34" charset="0"/>
              <a:cs typeface="Arial" pitchFamily="34" charset="0"/>
            </a:endParaRPr>
          </a:p>
          <a:p>
            <a:pPr algn="just">
              <a:spcBef>
                <a:spcPts val="1200"/>
              </a:spcBef>
            </a:pPr>
            <a:r>
              <a:rPr lang="es-ES" sz="2800" b="1" dirty="0">
                <a:solidFill>
                  <a:srgbClr val="C00000"/>
                </a:solidFill>
                <a:latin typeface="Arial" pitchFamily="34" charset="0"/>
                <a:cs typeface="Arial" pitchFamily="34" charset="0"/>
              </a:rPr>
              <a:t>1187</a:t>
            </a:r>
            <a:r>
              <a:rPr lang="es-ES" sz="2800" dirty="0">
                <a:latin typeface="Arial" pitchFamily="34" charset="0"/>
                <a:cs typeface="Arial" pitchFamily="34" charset="0"/>
              </a:rPr>
              <a:t> La liturgia es la obra de Cristo total, Cabeza y Cuerpo. Nuestro Sumo Sacerdote la celebra sin cesar en la liturgia celestial, con la santa Madre de Dios, los Apóstoles, todos los santos y la muchedumbre de seres humanos que han entrado ya en el Reino.</a:t>
            </a:r>
          </a:p>
          <a:p>
            <a:pPr algn="just">
              <a:spcBef>
                <a:spcPts val="1200"/>
              </a:spcBef>
            </a:pPr>
            <a:r>
              <a:rPr lang="es-ES" sz="2800" b="1" dirty="0">
                <a:solidFill>
                  <a:srgbClr val="C00000"/>
                </a:solidFill>
                <a:latin typeface="Arial" pitchFamily="34" charset="0"/>
                <a:cs typeface="Arial" pitchFamily="34" charset="0"/>
              </a:rPr>
              <a:t>1188</a:t>
            </a:r>
            <a:r>
              <a:rPr lang="es-ES" sz="2800" dirty="0">
                <a:latin typeface="Arial" pitchFamily="34" charset="0"/>
                <a:cs typeface="Arial" pitchFamily="34" charset="0"/>
              </a:rPr>
              <a:t> En una celebración litúrgica, toda la asamblea es </a:t>
            </a:r>
            <a:r>
              <a:rPr lang="es-ES" sz="3200" i="1" dirty="0">
                <a:latin typeface="Cambria" pitchFamily="18" charset="0"/>
                <a:cs typeface="Arial" pitchFamily="34" charset="0"/>
              </a:rPr>
              <a:t>"</a:t>
            </a:r>
            <a:r>
              <a:rPr lang="es-ES" sz="3200" i="1" dirty="0" err="1">
                <a:latin typeface="Cambria" pitchFamily="18" charset="0"/>
                <a:cs typeface="Arial" pitchFamily="34" charset="0"/>
              </a:rPr>
              <a:t>liturgo</a:t>
            </a:r>
            <a:r>
              <a:rPr lang="es-ES" sz="3200" i="1" dirty="0">
                <a:latin typeface="Cambria" pitchFamily="18" charset="0"/>
                <a:cs typeface="Arial" pitchFamily="34" charset="0"/>
              </a:rPr>
              <a:t>"</a:t>
            </a:r>
            <a:r>
              <a:rPr lang="es-ES" sz="2800" dirty="0">
                <a:latin typeface="Arial" pitchFamily="34" charset="0"/>
                <a:cs typeface="Arial" pitchFamily="34" charset="0"/>
              </a:rPr>
              <a:t>,</a:t>
            </a:r>
            <a:r>
              <a:rPr lang="es-ES" sz="3200" i="1" dirty="0">
                <a:latin typeface="Cambria" pitchFamily="18" charset="0"/>
                <a:cs typeface="Arial" pitchFamily="34" charset="0"/>
              </a:rPr>
              <a:t> </a:t>
            </a:r>
            <a:r>
              <a:rPr lang="es-ES" sz="2800" dirty="0">
                <a:latin typeface="Arial" pitchFamily="34" charset="0"/>
                <a:cs typeface="Arial" pitchFamily="34" charset="0"/>
              </a:rPr>
              <a:t>cada cual según su función. El sacerdocio bautismal es el sacerdocio de todo el Cuerpo de Cristo. Pero algunos fieles son ordenados por el sacramento del Orden sacerdotal para representar a Cristo como Cabeza del Cuerpo.</a:t>
            </a:r>
          </a:p>
        </p:txBody>
      </p:sp>
    </p:spTree>
    <p:extLst>
      <p:ext uri="{BB962C8B-B14F-4D97-AF65-F5344CB8AC3E}">
        <p14:creationId xmlns:p14="http://schemas.microsoft.com/office/powerpoint/2010/main" val="3959853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21804" y="318710"/>
            <a:ext cx="8100392" cy="6432530"/>
          </a:xfrm>
          <a:prstGeom prst="rect">
            <a:avLst/>
          </a:prstGeom>
        </p:spPr>
        <p:txBody>
          <a:bodyPr wrap="square">
            <a:spAutoFit/>
          </a:bodyPr>
          <a:lstStyle/>
          <a:p>
            <a:pPr algn="just">
              <a:spcBef>
                <a:spcPts val="1200"/>
              </a:spcBef>
            </a:pPr>
            <a:r>
              <a:rPr lang="es-ES" sz="2700" b="1" dirty="0">
                <a:solidFill>
                  <a:srgbClr val="C00000"/>
                </a:solidFill>
                <a:latin typeface="Arial" pitchFamily="34" charset="0"/>
                <a:cs typeface="Arial" pitchFamily="34" charset="0"/>
              </a:rPr>
              <a:t>1189</a:t>
            </a:r>
            <a:r>
              <a:rPr lang="es-ES" sz="2700" dirty="0">
                <a:latin typeface="Arial" pitchFamily="34" charset="0"/>
                <a:cs typeface="Arial" pitchFamily="34" charset="0"/>
              </a:rPr>
              <a:t> La celebración litúrgica comprende signos y símbolos que se refieren a la creación</a:t>
            </a:r>
            <a:r>
              <a:rPr lang="es-ES" sz="2700" i="1" dirty="0">
                <a:latin typeface="Arial" pitchFamily="34" charset="0"/>
                <a:cs typeface="Arial" pitchFamily="34" charset="0"/>
              </a:rPr>
              <a:t> (luz, agua, fuego)</a:t>
            </a:r>
            <a:r>
              <a:rPr lang="es-ES" sz="2700" dirty="0">
                <a:latin typeface="Arial" pitchFamily="34" charset="0"/>
                <a:cs typeface="Arial" pitchFamily="34" charset="0"/>
              </a:rPr>
              <a:t>, a la vida humana </a:t>
            </a:r>
            <a:r>
              <a:rPr lang="es-ES" sz="2700" i="1" dirty="0">
                <a:latin typeface="Arial" pitchFamily="34" charset="0"/>
                <a:cs typeface="Arial" pitchFamily="34" charset="0"/>
              </a:rPr>
              <a:t>(lavar, ungir, partir el pan) </a:t>
            </a:r>
            <a:r>
              <a:rPr lang="es-ES" sz="2700" dirty="0">
                <a:latin typeface="Arial" pitchFamily="34" charset="0"/>
                <a:cs typeface="Arial" pitchFamily="34" charset="0"/>
              </a:rPr>
              <a:t>y a la historia de la salvación</a:t>
            </a:r>
            <a:r>
              <a:rPr lang="es-ES" sz="2700" i="1" dirty="0">
                <a:latin typeface="Arial" pitchFamily="34" charset="0"/>
                <a:cs typeface="Arial" pitchFamily="34" charset="0"/>
              </a:rPr>
              <a:t> (los ritos de la Pascua). </a:t>
            </a:r>
            <a:r>
              <a:rPr lang="es-ES" sz="2700" dirty="0">
                <a:latin typeface="Arial" pitchFamily="34" charset="0"/>
                <a:cs typeface="Arial" pitchFamily="34" charset="0"/>
              </a:rPr>
              <a:t>Insertos en el mundo de la fe y asumidos por la fuerza del Espíritu Santo, estos elementos cósmicos, estos ritos humanos, estos gestos del recuerdo de Dios se hacen portadores de la acción salvífica y santificadora de Cristo.</a:t>
            </a:r>
          </a:p>
          <a:p>
            <a:pPr algn="just">
              <a:spcBef>
                <a:spcPts val="2400"/>
              </a:spcBef>
            </a:pPr>
            <a:r>
              <a:rPr lang="es-ES" sz="2700" b="1" dirty="0">
                <a:solidFill>
                  <a:srgbClr val="C00000"/>
                </a:solidFill>
                <a:latin typeface="Arial" pitchFamily="34" charset="0"/>
                <a:cs typeface="Arial" pitchFamily="34" charset="0"/>
              </a:rPr>
              <a:t>1190</a:t>
            </a:r>
            <a:r>
              <a:rPr lang="es-ES" sz="2700" dirty="0">
                <a:latin typeface="Arial" pitchFamily="34" charset="0"/>
                <a:cs typeface="Arial" pitchFamily="34" charset="0"/>
              </a:rPr>
              <a:t> La Liturgia de la Palabra es una parte integrante de la celebración. El sentido de la celebración es expresado por la Palabra de Dios que es anunciada y por el compromiso de la fe que responde a ella.</a:t>
            </a:r>
          </a:p>
        </p:txBody>
      </p:sp>
    </p:spTree>
    <p:extLst>
      <p:ext uri="{BB962C8B-B14F-4D97-AF65-F5344CB8AC3E}">
        <p14:creationId xmlns:p14="http://schemas.microsoft.com/office/powerpoint/2010/main" val="49292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605150"/>
            <a:ext cx="8064896" cy="5801588"/>
          </a:xfrm>
          <a:prstGeom prst="rect">
            <a:avLst/>
          </a:prstGeom>
        </p:spPr>
        <p:txBody>
          <a:bodyPr wrap="square">
            <a:spAutoFit/>
          </a:bodyPr>
          <a:lstStyle/>
          <a:p>
            <a:pPr algn="just">
              <a:spcBef>
                <a:spcPts val="1200"/>
              </a:spcBef>
            </a:pPr>
            <a:r>
              <a:rPr lang="es-ES" sz="2700" b="1" dirty="0">
                <a:solidFill>
                  <a:srgbClr val="C00000"/>
                </a:solidFill>
                <a:latin typeface="Arial" pitchFamily="34" charset="0"/>
                <a:cs typeface="Arial" pitchFamily="34" charset="0"/>
              </a:rPr>
              <a:t>1191</a:t>
            </a:r>
            <a:r>
              <a:rPr lang="es-ES" sz="2700" dirty="0">
                <a:latin typeface="Arial" pitchFamily="34" charset="0"/>
                <a:cs typeface="Arial" pitchFamily="34" charset="0"/>
              </a:rPr>
              <a:t> El canto y la música están en estrecha conexión con la acción litúrgica. Criterios para un uso adecuado de ellos son: la belleza expresiva de la oración, la participación unánime de la asamblea, y el carácter sagrado de la celebración.</a:t>
            </a:r>
          </a:p>
          <a:p>
            <a:pPr algn="just">
              <a:spcBef>
                <a:spcPts val="2400"/>
              </a:spcBef>
            </a:pPr>
            <a:r>
              <a:rPr lang="es-ES" sz="2700" b="1" dirty="0">
                <a:solidFill>
                  <a:srgbClr val="C00000"/>
                </a:solidFill>
                <a:latin typeface="Arial" pitchFamily="34" charset="0"/>
                <a:cs typeface="Arial" pitchFamily="34" charset="0"/>
              </a:rPr>
              <a:t>1192</a:t>
            </a:r>
            <a:r>
              <a:rPr lang="es-ES" sz="2700" dirty="0">
                <a:solidFill>
                  <a:srgbClr val="C00000"/>
                </a:solidFill>
                <a:latin typeface="Arial" pitchFamily="34" charset="0"/>
                <a:cs typeface="Arial" pitchFamily="34" charset="0"/>
              </a:rPr>
              <a:t> </a:t>
            </a:r>
            <a:r>
              <a:rPr lang="es-ES" sz="2700" dirty="0">
                <a:latin typeface="Arial" pitchFamily="34" charset="0"/>
                <a:cs typeface="Arial" pitchFamily="34" charset="0"/>
              </a:rPr>
              <a:t>Las imágenes sagradas, presentes en nuestras iglesias y en nuestras casas, están destinadas a despertar y alimentar nuestra fe en el Misterio de Cristo. A través del icono de Cristo y de sus obras de salvación, es a Él a quien adoramos. A través de las sagradas imágenes de la Santísima Madre de Dios, de los ángeles y de los santos, veneramos a quienes en ellas son representados.</a:t>
            </a:r>
          </a:p>
        </p:txBody>
      </p:sp>
    </p:spTree>
    <p:extLst>
      <p:ext uri="{BB962C8B-B14F-4D97-AF65-F5344CB8AC3E}">
        <p14:creationId xmlns:p14="http://schemas.microsoft.com/office/powerpoint/2010/main" val="109333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95536" y="397401"/>
            <a:ext cx="8280920" cy="6063198"/>
          </a:xfrm>
          <a:prstGeom prst="rect">
            <a:avLst/>
          </a:prstGeom>
        </p:spPr>
        <p:txBody>
          <a:bodyPr wrap="square">
            <a:spAutoFit/>
          </a:bodyPr>
          <a:lstStyle/>
          <a:p>
            <a:pPr algn="just">
              <a:spcBef>
                <a:spcPts val="2400"/>
              </a:spcBef>
            </a:pPr>
            <a:r>
              <a:rPr lang="es-ES" sz="2800" b="1" dirty="0">
                <a:solidFill>
                  <a:srgbClr val="C00000"/>
                </a:solidFill>
                <a:latin typeface="Arial" pitchFamily="34" charset="0"/>
                <a:cs typeface="Arial" pitchFamily="34" charset="0"/>
              </a:rPr>
              <a:t>1193</a:t>
            </a:r>
            <a:r>
              <a:rPr lang="es-ES" sz="2800" dirty="0">
                <a:latin typeface="Arial" pitchFamily="34" charset="0"/>
                <a:cs typeface="Arial" pitchFamily="34" charset="0"/>
              </a:rPr>
              <a:t> El domingo, </a:t>
            </a:r>
            <a:r>
              <a:rPr lang="es-ES" sz="3200" i="1" dirty="0">
                <a:latin typeface="Cambria" pitchFamily="18" charset="0"/>
                <a:cs typeface="Arial" pitchFamily="34" charset="0"/>
              </a:rPr>
              <a:t>"día del Señor", </a:t>
            </a:r>
            <a:r>
              <a:rPr lang="es-ES" sz="2800" dirty="0">
                <a:latin typeface="Arial" pitchFamily="34" charset="0"/>
                <a:cs typeface="Arial" pitchFamily="34" charset="0"/>
              </a:rPr>
              <a:t>es el día principal de la celebración de la Eucaristía porque es el día de la Resurrección. Es el día de la asamblea litúrgica por excelencia, el día de la familia cristiana, el día del gozo y de descanso del trabajo. Él es </a:t>
            </a:r>
            <a:r>
              <a:rPr lang="es-ES" sz="3200" i="1" dirty="0">
                <a:latin typeface="Cambria" pitchFamily="18" charset="0"/>
                <a:cs typeface="Arial" pitchFamily="34" charset="0"/>
              </a:rPr>
              <a:t>"fundamento y núcleo de todo el año litúrgico"</a:t>
            </a:r>
            <a:r>
              <a:rPr lang="es-ES" sz="2800" dirty="0">
                <a:latin typeface="Arial" pitchFamily="34" charset="0"/>
                <a:cs typeface="Arial" pitchFamily="34" charset="0"/>
              </a:rPr>
              <a:t> </a:t>
            </a:r>
            <a:r>
              <a:rPr lang="es-ES" sz="2400" i="1" dirty="0">
                <a:latin typeface="Arial" pitchFamily="34" charset="0"/>
                <a:cs typeface="Arial" pitchFamily="34" charset="0"/>
              </a:rPr>
              <a:t>(SC 106).</a:t>
            </a:r>
          </a:p>
          <a:p>
            <a:pPr algn="just">
              <a:spcBef>
                <a:spcPts val="2400"/>
              </a:spcBef>
            </a:pPr>
            <a:r>
              <a:rPr lang="es-ES" sz="2800" b="1" dirty="0">
                <a:solidFill>
                  <a:srgbClr val="C00000"/>
                </a:solidFill>
                <a:latin typeface="Arial" pitchFamily="34" charset="0"/>
                <a:cs typeface="Arial" pitchFamily="34" charset="0"/>
              </a:rPr>
              <a:t>1194</a:t>
            </a:r>
            <a:r>
              <a:rPr lang="es-ES" sz="2800" dirty="0">
                <a:latin typeface="Arial" pitchFamily="34" charset="0"/>
                <a:cs typeface="Arial" pitchFamily="34" charset="0"/>
              </a:rPr>
              <a:t> La Iglesia, </a:t>
            </a:r>
            <a:r>
              <a:rPr lang="es-ES" sz="3200" i="1" dirty="0">
                <a:latin typeface="Cambria" pitchFamily="18" charset="0"/>
                <a:cs typeface="Arial" pitchFamily="34" charset="0"/>
              </a:rPr>
              <a:t>"en el círculo del año desarrolla todo el misterio de Cristo, desde la Encarnación y la Navidad hasta la Ascensión, Pentecostés y la expectativa de la dichosa esperanza y venida del Señor" </a:t>
            </a:r>
            <a:r>
              <a:rPr lang="es-ES" sz="2400" i="1" dirty="0">
                <a:latin typeface="Arial" pitchFamily="34" charset="0"/>
                <a:cs typeface="Arial" pitchFamily="34" charset="0"/>
              </a:rPr>
              <a:t>(SC 102).</a:t>
            </a:r>
          </a:p>
        </p:txBody>
      </p:sp>
    </p:spTree>
    <p:extLst>
      <p:ext uri="{BB962C8B-B14F-4D97-AF65-F5344CB8AC3E}">
        <p14:creationId xmlns:p14="http://schemas.microsoft.com/office/powerpoint/2010/main" val="38072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548680"/>
            <a:ext cx="7920880" cy="5786199"/>
          </a:xfrm>
          <a:prstGeom prst="rect">
            <a:avLst/>
          </a:prstGeom>
        </p:spPr>
        <p:txBody>
          <a:bodyPr wrap="square">
            <a:spAutoFit/>
          </a:bodyPr>
          <a:lstStyle/>
          <a:p>
            <a:pPr algn="just">
              <a:spcBef>
                <a:spcPts val="2400"/>
              </a:spcBef>
            </a:pPr>
            <a:r>
              <a:rPr lang="es-ES" sz="2500" b="1" dirty="0">
                <a:solidFill>
                  <a:srgbClr val="C00000"/>
                </a:solidFill>
                <a:latin typeface="Arial" pitchFamily="34" charset="0"/>
                <a:cs typeface="Arial" pitchFamily="34" charset="0"/>
              </a:rPr>
              <a:t>1195</a:t>
            </a:r>
            <a:r>
              <a:rPr lang="es-ES" sz="2500" dirty="0">
                <a:latin typeface="Arial" pitchFamily="34" charset="0"/>
                <a:cs typeface="Arial" pitchFamily="34" charset="0"/>
              </a:rPr>
              <a:t> Haciendo memoria de los santos, en primer lugar de la santa Madre de Dios, luego de los Apóstoles, los mártires y los otros santos, en días fijos del año litúrgico, la Iglesia de la tierra manifiesta que está unida a la liturgia del cielo; glorifica a Cristo por haber realizado su salvación en sus miembros glorificados; su ejemplo la estimula en el camino hacia el Padre.</a:t>
            </a:r>
          </a:p>
          <a:p>
            <a:pPr algn="just">
              <a:spcBef>
                <a:spcPts val="2400"/>
              </a:spcBef>
            </a:pPr>
            <a:r>
              <a:rPr lang="es-ES" sz="2500" b="1" dirty="0">
                <a:solidFill>
                  <a:srgbClr val="C00000"/>
                </a:solidFill>
                <a:latin typeface="Arial" pitchFamily="34" charset="0"/>
                <a:cs typeface="Arial" pitchFamily="34" charset="0"/>
              </a:rPr>
              <a:t>1196 </a:t>
            </a:r>
            <a:r>
              <a:rPr lang="es-ES" sz="2500" dirty="0">
                <a:latin typeface="Arial" pitchFamily="34" charset="0"/>
                <a:cs typeface="Arial" pitchFamily="34" charset="0"/>
              </a:rPr>
              <a:t>Los fieles que celebran la Liturgia de las Horas se unen a Cristo, nuestro Sumo Sacerdote, por la oración de los salmos, la meditación de la Palabra de Dios, de los cánticos y de las bendiciones, a fin de ser asociados a su oración incesante y universal que da gloria al Padre e implora el don del Espíritu Santo sobre el mundo entero.</a:t>
            </a:r>
          </a:p>
        </p:txBody>
      </p:sp>
    </p:spTree>
    <p:extLst>
      <p:ext uri="{BB962C8B-B14F-4D97-AF65-F5344CB8AC3E}">
        <p14:creationId xmlns:p14="http://schemas.microsoft.com/office/powerpoint/2010/main" val="1813762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03548" y="332656"/>
            <a:ext cx="8136904" cy="6370975"/>
          </a:xfrm>
          <a:prstGeom prst="rect">
            <a:avLst/>
          </a:prstGeom>
        </p:spPr>
        <p:txBody>
          <a:bodyPr wrap="square">
            <a:spAutoFit/>
          </a:bodyPr>
          <a:lstStyle/>
          <a:p>
            <a:pPr algn="just">
              <a:spcBef>
                <a:spcPts val="2400"/>
              </a:spcBef>
            </a:pPr>
            <a:r>
              <a:rPr lang="es-ES" sz="2400" b="1" dirty="0">
                <a:solidFill>
                  <a:srgbClr val="C00000"/>
                </a:solidFill>
                <a:latin typeface="Arial" pitchFamily="34" charset="0"/>
                <a:cs typeface="Arial" pitchFamily="34" charset="0"/>
              </a:rPr>
              <a:t>1197</a:t>
            </a:r>
            <a:r>
              <a:rPr lang="es-ES" sz="2400" dirty="0">
                <a:latin typeface="Arial" pitchFamily="34" charset="0"/>
                <a:cs typeface="Arial" pitchFamily="34" charset="0"/>
              </a:rPr>
              <a:t> Cristo es el verdadero Templo de Dios, </a:t>
            </a:r>
            <a:r>
              <a:rPr lang="es-ES" sz="2800" i="1" dirty="0">
                <a:latin typeface="Cambria" pitchFamily="18" charset="0"/>
                <a:cs typeface="Arial" pitchFamily="34" charset="0"/>
              </a:rPr>
              <a:t>"el lugar donde reside su gloria"; </a:t>
            </a:r>
            <a:r>
              <a:rPr lang="es-ES" sz="2400" dirty="0">
                <a:latin typeface="Arial" pitchFamily="34" charset="0"/>
                <a:cs typeface="Arial" pitchFamily="34" charset="0"/>
              </a:rPr>
              <a:t>por la gracia de Dios los cristianos son también templos del Espíritu Santo, piedras vivas con las que se construye la Iglesia.</a:t>
            </a:r>
          </a:p>
          <a:p>
            <a:pPr algn="just">
              <a:spcBef>
                <a:spcPts val="2400"/>
              </a:spcBef>
            </a:pPr>
            <a:r>
              <a:rPr lang="es-ES" sz="2400" b="1" dirty="0">
                <a:solidFill>
                  <a:srgbClr val="C00000"/>
                </a:solidFill>
                <a:latin typeface="Arial" pitchFamily="34" charset="0"/>
                <a:cs typeface="Arial" pitchFamily="34" charset="0"/>
              </a:rPr>
              <a:t>1198</a:t>
            </a:r>
            <a:r>
              <a:rPr lang="es-ES" sz="2400" dirty="0">
                <a:latin typeface="Arial" pitchFamily="34" charset="0"/>
                <a:cs typeface="Arial" pitchFamily="34" charset="0"/>
              </a:rPr>
              <a:t> En su condición terrena, la Iglesia tiene necesidad de lugares donde la comunidad pueda reunirse: nuestras iglesias visibles, lugares santos, imágenes de la Ciudad Santa, la Jerusalén celestial hacia la cual caminamos como peregrinos.</a:t>
            </a:r>
          </a:p>
          <a:p>
            <a:pPr algn="just">
              <a:spcBef>
                <a:spcPts val="2400"/>
              </a:spcBef>
            </a:pPr>
            <a:r>
              <a:rPr lang="es-ES" sz="2400" b="1" dirty="0">
                <a:solidFill>
                  <a:srgbClr val="C00000"/>
                </a:solidFill>
                <a:latin typeface="Arial" pitchFamily="34" charset="0"/>
                <a:cs typeface="Arial" pitchFamily="34" charset="0"/>
              </a:rPr>
              <a:t>1199</a:t>
            </a:r>
            <a:r>
              <a:rPr lang="es-ES" sz="2400" dirty="0">
                <a:latin typeface="Arial" pitchFamily="34" charset="0"/>
                <a:cs typeface="Arial" pitchFamily="34" charset="0"/>
              </a:rPr>
              <a:t> En estos templos, la Iglesia celebra el culto público para gloria de la Santísima Trinidad; en ellos escucha la Palabra de Dios y canta sus alabanzas, eleva su oración y ofrece el Sacrificio de Cristo, sacramentalmente presente en medio de la asamblea. Estas iglesias son también lugares de recogimiento y de oración personal.</a:t>
            </a:r>
          </a:p>
        </p:txBody>
      </p:sp>
    </p:spTree>
    <p:extLst>
      <p:ext uri="{BB962C8B-B14F-4D97-AF65-F5344CB8AC3E}">
        <p14:creationId xmlns:p14="http://schemas.microsoft.com/office/powerpoint/2010/main" val="181737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29816" y="836712"/>
            <a:ext cx="7902624" cy="4739759"/>
          </a:xfrm>
          <a:prstGeom prst="rect">
            <a:avLst/>
          </a:prstGeom>
        </p:spPr>
        <p:txBody>
          <a:bodyPr wrap="square">
            <a:spAutoFit/>
          </a:bodyPr>
          <a:lstStyle/>
          <a:p>
            <a:pPr algn="just">
              <a:spcBef>
                <a:spcPts val="1800"/>
              </a:spcBef>
            </a:pPr>
            <a:r>
              <a:rPr lang="es-ES" sz="2400" dirty="0">
                <a:latin typeface="Arial" pitchFamily="34" charset="0"/>
                <a:cs typeface="Arial" pitchFamily="34" charset="0"/>
              </a:rPr>
              <a:t>En cambio, hay una relación más estrecha con </a:t>
            </a:r>
            <a:r>
              <a:rPr lang="es-ES" sz="2400" dirty="0" smtClean="0">
                <a:latin typeface="Arial" pitchFamily="34" charset="0"/>
                <a:cs typeface="Arial" pitchFamily="34" charset="0"/>
              </a:rPr>
              <a:t>la Tienda </a:t>
            </a:r>
            <a:r>
              <a:rPr lang="es-ES" sz="2400" dirty="0">
                <a:latin typeface="Arial" pitchFamily="34" charset="0"/>
                <a:cs typeface="Arial" pitchFamily="34" charset="0"/>
              </a:rPr>
              <a:t>del Encuentro, erigida en el desierto </a:t>
            </a:r>
            <a:r>
              <a:rPr lang="es-ES" sz="2400" dirty="0" smtClean="0">
                <a:latin typeface="Arial" pitchFamily="34" charset="0"/>
                <a:cs typeface="Arial" pitchFamily="34" charset="0"/>
              </a:rPr>
              <a:t>de acuerdo </a:t>
            </a:r>
            <a:r>
              <a:rPr lang="es-ES" sz="2400" dirty="0">
                <a:latin typeface="Arial" pitchFamily="34" charset="0"/>
                <a:cs typeface="Arial" pitchFamily="34" charset="0"/>
              </a:rPr>
              <a:t>a las instrucciones de Dios mismo, </a:t>
            </a:r>
            <a:r>
              <a:rPr lang="es-ES" sz="2400" dirty="0" smtClean="0">
                <a:latin typeface="Arial" pitchFamily="34" charset="0"/>
                <a:cs typeface="Arial" pitchFamily="34" charset="0"/>
              </a:rPr>
              <a:t>donde la </a:t>
            </a:r>
            <a:r>
              <a:rPr lang="es-ES" sz="2400" dirty="0">
                <a:latin typeface="Arial" pitchFamily="34" charset="0"/>
                <a:cs typeface="Arial" pitchFamily="34" charset="0"/>
              </a:rPr>
              <a:t>gloria del Señor (</a:t>
            </a:r>
            <a:r>
              <a:rPr lang="es-ES" sz="2400" i="1" dirty="0" err="1">
                <a:latin typeface="Arial" pitchFamily="34" charset="0"/>
                <a:cs typeface="Arial" pitchFamily="34" charset="0"/>
              </a:rPr>
              <a:t>shekinah</a:t>
            </a:r>
            <a:r>
              <a:rPr lang="es-ES" sz="2400" dirty="0">
                <a:latin typeface="Arial" pitchFamily="34" charset="0"/>
                <a:cs typeface="Arial" pitchFamily="34" charset="0"/>
              </a:rPr>
              <a:t>) se </a:t>
            </a:r>
            <a:r>
              <a:rPr lang="es-ES" sz="2400" dirty="0" smtClean="0">
                <a:latin typeface="Arial" pitchFamily="34" charset="0"/>
                <a:cs typeface="Arial" pitchFamily="34" charset="0"/>
              </a:rPr>
              <a:t>manifestaba </a:t>
            </a:r>
            <a:r>
              <a:rPr lang="es-ES" sz="2200" i="1" dirty="0" smtClean="0">
                <a:latin typeface="Arial" pitchFamily="34" charset="0"/>
                <a:cs typeface="Arial" pitchFamily="34" charset="0"/>
              </a:rPr>
              <a:t>(Ex</a:t>
            </a:r>
            <a:r>
              <a:rPr lang="es-ES" sz="2200" i="1" dirty="0">
                <a:latin typeface="Arial" pitchFamily="34" charset="0"/>
                <a:cs typeface="Arial" pitchFamily="34" charset="0"/>
              </a:rPr>
              <a:t>. 25,22; 40,34). </a:t>
            </a:r>
            <a:endParaRPr lang="es-ES" sz="2200" i="1" dirty="0" smtClean="0">
              <a:latin typeface="Arial" pitchFamily="34" charset="0"/>
              <a:cs typeface="Arial" pitchFamily="34" charset="0"/>
            </a:endParaRPr>
          </a:p>
          <a:p>
            <a:pPr algn="just">
              <a:spcBef>
                <a:spcPts val="1800"/>
              </a:spcBef>
            </a:pPr>
            <a:r>
              <a:rPr lang="es-ES" sz="2400" dirty="0" smtClean="0">
                <a:latin typeface="Arial" pitchFamily="34" charset="0"/>
                <a:cs typeface="Arial" pitchFamily="34" charset="0"/>
              </a:rPr>
              <a:t>Sin </a:t>
            </a:r>
            <a:r>
              <a:rPr lang="es-ES" sz="2400" dirty="0">
                <a:latin typeface="Arial" pitchFamily="34" charset="0"/>
                <a:cs typeface="Arial" pitchFamily="34" charset="0"/>
              </a:rPr>
              <a:t>embargo, Salomón, </a:t>
            </a:r>
            <a:r>
              <a:rPr lang="es-ES" sz="2400" dirty="0" smtClean="0">
                <a:latin typeface="Arial" pitchFamily="34" charset="0"/>
                <a:cs typeface="Arial" pitchFamily="34" charset="0"/>
              </a:rPr>
              <a:t>después de </a:t>
            </a:r>
            <a:r>
              <a:rPr lang="es-ES" sz="2400" dirty="0">
                <a:latin typeface="Arial" pitchFamily="34" charset="0"/>
                <a:cs typeface="Arial" pitchFamily="34" charset="0"/>
              </a:rPr>
              <a:t>construir el Templo de Jerusalén, </a:t>
            </a:r>
            <a:r>
              <a:rPr lang="es-ES" sz="2400" dirty="0" smtClean="0">
                <a:latin typeface="Arial" pitchFamily="34" charset="0"/>
                <a:cs typeface="Arial" pitchFamily="34" charset="0"/>
              </a:rPr>
              <a:t>edificio que </a:t>
            </a:r>
            <a:r>
              <a:rPr lang="es-ES" sz="2400" dirty="0">
                <a:latin typeface="Arial" pitchFamily="34" charset="0"/>
                <a:cs typeface="Arial" pitchFamily="34" charset="0"/>
              </a:rPr>
              <a:t>reemplazó a la Tienda del Encuentro, exclama</a:t>
            </a:r>
            <a:r>
              <a:rPr lang="es-ES" sz="2400" dirty="0" smtClean="0">
                <a:latin typeface="Arial" pitchFamily="34" charset="0"/>
                <a:cs typeface="Arial" pitchFamily="34" charset="0"/>
              </a:rPr>
              <a:t>: </a:t>
            </a:r>
          </a:p>
          <a:p>
            <a:pPr algn="just">
              <a:spcBef>
                <a:spcPts val="1800"/>
              </a:spcBef>
            </a:pPr>
            <a:r>
              <a:rPr lang="es-ES" sz="2600" i="1" dirty="0" smtClean="0">
                <a:latin typeface="Cambria" pitchFamily="18" charset="0"/>
                <a:cs typeface="Arial" pitchFamily="34" charset="0"/>
              </a:rPr>
              <a:t>"</a:t>
            </a:r>
            <a:r>
              <a:rPr lang="es-ES" sz="2600" i="1" dirty="0">
                <a:latin typeface="Cambria" pitchFamily="18" charset="0"/>
                <a:cs typeface="Arial" pitchFamily="34" charset="0"/>
              </a:rPr>
              <a:t>Pero ¿es posible que Dios habite </a:t>
            </a:r>
            <a:r>
              <a:rPr lang="es-ES" sz="2600" i="1" dirty="0" smtClean="0">
                <a:latin typeface="Cambria" pitchFamily="18" charset="0"/>
                <a:cs typeface="Arial" pitchFamily="34" charset="0"/>
              </a:rPr>
              <a:t>realmente en </a:t>
            </a:r>
            <a:r>
              <a:rPr lang="es-ES" sz="2600" i="1" dirty="0">
                <a:latin typeface="Cambria" pitchFamily="18" charset="0"/>
                <a:cs typeface="Arial" pitchFamily="34" charset="0"/>
              </a:rPr>
              <a:t>la tierra</a:t>
            </a:r>
            <a:r>
              <a:rPr lang="es-ES" sz="2600" i="1" dirty="0" smtClean="0">
                <a:latin typeface="Cambria" pitchFamily="18" charset="0"/>
                <a:cs typeface="Arial" pitchFamily="34" charset="0"/>
              </a:rPr>
              <a:t>?.  Si </a:t>
            </a:r>
            <a:r>
              <a:rPr lang="es-ES" sz="2600" i="1" dirty="0">
                <a:latin typeface="Cambria" pitchFamily="18" charset="0"/>
                <a:cs typeface="Arial" pitchFamily="34" charset="0"/>
              </a:rPr>
              <a:t>el cielo y lo más alto </a:t>
            </a:r>
            <a:r>
              <a:rPr lang="es-ES" sz="2600" i="1" dirty="0" smtClean="0">
                <a:latin typeface="Cambria" pitchFamily="18" charset="0"/>
                <a:cs typeface="Arial" pitchFamily="34" charset="0"/>
              </a:rPr>
              <a:t>del cielo </a:t>
            </a:r>
            <a:r>
              <a:rPr lang="es-ES" sz="2600" i="1" dirty="0">
                <a:latin typeface="Cambria" pitchFamily="18" charset="0"/>
                <a:cs typeface="Arial" pitchFamily="34" charset="0"/>
              </a:rPr>
              <a:t>no pueden contenerte, ¡cuánto </a:t>
            </a:r>
            <a:r>
              <a:rPr lang="es-ES" sz="2600" i="1" dirty="0" smtClean="0">
                <a:latin typeface="Cambria" pitchFamily="18" charset="0"/>
                <a:cs typeface="Arial" pitchFamily="34" charset="0"/>
              </a:rPr>
              <a:t>menos esta </a:t>
            </a:r>
            <a:r>
              <a:rPr lang="es-ES" sz="2600" i="1" dirty="0">
                <a:latin typeface="Cambria" pitchFamily="18" charset="0"/>
                <a:cs typeface="Arial" pitchFamily="34" charset="0"/>
              </a:rPr>
              <a:t>Casa que yo he construido!" </a:t>
            </a:r>
            <a:r>
              <a:rPr lang="es-ES" sz="2600" i="1" dirty="0" smtClean="0">
                <a:latin typeface="Cambria" pitchFamily="18" charset="0"/>
                <a:cs typeface="Arial" pitchFamily="34" charset="0"/>
              </a:rPr>
              <a:t>  </a:t>
            </a:r>
            <a:r>
              <a:rPr lang="es-ES" sz="2200" i="1" dirty="0" smtClean="0">
                <a:latin typeface="Arial" pitchFamily="34" charset="0"/>
                <a:cs typeface="Arial" pitchFamily="34" charset="0"/>
              </a:rPr>
              <a:t>(</a:t>
            </a:r>
            <a:r>
              <a:rPr lang="es-ES" sz="2200" i="1" dirty="0">
                <a:latin typeface="Arial" pitchFamily="34" charset="0"/>
                <a:cs typeface="Arial" pitchFamily="34" charset="0"/>
              </a:rPr>
              <a:t>1 Re. 8,27</a:t>
            </a:r>
            <a:r>
              <a:rPr lang="es-ES" sz="2200" i="1" dirty="0" smtClean="0">
                <a:latin typeface="Arial" pitchFamily="34" charset="0"/>
                <a:cs typeface="Arial" pitchFamily="34" charset="0"/>
              </a:rPr>
              <a:t>).</a:t>
            </a:r>
            <a:endParaRPr lang="es-ES" sz="2200" i="1" dirty="0">
              <a:latin typeface="Arial" pitchFamily="34" charset="0"/>
              <a:cs typeface="Arial" pitchFamily="34" charset="0"/>
            </a:endParaRPr>
          </a:p>
        </p:txBody>
      </p:sp>
    </p:spTree>
    <p:extLst>
      <p:ext uri="{BB962C8B-B14F-4D97-AF65-F5344CB8AC3E}">
        <p14:creationId xmlns:p14="http://schemas.microsoft.com/office/powerpoint/2010/main" val="2725313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35596" y="980728"/>
            <a:ext cx="7272808" cy="4832092"/>
          </a:xfrm>
          <a:prstGeom prst="rect">
            <a:avLst/>
          </a:prstGeom>
        </p:spPr>
        <p:txBody>
          <a:bodyPr wrap="square">
            <a:spAutoFit/>
          </a:bodyPr>
          <a:lstStyle/>
          <a:p>
            <a:pPr algn="just">
              <a:spcBef>
                <a:spcPts val="1200"/>
              </a:spcBef>
            </a:pPr>
            <a:r>
              <a:rPr lang="es-ES" sz="2800" dirty="0" smtClean="0">
                <a:latin typeface="Arial" pitchFamily="34" charset="0"/>
                <a:cs typeface="Arial" pitchFamily="34" charset="0"/>
              </a:rPr>
              <a:t>En </a:t>
            </a:r>
            <a:r>
              <a:rPr lang="es-ES" sz="2800" dirty="0">
                <a:latin typeface="Arial" pitchFamily="34" charset="0"/>
                <a:cs typeface="Arial" pitchFamily="34" charset="0"/>
              </a:rPr>
              <a:t>la historia del pueblo de Israel se da una </a:t>
            </a:r>
            <a:r>
              <a:rPr lang="es-ES" sz="2800" dirty="0" smtClean="0">
                <a:latin typeface="Arial" pitchFamily="34" charset="0"/>
                <a:cs typeface="Arial" pitchFamily="34" charset="0"/>
              </a:rPr>
              <a:t>espiritualización, que </a:t>
            </a:r>
            <a:r>
              <a:rPr lang="es-ES" sz="2800" dirty="0">
                <a:latin typeface="Arial" pitchFamily="34" charset="0"/>
                <a:cs typeface="Arial" pitchFamily="34" charset="0"/>
              </a:rPr>
              <a:t>lleva al famoso pasaje </a:t>
            </a:r>
            <a:r>
              <a:rPr lang="es-ES" sz="2800" dirty="0" smtClean="0">
                <a:latin typeface="Arial" pitchFamily="34" charset="0"/>
                <a:cs typeface="Arial" pitchFamily="34" charset="0"/>
              </a:rPr>
              <a:t>de Isaías</a:t>
            </a:r>
            <a:r>
              <a:rPr lang="es-ES" sz="2800" dirty="0">
                <a:latin typeface="Arial" pitchFamily="34" charset="0"/>
                <a:cs typeface="Arial" pitchFamily="34" charset="0"/>
              </a:rPr>
              <a:t>: </a:t>
            </a:r>
            <a:endParaRPr lang="es-ES" sz="2800" dirty="0" smtClean="0">
              <a:latin typeface="Arial" pitchFamily="34" charset="0"/>
              <a:cs typeface="Arial" pitchFamily="34" charset="0"/>
            </a:endParaRPr>
          </a:p>
          <a:p>
            <a:pPr algn="just">
              <a:spcBef>
                <a:spcPts val="1200"/>
              </a:spcBef>
            </a:pPr>
            <a:r>
              <a:rPr lang="es-ES" sz="3200" i="1" dirty="0" smtClean="0">
                <a:latin typeface="Cambria" pitchFamily="18" charset="0"/>
                <a:cs typeface="Arial" pitchFamily="34" charset="0"/>
              </a:rPr>
              <a:t>“Toda </a:t>
            </a:r>
            <a:r>
              <a:rPr lang="es-ES" sz="3200" i="1" dirty="0">
                <a:latin typeface="Cambria" pitchFamily="18" charset="0"/>
                <a:cs typeface="Arial" pitchFamily="34" charset="0"/>
              </a:rPr>
              <a:t>la tierra está llena de su </a:t>
            </a:r>
            <a:r>
              <a:rPr lang="es-ES" sz="3200" i="1" dirty="0" smtClean="0">
                <a:latin typeface="Cambria" pitchFamily="18" charset="0"/>
                <a:cs typeface="Arial" pitchFamily="34" charset="0"/>
              </a:rPr>
              <a:t>gloria”</a:t>
            </a:r>
            <a:r>
              <a:rPr lang="es-ES" sz="2800" i="1" dirty="0" smtClean="0">
                <a:latin typeface="Arial" pitchFamily="34" charset="0"/>
                <a:cs typeface="Arial" pitchFamily="34" charset="0"/>
              </a:rPr>
              <a:t> </a:t>
            </a:r>
            <a:r>
              <a:rPr lang="en-US" sz="2400" i="1" dirty="0" smtClean="0">
                <a:latin typeface="Arial" pitchFamily="34" charset="0"/>
                <a:cs typeface="Arial" pitchFamily="34" charset="0"/>
              </a:rPr>
              <a:t>(</a:t>
            </a:r>
            <a:r>
              <a:rPr lang="en-US" sz="2400" i="1" dirty="0">
                <a:latin typeface="Arial" pitchFamily="34" charset="0"/>
                <a:cs typeface="Arial" pitchFamily="34" charset="0"/>
              </a:rPr>
              <a:t>Is. 6,3; cf. Jr. 23,24, Sal. 139,1 -. </a:t>
            </a:r>
            <a:r>
              <a:rPr lang="en-US" sz="2400" i="1" dirty="0" smtClean="0">
                <a:latin typeface="Arial" pitchFamily="34" charset="0"/>
                <a:cs typeface="Arial" pitchFamily="34" charset="0"/>
              </a:rPr>
              <a:t>18; Sab.</a:t>
            </a:r>
            <a:r>
              <a:rPr lang="es-ES" sz="2400" i="1" dirty="0">
                <a:latin typeface="Arial" pitchFamily="34" charset="0"/>
                <a:cs typeface="Arial" pitchFamily="34" charset="0"/>
              </a:rPr>
              <a:t> 1,7), </a:t>
            </a:r>
            <a:r>
              <a:rPr lang="es-ES" sz="2800" dirty="0">
                <a:latin typeface="Arial" pitchFamily="34" charset="0"/>
                <a:cs typeface="Arial" pitchFamily="34" charset="0"/>
              </a:rPr>
              <a:t>texto aprobado después en el </a:t>
            </a:r>
            <a:r>
              <a:rPr lang="es-ES" sz="2800" i="1" dirty="0">
                <a:latin typeface="Arial" pitchFamily="34" charset="0"/>
                <a:cs typeface="Arial" pitchFamily="34" charset="0"/>
              </a:rPr>
              <a:t>Sanctus </a:t>
            </a:r>
            <a:r>
              <a:rPr lang="es-ES" sz="2800" dirty="0">
                <a:latin typeface="Arial" pitchFamily="34" charset="0"/>
                <a:cs typeface="Arial" pitchFamily="34" charset="0"/>
              </a:rPr>
              <a:t>de </a:t>
            </a:r>
            <a:r>
              <a:rPr lang="es-ES" sz="2800" dirty="0" smtClean="0">
                <a:latin typeface="Arial" pitchFamily="34" charset="0"/>
                <a:cs typeface="Arial" pitchFamily="34" charset="0"/>
              </a:rPr>
              <a:t>la Liturgia </a:t>
            </a:r>
            <a:r>
              <a:rPr lang="es-ES" sz="2800" dirty="0">
                <a:latin typeface="Arial" pitchFamily="34" charset="0"/>
                <a:cs typeface="Arial" pitchFamily="34" charset="0"/>
              </a:rPr>
              <a:t>Eucarística. </a:t>
            </a:r>
            <a:endParaRPr lang="es-ES" sz="2800" dirty="0" smtClean="0">
              <a:latin typeface="Arial" pitchFamily="34" charset="0"/>
              <a:cs typeface="Arial" pitchFamily="34" charset="0"/>
            </a:endParaRPr>
          </a:p>
          <a:p>
            <a:pPr algn="just">
              <a:spcBef>
                <a:spcPts val="1200"/>
              </a:spcBef>
            </a:pPr>
            <a:r>
              <a:rPr lang="es-ES" sz="3200" i="1" dirty="0" smtClean="0">
                <a:latin typeface="Cambria" pitchFamily="18" charset="0"/>
                <a:cs typeface="Arial" pitchFamily="34" charset="0"/>
              </a:rPr>
              <a:t>“Toda </a:t>
            </a:r>
            <a:r>
              <a:rPr lang="es-ES" sz="3200" i="1" dirty="0">
                <a:latin typeface="Cambria" pitchFamily="18" charset="0"/>
                <a:cs typeface="Arial" pitchFamily="34" charset="0"/>
              </a:rPr>
              <a:t>la tierra es santa y confiada a los hijos de los </a:t>
            </a:r>
            <a:r>
              <a:rPr lang="es-ES" sz="3200" i="1" dirty="0" smtClean="0">
                <a:latin typeface="Cambria" pitchFamily="18" charset="0"/>
                <a:cs typeface="Arial" pitchFamily="34" charset="0"/>
              </a:rPr>
              <a:t>hombres” </a:t>
            </a:r>
            <a:r>
              <a:rPr lang="es-ES" sz="2400" i="1" dirty="0">
                <a:latin typeface="Arial" pitchFamily="34" charset="0"/>
                <a:cs typeface="Arial" pitchFamily="34" charset="0"/>
              </a:rPr>
              <a:t>(</a:t>
            </a:r>
            <a:r>
              <a:rPr lang="es-ES" sz="2400" i="1" dirty="0" smtClean="0">
                <a:latin typeface="Arial" pitchFamily="34" charset="0"/>
                <a:cs typeface="Arial" pitchFamily="34" charset="0"/>
              </a:rPr>
              <a:t>Catecismo de </a:t>
            </a:r>
            <a:r>
              <a:rPr lang="es-ES" sz="2400" i="1" dirty="0">
                <a:latin typeface="Arial" pitchFamily="34" charset="0"/>
                <a:cs typeface="Arial" pitchFamily="34" charset="0"/>
              </a:rPr>
              <a:t>la Iglesia Católica, n. 1179).</a:t>
            </a:r>
          </a:p>
        </p:txBody>
      </p:sp>
    </p:spTree>
    <p:extLst>
      <p:ext uri="{BB962C8B-B14F-4D97-AF65-F5344CB8AC3E}">
        <p14:creationId xmlns:p14="http://schemas.microsoft.com/office/powerpoint/2010/main" val="272531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9612" y="1412776"/>
            <a:ext cx="6984776" cy="4154984"/>
          </a:xfrm>
          <a:prstGeom prst="rect">
            <a:avLst/>
          </a:prstGeom>
        </p:spPr>
        <p:txBody>
          <a:bodyPr wrap="square">
            <a:spAutoFit/>
          </a:bodyPr>
          <a:lstStyle/>
          <a:p>
            <a:pPr algn="just"/>
            <a:r>
              <a:rPr lang="es-ES" sz="3200" dirty="0">
                <a:latin typeface="Arial" pitchFamily="34" charset="0"/>
                <a:cs typeface="Arial" pitchFamily="34" charset="0"/>
              </a:rPr>
              <a:t>Una etapa posterior aparece en el </a:t>
            </a:r>
            <a:r>
              <a:rPr lang="es-ES" sz="3200" dirty="0" smtClean="0">
                <a:latin typeface="Arial" pitchFamily="34" charset="0"/>
                <a:cs typeface="Arial" pitchFamily="34" charset="0"/>
              </a:rPr>
              <a:t>Evangelio según san </a:t>
            </a:r>
            <a:r>
              <a:rPr lang="es-ES" sz="3200" dirty="0">
                <a:latin typeface="Arial" pitchFamily="34" charset="0"/>
                <a:cs typeface="Arial" pitchFamily="34" charset="0"/>
              </a:rPr>
              <a:t>Juan, cuando Cristo dice, en su </a:t>
            </a:r>
            <a:r>
              <a:rPr lang="es-ES" sz="3200" dirty="0" smtClean="0">
                <a:latin typeface="Arial" pitchFamily="34" charset="0"/>
                <a:cs typeface="Arial" pitchFamily="34" charset="0"/>
              </a:rPr>
              <a:t>encuentro con </a:t>
            </a:r>
            <a:r>
              <a:rPr lang="es-ES" sz="3200" dirty="0">
                <a:latin typeface="Arial" pitchFamily="34" charset="0"/>
                <a:cs typeface="Arial" pitchFamily="34" charset="0"/>
              </a:rPr>
              <a:t>la samaritana, </a:t>
            </a:r>
            <a:r>
              <a:rPr lang="es-ES" sz="3200" dirty="0" smtClean="0">
                <a:latin typeface="Arial" pitchFamily="34" charset="0"/>
                <a:cs typeface="Arial" pitchFamily="34" charset="0"/>
              </a:rPr>
              <a:t>que </a:t>
            </a:r>
            <a:r>
              <a:rPr lang="es-ES" sz="3600" i="1" dirty="0" smtClean="0">
                <a:latin typeface="Cambria" pitchFamily="18" charset="0"/>
                <a:cs typeface="Arial" pitchFamily="34" charset="0"/>
              </a:rPr>
              <a:t>“La </a:t>
            </a:r>
            <a:r>
              <a:rPr lang="es-ES" sz="3600" i="1" dirty="0">
                <a:latin typeface="Cambria" pitchFamily="18" charset="0"/>
                <a:cs typeface="Arial" pitchFamily="34" charset="0"/>
              </a:rPr>
              <a:t>hora se acerca, </a:t>
            </a:r>
            <a:r>
              <a:rPr lang="es-ES" sz="3600" i="1" dirty="0" smtClean="0">
                <a:latin typeface="Cambria" pitchFamily="18" charset="0"/>
                <a:cs typeface="Arial" pitchFamily="34" charset="0"/>
              </a:rPr>
              <a:t>y ya </a:t>
            </a:r>
            <a:r>
              <a:rPr lang="es-ES" sz="3600" i="1" dirty="0">
                <a:latin typeface="Cambria" pitchFamily="18" charset="0"/>
                <a:cs typeface="Arial" pitchFamily="34" charset="0"/>
              </a:rPr>
              <a:t>ha llegado, en que los verdaderos </a:t>
            </a:r>
            <a:r>
              <a:rPr lang="es-ES" sz="3600" i="1" dirty="0" smtClean="0">
                <a:latin typeface="Cambria" pitchFamily="18" charset="0"/>
                <a:cs typeface="Arial" pitchFamily="34" charset="0"/>
              </a:rPr>
              <a:t>adoradores adorarán </a:t>
            </a:r>
            <a:r>
              <a:rPr lang="es-ES" sz="3600" i="1" dirty="0">
                <a:latin typeface="Cambria" pitchFamily="18" charset="0"/>
                <a:cs typeface="Arial" pitchFamily="34" charset="0"/>
              </a:rPr>
              <a:t>al Padre en espíritu y en </a:t>
            </a:r>
            <a:r>
              <a:rPr lang="es-ES" sz="3600" i="1" dirty="0" smtClean="0">
                <a:latin typeface="Cambria" pitchFamily="18" charset="0"/>
                <a:cs typeface="Arial" pitchFamily="34" charset="0"/>
              </a:rPr>
              <a:t>verdad”   </a:t>
            </a:r>
            <a:r>
              <a:rPr lang="es-ES" sz="2400" i="1" dirty="0" smtClean="0">
                <a:latin typeface="Arial" pitchFamily="34" charset="0"/>
                <a:cs typeface="Arial" pitchFamily="34" charset="0"/>
              </a:rPr>
              <a:t>(</a:t>
            </a:r>
            <a:r>
              <a:rPr lang="es-ES" sz="2400" i="1" dirty="0">
                <a:latin typeface="Arial" pitchFamily="34" charset="0"/>
                <a:cs typeface="Arial" pitchFamily="34" charset="0"/>
              </a:rPr>
              <a:t>Jn. 4, 23). </a:t>
            </a:r>
          </a:p>
        </p:txBody>
      </p:sp>
    </p:spTree>
    <p:extLst>
      <p:ext uri="{BB962C8B-B14F-4D97-AF65-F5344CB8AC3E}">
        <p14:creationId xmlns:p14="http://schemas.microsoft.com/office/powerpoint/2010/main" val="422668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597455"/>
            <a:ext cx="7488832" cy="5816977"/>
          </a:xfrm>
          <a:prstGeom prst="rect">
            <a:avLst/>
          </a:prstGeom>
        </p:spPr>
        <p:txBody>
          <a:bodyPr wrap="square">
            <a:spAutoFit/>
          </a:bodyPr>
          <a:lstStyle/>
          <a:p>
            <a:pPr algn="just"/>
            <a:r>
              <a:rPr lang="es-ES" sz="3200" dirty="0" smtClean="0">
                <a:latin typeface="Arial" pitchFamily="34" charset="0"/>
                <a:cs typeface="Arial" pitchFamily="34" charset="0"/>
              </a:rPr>
              <a:t>Esto </a:t>
            </a:r>
            <a:r>
              <a:rPr lang="es-ES" sz="3200" dirty="0">
                <a:latin typeface="Arial" pitchFamily="34" charset="0"/>
                <a:cs typeface="Arial" pitchFamily="34" charset="0"/>
              </a:rPr>
              <a:t>no quiere decir que, a </a:t>
            </a:r>
            <a:r>
              <a:rPr lang="es-ES" sz="3200" dirty="0" smtClean="0">
                <a:latin typeface="Arial" pitchFamily="34" charset="0"/>
                <a:cs typeface="Arial" pitchFamily="34" charset="0"/>
              </a:rPr>
              <a:t>la luz </a:t>
            </a:r>
            <a:r>
              <a:rPr lang="es-ES" sz="3200" dirty="0">
                <a:latin typeface="Arial" pitchFamily="34" charset="0"/>
                <a:cs typeface="Arial" pitchFamily="34" charset="0"/>
              </a:rPr>
              <a:t>del Evangelio, </a:t>
            </a:r>
            <a:r>
              <a:rPr lang="es-ES" sz="3200" dirty="0" smtClean="0">
                <a:latin typeface="Arial" pitchFamily="34" charset="0"/>
                <a:cs typeface="Arial" pitchFamily="34" charset="0"/>
              </a:rPr>
              <a:t>no debería haber ningún </a:t>
            </a:r>
            <a:r>
              <a:rPr lang="es-ES" sz="3200" dirty="0">
                <a:latin typeface="Arial" pitchFamily="34" charset="0"/>
                <a:cs typeface="Arial" pitchFamily="34" charset="0"/>
              </a:rPr>
              <a:t>culto público o </a:t>
            </a:r>
            <a:r>
              <a:rPr lang="es-ES" sz="3200" dirty="0" smtClean="0">
                <a:latin typeface="Arial" pitchFamily="34" charset="0"/>
                <a:cs typeface="Arial" pitchFamily="34" charset="0"/>
              </a:rPr>
              <a:t>edificio religioso</a:t>
            </a:r>
            <a:r>
              <a:rPr lang="es-ES" sz="3200" dirty="0">
                <a:latin typeface="Arial" pitchFamily="34" charset="0"/>
                <a:cs typeface="Arial" pitchFamily="34" charset="0"/>
              </a:rPr>
              <a:t>. </a:t>
            </a:r>
            <a:endParaRPr lang="es-ES" sz="3200" dirty="0" smtClean="0">
              <a:latin typeface="Arial" pitchFamily="34" charset="0"/>
              <a:cs typeface="Arial" pitchFamily="34" charset="0"/>
            </a:endParaRPr>
          </a:p>
          <a:p>
            <a:pPr algn="just">
              <a:spcBef>
                <a:spcPts val="2400"/>
              </a:spcBef>
            </a:pPr>
            <a:r>
              <a:rPr lang="es-ES" sz="3200" dirty="0" smtClean="0">
                <a:latin typeface="Arial" pitchFamily="34" charset="0"/>
                <a:cs typeface="Arial" pitchFamily="34" charset="0"/>
              </a:rPr>
              <a:t>El Señor </a:t>
            </a:r>
            <a:r>
              <a:rPr lang="es-ES" sz="3200" dirty="0">
                <a:latin typeface="Arial" pitchFamily="34" charset="0"/>
                <a:cs typeface="Arial" pitchFamily="34" charset="0"/>
              </a:rPr>
              <a:t>no dice que </a:t>
            </a:r>
            <a:r>
              <a:rPr lang="es-ES" sz="3200" dirty="0" smtClean="0">
                <a:latin typeface="Arial" pitchFamily="34" charset="0"/>
                <a:cs typeface="Arial" pitchFamily="34" charset="0"/>
              </a:rPr>
              <a:t>no debe </a:t>
            </a:r>
            <a:r>
              <a:rPr lang="es-ES" sz="3200" dirty="0">
                <a:latin typeface="Arial" pitchFamily="34" charset="0"/>
                <a:cs typeface="Arial" pitchFamily="34" charset="0"/>
              </a:rPr>
              <a:t>haber lugares de culto </a:t>
            </a:r>
            <a:r>
              <a:rPr lang="es-ES" sz="3200" dirty="0" smtClean="0">
                <a:latin typeface="Arial" pitchFamily="34" charset="0"/>
                <a:cs typeface="Arial" pitchFamily="34" charset="0"/>
              </a:rPr>
              <a:t>para el culto </a:t>
            </a:r>
            <a:r>
              <a:rPr lang="es-ES" sz="3200" dirty="0">
                <a:latin typeface="Arial" pitchFamily="34" charset="0"/>
                <a:cs typeface="Arial" pitchFamily="34" charset="0"/>
              </a:rPr>
              <a:t>de la Nueva Alianza; </a:t>
            </a:r>
            <a:r>
              <a:rPr lang="es-ES" sz="3200" dirty="0" smtClean="0">
                <a:latin typeface="Arial" pitchFamily="34" charset="0"/>
                <a:cs typeface="Arial" pitchFamily="34" charset="0"/>
              </a:rPr>
              <a:t>del mismo </a:t>
            </a:r>
            <a:r>
              <a:rPr lang="es-ES" sz="3200" dirty="0">
                <a:latin typeface="Arial" pitchFamily="34" charset="0"/>
                <a:cs typeface="Arial" pitchFamily="34" charset="0"/>
              </a:rPr>
              <a:t>modo, en la profecía de </a:t>
            </a:r>
            <a:r>
              <a:rPr lang="es-ES" sz="3200" dirty="0" smtClean="0">
                <a:latin typeface="Arial" pitchFamily="34" charset="0"/>
                <a:cs typeface="Arial" pitchFamily="34" charset="0"/>
              </a:rPr>
              <a:t>la destrucción </a:t>
            </a:r>
            <a:r>
              <a:rPr lang="es-ES" sz="3200" dirty="0">
                <a:latin typeface="Arial" pitchFamily="34" charset="0"/>
                <a:cs typeface="Arial" pitchFamily="34" charset="0"/>
              </a:rPr>
              <a:t>del Templo, no </a:t>
            </a:r>
            <a:r>
              <a:rPr lang="es-ES" sz="3200" dirty="0" smtClean="0">
                <a:latin typeface="Arial" pitchFamily="34" charset="0"/>
                <a:cs typeface="Arial" pitchFamily="34" charset="0"/>
              </a:rPr>
              <a:t>indica que </a:t>
            </a:r>
            <a:r>
              <a:rPr lang="es-ES" sz="3200" dirty="0">
                <a:latin typeface="Arial" pitchFamily="34" charset="0"/>
                <a:cs typeface="Arial" pitchFamily="34" charset="0"/>
              </a:rPr>
              <a:t>no debe haber ningún </a:t>
            </a:r>
            <a:r>
              <a:rPr lang="es-ES" sz="3200" dirty="0" smtClean="0">
                <a:latin typeface="Arial" pitchFamily="34" charset="0"/>
                <a:cs typeface="Arial" pitchFamily="34" charset="0"/>
              </a:rPr>
              <a:t>edificio erigido </a:t>
            </a:r>
            <a:r>
              <a:rPr lang="es-ES" sz="3200" dirty="0">
                <a:latin typeface="Arial" pitchFamily="34" charset="0"/>
                <a:cs typeface="Arial" pitchFamily="34" charset="0"/>
              </a:rPr>
              <a:t>en honor de Dios, sino </a:t>
            </a:r>
            <a:r>
              <a:rPr lang="es-ES" sz="3200" dirty="0" smtClean="0">
                <a:latin typeface="Arial" pitchFamily="34" charset="0"/>
                <a:cs typeface="Arial" pitchFamily="34" charset="0"/>
              </a:rPr>
              <a:t>que no </a:t>
            </a:r>
            <a:r>
              <a:rPr lang="es-ES" sz="3200" dirty="0">
                <a:latin typeface="Arial" pitchFamily="34" charset="0"/>
                <a:cs typeface="Arial" pitchFamily="34" charset="0"/>
              </a:rPr>
              <a:t>ha de ser un solo lugar </a:t>
            </a:r>
            <a:r>
              <a:rPr lang="es-ES" sz="3200" dirty="0" smtClean="0">
                <a:latin typeface="Arial" pitchFamily="34" charset="0"/>
                <a:cs typeface="Arial" pitchFamily="34" charset="0"/>
              </a:rPr>
              <a:t>exclusivo.</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val="422668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1151453"/>
            <a:ext cx="7920880" cy="4555093"/>
          </a:xfrm>
          <a:prstGeom prst="rect">
            <a:avLst/>
          </a:prstGeom>
        </p:spPr>
        <p:txBody>
          <a:bodyPr wrap="square">
            <a:spAutoFit/>
          </a:bodyPr>
          <a:lstStyle/>
          <a:p>
            <a:pPr algn="just">
              <a:spcBef>
                <a:spcPts val="1200"/>
              </a:spcBef>
            </a:pPr>
            <a:r>
              <a:rPr lang="es-ES" sz="3200" i="1" dirty="0">
                <a:latin typeface="Cambria" pitchFamily="18" charset="0"/>
                <a:cs typeface="Arial" pitchFamily="34" charset="0"/>
              </a:rPr>
              <a:t>Cristo mismo, su </a:t>
            </a:r>
            <a:r>
              <a:rPr lang="es-ES" sz="3200" i="1" dirty="0" smtClean="0">
                <a:latin typeface="Cambria" pitchFamily="18" charset="0"/>
                <a:cs typeface="Arial" pitchFamily="34" charset="0"/>
              </a:rPr>
              <a:t>Cuerpo </a:t>
            </a:r>
            <a:r>
              <a:rPr lang="es-ES" sz="3200" i="1" dirty="0">
                <a:latin typeface="Cambria" pitchFamily="18" charset="0"/>
                <a:cs typeface="Arial" pitchFamily="34" charset="0"/>
              </a:rPr>
              <a:t>vivo, </a:t>
            </a:r>
            <a:r>
              <a:rPr lang="es-ES" sz="3200" i="1" dirty="0" smtClean="0">
                <a:latin typeface="Cambria" pitchFamily="18" charset="0"/>
                <a:cs typeface="Arial" pitchFamily="34" charset="0"/>
              </a:rPr>
              <a:t>resucitado y </a:t>
            </a:r>
            <a:r>
              <a:rPr lang="es-ES" sz="3200" i="1" dirty="0">
                <a:latin typeface="Cambria" pitchFamily="18" charset="0"/>
                <a:cs typeface="Arial" pitchFamily="34" charset="0"/>
              </a:rPr>
              <a:t>glorificado, es el </a:t>
            </a:r>
            <a:r>
              <a:rPr lang="es-ES" sz="3200" i="1" dirty="0" smtClean="0">
                <a:latin typeface="Cambria" pitchFamily="18" charset="0"/>
                <a:cs typeface="Arial" pitchFamily="34" charset="0"/>
              </a:rPr>
              <a:t>nuevo templo </a:t>
            </a:r>
            <a:r>
              <a:rPr lang="es-ES" sz="3200" i="1" dirty="0">
                <a:latin typeface="Cambria" pitchFamily="18" charset="0"/>
                <a:cs typeface="Arial" pitchFamily="34" charset="0"/>
              </a:rPr>
              <a:t>donde habita Dios y </a:t>
            </a:r>
            <a:r>
              <a:rPr lang="es-ES" sz="3200" i="1" dirty="0" smtClean="0">
                <a:latin typeface="Cambria" pitchFamily="18" charset="0"/>
                <a:cs typeface="Arial" pitchFamily="34" charset="0"/>
              </a:rPr>
              <a:t>donde se </a:t>
            </a:r>
            <a:r>
              <a:rPr lang="es-ES" sz="3200" i="1" dirty="0">
                <a:latin typeface="Cambria" pitchFamily="18" charset="0"/>
                <a:cs typeface="Arial" pitchFamily="34" charset="0"/>
              </a:rPr>
              <a:t>realiza su culto universal </a:t>
            </a:r>
            <a:r>
              <a:rPr lang="es-ES" sz="3200" i="1" dirty="0" smtClean="0">
                <a:latin typeface="Cambria" pitchFamily="18" charset="0"/>
                <a:cs typeface="Arial" pitchFamily="34" charset="0"/>
              </a:rPr>
              <a:t>“en </a:t>
            </a:r>
            <a:r>
              <a:rPr lang="es-ES" sz="3200" i="1" dirty="0">
                <a:latin typeface="Cambria" pitchFamily="18" charset="0"/>
                <a:cs typeface="Arial" pitchFamily="34" charset="0"/>
              </a:rPr>
              <a:t>espíritu y </a:t>
            </a:r>
            <a:r>
              <a:rPr lang="es-ES" sz="3200" i="1" dirty="0" smtClean="0">
                <a:latin typeface="Cambria" pitchFamily="18" charset="0"/>
                <a:cs typeface="Arial" pitchFamily="34" charset="0"/>
              </a:rPr>
              <a:t>en verdad” </a:t>
            </a:r>
            <a:r>
              <a:rPr lang="es-ES" sz="2400" i="1" dirty="0">
                <a:latin typeface="Arial" pitchFamily="34" charset="0"/>
                <a:cs typeface="Arial" pitchFamily="34" charset="0"/>
              </a:rPr>
              <a:t>(J. Ratzinger, Introducción al espíritu </a:t>
            </a:r>
            <a:r>
              <a:rPr lang="es-ES" sz="2400" i="1" dirty="0" smtClean="0">
                <a:latin typeface="Arial" pitchFamily="34" charset="0"/>
                <a:cs typeface="Arial" pitchFamily="34" charset="0"/>
              </a:rPr>
              <a:t>de la </a:t>
            </a:r>
            <a:r>
              <a:rPr lang="es-ES" sz="2400" i="1" dirty="0">
                <a:latin typeface="Arial" pitchFamily="34" charset="0"/>
                <a:cs typeface="Arial" pitchFamily="34" charset="0"/>
              </a:rPr>
              <a:t>liturgia). </a:t>
            </a:r>
            <a:endParaRPr lang="es-ES" sz="2400" i="1" dirty="0" smtClean="0">
              <a:latin typeface="Arial" pitchFamily="34" charset="0"/>
              <a:cs typeface="Arial" pitchFamily="34" charset="0"/>
            </a:endParaRPr>
          </a:p>
          <a:p>
            <a:pPr algn="just">
              <a:spcBef>
                <a:spcPts val="1200"/>
              </a:spcBef>
            </a:pPr>
            <a:r>
              <a:rPr lang="es-ES" sz="2800" dirty="0" smtClean="0">
                <a:latin typeface="Arial" pitchFamily="34" charset="0"/>
                <a:cs typeface="Arial" pitchFamily="34" charset="0"/>
              </a:rPr>
              <a:t>Como </a:t>
            </a:r>
            <a:r>
              <a:rPr lang="es-ES" sz="2800" dirty="0">
                <a:latin typeface="Arial" pitchFamily="34" charset="0"/>
                <a:cs typeface="Arial" pitchFamily="34" charset="0"/>
              </a:rPr>
              <a:t>escribe san Pablo: </a:t>
            </a:r>
            <a:r>
              <a:rPr lang="es-ES" sz="3200" i="1" dirty="0" smtClean="0">
                <a:latin typeface="Cambria" pitchFamily="18" charset="0"/>
                <a:cs typeface="Arial" pitchFamily="34" charset="0"/>
              </a:rPr>
              <a:t>“Porque en él </a:t>
            </a:r>
            <a:r>
              <a:rPr lang="es-ES" sz="3200" i="1" dirty="0">
                <a:latin typeface="Cambria" pitchFamily="18" charset="0"/>
                <a:cs typeface="Arial" pitchFamily="34" charset="0"/>
              </a:rPr>
              <a:t>habita corporalmente toda la plenitud de </a:t>
            </a:r>
            <a:r>
              <a:rPr lang="es-ES" sz="3200" i="1" dirty="0" smtClean="0">
                <a:latin typeface="Cambria" pitchFamily="18" charset="0"/>
                <a:cs typeface="Arial" pitchFamily="34" charset="0"/>
              </a:rPr>
              <a:t>la divinidad </a:t>
            </a:r>
            <a:r>
              <a:rPr lang="es-ES" sz="3200" i="1" dirty="0">
                <a:latin typeface="Cambria" pitchFamily="18" charset="0"/>
                <a:cs typeface="Arial" pitchFamily="34" charset="0"/>
              </a:rPr>
              <a:t>y ustedes participan de esa </a:t>
            </a:r>
            <a:r>
              <a:rPr lang="es-ES" sz="3200" i="1" dirty="0" smtClean="0">
                <a:latin typeface="Cambria" pitchFamily="18" charset="0"/>
                <a:cs typeface="Arial" pitchFamily="34" charset="0"/>
              </a:rPr>
              <a:t>plenitud” </a:t>
            </a:r>
            <a:r>
              <a:rPr lang="es-ES" sz="2400" i="1" dirty="0" smtClean="0">
                <a:latin typeface="Arial" pitchFamily="34" charset="0"/>
                <a:cs typeface="Arial" pitchFamily="34" charset="0"/>
              </a:rPr>
              <a:t>(</a:t>
            </a:r>
            <a:r>
              <a:rPr lang="es-ES" sz="2400" i="1" dirty="0">
                <a:latin typeface="Arial" pitchFamily="34" charset="0"/>
                <a:cs typeface="Arial" pitchFamily="34" charset="0"/>
              </a:rPr>
              <a:t>Col. 2,9-10). </a:t>
            </a:r>
          </a:p>
        </p:txBody>
      </p:sp>
    </p:spTree>
    <p:extLst>
      <p:ext uri="{BB962C8B-B14F-4D97-AF65-F5344CB8AC3E}">
        <p14:creationId xmlns:p14="http://schemas.microsoft.com/office/powerpoint/2010/main" val="62313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531837"/>
            <a:ext cx="7272808" cy="1384995"/>
          </a:xfrm>
          <a:prstGeom prst="rect">
            <a:avLst/>
          </a:prstGeom>
        </p:spPr>
        <p:txBody>
          <a:bodyPr wrap="square">
            <a:spAutoFit/>
          </a:bodyPr>
          <a:lstStyle/>
          <a:p>
            <a:pPr algn="just">
              <a:spcBef>
                <a:spcPts val="1800"/>
              </a:spcBef>
            </a:pPr>
            <a:r>
              <a:rPr lang="es-ES" sz="2800" dirty="0" smtClean="0">
                <a:latin typeface="Arial" pitchFamily="34" charset="0"/>
                <a:cs typeface="Arial" pitchFamily="34" charset="0"/>
              </a:rPr>
              <a:t>Por </a:t>
            </a:r>
            <a:r>
              <a:rPr lang="es-ES" sz="2800" dirty="0">
                <a:latin typeface="Arial" pitchFamily="34" charset="0"/>
                <a:cs typeface="Arial" pitchFamily="34" charset="0"/>
              </a:rPr>
              <a:t>participación, en virtud </a:t>
            </a:r>
            <a:r>
              <a:rPr lang="es-ES" sz="2800" dirty="0" smtClean="0">
                <a:latin typeface="Arial" pitchFamily="34" charset="0"/>
                <a:cs typeface="Arial" pitchFamily="34" charset="0"/>
              </a:rPr>
              <a:t>del bautismo</a:t>
            </a:r>
            <a:r>
              <a:rPr lang="es-ES" sz="2800" dirty="0">
                <a:latin typeface="Arial" pitchFamily="34" charset="0"/>
                <a:cs typeface="Arial" pitchFamily="34" charset="0"/>
              </a:rPr>
              <a:t>, el cuerpo del cristiano se </a:t>
            </a:r>
            <a:r>
              <a:rPr lang="es-ES" sz="2800" dirty="0" smtClean="0">
                <a:latin typeface="Arial" pitchFamily="34" charset="0"/>
                <a:cs typeface="Arial" pitchFamily="34" charset="0"/>
              </a:rPr>
              <a:t>convierte también </a:t>
            </a:r>
            <a:r>
              <a:rPr lang="es-ES" sz="2800" dirty="0">
                <a:latin typeface="Arial" pitchFamily="34" charset="0"/>
                <a:cs typeface="Arial" pitchFamily="34" charset="0"/>
              </a:rPr>
              <a:t>en templo de Dios </a:t>
            </a:r>
            <a:r>
              <a:rPr lang="es-ES" sz="2400" i="1" dirty="0">
                <a:latin typeface="Arial" pitchFamily="34" charset="0"/>
                <a:cs typeface="Arial" pitchFamily="34" charset="0"/>
              </a:rPr>
              <a:t>(1 </a:t>
            </a:r>
            <a:r>
              <a:rPr lang="es-ES" sz="2400" i="1" dirty="0" err="1">
                <a:latin typeface="Arial" pitchFamily="34" charset="0"/>
                <a:cs typeface="Arial" pitchFamily="34" charset="0"/>
              </a:rPr>
              <a:t>Cor.</a:t>
            </a:r>
            <a:r>
              <a:rPr lang="es-ES" sz="2400" i="1" dirty="0">
                <a:latin typeface="Arial" pitchFamily="34" charset="0"/>
                <a:cs typeface="Arial" pitchFamily="34" charset="0"/>
              </a:rPr>
              <a:t> 3,16-17; </a:t>
            </a:r>
            <a:r>
              <a:rPr lang="es-ES" sz="2400" i="1" dirty="0" smtClean="0">
                <a:latin typeface="Arial" pitchFamily="34" charset="0"/>
                <a:cs typeface="Arial" pitchFamily="34" charset="0"/>
              </a:rPr>
              <a:t>6.19, Ef</a:t>
            </a:r>
            <a:r>
              <a:rPr lang="es-ES" sz="2400" i="1" dirty="0">
                <a:latin typeface="Arial" pitchFamily="34" charset="0"/>
                <a:cs typeface="Arial" pitchFamily="34" charset="0"/>
              </a:rPr>
              <a:t>. 2,22). </a:t>
            </a:r>
            <a:endParaRPr lang="es-ES" sz="2400" i="1" dirty="0" smtClean="0">
              <a:latin typeface="Arial" pitchFamily="34" charset="0"/>
              <a:cs typeface="Arial"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007" y="2160240"/>
            <a:ext cx="4028991" cy="4365104"/>
          </a:xfrm>
          <a:prstGeom prst="rect">
            <a:avLst/>
          </a:prstGeom>
        </p:spPr>
      </p:pic>
      <p:sp>
        <p:nvSpPr>
          <p:cNvPr id="4" name="3 Rectángulo"/>
          <p:cNvSpPr/>
          <p:nvPr/>
        </p:nvSpPr>
        <p:spPr>
          <a:xfrm>
            <a:off x="519014" y="2204864"/>
            <a:ext cx="4320480" cy="3970318"/>
          </a:xfrm>
          <a:prstGeom prst="rect">
            <a:avLst/>
          </a:prstGeom>
        </p:spPr>
        <p:txBody>
          <a:bodyPr wrap="square">
            <a:spAutoFit/>
          </a:bodyPr>
          <a:lstStyle/>
          <a:p>
            <a:pPr algn="just">
              <a:spcBef>
                <a:spcPts val="1800"/>
              </a:spcBef>
            </a:pPr>
            <a:r>
              <a:rPr lang="es-ES" sz="2800" dirty="0" smtClean="0">
                <a:latin typeface="Arial" pitchFamily="34" charset="0"/>
                <a:cs typeface="Arial" pitchFamily="34" charset="0"/>
              </a:rPr>
              <a:t>Usando </a:t>
            </a:r>
            <a:r>
              <a:rPr lang="es-ES" sz="2800" dirty="0">
                <a:latin typeface="Arial" pitchFamily="34" charset="0"/>
                <a:cs typeface="Arial" pitchFamily="34" charset="0"/>
              </a:rPr>
              <a:t>una frase muy querida por </a:t>
            </a:r>
            <a:r>
              <a:rPr lang="es-ES" sz="2800" dirty="0" smtClean="0">
                <a:latin typeface="Arial" pitchFamily="34" charset="0"/>
                <a:cs typeface="Arial" pitchFamily="34" charset="0"/>
              </a:rPr>
              <a:t>san Agustín</a:t>
            </a:r>
            <a:r>
              <a:rPr lang="es-ES" sz="2800" dirty="0">
                <a:latin typeface="Arial" pitchFamily="34" charset="0"/>
                <a:cs typeface="Arial" pitchFamily="34" charset="0"/>
              </a:rPr>
              <a:t>, </a:t>
            </a:r>
            <a:r>
              <a:rPr lang="es-ES" sz="2800" i="1" dirty="0" err="1">
                <a:latin typeface="Arial" pitchFamily="34" charset="0"/>
                <a:cs typeface="Arial" pitchFamily="34" charset="0"/>
              </a:rPr>
              <a:t>Christus</a:t>
            </a:r>
            <a:r>
              <a:rPr lang="es-ES" sz="2800" i="1" dirty="0">
                <a:latin typeface="Arial" pitchFamily="34" charset="0"/>
                <a:cs typeface="Arial" pitchFamily="34" charset="0"/>
              </a:rPr>
              <a:t> </a:t>
            </a:r>
            <a:r>
              <a:rPr lang="es-ES" sz="2800" i="1" dirty="0" err="1">
                <a:latin typeface="Arial" pitchFamily="34" charset="0"/>
                <a:cs typeface="Arial" pitchFamily="34" charset="0"/>
              </a:rPr>
              <a:t>Totus</a:t>
            </a:r>
            <a:r>
              <a:rPr lang="es-ES" sz="2800" dirty="0">
                <a:latin typeface="Arial" pitchFamily="34" charset="0"/>
                <a:cs typeface="Arial" pitchFamily="34" charset="0"/>
              </a:rPr>
              <a:t>, el Cristo entero es </a:t>
            </a:r>
            <a:r>
              <a:rPr lang="es-ES" sz="2800" dirty="0" smtClean="0">
                <a:latin typeface="Arial" pitchFamily="34" charset="0"/>
                <a:cs typeface="Arial" pitchFamily="34" charset="0"/>
              </a:rPr>
              <a:t>el verdadero </a:t>
            </a:r>
            <a:r>
              <a:rPr lang="es-ES" sz="2800" dirty="0">
                <a:latin typeface="Arial" pitchFamily="34" charset="0"/>
                <a:cs typeface="Arial" pitchFamily="34" charset="0"/>
              </a:rPr>
              <a:t>lugar del culto cristiano, es decir, </a:t>
            </a:r>
            <a:r>
              <a:rPr lang="es-ES" sz="2800" dirty="0" smtClean="0">
                <a:latin typeface="Arial" pitchFamily="34" charset="0"/>
                <a:cs typeface="Arial" pitchFamily="34" charset="0"/>
              </a:rPr>
              <a:t>Cristo como </a:t>
            </a:r>
            <a:r>
              <a:rPr lang="es-ES" sz="2800" dirty="0">
                <a:latin typeface="Arial" pitchFamily="34" charset="0"/>
                <a:cs typeface="Arial" pitchFamily="34" charset="0"/>
              </a:rPr>
              <a:t>Cabeza y los cristianos como </a:t>
            </a:r>
            <a:r>
              <a:rPr lang="es-ES" sz="2800" dirty="0" smtClean="0">
                <a:latin typeface="Arial" pitchFamily="34" charset="0"/>
                <a:cs typeface="Arial" pitchFamily="34" charset="0"/>
              </a:rPr>
              <a:t>miembros de </a:t>
            </a:r>
            <a:r>
              <a:rPr lang="es-ES" sz="2800" dirty="0">
                <a:latin typeface="Arial" pitchFamily="34" charset="0"/>
                <a:cs typeface="Arial" pitchFamily="34" charset="0"/>
              </a:rPr>
              <a:t>su Cuerpo </a:t>
            </a:r>
            <a:r>
              <a:rPr lang="es-ES" sz="2800" dirty="0" smtClean="0">
                <a:latin typeface="Arial" pitchFamily="34" charset="0"/>
                <a:cs typeface="Arial" pitchFamily="34" charset="0"/>
              </a:rPr>
              <a:t>Místico.    </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62313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3067</Words>
  <Application>Microsoft Office PowerPoint</Application>
  <PresentationFormat>Presentación en pantalla (4:3)</PresentationFormat>
  <Paragraphs>96</Paragraphs>
  <Slides>35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Cambria</vt:lpstr>
      <vt:lpstr>Calibri</vt:lpstr>
      <vt:lpstr>Tema de Office</vt:lpstr>
      <vt:lpstr>¿Dónde celebramos?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Veamos ahora que nos enseña  EL CATECISMO  DE LA IGLESIA  CATÓLICA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¿Dónde celebramos? *</dc:title>
  <dc:creator>Jorge Conde</dc:creator>
  <cp:lastModifiedBy>OMM</cp:lastModifiedBy>
  <cp:revision>109</cp:revision>
  <dcterms:created xsi:type="dcterms:W3CDTF">2013-06-14T12:55:14Z</dcterms:created>
  <dcterms:modified xsi:type="dcterms:W3CDTF">2013-07-29T05:24:27Z</dcterms:modified>
</cp:coreProperties>
</file>