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notesMasterIdLst>
    <p:notesMasterId r:id="rId30"/>
  </p:notesMasterIdLst>
  <p:sldIdLst>
    <p:sldId id="443" r:id="rId3"/>
    <p:sldId id="425" r:id="rId4"/>
    <p:sldId id="430" r:id="rId5"/>
    <p:sldId id="427" r:id="rId6"/>
    <p:sldId id="428" r:id="rId7"/>
    <p:sldId id="291" r:id="rId8"/>
    <p:sldId id="446" r:id="rId9"/>
    <p:sldId id="292" r:id="rId10"/>
    <p:sldId id="421" r:id="rId11"/>
    <p:sldId id="422" r:id="rId12"/>
    <p:sldId id="444" r:id="rId13"/>
    <p:sldId id="433" r:id="rId14"/>
    <p:sldId id="434" r:id="rId15"/>
    <p:sldId id="423" r:id="rId16"/>
    <p:sldId id="432" r:id="rId17"/>
    <p:sldId id="445" r:id="rId18"/>
    <p:sldId id="429" r:id="rId19"/>
    <p:sldId id="435" r:id="rId20"/>
    <p:sldId id="436" r:id="rId21"/>
    <p:sldId id="395" r:id="rId22"/>
    <p:sldId id="439" r:id="rId23"/>
    <p:sldId id="442" r:id="rId24"/>
    <p:sldId id="441" r:id="rId25"/>
    <p:sldId id="438" r:id="rId26"/>
    <p:sldId id="286" r:id="rId27"/>
    <p:sldId id="431" r:id="rId28"/>
    <p:sldId id="447" r:id="rId29"/>
  </p:sldIdLst>
  <p:sldSz cx="9144000" cy="6858000" type="screen4x3"/>
  <p:notesSz cx="6858000" cy="9144000"/>
  <p:embeddedFontLst>
    <p:embeddedFont>
      <p:font typeface="David" panose="020B0604020202020204" charset="-79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Cooper Black" panose="0208090404030B020404" pitchFamily="18" charset="0"/>
      <p:regular r:id="rId41"/>
    </p:embeddedFont>
    <p:embeddedFont>
      <p:font typeface="Futura XBlkCn BT" panose="020B0806020204020204" pitchFamily="34" charset="0"/>
      <p:regular r:id="rId42"/>
    </p:embeddedFont>
    <p:embeddedFont>
      <p:font typeface="Garamond" panose="02020404030301010803" pitchFamily="18" charset="0"/>
      <p:regular r:id="rId43"/>
      <p:bold r:id="rId44"/>
      <p: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F11"/>
    <a:srgbClr val="4A282A"/>
    <a:srgbClr val="2A2718"/>
    <a:srgbClr val="E3DFCC"/>
    <a:srgbClr val="F9DBAA"/>
    <a:srgbClr val="FEFDFB"/>
    <a:srgbClr val="F5F5F3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71" autoAdjust="0"/>
  </p:normalViewPr>
  <p:slideViewPr>
    <p:cSldViewPr>
      <p:cViewPr varScale="1">
        <p:scale>
          <a:sx n="67" d="100"/>
          <a:sy n="67" d="100"/>
        </p:scale>
        <p:origin x="5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19E91-90CD-4E54-A8F7-7575E5A3BEFA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7ED1F-2899-4F45-9F58-645628732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7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ED1F-2899-4F45-9F58-645628732E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3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B2CA3-76C3-4B5A-9CCA-618BD5194749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12/12/2016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2D4CA-979E-4A44-AD75-AE29EFC51731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ADD8D3-80DC-44F5-83C4-50E4228A202A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12/12/2016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06114-3526-407E-8789-575E8094EBC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3CE77E-7254-4DD1-B65B-CB9307B10CCC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12/12/2016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3F2DB-B9E6-44E1-AAA1-E8DB1641469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12/12/2016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93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12/12/2016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91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12/12/2016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6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12/12/2016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50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12/12/2016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28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12/12/2016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0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12/12/2016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02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12/12/2016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6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15ABA-02BB-48B0-BC42-ECA16960BEC6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12/12/2016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A730C-0E15-434F-9E96-9B5EDF94BEEF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12/12/2016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79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12/12/2016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5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12/12/2016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86004-D56A-4A54-B3AE-8010D3CF3B4D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12/12/2016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7641-B02B-435A-9D19-DBB3F73FAE21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54931-1F28-42FA-8C16-0A3D7EFEB59B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12/12/2016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27A77-91FF-451E-BA4A-F269A55C074D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F9E4CE-3E3A-4461-B569-1B1F0D9DA005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12/12/2016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2A007-715F-42C4-9E0D-4AE04E85B4F4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E44FB-E1BC-4E31-9FD0-72FF170A087B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12/12/2016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186CC-0499-4F5B-B000-34C0377F96AD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5A49E-E019-4765-B48D-7365E617A382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12/12/2016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BB526-2A54-4922-9A69-82071E03960D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BD8ED-3B0D-4FC5-B576-DB5F61B74B4D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12/12/2016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E5B2D-75DF-4ACD-8CBF-C3A219A8CB57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CF2CDD-354E-4DC9-AB76-3C340AEA931C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12/12/2016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09043-BD97-463C-B236-32452C6AD473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E36D54-69CE-40AF-B80F-CD306D7DB7D2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12/12/2016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7CFA5A-15F3-4743-B3A3-B5F132E22164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12/12/2016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7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4" Type="http://schemas.openxmlformats.org/officeDocument/2006/relationships/hyperlink" Target="http://commons.wikimedia.org/wiki/User:Malus_Catul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4" Type="http://schemas.openxmlformats.org/officeDocument/2006/relationships/hyperlink" Target="http://commons.wikimedia.org/wiki/User:Malus_Catulu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HistoryofIra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Relationship Id="rId5" Type="http://schemas.openxmlformats.org/officeDocument/2006/relationships/hyperlink" Target="http://commons.wikimedia.org/wiki/User:Malus_Catulus" TargetMode="Externa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hyperlink" Target="http://www.youtube.com/tomforameri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2.0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lickr.com/photos/bcm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2.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lickr.com/photos/puuikibeach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lickr.com/photos/mikebaird/" TargetMode="External"/><Relationship Id="rId4" Type="http://schemas.openxmlformats.org/officeDocument/2006/relationships/hyperlink" Target="http://creativecommons.org/licenses/by/2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upload.wikimedia.org/wikipedia/commons/thumb/b/bd/Kingdoms_of_Israel_and_Judah_map_830.svg/858px-Kingdoms_of_Israel_and_Judah_map_830.svg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46" r="29469" b="33430"/>
          <a:stretch/>
        </p:blipFill>
        <p:spPr bwMode="auto">
          <a:xfrm>
            <a:off x="3958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05600" y="6474023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Credit: </a:t>
            </a:r>
            <a:r>
              <a:rPr lang="en-US" sz="1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Malus</a:t>
            </a:r>
            <a:r>
              <a:rPr lang="en-US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Catulus</a:t>
            </a:r>
            <a:endParaRPr lang="en-US" sz="14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838200"/>
            <a:ext cx="9147959" cy="495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Futura XBlkCn BT" panose="020B0806020204020204" pitchFamily="34" charset="0"/>
              </a:rPr>
              <a:t>ANCIENT ISRAEL:</a:t>
            </a:r>
          </a:p>
          <a:p>
            <a:r>
              <a:rPr lang="en-US" sz="1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Futura XBlkCn BT" panose="020B0806020204020204" pitchFamily="34" charset="0"/>
              </a:rPr>
              <a:t> </a:t>
            </a:r>
            <a:endParaRPr lang="en-US" sz="1800" dirty="0" smtClean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Futura XBlkCn BT" panose="020B0806020204020204" pitchFamily="34" charset="0"/>
            </a:endParaRPr>
          </a:p>
          <a:p>
            <a:r>
              <a:rPr lang="en-US" sz="9600" dirty="0" smtClean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Futura XBlkCn BT" panose="020B0806020204020204" pitchFamily="34" charset="0"/>
              </a:rPr>
              <a:t>DIVISION &amp; DIASPORA</a:t>
            </a:r>
            <a:endParaRPr lang="en-US" sz="9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Futura XBlkCn BT" panose="020B08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c/c1/Map_of_Assyria.png/1280px-Map_of_Assyri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7"/>
          <a:stretch/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3319859"/>
            <a:ext cx="2974181" cy="170934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Judah:</a:t>
            </a:r>
          </a:p>
          <a:p>
            <a:pPr marL="0" indent="0" algn="ctr">
              <a:buNone/>
            </a:pPr>
            <a:r>
              <a:rPr lang="en-US" sz="3600" b="1" dirty="0" smtClean="0"/>
              <a:t>Vassal</a:t>
            </a:r>
            <a:r>
              <a:rPr lang="en-US" sz="3600" dirty="0" smtClean="0"/>
              <a:t> State </a:t>
            </a:r>
            <a:r>
              <a:rPr lang="en-US" dirty="0"/>
              <a:t>P</a:t>
            </a:r>
            <a:r>
              <a:rPr lang="en-US" dirty="0" smtClean="0"/>
              <a:t>aid </a:t>
            </a:r>
            <a:r>
              <a:rPr lang="en-US" b="1" dirty="0" smtClean="0"/>
              <a:t>Tribute</a:t>
            </a:r>
            <a:endParaRPr lang="en-US" b="1" dirty="0"/>
          </a:p>
        </p:txBody>
      </p:sp>
      <p:sp>
        <p:nvSpPr>
          <p:cNvPr id="3" name="Down Arrow 2"/>
          <p:cNvSpPr/>
          <p:nvPr/>
        </p:nvSpPr>
        <p:spPr>
          <a:xfrm rot="4794526">
            <a:off x="4847132" y="3107668"/>
            <a:ext cx="685800" cy="1597819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733800" cy="1706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smtClean="0"/>
              <a:t>Assyrian Empire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12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282A"/>
            </a:gs>
            <a:gs pos="100000">
              <a:srgbClr val="1E0F1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7/79/Flaying_of_reb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"/>
            <a:ext cx="9144000" cy="585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6172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OPPRESSORS</a:t>
            </a:r>
            <a:endParaRPr lang="en-US" sz="8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0" y="5486400"/>
            <a:ext cx="4876800" cy="4111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Assyrians depicted flailing prisoners.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8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A282A">
                <a:lumMod val="8000"/>
                <a:lumOff val="92000"/>
              </a:srgbClr>
            </a:gs>
            <a:gs pos="65000">
              <a:srgbClr val="1E0F11">
                <a:lumMod val="13000"/>
                <a:lumOff val="87000"/>
              </a:srgb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505201" cy="2697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7200" dirty="0" smtClean="0"/>
              <a:t>“</a:t>
            </a:r>
            <a:r>
              <a:rPr lang="en-US" sz="9600" dirty="0" smtClean="0"/>
              <a:t>Lost</a:t>
            </a:r>
            <a:r>
              <a:rPr lang="en-US" sz="7200" dirty="0" smtClean="0"/>
              <a:t>”</a:t>
            </a:r>
            <a:r>
              <a:rPr lang="en-US" sz="9600" dirty="0" smtClean="0"/>
              <a:t> </a:t>
            </a:r>
            <a:r>
              <a:rPr lang="en-US" sz="7200" dirty="0" smtClean="0"/>
              <a:t>Tribes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94037"/>
            <a:ext cx="3034088" cy="3382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Garamond" panose="02020404030301010803" pitchFamily="18" charset="0"/>
              </a:rPr>
              <a:t>The </a:t>
            </a:r>
            <a:r>
              <a:rPr lang="en-US" b="1" dirty="0" smtClean="0">
                <a:latin typeface="Garamond" panose="02020404030301010803" pitchFamily="18" charset="0"/>
              </a:rPr>
              <a:t>Northern</a:t>
            </a:r>
            <a:r>
              <a:rPr lang="en-US" dirty="0" smtClean="0">
                <a:latin typeface="Garamond" panose="02020404030301010803" pitchFamily="18" charset="0"/>
              </a:rPr>
              <a:t> tribes were so thoroughly scattered by the Assyrians that no one knows for sure what became of them.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050" name="Picture 2" descr="http://upload.wikimedia.org/wikipedia/commons/thumb/b/bd/Kingdoms_of_Israel_and_Judah_map_830.svg/858px-Kingdoms_of_Israel_and_Judah_map_830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 r="29469" b="26563"/>
          <a:stretch/>
        </p:blipFill>
        <p:spPr bwMode="auto">
          <a:xfrm>
            <a:off x="3505201" y="0"/>
            <a:ext cx="563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6474023"/>
            <a:ext cx="31021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Map Credit (Ancient Israel): </a:t>
            </a:r>
            <a:r>
              <a:rPr lang="en-US" sz="1200" dirty="0" err="1">
                <a:hlinkClick r:id="rId4" tooltip="User:Malus Catulus"/>
              </a:rPr>
              <a:t>Malus</a:t>
            </a:r>
            <a:r>
              <a:rPr lang="en-US" sz="1200" dirty="0">
                <a:hlinkClick r:id="rId4" tooltip="User:Malus Catulus"/>
              </a:rPr>
              <a:t> </a:t>
            </a:r>
            <a:r>
              <a:rPr lang="en-US" sz="1200" dirty="0" smtClean="0">
                <a:hlinkClick r:id="rId4" tooltip="User:Malus Catulus"/>
              </a:rPr>
              <a:t>Catulus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367873"/>
            <a:ext cx="1905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dirty="0" smtClean="0">
                <a:ln w="571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David" panose="020E0502060401010101" pitchFamily="34" charset="-79"/>
              </a:rPr>
              <a:t>?</a:t>
            </a:r>
            <a:endParaRPr lang="en-US" sz="28700" dirty="0">
              <a:ln w="57150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5702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A282A">
                <a:lumMod val="8000"/>
                <a:lumOff val="92000"/>
              </a:srgbClr>
            </a:gs>
            <a:gs pos="65000">
              <a:srgbClr val="1E0F11">
                <a:lumMod val="13000"/>
                <a:lumOff val="87000"/>
              </a:srgb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05201" cy="2697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1500" dirty="0" smtClean="0"/>
              <a:t>Jews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76600"/>
            <a:ext cx="3034088" cy="236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Garamond" panose="02020404030301010803" pitchFamily="18" charset="0"/>
              </a:rPr>
              <a:t>“Jew” comes from the word “Judean,” describing someone specifically from the </a:t>
            </a:r>
            <a:r>
              <a:rPr lang="en-US" b="1" dirty="0" smtClean="0">
                <a:latin typeface="Garamond" panose="02020404030301010803" pitchFamily="18" charset="0"/>
              </a:rPr>
              <a:t>Tribe of Judah.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050" name="Picture 2" descr="http://upload.wikimedia.org/wikipedia/commons/thumb/b/bd/Kingdoms_of_Israel_and_Judah_map_830.svg/858px-Kingdoms_of_Israel_and_Judah_map_830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6" r="42926" b="22875"/>
          <a:stretch/>
        </p:blipFill>
        <p:spPr bwMode="auto">
          <a:xfrm>
            <a:off x="3505201" y="0"/>
            <a:ext cx="563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nut 6"/>
          <p:cNvSpPr/>
          <p:nvPr/>
        </p:nvSpPr>
        <p:spPr>
          <a:xfrm>
            <a:off x="5105400" y="2999188"/>
            <a:ext cx="3733800" cy="3554012"/>
          </a:xfrm>
          <a:prstGeom prst="donut">
            <a:avLst>
              <a:gd name="adj" fmla="val 464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6474023"/>
            <a:ext cx="31021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Map Credit (Ancient Israel): </a:t>
            </a:r>
            <a:r>
              <a:rPr lang="en-US" sz="1200" dirty="0" err="1">
                <a:hlinkClick r:id="rId4" tooltip="User:Malus Catulus"/>
              </a:rPr>
              <a:t>Malus</a:t>
            </a:r>
            <a:r>
              <a:rPr lang="en-US" sz="1200" dirty="0">
                <a:hlinkClick r:id="rId4" tooltip="User:Malus Catulus"/>
              </a:rPr>
              <a:t> </a:t>
            </a:r>
            <a:r>
              <a:rPr lang="en-US" sz="1200" dirty="0" smtClean="0">
                <a:hlinkClick r:id="rId4" tooltip="User:Malus Catulus"/>
              </a:rPr>
              <a:t>Catulus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0" y="1905000"/>
            <a:ext cx="3505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latin typeface="Garamond" panose="02020404030301010803" pitchFamily="18" charset="0"/>
              </a:rPr>
              <a:t>Judeans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332954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Neo-Babylonian Empi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4" b="2646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4572000" cy="1706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smtClean="0"/>
              <a:t>Babylonian Empire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64740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Public Domain Map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70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Neo-Babylonian Empi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4" b="2646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88203"/>
            <a:ext cx="5638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b="1" dirty="0" smtClean="0"/>
              <a:t>DIASPORA</a:t>
            </a:r>
            <a:endParaRPr lang="en-US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71664" y="1683603"/>
            <a:ext cx="4838936" cy="615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00" i="1" dirty="0" smtClean="0"/>
              <a:t>Scattering / Dispersion</a:t>
            </a:r>
            <a:endParaRPr lang="en-US" sz="3400" i="1" dirty="0"/>
          </a:p>
        </p:txBody>
      </p:sp>
      <p:sp>
        <p:nvSpPr>
          <p:cNvPr id="4" name="Right Arrow 3"/>
          <p:cNvSpPr/>
          <p:nvPr/>
        </p:nvSpPr>
        <p:spPr>
          <a:xfrm rot="20718992">
            <a:off x="3221421" y="2931978"/>
            <a:ext cx="2892384" cy="80982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7503888">
            <a:off x="2355700" y="2131141"/>
            <a:ext cx="1517714" cy="80982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5660104">
            <a:off x="1084364" y="1873607"/>
            <a:ext cx="2171097" cy="80982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267200"/>
            <a:ext cx="9144001" cy="11698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200" b="1" dirty="0" smtClean="0"/>
              <a:t>Conquerors </a:t>
            </a:r>
            <a:r>
              <a:rPr lang="en-US" sz="3200" b="1" i="1" dirty="0" smtClean="0"/>
              <a:t>dispersed</a:t>
            </a:r>
            <a:r>
              <a:rPr lang="en-US" sz="3200" b="1" dirty="0" smtClean="0"/>
              <a:t> conquered peoples </a:t>
            </a:r>
            <a:br>
              <a:rPr lang="en-US" sz="3200" b="1" dirty="0" smtClean="0"/>
            </a:br>
            <a:r>
              <a:rPr lang="en-US" sz="3200" dirty="0" smtClean="0"/>
              <a:t>in order to prevent rebellions.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64740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Public Domain Map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88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pload.wikimedia.org/wikipedia/commons/b/b4/AchaemenidMapBehistunInscrip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112"/>
            <a:ext cx="9144000" cy="584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/>
              <a:t>PERSIAN EMPIRE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533400" y="6142406"/>
            <a:ext cx="2270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Map Credit: </a:t>
            </a:r>
            <a:r>
              <a:rPr lang="en-US" sz="1400" dirty="0" err="1" smtClean="0">
                <a:hlinkClick r:id="rId3"/>
              </a:rPr>
              <a:t>HistoryofIran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4191000"/>
            <a:ext cx="4968827" cy="1692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/>
              <a:t>The Persians conquered the Babylonians in 539 B.C. (less than 50 years after the Babylonians conquered Judah).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722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282A"/>
            </a:gs>
            <a:gs pos="100000">
              <a:srgbClr val="1E0F1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SculptureofCyrusTheGrea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217" y1="20500" x2="61522" y2="6000"/>
                        <a14:foregroundMark x1="52391" y1="3833" x2="20870" y2="12167"/>
                        <a14:foregroundMark x1="23043" y1="13167" x2="15217" y2="20667"/>
                        <a14:foregroundMark x1="27826" y1="7500" x2="36522" y2="3333"/>
                        <a14:foregroundMark x1="36522" y1="4333" x2="48696" y2="2333"/>
                        <a14:foregroundMark x1="37174" y1="71000" x2="435" y2="85667"/>
                        <a14:foregroundMark x1="54348" y1="71167" x2="97609" y2="89667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31" y="775138"/>
            <a:ext cx="4663528" cy="60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503238"/>
            <a:ext cx="5029200" cy="2316162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115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Cyrus </a:t>
            </a:r>
            <a:r>
              <a:rPr lang="en-US" sz="8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0" y="3962400"/>
            <a:ext cx="3581400" cy="2209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Cyrus allowed the 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Jews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 return to Jerusalem and rebuild their temple.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 useBgFill="1">
        <p:nvSpPr>
          <p:cNvPr id="5" name="Rectangle 4"/>
          <p:cNvSpPr/>
          <p:nvPr/>
        </p:nvSpPr>
        <p:spPr>
          <a:xfrm rot="20917487">
            <a:off x="3867879" y="4573449"/>
            <a:ext cx="1317297" cy="3036162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9200" y="2819400"/>
            <a:ext cx="3207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King of Persia</a:t>
            </a:r>
            <a:endParaRPr lang="en-US" sz="36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65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282A"/>
            </a:gs>
            <a:gs pos="100000">
              <a:srgbClr val="1E0F1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c/cd/Second_Temple.jpg/1280px-Second_Temp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9" t="7246" r="3316" b="5073"/>
          <a:stretch/>
        </p:blipFill>
        <p:spPr bwMode="auto">
          <a:xfrm>
            <a:off x="4267200" y="1978223"/>
            <a:ext cx="442192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29650" cy="1143000"/>
          </a:xfrm>
        </p:spPr>
        <p:txBody>
          <a:bodyPr>
            <a:noAutofit/>
          </a:bodyPr>
          <a:lstStyle/>
          <a:p>
            <a:pPr algn="l"/>
            <a:r>
              <a:rPr lang="en-US" sz="8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Temple</a:t>
            </a:r>
            <a:endParaRPr lang="en-US" sz="8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2819400"/>
            <a:ext cx="3581400" cy="3337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Second Temple was the center of Jewish worship until the Romans destroyed it after </a:t>
            </a:r>
            <a:br>
              <a:rPr lang="en-US" sz="31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31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Jewish revolt.</a:t>
            </a:r>
            <a:endParaRPr lang="en-US" sz="31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5522" y="5559623"/>
            <a:ext cx="3731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Photo of a model of the Second Temple by Ariely</a:t>
            </a:r>
            <a:endParaRPr lang="en-US" sz="14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151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516 B.C. – 70 A.D.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8852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0/08/Wailing_Wall_by_Gustav_Bauernfeind.png/792px-Wailing_Wall_by_Gustav_Bauernfei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3" b="2919"/>
          <a:stretch/>
        </p:blipFill>
        <p:spPr bwMode="auto">
          <a:xfrm>
            <a:off x="0" y="1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833458" cy="2743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(“Wailing”) </a:t>
            </a:r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800600"/>
            <a:ext cx="5257800" cy="99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The Second Temple’s Western Wall is still a Jewish Holy site.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419600" y="6433066"/>
            <a:ext cx="4636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Gustav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Bauernfeind, 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Wailing Wall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</a:t>
            </a:r>
            <a:r>
              <a:rPr lang="en-US" sz="1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Century)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3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e/eb/Rehoboam._Fragment_of_Wall_Painting_from_Basel_Town_Hall_Council_Chamber%2C_by_Hans_Holbein_the_Younger..jpg/1024px-Rehoboam._Fragment_of_Wall_Painting_from_Basel_Town_Hall_Council_Chamber%2C_by_Hans_Holbein_the_Younger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7" r="3438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6419850" cy="6858001"/>
          </a:xfrm>
          <a:prstGeom prst="rect">
            <a:avLst/>
          </a:prstGeom>
          <a:gradFill flip="none" rotWithShape="1">
            <a:gsLst>
              <a:gs pos="34000">
                <a:schemeClr val="tx1">
                  <a:alpha val="50000"/>
                </a:schemeClr>
              </a:gs>
              <a:gs pos="94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52578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REHOBOAM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276600"/>
            <a:ext cx="4495800" cy="2667000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Israelites asked him for relief from high taxes and forced labor.</a:t>
            </a:r>
          </a:p>
          <a:p>
            <a:pPr marL="0" indent="0">
              <a:buNone/>
            </a:pPr>
            <a:endParaRPr lang="en-US" sz="1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refused.</a:t>
            </a: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981200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Solomon’s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</a:t>
            </a:r>
          </a:p>
        </p:txBody>
      </p:sp>
    </p:spTree>
    <p:extLst>
      <p:ext uri="{BB962C8B-B14F-4D97-AF65-F5344CB8AC3E}">
        <p14:creationId xmlns:p14="http://schemas.microsoft.com/office/powerpoint/2010/main" val="1118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282A"/>
            </a:gs>
            <a:gs pos="100000">
              <a:srgbClr val="1E0F1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69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Restoration of Israel</a:t>
            </a:r>
            <a:endParaRPr lang="en-US" sz="69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9052927"/>
              </p:ext>
            </p:extLst>
          </p:nvPr>
        </p:nvGraphicFramePr>
        <p:xfrm>
          <a:off x="152400" y="1600200"/>
          <a:ext cx="4343400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</a:tblGrid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en-US" sz="4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Messianism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3200" dirty="0" smtClean="0"/>
                        <a:t>(Ancient)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941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belief that a </a:t>
                      </a:r>
                      <a:r>
                        <a:rPr kumimoji="0" lang="en-US" sz="2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Messiah 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504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anointed one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), from the Davidic Line, would rule a restored Jewish kingdom in a future “Messianic” age of peace and prosperity.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NOTE:  Saul, David, and other kings were described as 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messiahs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282A"/>
            </a:gs>
            <a:gs pos="100000">
              <a:srgbClr val="1E0F1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6238"/>
            <a:ext cx="9144000" cy="2163762"/>
          </a:xfrm>
        </p:spPr>
        <p:txBody>
          <a:bodyPr>
            <a:noAutofit/>
          </a:bodyPr>
          <a:lstStyle/>
          <a:p>
            <a:r>
              <a:rPr lang="en-US" sz="17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MESSIAH</a:t>
            </a:r>
            <a:endParaRPr lang="en-US" sz="17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191000"/>
            <a:ext cx="91440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Anointed One”</a:t>
            </a:r>
            <a:endParaRPr lang="en-US" sz="5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5" t="727" r="25397" b="581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3962400" cy="31543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ēsus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azarēnus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en-US" sz="48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ēx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ūdaeōrum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32166" y="6474023"/>
            <a:ext cx="1949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Photo by Rennett </a:t>
            </a:r>
            <a:r>
              <a:rPr lang="en-US" sz="1400" dirty="0">
                <a:solidFill>
                  <a:schemeClr val="bg1"/>
                </a:solidFill>
              </a:rPr>
              <a:t>Stowe</a:t>
            </a:r>
          </a:p>
        </p:txBody>
      </p:sp>
    </p:spTree>
    <p:extLst>
      <p:ext uri="{BB962C8B-B14F-4D97-AF65-F5344CB8AC3E}">
        <p14:creationId xmlns:p14="http://schemas.microsoft.com/office/powerpoint/2010/main" val="28586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5" t="727" r="25397" b="581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3962400" cy="31543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Jesus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of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Nazareth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King 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of the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Jews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32166" y="6474023"/>
            <a:ext cx="1949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Photo by Rennett </a:t>
            </a:r>
            <a:r>
              <a:rPr lang="en-US" sz="1400" dirty="0">
                <a:solidFill>
                  <a:schemeClr val="bg1"/>
                </a:solidFill>
              </a:rPr>
              <a:t>Stowe</a:t>
            </a:r>
          </a:p>
        </p:txBody>
      </p:sp>
    </p:spTree>
    <p:extLst>
      <p:ext uri="{BB962C8B-B14F-4D97-AF65-F5344CB8AC3E}">
        <p14:creationId xmlns:p14="http://schemas.microsoft.com/office/powerpoint/2010/main" val="28252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282A"/>
            </a:gs>
            <a:gs pos="100000">
              <a:srgbClr val="1E0F1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48200" y="1600200"/>
          <a:ext cx="4343400" cy="493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</a:tblGrid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Zionism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(Modern)</a:t>
                      </a:r>
                    </a:p>
                  </a:txBody>
                  <a:tcPr/>
                </a:tc>
              </a:tr>
              <a:tr h="3491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kumimoji="0" lang="en-US" sz="2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20</a:t>
                      </a:r>
                      <a:r>
                        <a:rPr kumimoji="0" lang="en-US" sz="2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century movement to restore the Jews to their ancient homeland.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69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Restoration of Israel</a:t>
            </a:r>
            <a:endParaRPr lang="en-US" sz="69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0328304"/>
              </p:ext>
            </p:extLst>
          </p:nvPr>
        </p:nvGraphicFramePr>
        <p:xfrm>
          <a:off x="152400" y="1600200"/>
          <a:ext cx="4343400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</a:tblGrid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en-US" sz="4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Messianism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3200" dirty="0" smtClean="0"/>
                        <a:t>(Ancient)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941105">
                <a:tc>
                  <a:txBody>
                    <a:bodyPr/>
                    <a:lstStyle/>
                    <a:p>
                      <a:r>
                        <a:rPr lang="en-US" sz="2600" b="0" dirty="0" smtClean="0"/>
                        <a:t>The</a:t>
                      </a:r>
                      <a:r>
                        <a:rPr lang="en-US" sz="2600" b="0" baseline="0" dirty="0" smtClean="0"/>
                        <a:t> belief that a </a:t>
                      </a:r>
                      <a:r>
                        <a:rPr lang="en-US" sz="2600" b="0" i="1" baseline="0" dirty="0" smtClean="0"/>
                        <a:t>Messiah </a:t>
                      </a:r>
                      <a:r>
                        <a:rPr lang="en-US" sz="2600" b="0" i="0" baseline="0" dirty="0" smtClean="0"/>
                        <a:t>(</a:t>
                      </a:r>
                      <a:r>
                        <a:rPr lang="en-US" sz="2600" b="1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anointed one</a:t>
                      </a:r>
                      <a:r>
                        <a:rPr lang="en-US" sz="2600" b="0" i="0" baseline="0" dirty="0" smtClean="0"/>
                        <a:t>), from the Davidic Line, would rule a restored Jewish kingdom in a future “Messianic” age of peace and prosperity.</a:t>
                      </a:r>
                    </a:p>
                    <a:p>
                      <a:endParaRPr lang="en-US" sz="3000" b="1" dirty="0" smtClean="0"/>
                    </a:p>
                    <a:p>
                      <a:r>
                        <a:rPr lang="en-US" sz="1800" b="1" dirty="0" smtClean="0"/>
                        <a:t>NOTE:  Saul, David,</a:t>
                      </a:r>
                      <a:r>
                        <a:rPr lang="en-US" sz="1800" b="1" baseline="0" dirty="0" smtClean="0"/>
                        <a:t> and other kings were described as </a:t>
                      </a:r>
                      <a:r>
                        <a:rPr lang="en-US" sz="1800" b="1" i="1" baseline="0" dirty="0" smtClean="0"/>
                        <a:t>messiahs</a:t>
                      </a:r>
                      <a:r>
                        <a:rPr lang="en-US" sz="1800" b="1" i="0" baseline="0" dirty="0" smtClean="0"/>
                        <a:t>.</a:t>
                      </a:r>
                      <a:endParaRPr lang="en-US" sz="1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3280" y="4953000"/>
            <a:ext cx="15697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8200" y="48768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The hopes of the Zionists were realized with the founding of Israel in  1948.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434534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A282A">
                <a:lumMod val="8000"/>
                <a:lumOff val="92000"/>
              </a:srgbClr>
            </a:gs>
            <a:gs pos="65000">
              <a:srgbClr val="1E0F11">
                <a:lumMod val="13000"/>
                <a:lumOff val="87000"/>
              </a:srgb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743200"/>
            <a:ext cx="2971800" cy="3352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b="1" dirty="0" smtClean="0"/>
              <a:t>Palestinian</a:t>
            </a:r>
            <a:r>
              <a:rPr lang="en-US" sz="3200" dirty="0" smtClean="0"/>
              <a:t>” is a Latin variant of the ancient Hebrew word, “</a:t>
            </a:r>
            <a:r>
              <a:rPr lang="en-US" sz="3200" b="1" dirty="0" smtClean="0"/>
              <a:t>Philistine</a:t>
            </a:r>
            <a:r>
              <a:rPr lang="en-US" sz="3200" dirty="0" smtClean="0"/>
              <a:t>.”</a:t>
            </a:r>
          </a:p>
        </p:txBody>
      </p:sp>
      <p:pic>
        <p:nvPicPr>
          <p:cNvPr id="1026" name="Picture 2" descr="http://upload.wikimedia.org/wikipedia/commons/6/6a/West_Bank_%26_Gaza_Map_2007_%28Settlements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85376"/>
            <a:ext cx="404409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485376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Modern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6514576"/>
            <a:ext cx="1766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Public Domain Map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6098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ISRAELI-PALESTINIAN CONFLICT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A282A">
                <a:lumMod val="8000"/>
                <a:lumOff val="92000"/>
              </a:srgbClr>
            </a:gs>
            <a:gs pos="65000">
              <a:srgbClr val="1E0F11">
                <a:lumMod val="13000"/>
                <a:lumOff val="87000"/>
              </a:srgb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6/6a/West_Bank_%26_Gaza_Map_2007_%28Settlements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74" y="256191"/>
            <a:ext cx="4941025" cy="614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a/a9/Kingdom_of_Israel_1020_map.svg/1000px-Kingdom_of_Israel_1020_map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8" t="25755" r="36281" b="21942"/>
          <a:stretch/>
        </p:blipFill>
        <p:spPr bwMode="auto">
          <a:xfrm>
            <a:off x="0" y="256192"/>
            <a:ext cx="4202974" cy="61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087469"/>
            <a:ext cx="91440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/>
              <a:t>Ancient Philistia = Modern-Day </a:t>
            </a:r>
            <a:r>
              <a:rPr lang="en-US" sz="3200" b="1" dirty="0">
                <a:solidFill>
                  <a:schemeClr val="tx1"/>
                </a:solidFill>
              </a:rPr>
              <a:t>Gaza Strip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6474023"/>
            <a:ext cx="3262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Map Credit (Ancient Israel): </a:t>
            </a:r>
            <a:r>
              <a:rPr lang="en-US" sz="1400" dirty="0" err="1">
                <a:hlinkClick r:id="rId5" tooltip="User:Malus Catulus"/>
              </a:rPr>
              <a:t>Malus</a:t>
            </a:r>
            <a:r>
              <a:rPr lang="en-US" sz="1400" dirty="0">
                <a:hlinkClick r:id="rId5" tooltip="User:Malus Catulus"/>
              </a:rPr>
              <a:t> </a:t>
            </a:r>
            <a:r>
              <a:rPr lang="en-US" sz="1400" dirty="0" smtClean="0">
                <a:hlinkClick r:id="rId5" tooltip="User:Malus Catulus"/>
              </a:rPr>
              <a:t>Catulus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1933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2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1.staticflickr.com/85/218125539_55cbba2f4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96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Futura XBlkCn BT" panose="020B0806020204020204" pitchFamily="34" charset="0"/>
              </a:rPr>
              <a:t>A HEAVY YOKE</a:t>
            </a:r>
            <a:endParaRPr lang="en-US" sz="96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Futura XBlkCn BT" panose="020B08060202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6474023"/>
            <a:ext cx="3200400" cy="307777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75000"/>
                  </a:schemeClr>
                </a:solidFill>
                <a:hlinkClick r:id="rId3" tooltip="Attribution License"/>
              </a:rPr>
              <a:t>Some rights reserved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 by 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bcmom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9.staticflickr.com/8046/8110510624_064cbae6c0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3" t="3159" r="14473" b="210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3352800" cy="1143000"/>
          </a:xfrm>
        </p:spPr>
        <p:txBody>
          <a:bodyPr>
            <a:noAutofit/>
          </a:bodyPr>
          <a:lstStyle/>
          <a:p>
            <a:r>
              <a:rPr lang="en-US" sz="13800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Futura XBlkCn BT" panose="020B0806020204020204" pitchFamily="34" charset="0"/>
              </a:rPr>
              <a:t>DAD</a:t>
            </a:r>
            <a:endParaRPr lang="en-US" sz="13800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Futura XBlkCn BT" panose="020B08060202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618" y="6474023"/>
            <a:ext cx="3215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 </a:t>
            </a:r>
            <a:r>
              <a:rPr lang="en-US" sz="1400" dirty="0">
                <a:hlinkClick r:id="rId3" tooltip="Attribution License"/>
              </a:rPr>
              <a:t>Some rights reserved</a:t>
            </a:r>
            <a:r>
              <a:rPr lang="en-US" sz="1400" dirty="0"/>
              <a:t> by </a:t>
            </a:r>
            <a:r>
              <a:rPr lang="en-US" sz="1400" dirty="0">
                <a:hlinkClick r:id="rId4"/>
              </a:rPr>
              <a:t>puuikibeach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54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farm5.staticflickr.com/4151/5008387049_89896936be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98"/>
          <a:stretch/>
        </p:blipFill>
        <p:spPr bwMode="auto">
          <a:xfrm flipH="1"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0" y="12192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00" dirty="0" smtClean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  <a:latin typeface="Futura XBlkCn BT" panose="020B0806020204020204" pitchFamily="34" charset="0"/>
              </a:rPr>
              <a:t>ME</a:t>
            </a:r>
            <a:endParaRPr lang="en-US" sz="19900" dirty="0">
              <a:ln w="57150">
                <a:solidFill>
                  <a:schemeClr val="tx1"/>
                </a:solidFill>
              </a:ln>
              <a:solidFill>
                <a:schemeClr val="bg1"/>
              </a:solidFill>
              <a:latin typeface="Futura XBlkCn BT" panose="020B08060202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18" y="6474023"/>
            <a:ext cx="29873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 </a:t>
            </a:r>
            <a:r>
              <a:rPr lang="en-US" sz="1400" dirty="0">
                <a:hlinkClick r:id="rId4" tooltip="Attribution License"/>
              </a:rPr>
              <a:t>Some rights reserved</a:t>
            </a:r>
            <a:r>
              <a:rPr lang="en-US" sz="1400" dirty="0"/>
              <a:t> by </a:t>
            </a:r>
            <a:r>
              <a:rPr lang="en-US" sz="1400" dirty="0">
                <a:hlinkClick r:id="rId5"/>
              </a:rPr>
              <a:t>mikebaird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96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A282A">
                <a:lumMod val="8000"/>
                <a:lumOff val="92000"/>
              </a:srgbClr>
            </a:gs>
            <a:gs pos="65000">
              <a:srgbClr val="1E0F11">
                <a:lumMod val="13000"/>
                <a:lumOff val="87000"/>
              </a:srgb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609600"/>
            <a:ext cx="4160838" cy="6057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SECESSION</a:t>
            </a:r>
          </a:p>
          <a:p>
            <a:pPr marL="171450" indent="0">
              <a:buNone/>
            </a:pPr>
            <a:endParaRPr lang="en-US" sz="2800" i="1" dirty="0" smtClean="0"/>
          </a:p>
          <a:p>
            <a:pPr marL="171450" indent="0">
              <a:buNone/>
            </a:pPr>
            <a:endParaRPr lang="en-US" sz="2800" i="1" dirty="0"/>
          </a:p>
          <a:p>
            <a:pPr marL="282575" indent="0">
              <a:buNone/>
            </a:pPr>
            <a:r>
              <a:rPr lang="en-US" sz="2800" i="1" dirty="0" smtClean="0"/>
              <a:t>The Northern Tribes </a:t>
            </a:r>
            <a:br>
              <a:rPr lang="en-US" sz="2800" i="1" dirty="0" smtClean="0"/>
            </a:br>
            <a:r>
              <a:rPr lang="en-US" sz="2800" i="1" dirty="0" smtClean="0"/>
              <a:t>of Israel separated from Judah over oppressive taxation and conscription policies.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947" r="31873" b="23551"/>
          <a:stretch>
            <a:fillRect/>
          </a:stretch>
        </p:blipFill>
        <p:spPr bwMode="auto">
          <a:xfrm>
            <a:off x="4161104" y="304800"/>
            <a:ext cx="4525696" cy="623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A282A">
                <a:lumMod val="8000"/>
                <a:lumOff val="92000"/>
              </a:srgbClr>
            </a:gs>
            <a:gs pos="65000">
              <a:srgbClr val="1E0F11">
                <a:lumMod val="13000"/>
                <a:lumOff val="87000"/>
              </a:srgb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3400"/>
            <a:ext cx="4161104" cy="2092770"/>
          </a:xfrm>
        </p:spPr>
        <p:txBody>
          <a:bodyPr>
            <a:normAutofit fontScale="90000"/>
          </a:bodyPr>
          <a:lstStyle/>
          <a:p>
            <a:r>
              <a:rPr lang="en-US" sz="9800" dirty="0"/>
              <a:t>DIVIDED </a:t>
            </a:r>
            <a:r>
              <a:rPr lang="en-US" sz="5300" b="1" dirty="0">
                <a:latin typeface="+mn-lt"/>
              </a:rPr>
              <a:t>Kingdom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3124200"/>
            <a:ext cx="3657600" cy="3543300"/>
          </a:xfrm>
        </p:spPr>
        <p:txBody>
          <a:bodyPr>
            <a:normAutofit/>
          </a:bodyPr>
          <a:lstStyle/>
          <a:p>
            <a:pPr marL="171450" indent="0">
              <a:buNone/>
            </a:pPr>
            <a:r>
              <a:rPr lang="en-US" i="1" dirty="0" smtClean="0"/>
              <a:t>Israel and Judah went on to exist as independent kingdoms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947" r="31873" b="23551"/>
          <a:stretch>
            <a:fillRect/>
          </a:stretch>
        </p:blipFill>
        <p:spPr bwMode="auto">
          <a:xfrm>
            <a:off x="4161104" y="304800"/>
            <a:ext cx="4525696" cy="623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854197" y="4579203"/>
            <a:ext cx="2577597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Rehoboam</a:t>
            </a:r>
            <a:endParaRPr lang="en-US" sz="2400" b="1" dirty="0" smtClean="0"/>
          </a:p>
          <a:p>
            <a:pPr algn="ctr"/>
            <a:r>
              <a:rPr lang="en-US" sz="2400" b="1" i="1" dirty="0" smtClean="0"/>
              <a:t>King of Judah</a:t>
            </a:r>
            <a:endParaRPr lang="en-US" sz="24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95800" y="1676400"/>
            <a:ext cx="271679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Jeroboam</a:t>
            </a:r>
            <a:endParaRPr lang="en-US" sz="2400" b="1" dirty="0" smtClean="0"/>
          </a:p>
          <a:p>
            <a:pPr algn="ctr"/>
            <a:r>
              <a:rPr lang="en-US" sz="2400" b="1" i="1" dirty="0" smtClean="0"/>
              <a:t>King of Israel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993313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A282A">
                <a:lumMod val="8000"/>
                <a:lumOff val="92000"/>
              </a:srgbClr>
            </a:gs>
            <a:gs pos="65000">
              <a:srgbClr val="1E0F11">
                <a:lumMod val="13000"/>
                <a:lumOff val="87000"/>
              </a:srgb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68049"/>
              </p:ext>
            </p:extLst>
          </p:nvPr>
        </p:nvGraphicFramePr>
        <p:xfrm>
          <a:off x="228600" y="1828800"/>
          <a:ext cx="8610600" cy="44020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95600"/>
                <a:gridCol w="2844800"/>
                <a:gridCol w="2870200"/>
              </a:tblGrid>
              <a:tr h="56929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Israel</a:t>
                      </a:r>
                      <a:endParaRPr lang="en-US" sz="40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Judah</a:t>
                      </a:r>
                      <a:endParaRPr lang="en-US" sz="40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3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Location</a:t>
                      </a:r>
                      <a:endParaRPr lang="en-US" sz="3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118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Kings</a:t>
                      </a:r>
                      <a:endParaRPr lang="en-US" sz="3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827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C</a:t>
                      </a:r>
                      <a:r>
                        <a:rPr lang="en-US" sz="3200" b="1" dirty="0" smtClean="0"/>
                        <a:t>onquerors</a:t>
                      </a:r>
                      <a:endParaRPr lang="en-US" sz="32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19800" y="3810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Starting </a:t>
            </a:r>
            <a:br>
              <a:rPr lang="en-US" sz="3200" i="1" dirty="0" smtClean="0"/>
            </a:br>
            <a:r>
              <a:rPr lang="en-US" sz="3200" i="1" dirty="0" smtClean="0"/>
              <a:t>c. 930 B.C.</a:t>
            </a:r>
            <a:endParaRPr lang="en-US" sz="32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5943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DIVIDED KINGDOM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3092668" y="2638098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North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2069" y="2638098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South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3092668" y="3476773"/>
            <a:ext cx="2927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</a:rPr>
              <a:t>Several Dynasties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88268" y="3476773"/>
            <a:ext cx="2850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</a:rPr>
              <a:t>Davidic </a:t>
            </a:r>
            <a:br>
              <a:rPr lang="en-US" sz="3600" b="1" dirty="0">
                <a:solidFill>
                  <a:prstClr val="black"/>
                </a:solidFill>
              </a:rPr>
            </a:br>
            <a:r>
              <a:rPr lang="en-US" sz="3600" b="1" dirty="0">
                <a:solidFill>
                  <a:prstClr val="black"/>
                </a:solidFill>
              </a:rPr>
              <a:t>Line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2668" y="48768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</a:rPr>
              <a:t>Assyrians</a:t>
            </a:r>
            <a:endParaRPr lang="en-US" sz="3200" b="1" dirty="0">
              <a:solidFill>
                <a:prstClr val="black"/>
              </a:solidFill>
            </a:endParaRPr>
          </a:p>
          <a:p>
            <a:pPr lvl="0" algn="ctr"/>
            <a:r>
              <a:rPr lang="en-US" sz="3600" i="1" dirty="0">
                <a:solidFill>
                  <a:prstClr val="black"/>
                </a:solidFill>
              </a:rPr>
              <a:t>c. 722 B.C.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12069" y="4907577"/>
            <a:ext cx="29271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Babylonians</a:t>
            </a:r>
          </a:p>
          <a:p>
            <a:pPr lvl="0" algn="ctr"/>
            <a:r>
              <a:rPr lang="en-US" sz="3600" i="1" dirty="0">
                <a:solidFill>
                  <a:prstClr val="black"/>
                </a:solidFill>
              </a:rPr>
              <a:t>c. 587 B.C.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c/c1/Map_of_Assyria.png/1280px-Map_of_Assyri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7"/>
          <a:stretch/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733800" cy="1706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smtClean="0"/>
              <a:t>Assyrian Empire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0" y="64740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Public Domain Map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3588603"/>
            <a:ext cx="3886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CONQUERED ISRAEL</a:t>
            </a:r>
          </a:p>
          <a:p>
            <a:pPr algn="ctr"/>
            <a:r>
              <a:rPr lang="en-US" sz="2400" dirty="0" smtClean="0"/>
              <a:t>(Northern Kingdom)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85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utura Georgia">
      <a:majorFont>
        <a:latin typeface="Futura XBlkCn B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16958</TotalTime>
  <Words>484</Words>
  <Application>Microsoft Office PowerPoint</Application>
  <PresentationFormat>On-screen Show (4:3)</PresentationFormat>
  <Paragraphs>104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David</vt:lpstr>
      <vt:lpstr>Calibri</vt:lpstr>
      <vt:lpstr>Georgia</vt:lpstr>
      <vt:lpstr>Cooper Black</vt:lpstr>
      <vt:lpstr>Futura XBlkCn BT</vt:lpstr>
      <vt:lpstr>Arial</vt:lpstr>
      <vt:lpstr>Garamond</vt:lpstr>
      <vt:lpstr>Office Theme</vt:lpstr>
      <vt:lpstr>1_Office Theme</vt:lpstr>
      <vt:lpstr>PowerPoint Presentation</vt:lpstr>
      <vt:lpstr>REHOBOAM</vt:lpstr>
      <vt:lpstr>A HEAVY YOKE</vt:lpstr>
      <vt:lpstr>DAD</vt:lpstr>
      <vt:lpstr>PowerPoint Presentation</vt:lpstr>
      <vt:lpstr>PowerPoint Presentation</vt:lpstr>
      <vt:lpstr>DIVIDED Kingdom</vt:lpstr>
      <vt:lpstr>DIVIDED KINGDOM</vt:lpstr>
      <vt:lpstr>Assyrian Empire</vt:lpstr>
      <vt:lpstr>Assyrian Empire</vt:lpstr>
      <vt:lpstr>OPPRESSORS</vt:lpstr>
      <vt:lpstr>“Lost” Tribes</vt:lpstr>
      <vt:lpstr>Jews</vt:lpstr>
      <vt:lpstr>Babylonian Empire</vt:lpstr>
      <vt:lpstr>DIASPORA</vt:lpstr>
      <vt:lpstr>PERSIAN EMPIRE</vt:lpstr>
      <vt:lpstr>Cyrus  the Great</vt:lpstr>
      <vt:lpstr>The Second Temple</vt:lpstr>
      <vt:lpstr>Western  (“Wailing”)  Wall</vt:lpstr>
      <vt:lpstr>The Restoration of Israel</vt:lpstr>
      <vt:lpstr>MESSIAH</vt:lpstr>
      <vt:lpstr>Iēsus Nazarēnus, Rēx Iūdaeōrum</vt:lpstr>
      <vt:lpstr>Jesus of Nazareth King  of the Jews</vt:lpstr>
      <vt:lpstr>The Restoration of Israel</vt:lpstr>
      <vt:lpstr>ISRAELI-PALESTINIAN CONFLICT</vt:lpstr>
      <vt:lpstr>PowerPoint Presentation</vt:lpstr>
      <vt:lpstr>PowerPoint Presentation</vt:lpstr>
    </vt:vector>
  </TitlesOfParts>
  <Company>tctc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Israel: Division and Diaspora</dc:title>
  <dc:creator>Tom Richey</dc:creator>
  <cp:lastModifiedBy>Tom Richey</cp:lastModifiedBy>
  <cp:revision>983</cp:revision>
  <dcterms:created xsi:type="dcterms:W3CDTF">2009-09-08T21:21:47Z</dcterms:created>
  <dcterms:modified xsi:type="dcterms:W3CDTF">2016-12-12T18:04:57Z</dcterms:modified>
</cp:coreProperties>
</file>