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9"/>
  </p:notesMasterIdLst>
  <p:sldIdLst>
    <p:sldId id="291" r:id="rId3"/>
    <p:sldId id="260" r:id="rId4"/>
    <p:sldId id="281" r:id="rId5"/>
    <p:sldId id="259" r:id="rId6"/>
    <p:sldId id="282" r:id="rId7"/>
    <p:sldId id="283" r:id="rId8"/>
    <p:sldId id="261" r:id="rId9"/>
    <p:sldId id="285" r:id="rId10"/>
    <p:sldId id="264" r:id="rId11"/>
    <p:sldId id="284" r:id="rId12"/>
    <p:sldId id="263" r:id="rId13"/>
    <p:sldId id="269" r:id="rId14"/>
    <p:sldId id="268" r:id="rId15"/>
    <p:sldId id="266" r:id="rId16"/>
    <p:sldId id="267" r:id="rId17"/>
    <p:sldId id="271" r:id="rId18"/>
    <p:sldId id="273" r:id="rId19"/>
    <p:sldId id="275" r:id="rId20"/>
    <p:sldId id="290" r:id="rId21"/>
    <p:sldId id="289" r:id="rId22"/>
    <p:sldId id="286" r:id="rId23"/>
    <p:sldId id="293" r:id="rId24"/>
    <p:sldId id="287" r:id="rId25"/>
    <p:sldId id="288" r:id="rId26"/>
    <p:sldId id="278" r:id="rId27"/>
    <p:sldId id="292"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astellar" panose="020A0402060406010301"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366C"/>
    <a:srgbClr val="7F4A94"/>
    <a:srgbClr val="DBD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BC134A-8C0F-476A-BECD-8724D5F0EC6F}" type="datetimeFigureOut">
              <a:rPr lang="en-US" smtClean="0"/>
              <a:t>5/3/2016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ED3C48-F438-41B7-A669-48343CEA6127}" type="slidenum">
              <a:rPr lang="en-US" smtClean="0"/>
              <a:t>‹#›</a:t>
            </a:fld>
            <a:endParaRPr lang="en-US"/>
          </a:p>
        </p:txBody>
      </p:sp>
    </p:spTree>
    <p:extLst>
      <p:ext uri="{BB962C8B-B14F-4D97-AF65-F5344CB8AC3E}">
        <p14:creationId xmlns:p14="http://schemas.microsoft.com/office/powerpoint/2010/main" val="264751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olourlovers.com/lover/bmagic333/loveNot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a:t>
            </a:r>
            <a:r>
              <a:rPr lang="en-US" baseline="0" dirty="0" smtClean="0"/>
              <a:t> Palette by:  </a:t>
            </a:r>
            <a:r>
              <a:rPr lang="en-US" dirty="0" smtClean="0">
                <a:hlinkClick r:id="rId3"/>
              </a:rPr>
              <a:t>bmagic333</a:t>
            </a:r>
            <a:r>
              <a:rPr lang="en-US" dirty="0" smtClean="0"/>
              <a:t> (Conquering Carthage)</a:t>
            </a:r>
            <a:endParaRPr lang="en-US" dirty="0"/>
          </a:p>
        </p:txBody>
      </p:sp>
      <p:sp>
        <p:nvSpPr>
          <p:cNvPr id="4" name="Slide Number Placeholder 3"/>
          <p:cNvSpPr>
            <a:spLocks noGrp="1"/>
          </p:cNvSpPr>
          <p:nvPr>
            <p:ph type="sldNum" sz="quarter" idx="10"/>
          </p:nvPr>
        </p:nvSpPr>
        <p:spPr/>
        <p:txBody>
          <a:bodyPr/>
          <a:lstStyle/>
          <a:p>
            <a:fld id="{00ED3C48-F438-41B7-A669-48343CEA6127}" type="slidenum">
              <a:rPr lang="en-US" smtClean="0"/>
              <a:t>1</a:t>
            </a:fld>
            <a:endParaRPr lang="en-US"/>
          </a:p>
        </p:txBody>
      </p:sp>
    </p:spTree>
    <p:extLst>
      <p:ext uri="{BB962C8B-B14F-4D97-AF65-F5344CB8AC3E}">
        <p14:creationId xmlns:p14="http://schemas.microsoft.com/office/powerpoint/2010/main" val="127813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36C1C9-D555-CF4F-BFEC-F7F9DD281686}" type="slidenum">
              <a:rPr lang="en-US" smtClean="0"/>
              <a:pPr/>
              <a:t>9</a:t>
            </a:fld>
            <a:endParaRPr lang="en-US"/>
          </a:p>
        </p:txBody>
      </p:sp>
    </p:spTree>
    <p:extLst>
      <p:ext uri="{BB962C8B-B14F-4D97-AF65-F5344CB8AC3E}">
        <p14:creationId xmlns:p14="http://schemas.microsoft.com/office/powerpoint/2010/main" val="118526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F365A0-25AC-4D9A-9972-4E6A1341D21A}"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282235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365A0-25AC-4D9A-9972-4E6A1341D21A}"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325940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365A0-25AC-4D9A-9972-4E6A1341D21A}"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959978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5/3/2016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54631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5/3/2016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107068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5/3/2016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88068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5/3/2016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502440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5/3/2016</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203578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5/3/2016</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09880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5/3/2016</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848041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5/3/2016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81222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365A0-25AC-4D9A-9972-4E6A1341D21A}"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1110679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5/3/2016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65511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5/3/2016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088702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5/3/2016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47174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365A0-25AC-4D9A-9972-4E6A1341D21A}"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235661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F365A0-25AC-4D9A-9972-4E6A1341D21A}"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71991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F365A0-25AC-4D9A-9972-4E6A1341D21A}" type="datetimeFigureOut">
              <a:rPr lang="en-US" smtClean="0"/>
              <a:t>5/3/2016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53778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F365A0-25AC-4D9A-9972-4E6A1341D21A}" type="datetimeFigureOut">
              <a:rPr lang="en-US" smtClean="0"/>
              <a:t>5/3/2016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115091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365A0-25AC-4D9A-9972-4E6A1341D21A}" type="datetimeFigureOut">
              <a:rPr lang="en-US" smtClean="0"/>
              <a:t>5/3/2016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1539433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365A0-25AC-4D9A-9972-4E6A1341D21A}"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1637748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365A0-25AC-4D9A-9972-4E6A1341D21A}"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D3DEF-3126-492C-BE5D-60C7702DBE5A}" type="slidenum">
              <a:rPr lang="en-US" smtClean="0"/>
              <a:t>‹#›</a:t>
            </a:fld>
            <a:endParaRPr lang="en-US"/>
          </a:p>
        </p:txBody>
      </p:sp>
    </p:spTree>
    <p:extLst>
      <p:ext uri="{BB962C8B-B14F-4D97-AF65-F5344CB8AC3E}">
        <p14:creationId xmlns:p14="http://schemas.microsoft.com/office/powerpoint/2010/main" val="308454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D366C"/>
            </a:gs>
            <a:gs pos="44000">
              <a:schemeClr val="bg2">
                <a:lumMod val="75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365A0-25AC-4D9A-9972-4E6A1341D21A}" type="datetimeFigureOut">
              <a:rPr lang="en-US" smtClean="0"/>
              <a:t>5/3/2016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D3DEF-3126-492C-BE5D-60C7702DBE5A}" type="slidenum">
              <a:rPr lang="en-US" smtClean="0"/>
              <a:t>‹#›</a:t>
            </a:fld>
            <a:endParaRPr lang="en-US"/>
          </a:p>
        </p:txBody>
      </p:sp>
    </p:spTree>
    <p:extLst>
      <p:ext uri="{BB962C8B-B14F-4D97-AF65-F5344CB8AC3E}">
        <p14:creationId xmlns:p14="http://schemas.microsoft.com/office/powerpoint/2010/main" val="14595220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5/3/2016</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76757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hyperlink" Target="http://www.tomrichey.net/"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biblestudytools.com/ceba/1-maccabees/8.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eplums.blogspot.com/2013/01/location-carthage.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lickr.com/photos/26760446@N04/"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First_Punic_War_264_BC.png"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Olympias.1.JPG"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flickr.com/photos/26498657@N02/4034155549/sizes/l/in/photostream/"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lickr.com/photos/stonebird/" TargetMode="External"/><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praguehs.com/staff/nickel_philip/WHUM/ExamReviews/AncientRome.ht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www.livius.org/cn-cs/corvus/corvu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flickr.com/photos/sandcastlematt/" TargetMode="External"/><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tomrichey.net/" TargetMode="External"/><Relationship Id="rId7" Type="http://schemas.openxmlformats.org/officeDocument/2006/relationships/hyperlink" Target="http://twitter.com/tomrichey" TargetMode="External"/><Relationship Id="rId12"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hyperlink" Target="https://www.facebook.com/pages/Tom-Richey/14074617563" TargetMode="Externa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hyperlink" Target="http://www.youtube.com/tomforamerica"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youtube.com/watch?v=gcITeGy-U6w"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www.flickr.com/photos/microdesign/" TargetMode="External"/><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lickr.com/photos/peteredin/"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ekhelet.com/gallery/croatia/"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sjgLb0HJ3V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commons.wikimedia.org/wiki/File:PhoenicianTrade_EN.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cstate="print">
            <a:lum bright="40000" contrast="10000"/>
          </a:blip>
          <a:srcRect/>
          <a:stretch>
            <a:fillRect/>
          </a:stretch>
        </p:blipFill>
        <p:spPr bwMode="auto">
          <a:xfrm>
            <a:off x="0" y="0"/>
            <a:ext cx="9190182" cy="6858000"/>
          </a:xfrm>
          <a:prstGeom prst="rect">
            <a:avLst/>
          </a:prstGeom>
          <a:noFill/>
          <a:ln w="9525">
            <a:noFill/>
            <a:miter lim="800000"/>
            <a:headEnd/>
            <a:tailEnd/>
          </a:ln>
          <a:effectLst/>
        </p:spPr>
      </p:pic>
      <p:sp>
        <p:nvSpPr>
          <p:cNvPr id="13" name="Title 1"/>
          <p:cNvSpPr>
            <a:spLocks noGrp="1"/>
          </p:cNvSpPr>
          <p:nvPr>
            <p:ph type="ctrTitle"/>
          </p:nvPr>
        </p:nvSpPr>
        <p:spPr>
          <a:xfrm>
            <a:off x="304800" y="838200"/>
            <a:ext cx="8686800" cy="32211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5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The first </a:t>
            </a:r>
            <a:r>
              <a:rPr lang="en-US" sz="9600" b="1" spc="50" dirty="0" err="1"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punic</a:t>
            </a: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 war</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pic>
        <p:nvPicPr>
          <p:cNvPr id="2" name="Picture 1">
            <a:hlinkClick r:id="rId5"/>
          </p:cNvPr>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595091" y="4783181"/>
            <a:ext cx="3869278" cy="1592853"/>
          </a:xfrm>
          <a:prstGeom prst="rect">
            <a:avLst/>
          </a:prstGeom>
        </p:spPr>
      </p:pic>
    </p:spTree>
    <p:extLst>
      <p:ext uri="{BB962C8B-B14F-4D97-AF65-F5344CB8AC3E}">
        <p14:creationId xmlns:p14="http://schemas.microsoft.com/office/powerpoint/2010/main" val="2880115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64008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Jewish Writer </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Describes the Romans</a:t>
            </a:r>
            <a:endParaRPr lang="en-US" sz="3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381000" y="1570037"/>
            <a:ext cx="8305800" cy="4766231"/>
          </a:xfrm>
        </p:spPr>
        <p:txBody>
          <a:bodyPr>
            <a:normAutofit fontScale="85000" lnSpcReduction="10000"/>
          </a:bodyPr>
          <a:lstStyle/>
          <a:p>
            <a:pPr marL="228600" indent="-228600">
              <a:buNone/>
            </a:pPr>
            <a:r>
              <a:rPr lang="en-US" b="1" i="1" dirty="0" smtClean="0">
                <a:solidFill>
                  <a:schemeClr val="accent3"/>
                </a:solidFill>
              </a:rPr>
              <a:t>“[The Romans] have </a:t>
            </a:r>
            <a:r>
              <a:rPr lang="en-US" b="1" i="1" dirty="0">
                <a:solidFill>
                  <a:schemeClr val="accent3"/>
                </a:solidFill>
              </a:rPr>
              <a:t>subdued kings far and near, and as many as have heard of their reputation have feared them.  Those whom they wish to help come to power, they make kings.  Those whom they wish, they bring down.  The Romans have been greatly exalted.  </a:t>
            </a:r>
          </a:p>
          <a:p>
            <a:pPr marL="228600" indent="-228600">
              <a:buNone/>
            </a:pPr>
            <a:endParaRPr lang="en-US" sz="1700" b="1" i="1" dirty="0">
              <a:solidFill>
                <a:schemeClr val="accent3"/>
              </a:solidFill>
            </a:endParaRPr>
          </a:p>
          <a:p>
            <a:pPr marL="228600" indent="-228600">
              <a:buNone/>
            </a:pPr>
            <a:r>
              <a:rPr lang="en-US" b="1" i="1" dirty="0" smtClean="0">
                <a:solidFill>
                  <a:schemeClr val="accent3"/>
                </a:solidFill>
              </a:rPr>
              <a:t>“Yet </a:t>
            </a:r>
            <a:r>
              <a:rPr lang="en-US" b="1" i="1" dirty="0">
                <a:solidFill>
                  <a:schemeClr val="accent3"/>
                </a:solidFill>
              </a:rPr>
              <a:t>even with all this, not one of them has put on a crown or worn purple as a mark of pride.  Instead, they built for themselves a senate chamber</a:t>
            </a:r>
            <a:r>
              <a:rPr lang="en-US" b="1" i="1" dirty="0" smtClean="0">
                <a:solidFill>
                  <a:schemeClr val="accent3"/>
                </a:solidFill>
              </a:rPr>
              <a:t>.”	</a:t>
            </a:r>
          </a:p>
          <a:p>
            <a:pPr marL="228600" indent="-228600">
              <a:buNone/>
            </a:pPr>
            <a:r>
              <a:rPr lang="en-US" b="1" dirty="0" smtClean="0">
                <a:solidFill>
                  <a:schemeClr val="accent3"/>
                </a:solidFill>
              </a:rPr>
              <a:t>					-- I Maccabees 8</a:t>
            </a:r>
            <a:endParaRPr lang="en-US" b="1" i="1" dirty="0">
              <a:solidFill>
                <a:schemeClr val="accent3"/>
              </a:solidFill>
            </a:endParaRPr>
          </a:p>
        </p:txBody>
      </p:sp>
      <p:sp>
        <p:nvSpPr>
          <p:cNvPr id="5" name="Rectangle 4"/>
          <p:cNvSpPr/>
          <p:nvPr/>
        </p:nvSpPr>
        <p:spPr>
          <a:xfrm>
            <a:off x="381000" y="6336268"/>
            <a:ext cx="8686800" cy="369332"/>
          </a:xfrm>
          <a:prstGeom prst="rect">
            <a:avLst/>
          </a:prstGeom>
        </p:spPr>
        <p:txBody>
          <a:bodyPr wrap="square">
            <a:spAutoFit/>
          </a:bodyPr>
          <a:lstStyle/>
          <a:p>
            <a:pPr algn="r"/>
            <a:r>
              <a:rPr lang="en-US" b="1" dirty="0" smtClean="0"/>
              <a:t>Source</a:t>
            </a:r>
            <a:r>
              <a:rPr lang="en-US" dirty="0" smtClean="0"/>
              <a:t>:  </a:t>
            </a:r>
            <a:r>
              <a:rPr lang="en-US" dirty="0">
                <a:hlinkClick r:id="rId2"/>
              </a:rPr>
              <a:t>http://</a:t>
            </a:r>
            <a:r>
              <a:rPr lang="en-US" dirty="0" smtClean="0">
                <a:hlinkClick r:id="rId2"/>
              </a:rPr>
              <a:t>www.biblestudytools.com/ceba/1-maccabees/8.html</a:t>
            </a:r>
            <a:endParaRPr lang="en-US" dirty="0"/>
          </a:p>
        </p:txBody>
      </p:sp>
      <p:pic>
        <p:nvPicPr>
          <p:cNvPr id="6" name="Picture 2" descr="C:\Users\trichey\AppData\Local\Microsoft\Windows\Temporary Internet Files\Content.IE5\VN680A5I\MC900436217[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43800" y="152400"/>
            <a:ext cx="1155499" cy="131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08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36765"/>
            <a:ext cx="9144000" cy="5643774"/>
          </a:xfrm>
          <a:prstGeom prst="rect">
            <a:avLst/>
          </a:prstGeom>
        </p:spPr>
      </p:pic>
      <p:sp>
        <p:nvSpPr>
          <p:cNvPr id="23" name="Rectangle 2"/>
          <p:cNvSpPr>
            <a:spLocks noGrp="1" noChangeArrowheads="1"/>
          </p:cNvSpPr>
          <p:nvPr>
            <p:ph type="title"/>
          </p:nvPr>
        </p:nvSpPr>
        <p:spPr>
          <a:xfrm>
            <a:off x="76200" y="30162"/>
            <a:ext cx="9067800" cy="1112838"/>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sz="5100" b="1" dirty="0" smtClean="0">
                <a:ln/>
                <a:solidFill>
                  <a:schemeClr val="accent3"/>
                </a:solidFill>
                <a:latin typeface="Castellar" pitchFamily="18" charset="0"/>
              </a:rPr>
              <a:t>Phoenician Colonies</a:t>
            </a:r>
            <a:endParaRPr lang="en-US" sz="5100" b="1" dirty="0">
              <a:ln/>
              <a:solidFill>
                <a:schemeClr val="accent3"/>
              </a:solidFill>
              <a:latin typeface="Castellar" pitchFamily="18" charset="0"/>
            </a:endParaRPr>
          </a:p>
        </p:txBody>
      </p:sp>
      <p:sp>
        <p:nvSpPr>
          <p:cNvPr id="7" name="Content Placeholder 6"/>
          <p:cNvSpPr>
            <a:spLocks noGrp="1"/>
          </p:cNvSpPr>
          <p:nvPr>
            <p:ph idx="1"/>
          </p:nvPr>
        </p:nvSpPr>
        <p:spPr>
          <a:xfrm>
            <a:off x="5715000" y="2209800"/>
            <a:ext cx="2514600" cy="1905000"/>
          </a:xfrm>
          <a:solidFill>
            <a:schemeClr val="bg2"/>
          </a:solidFill>
        </p:spPr>
        <p:txBody>
          <a:bodyPr anchor="ctr">
            <a:normAutofit fontScale="77500" lnSpcReduction="20000"/>
          </a:bodyPr>
          <a:lstStyle/>
          <a:p>
            <a:pPr marL="0" indent="0" algn="ctr">
              <a:buNone/>
            </a:pPr>
            <a:r>
              <a:rPr lang="en-US" sz="4600" b="1" dirty="0" smtClean="0">
                <a:solidFill>
                  <a:schemeClr val="accent6">
                    <a:lumMod val="60000"/>
                    <a:lumOff val="40000"/>
                  </a:schemeClr>
                </a:solidFill>
              </a:rPr>
              <a:t>Carthage:</a:t>
            </a:r>
            <a:br>
              <a:rPr lang="en-US" sz="4600" b="1" dirty="0" smtClean="0">
                <a:solidFill>
                  <a:schemeClr val="accent6">
                    <a:lumMod val="60000"/>
                    <a:lumOff val="40000"/>
                  </a:schemeClr>
                </a:solidFill>
              </a:rPr>
            </a:br>
            <a:r>
              <a:rPr lang="en-US" sz="1300" b="1" dirty="0" smtClean="0">
                <a:solidFill>
                  <a:schemeClr val="accent3"/>
                </a:solidFill>
              </a:rPr>
              <a:t>  </a:t>
            </a:r>
            <a:r>
              <a:rPr lang="en-US" dirty="0" smtClean="0">
                <a:solidFill>
                  <a:schemeClr val="accent3"/>
                </a:solidFill>
              </a:rPr>
              <a:t/>
            </a:r>
            <a:br>
              <a:rPr lang="en-US" dirty="0" smtClean="0">
                <a:solidFill>
                  <a:schemeClr val="accent3"/>
                </a:solidFill>
              </a:rPr>
            </a:br>
            <a:r>
              <a:rPr lang="en-US" sz="4000" dirty="0" smtClean="0">
                <a:solidFill>
                  <a:schemeClr val="accent3"/>
                </a:solidFill>
              </a:rPr>
              <a:t>A center for Phoenician commerce</a:t>
            </a:r>
            <a:endParaRPr lang="en-US" sz="4000" dirty="0">
              <a:solidFill>
                <a:schemeClr val="accent3"/>
              </a:solidFill>
            </a:endParaRPr>
          </a:p>
        </p:txBody>
      </p:sp>
      <p:sp>
        <p:nvSpPr>
          <p:cNvPr id="31" name="Text Box 21"/>
          <p:cNvSpPr txBox="1">
            <a:spLocks noChangeArrowheads="1"/>
          </p:cNvSpPr>
          <p:nvPr/>
        </p:nvSpPr>
        <p:spPr bwMode="auto">
          <a:xfrm>
            <a:off x="3429000" y="5195887"/>
            <a:ext cx="1752600" cy="366713"/>
          </a:xfrm>
          <a:prstGeom prst="rect">
            <a:avLst/>
          </a:prstGeom>
          <a:noFill/>
          <a:ln w="9525">
            <a:noFill/>
            <a:miter lim="800000"/>
            <a:headEnd/>
            <a:tailEnd/>
          </a:ln>
          <a:effectLst/>
        </p:spPr>
        <p:txBody>
          <a:bodyPr>
            <a:spAutoFit/>
          </a:bodyPr>
          <a:lstStyle/>
          <a:p>
            <a:pPr algn="ctr">
              <a:spcBef>
                <a:spcPct val="50000"/>
              </a:spcBef>
            </a:pPr>
            <a:r>
              <a:rPr lang="en-US" b="1" dirty="0">
                <a:solidFill>
                  <a:schemeClr val="accent3"/>
                </a:solidFill>
                <a:latin typeface="Castellar" pitchFamily="18" charset="0"/>
              </a:rPr>
              <a:t>Carthage</a:t>
            </a:r>
          </a:p>
        </p:txBody>
      </p:sp>
      <p:sp>
        <p:nvSpPr>
          <p:cNvPr id="32" name="AutoShape 22"/>
          <p:cNvSpPr>
            <a:spLocks noChangeArrowheads="1"/>
          </p:cNvSpPr>
          <p:nvPr/>
        </p:nvSpPr>
        <p:spPr bwMode="auto">
          <a:xfrm>
            <a:off x="5105400" y="5233003"/>
            <a:ext cx="152400" cy="152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Tree>
    <p:extLst>
      <p:ext uri="{BB962C8B-B14F-4D97-AF65-F5344CB8AC3E}">
        <p14:creationId xmlns:p14="http://schemas.microsoft.com/office/powerpoint/2010/main" val="922751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y1p4fpX9F3Q/UPivyMrYIlI/AAAAAAAAN9Y/SiIiHdBtCN4/s640/carthag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52400" y="152400"/>
            <a:ext cx="4495800" cy="1524000"/>
          </a:xfrm>
          <a:prstGeom prst="rect">
            <a:avLst/>
          </a:prstGeom>
          <a:solidFill>
            <a:schemeClr val="bg2">
              <a:alpha val="50000"/>
            </a:schemeClr>
          </a:solidFill>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ln/>
                <a:solidFill>
                  <a:schemeClr val="accent3"/>
                </a:solidFill>
              </a:rPr>
              <a:t>Carthage </a:t>
            </a:r>
            <a:r>
              <a:rPr lang="en-US" sz="3600" b="1" dirty="0" smtClean="0">
                <a:ln/>
                <a:solidFill>
                  <a:schemeClr val="accent3"/>
                </a:solidFill>
              </a:rPr>
              <a:t>Naval Power</a:t>
            </a:r>
            <a:endParaRPr lang="en-US" sz="4000" b="1" dirty="0">
              <a:ln/>
              <a:solidFill>
                <a:schemeClr val="accent3"/>
              </a:solidFill>
            </a:endParaRPr>
          </a:p>
        </p:txBody>
      </p:sp>
      <p:sp>
        <p:nvSpPr>
          <p:cNvPr id="4" name="Rectangle 3"/>
          <p:cNvSpPr/>
          <p:nvPr/>
        </p:nvSpPr>
        <p:spPr>
          <a:xfrm>
            <a:off x="4114800" y="6248400"/>
            <a:ext cx="4953000" cy="553998"/>
          </a:xfrm>
          <a:prstGeom prst="rect">
            <a:avLst/>
          </a:prstGeom>
          <a:solidFill>
            <a:schemeClr val="bg2"/>
          </a:solidFill>
        </p:spPr>
        <p:txBody>
          <a:bodyPr wrap="square">
            <a:spAutoFit/>
          </a:bodyPr>
          <a:lstStyle/>
          <a:p>
            <a:r>
              <a:rPr lang="en-US" sz="1600" b="1" dirty="0" smtClean="0"/>
              <a:t>Picture Source:  </a:t>
            </a:r>
            <a:r>
              <a:rPr lang="en-US" dirty="0" smtClean="0"/>
              <a:t/>
            </a:r>
            <a:br>
              <a:rPr lang="en-US" dirty="0" smtClean="0"/>
            </a:br>
            <a:r>
              <a:rPr lang="en-US" sz="1400" dirty="0" smtClean="0">
                <a:hlinkClick r:id="rId3"/>
              </a:rPr>
              <a:t>http</a:t>
            </a:r>
            <a:r>
              <a:rPr lang="en-US" sz="1400" dirty="0">
                <a:hlinkClick r:id="rId3"/>
              </a:rPr>
              <a:t>://</a:t>
            </a:r>
            <a:r>
              <a:rPr lang="en-US" sz="1400" dirty="0" smtClean="0">
                <a:hlinkClick r:id="rId3"/>
              </a:rPr>
              <a:t>peplums.blogspot.com/2013/01/location-carthage.html</a:t>
            </a:r>
            <a:r>
              <a:rPr lang="en-US" sz="1400" dirty="0" smtClean="0"/>
              <a:t> </a:t>
            </a:r>
            <a:endParaRPr lang="en-US" sz="1400" dirty="0"/>
          </a:p>
        </p:txBody>
      </p:sp>
    </p:spTree>
    <p:extLst>
      <p:ext uri="{BB962C8B-B14F-4D97-AF65-F5344CB8AC3E}">
        <p14:creationId xmlns:p14="http://schemas.microsoft.com/office/powerpoint/2010/main" val="3662663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267121"/>
            <a:ext cx="9143999" cy="6338903"/>
          </a:xfrm>
          <a:prstGeom prst="rect">
            <a:avLst/>
          </a:prstGeom>
          <a:noFill/>
          <a:ln w="9525">
            <a:noFill/>
            <a:miter lim="800000"/>
            <a:headEnd/>
            <a:tailEnd/>
          </a:ln>
          <a:effectLst/>
        </p:spPr>
      </p:pic>
      <p:sp>
        <p:nvSpPr>
          <p:cNvPr id="5" name="TextBox 4"/>
          <p:cNvSpPr txBox="1"/>
          <p:nvPr/>
        </p:nvSpPr>
        <p:spPr>
          <a:xfrm>
            <a:off x="5943600" y="1066800"/>
            <a:ext cx="2971800" cy="1569660"/>
          </a:xfrm>
          <a:prstGeom prst="rect">
            <a:avLst/>
          </a:prstGeom>
          <a:solidFill>
            <a:schemeClr val="bg2"/>
          </a:solidFill>
        </p:spPr>
        <p:txBody>
          <a:bodyPr wrap="square" rtlCol="0">
            <a:spAutoFit/>
          </a:bodyPr>
          <a:lstStyle/>
          <a:p>
            <a:r>
              <a:rPr lang="en-US" sz="3200" b="1" dirty="0" smtClean="0">
                <a:solidFill>
                  <a:schemeClr val="accent1"/>
                </a:solidFill>
              </a:rPr>
              <a:t>Remains of Carthaginian Naval Base</a:t>
            </a:r>
            <a:endParaRPr lang="en-US" sz="3200" b="1" dirty="0">
              <a:solidFill>
                <a:schemeClr val="accent1"/>
              </a:solidFill>
            </a:endParaRPr>
          </a:p>
        </p:txBody>
      </p:sp>
      <p:sp>
        <p:nvSpPr>
          <p:cNvPr id="6" name="Bent Arrow 5"/>
          <p:cNvSpPr/>
          <p:nvPr/>
        </p:nvSpPr>
        <p:spPr>
          <a:xfrm flipH="1" flipV="1">
            <a:off x="6324600" y="2800529"/>
            <a:ext cx="1752600" cy="1447800"/>
          </a:xfrm>
          <a:prstGeom prst="bentArrow">
            <a:avLst>
              <a:gd name="adj1" fmla="val 12546"/>
              <a:gd name="adj2" fmla="val 19218"/>
              <a:gd name="adj3" fmla="val 25000"/>
              <a:gd name="adj4" fmla="val 43750"/>
            </a:avLst>
          </a:prstGeom>
          <a:solidFill>
            <a:schemeClr val="bg2">
              <a:lumMod val="60000"/>
              <a:lumOff val="40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07453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35398"/>
            <a:ext cx="9144000" cy="5643774"/>
          </a:xfrm>
          <a:prstGeom prst="rect">
            <a:avLst/>
          </a:prstGeom>
        </p:spPr>
      </p:pic>
      <p:sp>
        <p:nvSpPr>
          <p:cNvPr id="24" name="Rectangle 2"/>
          <p:cNvSpPr>
            <a:spLocks noGrp="1" noChangeArrowheads="1"/>
          </p:cNvSpPr>
          <p:nvPr>
            <p:ph type="title"/>
          </p:nvPr>
        </p:nvSpPr>
        <p:spPr>
          <a:xfrm>
            <a:off x="76200" y="30162"/>
            <a:ext cx="9067800" cy="1112838"/>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sz="5100" b="1" dirty="0" smtClean="0">
                <a:ln/>
                <a:solidFill>
                  <a:schemeClr val="accent3"/>
                </a:solidFill>
                <a:latin typeface="Castellar" pitchFamily="18" charset="0"/>
              </a:rPr>
              <a:t>Roman Conquests</a:t>
            </a:r>
            <a:endParaRPr lang="en-US" sz="5100" b="1" dirty="0">
              <a:ln/>
              <a:solidFill>
                <a:schemeClr val="accent3"/>
              </a:solidFill>
              <a:latin typeface="Castellar" pitchFamily="18" charset="0"/>
            </a:endParaRPr>
          </a:p>
        </p:txBody>
      </p:sp>
      <p:sp>
        <p:nvSpPr>
          <p:cNvPr id="25" name="Text Box 21"/>
          <p:cNvSpPr txBox="1">
            <a:spLocks noChangeArrowheads="1"/>
          </p:cNvSpPr>
          <p:nvPr/>
        </p:nvSpPr>
        <p:spPr bwMode="auto">
          <a:xfrm>
            <a:off x="3429000" y="5195887"/>
            <a:ext cx="1752600" cy="366713"/>
          </a:xfrm>
          <a:prstGeom prst="rect">
            <a:avLst/>
          </a:prstGeom>
          <a:noFill/>
          <a:ln w="9525">
            <a:noFill/>
            <a:miter lim="800000"/>
            <a:headEnd/>
            <a:tailEnd/>
          </a:ln>
          <a:effectLst/>
        </p:spPr>
        <p:txBody>
          <a:bodyPr>
            <a:spAutoFit/>
          </a:bodyPr>
          <a:lstStyle/>
          <a:p>
            <a:pPr algn="ctr">
              <a:spcBef>
                <a:spcPct val="50000"/>
              </a:spcBef>
            </a:pPr>
            <a:r>
              <a:rPr lang="en-US" b="1" dirty="0">
                <a:solidFill>
                  <a:schemeClr val="accent3"/>
                </a:solidFill>
                <a:latin typeface="Castellar" pitchFamily="18" charset="0"/>
              </a:rPr>
              <a:t>Carthage</a:t>
            </a:r>
          </a:p>
        </p:txBody>
      </p:sp>
      <p:sp>
        <p:nvSpPr>
          <p:cNvPr id="26" name="AutoShape 22"/>
          <p:cNvSpPr>
            <a:spLocks noChangeArrowheads="1"/>
          </p:cNvSpPr>
          <p:nvPr/>
        </p:nvSpPr>
        <p:spPr bwMode="auto">
          <a:xfrm>
            <a:off x="5105400" y="5233003"/>
            <a:ext cx="152400" cy="152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Tree>
    <p:extLst>
      <p:ext uri="{BB962C8B-B14F-4D97-AF65-F5344CB8AC3E}">
        <p14:creationId xmlns:p14="http://schemas.microsoft.com/office/powerpoint/2010/main" val="3323243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4.staticflickr.com/3414/3420318621_f8a10a6256_b.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0"/>
            <a:ext cx="3733800" cy="1828800"/>
          </a:xfrm>
          <a:solidFill>
            <a:schemeClr val="accent1">
              <a:alpha val="40000"/>
            </a:schemeClr>
          </a:solidFill>
          <a:ln>
            <a:noFill/>
          </a:ln>
        </p:spPr>
        <p:style>
          <a:lnRef idx="1">
            <a:schemeClr val="accent2"/>
          </a:lnRef>
          <a:fillRef idx="2">
            <a:schemeClr val="accent2"/>
          </a:fillRef>
          <a:effectRef idx="1">
            <a:schemeClr val="accent2"/>
          </a:effectRef>
          <a:fontRef idx="minor">
            <a:schemeClr val="dk1"/>
          </a:fontRef>
        </p:style>
        <p:txBody>
          <a:bodyPr>
            <a:normAutofit/>
          </a:bodyPr>
          <a:lstStyle/>
          <a:p>
            <a:r>
              <a:rPr lang="en-US" sz="8000" b="1" dirty="0" smtClean="0">
                <a:effectLst>
                  <a:glow rad="76200">
                    <a:schemeClr val="accent3">
                      <a:satMod val="175000"/>
                      <a:alpha val="70000"/>
                    </a:schemeClr>
                  </a:glow>
                </a:effectLst>
                <a:latin typeface="+mj-lt"/>
              </a:rPr>
              <a:t>Rome  </a:t>
            </a:r>
            <a:r>
              <a:rPr lang="en-US" sz="3300" b="1" dirty="0" smtClean="0">
                <a:effectLst>
                  <a:glow rad="76200">
                    <a:schemeClr val="accent3">
                      <a:satMod val="175000"/>
                      <a:alpha val="70000"/>
                    </a:schemeClr>
                  </a:glow>
                </a:effectLst>
                <a:latin typeface="+mj-lt"/>
              </a:rPr>
              <a:t>Land Power</a:t>
            </a:r>
            <a:endParaRPr lang="en-US" sz="3300" b="1" dirty="0">
              <a:effectLst>
                <a:glow rad="76200">
                  <a:schemeClr val="accent3">
                    <a:satMod val="175000"/>
                    <a:alpha val="70000"/>
                  </a:schemeClr>
                </a:glow>
              </a:effectLst>
              <a:latin typeface="+mj-lt"/>
            </a:endParaRPr>
          </a:p>
        </p:txBody>
      </p:sp>
      <p:sp>
        <p:nvSpPr>
          <p:cNvPr id="5" name="TextBox 4"/>
          <p:cNvSpPr txBox="1"/>
          <p:nvPr/>
        </p:nvSpPr>
        <p:spPr>
          <a:xfrm>
            <a:off x="1676400" y="4267200"/>
            <a:ext cx="4953000" cy="1200329"/>
          </a:xfrm>
          <a:prstGeom prst="rect">
            <a:avLst/>
          </a:prstGeom>
          <a:noFill/>
        </p:spPr>
        <p:txBody>
          <a:bodyPr wrap="square" rtlCol="0">
            <a:spAutoFit/>
          </a:bodyPr>
          <a:lstStyle/>
          <a:p>
            <a:pPr algn="ctr"/>
            <a:r>
              <a:rPr lang="en-US" sz="7200" b="1" dirty="0" smtClean="0">
                <a:solidFill>
                  <a:schemeClr val="accent3"/>
                </a:solidFill>
                <a:effectLst>
                  <a:glow rad="101600">
                    <a:schemeClr val="bg1">
                      <a:lumMod val="75000"/>
                      <a:alpha val="60000"/>
                    </a:schemeClr>
                  </a:glow>
                  <a:outerShdw blurRad="38100" dist="38100" dir="2700000" algn="tl">
                    <a:srgbClr val="000000">
                      <a:alpha val="43137"/>
                    </a:srgbClr>
                  </a:outerShdw>
                </a:effectLst>
              </a:rPr>
              <a:t>LEGIONS</a:t>
            </a:r>
            <a:endParaRPr lang="en-US" sz="6000" b="1" dirty="0">
              <a:solidFill>
                <a:schemeClr val="accent3"/>
              </a:solidFill>
              <a:effectLst>
                <a:glow rad="101600">
                  <a:schemeClr val="bg1">
                    <a:lumMod val="75000"/>
                    <a:alpha val="60000"/>
                  </a:schemeClr>
                </a:glow>
                <a:outerShdw blurRad="38100" dist="38100" dir="2700000" algn="tl">
                  <a:srgbClr val="000000">
                    <a:alpha val="43137"/>
                  </a:srgbClr>
                </a:outerShdw>
              </a:effectLst>
            </a:endParaRPr>
          </a:p>
        </p:txBody>
      </p:sp>
      <p:sp>
        <p:nvSpPr>
          <p:cNvPr id="3" name="Rectangle 2"/>
          <p:cNvSpPr/>
          <p:nvPr/>
        </p:nvSpPr>
        <p:spPr>
          <a:xfrm>
            <a:off x="152400" y="6324600"/>
            <a:ext cx="1667444" cy="307777"/>
          </a:xfrm>
          <a:prstGeom prst="rect">
            <a:avLst/>
          </a:prstGeom>
        </p:spPr>
        <p:txBody>
          <a:bodyPr wrap="none">
            <a:spAutoFit/>
          </a:bodyPr>
          <a:lstStyle/>
          <a:p>
            <a:r>
              <a:rPr lang="en-US" sz="1400" dirty="0" smtClean="0"/>
              <a:t>Photo by </a:t>
            </a:r>
            <a:r>
              <a:rPr lang="en-US" sz="1400" dirty="0">
                <a:hlinkClick r:id="rId3"/>
              </a:rPr>
              <a:t>sentex64</a:t>
            </a:r>
            <a:endParaRPr lang="en-US" sz="1400" dirty="0"/>
          </a:p>
        </p:txBody>
      </p:sp>
    </p:spTree>
    <p:extLst>
      <p:ext uri="{BB962C8B-B14F-4D97-AF65-F5344CB8AC3E}">
        <p14:creationId xmlns:p14="http://schemas.microsoft.com/office/powerpoint/2010/main" val="179842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76200" y="0"/>
            <a:ext cx="8915400" cy="114300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rPr>
              <a:t>SICILY: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rPr>
              <a:t>The Conflict</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0" y="1143000"/>
            <a:ext cx="9150444" cy="5410200"/>
          </a:xfrm>
          <a:prstGeom prst="rect">
            <a:avLst/>
          </a:prstGeom>
          <a:noFill/>
          <a:ln w="9525">
            <a:noFill/>
            <a:miter lim="800000"/>
            <a:headEnd/>
            <a:tailEnd/>
          </a:ln>
        </p:spPr>
      </p:pic>
      <p:sp>
        <p:nvSpPr>
          <p:cNvPr id="22" name="Rectangle 21"/>
          <p:cNvSpPr/>
          <p:nvPr/>
        </p:nvSpPr>
        <p:spPr>
          <a:xfrm>
            <a:off x="0" y="6534834"/>
            <a:ext cx="91440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r"/>
            <a:r>
              <a:rPr lang="en-US" b="1" dirty="0" smtClean="0">
                <a:solidFill>
                  <a:schemeClr val="accent3"/>
                </a:solidFill>
              </a:rPr>
              <a:t>Map Credit:  </a:t>
            </a:r>
            <a:r>
              <a:rPr lang="en-US" dirty="0" smtClean="0">
                <a:solidFill>
                  <a:schemeClr val="accent3"/>
                </a:solidFill>
                <a:hlinkClick r:id="rId3" tooltip="en:User:AlexiusHoratius"/>
              </a:rPr>
              <a:t>Jon </a:t>
            </a:r>
            <a:r>
              <a:rPr lang="en-US" dirty="0">
                <a:solidFill>
                  <a:schemeClr val="accent3"/>
                </a:solidFill>
                <a:hlinkClick r:id="rId3" tooltip="en:User:AlexiusHoratius"/>
              </a:rPr>
              <a:t>Platek</a:t>
            </a:r>
            <a:endParaRPr lang="en-US" b="1" dirty="0">
              <a:solidFill>
                <a:schemeClr val="accent3"/>
              </a:solidFill>
            </a:endParaRPr>
          </a:p>
        </p:txBody>
      </p:sp>
      <p:pic>
        <p:nvPicPr>
          <p:cNvPr id="2" name="Picture 1"/>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400800" y="3200400"/>
            <a:ext cx="2743199" cy="2133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3375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File:Olympias.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763"/>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6862763"/>
          </a:xfrm>
          <a:prstGeom prst="rect">
            <a:avLst/>
          </a:prstGeom>
          <a:gradFill flip="none" rotWithShape="1">
            <a:gsLst>
              <a:gs pos="99000">
                <a:schemeClr val="tx1">
                  <a:lumMod val="10000"/>
                </a:schemeClr>
              </a:gs>
              <a:gs pos="47000">
                <a:schemeClr val="accent2">
                  <a:tint val="15000"/>
                  <a:satMod val="350000"/>
                  <a:alpha val="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txBox="1">
            <a:spLocks noChangeArrowheads="1"/>
          </p:cNvSpPr>
          <p:nvPr/>
        </p:nvSpPr>
        <p:spPr>
          <a:xfrm>
            <a:off x="2971801" y="381000"/>
            <a:ext cx="6153150" cy="1924050"/>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rPr>
              <a:t>Rome’s Problem:</a:t>
            </a:r>
          </a:p>
          <a:p>
            <a:r>
              <a:rPr lang="en-US"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rPr>
              <a:t>No Navy</a:t>
            </a:r>
            <a:endParaRPr lang="en-US"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endParaRPr>
          </a:p>
        </p:txBody>
      </p:sp>
      <p:sp>
        <p:nvSpPr>
          <p:cNvPr id="15" name="TextBox 14"/>
          <p:cNvSpPr txBox="1"/>
          <p:nvPr/>
        </p:nvSpPr>
        <p:spPr>
          <a:xfrm>
            <a:off x="0" y="2878484"/>
            <a:ext cx="9144000" cy="830997"/>
          </a:xfrm>
          <a:prstGeom prst="rect">
            <a:avLst/>
          </a:prstGeom>
          <a:gradFill>
            <a:gsLst>
              <a:gs pos="0">
                <a:schemeClr val="accent2">
                  <a:tint val="50000"/>
                  <a:satMod val="300000"/>
                  <a:alpha val="75000"/>
                </a:schemeClr>
              </a:gs>
              <a:gs pos="35000">
                <a:schemeClr val="accent2">
                  <a:tint val="37000"/>
                  <a:satMod val="300000"/>
                  <a:alpha val="85000"/>
                </a:schemeClr>
              </a:gs>
              <a:gs pos="100000">
                <a:schemeClr val="accent2">
                  <a:tint val="15000"/>
                  <a:satMod val="350000"/>
                  <a:alpha val="80000"/>
                </a:schemeClr>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b="1" dirty="0" smtClean="0"/>
              <a:t>SOLUTION:  INGENUITY</a:t>
            </a:r>
            <a:endParaRPr lang="en-US" sz="4800" b="1" dirty="0"/>
          </a:p>
        </p:txBody>
      </p:sp>
      <p:sp>
        <p:nvSpPr>
          <p:cNvPr id="3" name="Rectangle 2"/>
          <p:cNvSpPr/>
          <p:nvPr/>
        </p:nvSpPr>
        <p:spPr>
          <a:xfrm>
            <a:off x="6182857" y="6400800"/>
            <a:ext cx="2732543" cy="369332"/>
          </a:xfrm>
          <a:prstGeom prst="rect">
            <a:avLst/>
          </a:prstGeom>
          <a:solidFill>
            <a:schemeClr val="bg1"/>
          </a:solidFill>
        </p:spPr>
        <p:txBody>
          <a:bodyPr wrap="none">
            <a:spAutoFit/>
          </a:bodyPr>
          <a:lstStyle/>
          <a:p>
            <a:r>
              <a:rPr lang="en-US" dirty="0" smtClean="0"/>
              <a:t>Photo Credit:  </a:t>
            </a:r>
            <a:r>
              <a:rPr lang="en-US" dirty="0" smtClean="0">
                <a:hlinkClick r:id="rId3"/>
              </a:rPr>
              <a:t>Templar52</a:t>
            </a:r>
            <a:endParaRPr lang="en-US" dirty="0"/>
          </a:p>
        </p:txBody>
      </p:sp>
    </p:spTree>
    <p:extLst>
      <p:ext uri="{BB962C8B-B14F-4D97-AF65-F5344CB8AC3E}">
        <p14:creationId xmlns:p14="http://schemas.microsoft.com/office/powerpoint/2010/main" val="2244648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arm4.staticflickr.com/3088/4034155549_433967ba17_b.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63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962400"/>
            <a:ext cx="9144000" cy="1600200"/>
          </a:xfrm>
          <a:solidFill>
            <a:schemeClr val="accent5">
              <a:lumMod val="50000"/>
              <a:alpha val="80000"/>
            </a:schemeClr>
          </a:solidFill>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3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Traditional Strategy:</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ram THE Enemy Ship</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3978190" y="6324600"/>
            <a:ext cx="1965410" cy="461665"/>
          </a:xfrm>
          <a:prstGeom prst="rect">
            <a:avLst/>
          </a:prstGeom>
        </p:spPr>
        <p:txBody>
          <a:bodyPr wrap="none">
            <a:spAutoFit/>
          </a:bodyPr>
          <a:lstStyle/>
          <a:p>
            <a:pPr algn="ctr"/>
            <a:r>
              <a:rPr lang="en-US" sz="1200" dirty="0" smtClean="0">
                <a:solidFill>
                  <a:schemeClr val="accent3"/>
                </a:solidFill>
              </a:rPr>
              <a:t>Photo © </a:t>
            </a:r>
            <a:r>
              <a:rPr lang="en-US" sz="1200" dirty="0" err="1" smtClean="0">
                <a:solidFill>
                  <a:schemeClr val="accent3"/>
                </a:solidFill>
                <a:hlinkClick r:id="rId3"/>
              </a:rPr>
              <a:t>osprey.publishing</a:t>
            </a:r>
            <a:endParaRPr lang="en-US" sz="1200" dirty="0" smtClean="0">
              <a:solidFill>
                <a:schemeClr val="accent3"/>
              </a:solidFill>
            </a:endParaRPr>
          </a:p>
          <a:p>
            <a:pPr algn="ctr"/>
            <a:r>
              <a:rPr lang="en-US" sz="1200" dirty="0" smtClean="0">
                <a:solidFill>
                  <a:schemeClr val="accent3"/>
                </a:solidFill>
              </a:rPr>
              <a:t>Used with Permission</a:t>
            </a:r>
            <a:endParaRPr lang="en-US" sz="1200" dirty="0">
              <a:solidFill>
                <a:schemeClr val="accent3"/>
              </a:solidFill>
            </a:endParaRPr>
          </a:p>
        </p:txBody>
      </p:sp>
    </p:spTree>
    <p:extLst>
      <p:ext uri="{BB962C8B-B14F-4D97-AF65-F5344CB8AC3E}">
        <p14:creationId xmlns:p14="http://schemas.microsoft.com/office/powerpoint/2010/main" val="306847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farm2.staticflickr.com/1193/1461889294_30de69be86_b.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828800"/>
            <a:ext cx="5029200" cy="1143000"/>
          </a:xfrm>
        </p:spPr>
        <p:txBody>
          <a:bodyPr>
            <a:noAutofit/>
          </a:bodyPr>
          <a:lstStyle/>
          <a:p>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CORVUS</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angle 2"/>
          <p:cNvSpPr/>
          <p:nvPr/>
        </p:nvSpPr>
        <p:spPr>
          <a:xfrm>
            <a:off x="6171538" y="6397823"/>
            <a:ext cx="1677062" cy="307777"/>
          </a:xfrm>
          <a:prstGeom prst="rect">
            <a:avLst/>
          </a:prstGeom>
        </p:spPr>
        <p:txBody>
          <a:bodyPr wrap="none">
            <a:spAutoFit/>
          </a:bodyPr>
          <a:lstStyle/>
          <a:p>
            <a:r>
              <a:rPr lang="en-US" sz="1400" dirty="0" smtClean="0"/>
              <a:t>Photo by </a:t>
            </a:r>
            <a:r>
              <a:rPr lang="en-US" sz="1400" dirty="0">
                <a:hlinkClick r:id="rId3"/>
              </a:rPr>
              <a:t>stonebird</a:t>
            </a:r>
            <a:endParaRPr lang="en-US" sz="1400" dirty="0"/>
          </a:p>
        </p:txBody>
      </p:sp>
    </p:spTree>
    <p:extLst>
      <p:ext uri="{BB962C8B-B14F-4D97-AF65-F5344CB8AC3E}">
        <p14:creationId xmlns:p14="http://schemas.microsoft.com/office/powerpoint/2010/main" val="3386159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5D366C"/>
            </a:gs>
            <a:gs pos="37000">
              <a:schemeClr val="bg2">
                <a:lumMod val="75000"/>
              </a:schemeClr>
            </a:gs>
          </a:gsLst>
          <a:lin ang="2700000" scaled="1"/>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30162"/>
            <a:ext cx="6172200" cy="1112838"/>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6000" b="1" dirty="0">
                <a:ln/>
                <a:solidFill>
                  <a:schemeClr val="accent3"/>
                </a:solidFill>
                <a:latin typeface="Castellar" pitchFamily="18" charset="0"/>
              </a:rPr>
              <a:t>Phoenicians</a:t>
            </a:r>
          </a:p>
        </p:txBody>
      </p:sp>
      <p:pic>
        <p:nvPicPr>
          <p:cNvPr id="2" name="Picture 1"/>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0" y="1128001"/>
            <a:ext cx="9144000" cy="5272799"/>
          </a:xfrm>
          <a:prstGeom prst="rect">
            <a:avLst/>
          </a:prstGeom>
        </p:spPr>
      </p:pic>
      <p:sp>
        <p:nvSpPr>
          <p:cNvPr id="4110" name="Text Box 14"/>
          <p:cNvSpPr txBox="1">
            <a:spLocks noChangeArrowheads="1"/>
          </p:cNvSpPr>
          <p:nvPr/>
        </p:nvSpPr>
        <p:spPr bwMode="auto">
          <a:xfrm>
            <a:off x="3581400" y="2819400"/>
            <a:ext cx="1524000" cy="523220"/>
          </a:xfrm>
          <a:prstGeom prst="rect">
            <a:avLst/>
          </a:prstGeom>
          <a:noFill/>
          <a:ln w="9525">
            <a:noFill/>
            <a:miter lim="800000"/>
            <a:headEnd/>
            <a:tailEnd/>
          </a:ln>
          <a:effectLst>
            <a:softEdge rad="127000"/>
          </a:effectLst>
        </p:spPr>
        <p:txBody>
          <a:bodyPr>
            <a:spAutoFit/>
          </a:bodyPr>
          <a:lstStyle/>
          <a:p>
            <a:pPr algn="ctr">
              <a:spcBef>
                <a:spcPct val="50000"/>
              </a:spcBef>
            </a:pPr>
            <a:r>
              <a:rPr lang="en-US" sz="2800" b="1" dirty="0">
                <a:solidFill>
                  <a:schemeClr val="accent6">
                    <a:lumMod val="75000"/>
                  </a:schemeClr>
                </a:solidFill>
                <a:effectLst>
                  <a:glow rad="101600">
                    <a:schemeClr val="accent6">
                      <a:lumMod val="20000"/>
                      <a:lumOff val="80000"/>
                      <a:alpha val="60000"/>
                    </a:schemeClr>
                  </a:glow>
                </a:effectLst>
                <a:latin typeface="Castellar" pitchFamily="18" charset="0"/>
              </a:rPr>
              <a:t>ROME</a:t>
            </a:r>
          </a:p>
        </p:txBody>
      </p:sp>
      <p:sp>
        <p:nvSpPr>
          <p:cNvPr id="4111" name="AutoShape 15"/>
          <p:cNvSpPr>
            <a:spLocks noChangeArrowheads="1"/>
          </p:cNvSpPr>
          <p:nvPr/>
        </p:nvSpPr>
        <p:spPr bwMode="auto">
          <a:xfrm>
            <a:off x="4267200" y="3262313"/>
            <a:ext cx="152400" cy="152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3300"/>
          </a:solidFill>
          <a:ln w="9525">
            <a:solidFill>
              <a:schemeClr val="tx1"/>
            </a:solidFill>
            <a:round/>
            <a:headEnd/>
            <a:tailEnd/>
          </a:ln>
          <a:effectLst/>
        </p:spPr>
        <p:txBody>
          <a:bodyPr wrap="none" anchor="ctr"/>
          <a:lstStyle/>
          <a:p>
            <a:endParaRPr lang="en-US" sz="2800"/>
          </a:p>
        </p:txBody>
      </p:sp>
      <p:sp>
        <p:nvSpPr>
          <p:cNvPr id="4112" name="Text Box 16"/>
          <p:cNvSpPr txBox="1">
            <a:spLocks noChangeArrowheads="1"/>
          </p:cNvSpPr>
          <p:nvPr/>
        </p:nvSpPr>
        <p:spPr bwMode="auto">
          <a:xfrm>
            <a:off x="7620000" y="4872335"/>
            <a:ext cx="1600200" cy="400110"/>
          </a:xfrm>
          <a:prstGeom prst="rect">
            <a:avLst/>
          </a:prstGeom>
          <a:noFill/>
          <a:ln w="9525">
            <a:noFill/>
            <a:miter lim="800000"/>
            <a:headEnd/>
            <a:tailEnd/>
          </a:ln>
          <a:effectLst>
            <a:softEdge rad="127000"/>
          </a:effectLst>
        </p:spPr>
        <p:txBody>
          <a:bodyPr wrap="square">
            <a:spAutoFit/>
          </a:bodyPr>
          <a:lstStyle/>
          <a:p>
            <a:pPr algn="ctr">
              <a:spcBef>
                <a:spcPct val="50000"/>
              </a:spcBef>
            </a:pPr>
            <a:r>
              <a:rPr lang="en-US" sz="2000" b="1" dirty="0">
                <a:solidFill>
                  <a:schemeClr val="bg2"/>
                </a:solidFill>
                <a:effectLst>
                  <a:glow rad="101600">
                    <a:schemeClr val="accent6">
                      <a:lumMod val="20000"/>
                      <a:lumOff val="80000"/>
                      <a:alpha val="60000"/>
                    </a:schemeClr>
                  </a:glow>
                </a:effectLst>
              </a:rPr>
              <a:t>Phoenicia</a:t>
            </a:r>
            <a:endParaRPr lang="en-US" b="1" dirty="0">
              <a:solidFill>
                <a:schemeClr val="bg2"/>
              </a:solidFill>
              <a:effectLst>
                <a:glow rad="101600">
                  <a:schemeClr val="accent6">
                    <a:lumMod val="20000"/>
                    <a:lumOff val="80000"/>
                    <a:alpha val="60000"/>
                  </a:schemeClr>
                </a:glow>
              </a:effectLst>
            </a:endParaRPr>
          </a:p>
        </p:txBody>
      </p:sp>
      <p:sp>
        <p:nvSpPr>
          <p:cNvPr id="4108" name="Rectangle 12"/>
          <p:cNvSpPr>
            <a:spLocks noGrp="1" noChangeArrowheads="1"/>
          </p:cNvSpPr>
          <p:nvPr>
            <p:ph type="body" idx="1"/>
          </p:nvPr>
        </p:nvSpPr>
        <p:spPr>
          <a:xfrm>
            <a:off x="304800" y="4191000"/>
            <a:ext cx="6705600" cy="1691045"/>
          </a:xfrm>
          <a:gradFill flip="none" rotWithShape="1">
            <a:gsLst>
              <a:gs pos="0">
                <a:schemeClr val="dk1">
                  <a:tint val="50000"/>
                  <a:satMod val="300000"/>
                  <a:alpha val="85000"/>
                </a:schemeClr>
              </a:gs>
              <a:gs pos="35000">
                <a:schemeClr val="dk1">
                  <a:tint val="37000"/>
                  <a:satMod val="300000"/>
                  <a:alpha val="85000"/>
                </a:schemeClr>
              </a:gs>
              <a:gs pos="100000">
                <a:schemeClr val="dk1">
                  <a:tint val="15000"/>
                  <a:satMod val="350000"/>
                  <a:alpha val="85000"/>
                </a:schemeClr>
              </a:gs>
            </a:gsLst>
            <a:lin ang="16200000" scaled="1"/>
            <a:tileRect/>
          </a:gradFill>
        </p:spPr>
        <p:style>
          <a:lnRef idx="1">
            <a:schemeClr val="dk1"/>
          </a:lnRef>
          <a:fillRef idx="2">
            <a:schemeClr val="dk1"/>
          </a:fillRef>
          <a:effectRef idx="1">
            <a:schemeClr val="dk1"/>
          </a:effectRef>
          <a:fontRef idx="minor">
            <a:schemeClr val="dk1"/>
          </a:fontRef>
        </p:style>
        <p:txBody>
          <a:bodyPr anchor="ctr">
            <a:noAutofit/>
          </a:bodyPr>
          <a:lstStyle/>
          <a:p>
            <a:pPr marL="0" indent="0" algn="ctr">
              <a:buFontTx/>
              <a:buNone/>
            </a:pPr>
            <a:r>
              <a:rPr lang="en-US" sz="4000" b="1" dirty="0">
                <a:solidFill>
                  <a:schemeClr val="bg2">
                    <a:lumMod val="75000"/>
                  </a:schemeClr>
                </a:solidFill>
              </a:rPr>
              <a:t>Greek, “Dealer in Purple</a:t>
            </a:r>
            <a:r>
              <a:rPr lang="en-US" sz="4000" b="1" dirty="0" smtClean="0">
                <a:solidFill>
                  <a:schemeClr val="bg2">
                    <a:lumMod val="75000"/>
                  </a:schemeClr>
                </a:solidFill>
              </a:rPr>
              <a:t>.”</a:t>
            </a:r>
          </a:p>
          <a:p>
            <a:pPr marL="0" indent="0" algn="ctr">
              <a:buFontTx/>
              <a:buNone/>
            </a:pPr>
            <a:r>
              <a:rPr lang="en-US" sz="3600" b="1" dirty="0" smtClean="0">
                <a:solidFill>
                  <a:schemeClr val="bg2">
                    <a:lumMod val="75000"/>
                  </a:schemeClr>
                </a:solidFill>
              </a:rPr>
              <a:t>Latin Pronunciation = </a:t>
            </a:r>
            <a:r>
              <a:rPr lang="en-US" sz="3600" b="1" i="1" dirty="0" smtClean="0">
                <a:solidFill>
                  <a:schemeClr val="bg2">
                    <a:lumMod val="75000"/>
                  </a:schemeClr>
                </a:solidFill>
              </a:rPr>
              <a:t>Punic</a:t>
            </a:r>
            <a:endParaRPr lang="en-US" sz="3600" b="1" dirty="0">
              <a:solidFill>
                <a:schemeClr val="bg2">
                  <a:lumMod val="75000"/>
                </a:schemeClr>
              </a:solidFill>
            </a:endParaRPr>
          </a:p>
        </p:txBody>
      </p:sp>
      <p:sp>
        <p:nvSpPr>
          <p:cNvPr id="6" name="TextBox 5"/>
          <p:cNvSpPr txBox="1"/>
          <p:nvPr/>
        </p:nvSpPr>
        <p:spPr>
          <a:xfrm>
            <a:off x="2286000" y="6428601"/>
            <a:ext cx="6858000" cy="276999"/>
          </a:xfrm>
          <a:prstGeom prst="rect">
            <a:avLst/>
          </a:prstGeom>
          <a:noFill/>
        </p:spPr>
        <p:txBody>
          <a:bodyPr wrap="square" rtlCol="0">
            <a:spAutoFit/>
          </a:bodyPr>
          <a:lstStyle/>
          <a:p>
            <a:pPr algn="r"/>
            <a:r>
              <a:rPr lang="en-US" sz="1200" b="1" dirty="0" smtClean="0"/>
              <a:t>Map Source:  </a:t>
            </a:r>
            <a:r>
              <a:rPr lang="en-US" sz="1200" dirty="0" smtClean="0">
                <a:hlinkClick r:id="rId3"/>
              </a:rPr>
              <a:t>http</a:t>
            </a:r>
            <a:r>
              <a:rPr lang="en-US" sz="1200" dirty="0">
                <a:hlinkClick r:id="rId3"/>
              </a:rPr>
              <a:t>://</a:t>
            </a:r>
            <a:r>
              <a:rPr lang="en-US" sz="1200" dirty="0" smtClean="0">
                <a:hlinkClick r:id="rId3"/>
              </a:rPr>
              <a:t>spraguehs.com/staff/nickel_philip/WHUM/ExamReviews/AncientRome.htm</a:t>
            </a:r>
            <a:r>
              <a:rPr lang="en-US" sz="1200" dirty="0" smtClean="0"/>
              <a:t> </a:t>
            </a:r>
            <a:endParaRPr lang="en-US" sz="1200" dirty="0"/>
          </a:p>
        </p:txBody>
      </p:sp>
    </p:spTree>
    <p:extLst>
      <p:ext uri="{BB962C8B-B14F-4D97-AF65-F5344CB8AC3E}">
        <p14:creationId xmlns:p14="http://schemas.microsoft.com/office/powerpoint/2010/main" val="117898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8">
                                            <p:bg/>
                                          </p:spTgt>
                                        </p:tgtEl>
                                        <p:attrNameLst>
                                          <p:attrName>style.visibility</p:attrName>
                                        </p:attrNameLst>
                                      </p:cBhvr>
                                      <p:to>
                                        <p:strVal val="visible"/>
                                      </p:to>
                                    </p:set>
                                    <p:animEffect transition="in" filter="fade">
                                      <p:cBhvr>
                                        <p:cTn id="7" dur="500"/>
                                        <p:tgtEl>
                                          <p:spTgt spid="410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08">
                                            <p:txEl>
                                              <p:pRg st="0" end="0"/>
                                            </p:txEl>
                                          </p:spTgt>
                                        </p:tgtEl>
                                        <p:attrNameLst>
                                          <p:attrName>style.visibility</p:attrName>
                                        </p:attrNameLst>
                                      </p:cBhvr>
                                      <p:to>
                                        <p:strVal val="visible"/>
                                      </p:to>
                                    </p:set>
                                    <p:animEffect transition="in" filter="fade">
                                      <p:cBhvr>
                                        <p:cTn id="10" dur="500"/>
                                        <p:tgtEl>
                                          <p:spTgt spid="410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08">
                                            <p:txEl>
                                              <p:pRg st="1" end="1"/>
                                            </p:txEl>
                                          </p:spTgt>
                                        </p:tgtEl>
                                        <p:attrNameLst>
                                          <p:attrName>style.visibility</p:attrName>
                                        </p:attrNameLst>
                                      </p:cBhvr>
                                      <p:to>
                                        <p:strVal val="visible"/>
                                      </p:to>
                                    </p:set>
                                    <p:animEffect transition="in" filter="fade">
                                      <p:cBhvr>
                                        <p:cTn id="15" dur="500"/>
                                        <p:tgtEl>
                                          <p:spTgt spid="41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ivius.org/a/1/romanempire/corvu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1839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91200" y="6324600"/>
            <a:ext cx="3200400" cy="307777"/>
          </a:xfrm>
          <a:prstGeom prst="rect">
            <a:avLst/>
          </a:prstGeom>
        </p:spPr>
        <p:txBody>
          <a:bodyPr wrap="square">
            <a:spAutoFit/>
          </a:bodyPr>
          <a:lstStyle/>
          <a:p>
            <a:pPr algn="r"/>
            <a:r>
              <a:rPr lang="en-US" sz="1400" b="1" dirty="0" smtClean="0"/>
              <a:t>Photo Source:  </a:t>
            </a:r>
            <a:r>
              <a:rPr lang="en-US" sz="1400" dirty="0" smtClean="0">
                <a:hlinkClick r:id="rId4"/>
              </a:rPr>
              <a:t>http://www.livius.org</a:t>
            </a:r>
            <a:endParaRPr lang="en-US" sz="1400" dirty="0"/>
          </a:p>
        </p:txBody>
      </p:sp>
      <p:sp>
        <p:nvSpPr>
          <p:cNvPr id="4" name="Content Placeholder 3"/>
          <p:cNvSpPr>
            <a:spLocks noGrp="1"/>
          </p:cNvSpPr>
          <p:nvPr>
            <p:ph idx="1"/>
          </p:nvPr>
        </p:nvSpPr>
        <p:spPr>
          <a:xfrm>
            <a:off x="6477000" y="2971801"/>
            <a:ext cx="2590800" cy="2362200"/>
          </a:xfrm>
        </p:spPr>
        <p:txBody>
          <a:bodyPr>
            <a:normAutofit/>
          </a:bodyPr>
          <a:lstStyle/>
          <a:p>
            <a:pPr marL="0" indent="0">
              <a:buNone/>
            </a:pPr>
            <a:r>
              <a:rPr lang="en-US" sz="4800" b="1" dirty="0" smtClean="0">
                <a:solidFill>
                  <a:schemeClr val="bg1"/>
                </a:solidFill>
              </a:rPr>
              <a:t>A land battle… at sea!</a:t>
            </a:r>
            <a:endParaRPr lang="en-US" sz="4800" b="1" dirty="0">
              <a:solidFill>
                <a:schemeClr val="bg1"/>
              </a:solidFill>
            </a:endParaRPr>
          </a:p>
        </p:txBody>
      </p:sp>
    </p:spTree>
    <p:extLst>
      <p:ext uri="{BB962C8B-B14F-4D97-AF65-F5344CB8AC3E}">
        <p14:creationId xmlns:p14="http://schemas.microsoft.com/office/powerpoint/2010/main" val="1556019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1.staticflickr.com/223/522421154_830152ad2a_b.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0"/>
            <a:ext cx="8512766" cy="68501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67600" y="6258580"/>
            <a:ext cx="1524000" cy="523220"/>
          </a:xfrm>
          <a:prstGeom prst="rect">
            <a:avLst/>
          </a:prstGeom>
        </p:spPr>
        <p:txBody>
          <a:bodyPr wrap="square">
            <a:spAutoFit/>
          </a:bodyPr>
          <a:lstStyle/>
          <a:p>
            <a:r>
              <a:rPr lang="en-US" sz="1400" b="1" dirty="0" smtClean="0"/>
              <a:t>Photo by</a:t>
            </a:r>
            <a:r>
              <a:rPr lang="en-US" sz="1400" dirty="0"/>
              <a:t> </a:t>
            </a:r>
            <a:br>
              <a:rPr lang="en-US" sz="1400" dirty="0"/>
            </a:br>
            <a:r>
              <a:rPr lang="en-US" sz="1400" dirty="0" smtClean="0">
                <a:hlinkClick r:id="rId3"/>
              </a:rPr>
              <a:t>sandcastlematt</a:t>
            </a:r>
            <a:endParaRPr lang="en-US" sz="1400" dirty="0"/>
          </a:p>
        </p:txBody>
      </p:sp>
      <p:sp>
        <p:nvSpPr>
          <p:cNvPr id="3" name="Title 2"/>
          <p:cNvSpPr>
            <a:spLocks noGrp="1"/>
          </p:cNvSpPr>
          <p:nvPr>
            <p:ph type="title"/>
          </p:nvPr>
        </p:nvSpPr>
        <p:spPr>
          <a:xfrm>
            <a:off x="381000" y="304800"/>
            <a:ext cx="3810000" cy="1143000"/>
          </a:xfrm>
          <a:solidFill>
            <a:schemeClr val="bg2"/>
          </a:solid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Augury</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11292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143000"/>
          </a:xfrm>
        </p:spPr>
        <p:txBody>
          <a:bodyPr>
            <a:noAutofit/>
          </a:bodyPr>
          <a:lstStyle/>
          <a:p>
            <a:r>
              <a:rPr lang="en-US" sz="7600" b="1" dirty="0" smtClean="0">
                <a:effectLst>
                  <a:outerShdw blurRad="38100" dist="38100" dir="2700000" algn="tl">
                    <a:srgbClr val="000000">
                      <a:alpha val="43137"/>
                    </a:srgbClr>
                  </a:outerShdw>
                </a:effectLst>
              </a:rPr>
              <a:t>PERSEVERENCE</a:t>
            </a:r>
            <a:endParaRPr lang="en-US" sz="7600" b="1" dirty="0">
              <a:effectLst>
                <a:outerShdw blurRad="38100" dist="38100" dir="2700000" algn="tl">
                  <a:srgbClr val="000000">
                    <a:alpha val="43137"/>
                  </a:srgbClr>
                </a:outerShdw>
              </a:effectLst>
            </a:endParaRPr>
          </a:p>
        </p:txBody>
      </p:sp>
      <p:sp>
        <p:nvSpPr>
          <p:cNvPr id="3" name="TextBox 2"/>
          <p:cNvSpPr txBox="1"/>
          <p:nvPr/>
        </p:nvSpPr>
        <p:spPr>
          <a:xfrm>
            <a:off x="0" y="3733800"/>
            <a:ext cx="9144000" cy="1938992"/>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In war, the Romans </a:t>
            </a:r>
            <a:r>
              <a:rPr lang="en-US" sz="6000" b="1" dirty="0" smtClean="0">
                <a:solidFill>
                  <a:schemeClr val="accent6"/>
                </a:solidFill>
                <a:effectLst>
                  <a:outerShdw blurRad="38100" dist="38100" dir="2700000" algn="tl">
                    <a:srgbClr val="000000">
                      <a:alpha val="43137"/>
                    </a:srgbClr>
                  </a:outerShdw>
                </a:effectLst>
              </a:rPr>
              <a:t>NEVER</a:t>
            </a:r>
            <a:r>
              <a:rPr lang="en-US" sz="6000" b="1" dirty="0" smtClean="0">
                <a:effectLst>
                  <a:outerShdw blurRad="38100" dist="38100" dir="2700000" algn="tl">
                    <a:srgbClr val="000000">
                      <a:alpha val="43137"/>
                    </a:srgbClr>
                  </a:outerShdw>
                </a:effectLst>
              </a:rPr>
              <a:t> gave up.</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1076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38026"/>
            <a:ext cx="9144000" cy="56437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43000"/>
            <a:ext cx="9144000" cy="5643774"/>
          </a:xfrm>
          <a:prstGeom prst="rect">
            <a:avLst/>
          </a:prstGeom>
        </p:spPr>
      </p:pic>
      <p:sp>
        <p:nvSpPr>
          <p:cNvPr id="24581" name="Rectangle 5"/>
          <p:cNvSpPr>
            <a:spLocks noGrp="1" noChangeArrowheads="1"/>
          </p:cNvSpPr>
          <p:nvPr>
            <p:ph type="body" idx="1"/>
          </p:nvPr>
        </p:nvSpPr>
        <p:spPr>
          <a:xfrm>
            <a:off x="1143000" y="1981200"/>
            <a:ext cx="2590800" cy="2057400"/>
          </a:xfrm>
          <a:solidFill>
            <a:schemeClr val="bg2"/>
          </a:solidFill>
        </p:spPr>
        <p:style>
          <a:lnRef idx="2">
            <a:schemeClr val="dk1">
              <a:shade val="50000"/>
            </a:schemeClr>
          </a:lnRef>
          <a:fillRef idx="1">
            <a:schemeClr val="dk1"/>
          </a:fillRef>
          <a:effectRef idx="0">
            <a:schemeClr val="dk1"/>
          </a:effectRef>
          <a:fontRef idx="minor">
            <a:schemeClr val="lt1"/>
          </a:fontRef>
        </p:style>
        <p:txBody>
          <a:bodyPr>
            <a:normAutofit/>
          </a:bodyPr>
          <a:lstStyle/>
          <a:p>
            <a:pPr>
              <a:lnSpc>
                <a:spcPct val="80000"/>
              </a:lnSpc>
              <a:buFontTx/>
              <a:buNone/>
            </a:pPr>
            <a:r>
              <a:rPr lang="en-US" sz="3600" b="1" dirty="0" smtClean="0">
                <a:solidFill>
                  <a:schemeClr val="accent2"/>
                </a:solidFill>
              </a:rPr>
              <a:t>TO ROME:</a:t>
            </a:r>
          </a:p>
          <a:p>
            <a:pPr>
              <a:lnSpc>
                <a:spcPct val="80000"/>
              </a:lnSpc>
              <a:buFontTx/>
              <a:buNone/>
            </a:pPr>
            <a:r>
              <a:rPr lang="en-US" sz="3600" b="1" dirty="0">
                <a:solidFill>
                  <a:schemeClr val="accent2"/>
                </a:solidFill>
              </a:rPr>
              <a:t>	</a:t>
            </a:r>
            <a:r>
              <a:rPr lang="en-US" sz="2800" b="1" dirty="0" smtClean="0">
                <a:solidFill>
                  <a:schemeClr val="accent2"/>
                </a:solidFill>
              </a:rPr>
              <a:t>Sicily</a:t>
            </a:r>
          </a:p>
          <a:p>
            <a:pPr>
              <a:lnSpc>
                <a:spcPct val="80000"/>
              </a:lnSpc>
              <a:buFontTx/>
              <a:buNone/>
            </a:pPr>
            <a:r>
              <a:rPr lang="en-US" sz="2800" b="1" dirty="0" smtClean="0">
                <a:solidFill>
                  <a:schemeClr val="accent2"/>
                </a:solidFill>
              </a:rPr>
              <a:t>	Corsica</a:t>
            </a:r>
          </a:p>
          <a:p>
            <a:pPr>
              <a:lnSpc>
                <a:spcPct val="80000"/>
              </a:lnSpc>
              <a:buFontTx/>
              <a:buNone/>
            </a:pPr>
            <a:r>
              <a:rPr lang="en-US" sz="2800" b="1" dirty="0">
                <a:solidFill>
                  <a:schemeClr val="accent2"/>
                </a:solidFill>
              </a:rPr>
              <a:t>	</a:t>
            </a:r>
            <a:r>
              <a:rPr lang="en-US" sz="2800" b="1" dirty="0" smtClean="0">
                <a:solidFill>
                  <a:schemeClr val="accent2"/>
                </a:solidFill>
              </a:rPr>
              <a:t>Sardinia</a:t>
            </a:r>
            <a:endParaRPr lang="en-US" sz="2800" b="1" dirty="0">
              <a:solidFill>
                <a:schemeClr val="accent2"/>
              </a:solidFill>
            </a:endParaRPr>
          </a:p>
          <a:p>
            <a:pPr>
              <a:lnSpc>
                <a:spcPct val="80000"/>
              </a:lnSpc>
              <a:buFontTx/>
              <a:buNone/>
            </a:pPr>
            <a:endParaRPr lang="en-US" sz="3600" b="1" dirty="0">
              <a:solidFill>
                <a:schemeClr val="accent2"/>
              </a:solidFill>
            </a:endParaRPr>
          </a:p>
        </p:txBody>
      </p:sp>
      <p:sp>
        <p:nvSpPr>
          <p:cNvPr id="21" name="Rectangle 2"/>
          <p:cNvSpPr txBox="1">
            <a:spLocks noChangeArrowheads="1"/>
          </p:cNvSpPr>
          <p:nvPr/>
        </p:nvSpPr>
        <p:spPr>
          <a:xfrm>
            <a:off x="228600" y="0"/>
            <a:ext cx="8382000" cy="1135398"/>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rPr>
              <a:t>ROME WINS!!!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endParaRPr>
          </a:p>
        </p:txBody>
      </p:sp>
      <p:sp>
        <p:nvSpPr>
          <p:cNvPr id="6" name="TextBox 5"/>
          <p:cNvSpPr txBox="1"/>
          <p:nvPr/>
        </p:nvSpPr>
        <p:spPr>
          <a:xfrm>
            <a:off x="6477000" y="206514"/>
            <a:ext cx="2514600" cy="707886"/>
          </a:xfrm>
          <a:prstGeom prst="rect">
            <a:avLst/>
          </a:prstGeom>
          <a:noFill/>
        </p:spPr>
        <p:txBody>
          <a:bodyPr wrap="square" rtlCol="0">
            <a:spAutoFit/>
          </a:bodyPr>
          <a:lstStyle/>
          <a:p>
            <a:pPr algn="ctr"/>
            <a:r>
              <a:rPr lang="en-US" sz="4000" b="1" dirty="0" smtClean="0"/>
              <a:t>241 B.C.</a:t>
            </a:r>
            <a:endParaRPr lang="en-US" sz="4000" b="1" dirty="0"/>
          </a:p>
        </p:txBody>
      </p:sp>
    </p:spTree>
    <p:extLst>
      <p:ext uri="{BB962C8B-B14F-4D97-AF65-F5344CB8AC3E}">
        <p14:creationId xmlns:p14="http://schemas.microsoft.com/office/powerpoint/2010/main" val="32664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35398"/>
            <a:ext cx="9144000" cy="5643774"/>
          </a:xfrm>
          <a:prstGeom prst="rect">
            <a:avLst/>
          </a:prstGeom>
        </p:spPr>
      </p:pic>
      <p:sp>
        <p:nvSpPr>
          <p:cNvPr id="21" name="Rectangle 2"/>
          <p:cNvSpPr txBox="1">
            <a:spLocks noChangeArrowheads="1"/>
          </p:cNvSpPr>
          <p:nvPr/>
        </p:nvSpPr>
        <p:spPr>
          <a:xfrm>
            <a:off x="76200" y="166796"/>
            <a:ext cx="8991600" cy="968602"/>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rPr>
              <a:t>Carthage Rebounds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43000"/>
            <a:ext cx="9144000" cy="5643774"/>
          </a:xfrm>
          <a:prstGeom prst="rect">
            <a:avLst/>
          </a:prstGeom>
        </p:spPr>
      </p:pic>
    </p:spTree>
    <p:extLst>
      <p:ext uri="{BB962C8B-B14F-4D97-AF65-F5344CB8AC3E}">
        <p14:creationId xmlns:p14="http://schemas.microsoft.com/office/powerpoint/2010/main" val="32255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76200"/>
            <a:ext cx="8763000" cy="111283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rPr>
              <a:t>The Barca Family</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endParaRPr>
          </a:p>
        </p:txBody>
      </p:sp>
      <p:sp>
        <p:nvSpPr>
          <p:cNvPr id="22531" name="Rectangle 3"/>
          <p:cNvSpPr>
            <a:spLocks noGrp="1" noChangeArrowheads="1"/>
          </p:cNvSpPr>
          <p:nvPr>
            <p:ph type="body" idx="1"/>
          </p:nvPr>
        </p:nvSpPr>
        <p:spPr>
          <a:xfrm>
            <a:off x="0" y="5257800"/>
            <a:ext cx="4495800" cy="1600200"/>
          </a:xfrm>
        </p:spPr>
        <p:txBody>
          <a:bodyPr>
            <a:normAutofit/>
          </a:bodyPr>
          <a:lstStyle/>
          <a:p>
            <a:pPr marL="0" indent="0" algn="ctr">
              <a:lnSpc>
                <a:spcPct val="80000"/>
              </a:lnSpc>
              <a:buFontTx/>
              <a:buNone/>
            </a:pPr>
            <a:r>
              <a:rPr lang="en-US" sz="4400" b="1" dirty="0" smtClean="0">
                <a:solidFill>
                  <a:schemeClr val="accent3"/>
                </a:solidFill>
              </a:rPr>
              <a:t>HAMILCAR</a:t>
            </a:r>
            <a:endParaRPr lang="en-US" sz="4000" b="1" dirty="0" smtClean="0">
              <a:solidFill>
                <a:schemeClr val="accent3"/>
              </a:solidFill>
            </a:endParaRPr>
          </a:p>
          <a:p>
            <a:pPr marL="0" indent="0" algn="ctr">
              <a:lnSpc>
                <a:spcPct val="80000"/>
              </a:lnSpc>
              <a:buFontTx/>
              <a:buNone/>
            </a:pPr>
            <a:r>
              <a:rPr lang="en-US" sz="2800" b="1" dirty="0" smtClean="0">
                <a:solidFill>
                  <a:schemeClr val="accent3"/>
                </a:solidFill>
              </a:rPr>
              <a:t>Carthaginian General</a:t>
            </a:r>
          </a:p>
          <a:p>
            <a:pPr marL="0" indent="0" algn="ctr">
              <a:lnSpc>
                <a:spcPct val="80000"/>
              </a:lnSpc>
              <a:buFontTx/>
              <a:buNone/>
            </a:pPr>
            <a:r>
              <a:rPr lang="en-US" sz="2800" b="1" i="1" dirty="0" smtClean="0">
                <a:solidFill>
                  <a:schemeClr val="accent3"/>
                </a:solidFill>
              </a:rPr>
              <a:t>First</a:t>
            </a:r>
            <a:r>
              <a:rPr lang="en-US" sz="2800" b="1" dirty="0" smtClean="0">
                <a:solidFill>
                  <a:schemeClr val="accent3"/>
                </a:solidFill>
              </a:rPr>
              <a:t> Punic War</a:t>
            </a:r>
            <a:endParaRPr lang="en-US" sz="2800" b="1" dirty="0">
              <a:solidFill>
                <a:schemeClr val="accent3"/>
              </a:solidFill>
            </a:endParaRPr>
          </a:p>
        </p:txBody>
      </p:sp>
      <p:pic>
        <p:nvPicPr>
          <p:cNvPr id="22534" name="Picture 6"/>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contrast="20000"/>
                    </a14:imgEffect>
                  </a14:imgLayer>
                </a14:imgProps>
              </a:ext>
            </a:extLst>
          </a:blip>
          <a:srcRect/>
          <a:stretch>
            <a:fillRect/>
          </a:stretch>
        </p:blipFill>
        <p:spPr bwMode="auto">
          <a:xfrm>
            <a:off x="152400" y="1066800"/>
            <a:ext cx="4038600" cy="4057153"/>
          </a:xfrm>
          <a:prstGeom prst="rect">
            <a:avLst/>
          </a:prstGeom>
          <a:noFill/>
          <a:ln w="9525">
            <a:noFill/>
            <a:miter lim="800000"/>
            <a:headEnd/>
            <a:tailEnd/>
          </a:ln>
          <a:effectLst/>
        </p:spPr>
      </p:pic>
      <p:sp>
        <p:nvSpPr>
          <p:cNvPr id="8" name="Rectangle 3"/>
          <p:cNvSpPr txBox="1">
            <a:spLocks noChangeArrowheads="1"/>
          </p:cNvSpPr>
          <p:nvPr/>
        </p:nvSpPr>
        <p:spPr>
          <a:xfrm>
            <a:off x="4572000" y="5257800"/>
            <a:ext cx="45720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buFontTx/>
              <a:buNone/>
            </a:pPr>
            <a:r>
              <a:rPr lang="en-US" sz="4400" b="1" dirty="0" smtClean="0">
                <a:solidFill>
                  <a:schemeClr val="accent3"/>
                </a:solidFill>
              </a:rPr>
              <a:t>HANNIBAL</a:t>
            </a:r>
            <a:endParaRPr lang="en-US" sz="3600" b="1" dirty="0" smtClean="0">
              <a:solidFill>
                <a:schemeClr val="accent3"/>
              </a:solidFill>
            </a:endParaRPr>
          </a:p>
          <a:p>
            <a:pPr marL="0" indent="0" algn="ctr">
              <a:lnSpc>
                <a:spcPct val="80000"/>
              </a:lnSpc>
              <a:buFontTx/>
              <a:buNone/>
            </a:pPr>
            <a:r>
              <a:rPr lang="en-US" sz="2800" b="1" dirty="0" smtClean="0">
                <a:solidFill>
                  <a:schemeClr val="accent3"/>
                </a:solidFill>
              </a:rPr>
              <a:t>Hamilcar’s Son</a:t>
            </a:r>
          </a:p>
          <a:p>
            <a:pPr marL="0" indent="0" algn="ctr">
              <a:lnSpc>
                <a:spcPct val="80000"/>
              </a:lnSpc>
              <a:buFontTx/>
              <a:buNone/>
            </a:pPr>
            <a:r>
              <a:rPr lang="en-US" sz="2800" b="1" i="1" dirty="0" smtClean="0">
                <a:solidFill>
                  <a:schemeClr val="accent3"/>
                </a:solidFill>
              </a:rPr>
              <a:t>Second</a:t>
            </a:r>
            <a:r>
              <a:rPr lang="en-US" sz="2800" b="1" dirty="0" smtClean="0">
                <a:solidFill>
                  <a:schemeClr val="accent3"/>
                </a:solidFill>
              </a:rPr>
              <a:t> Punic War</a:t>
            </a:r>
            <a:endParaRPr lang="en-US" sz="2800" b="1" dirty="0">
              <a:solidFill>
                <a:schemeClr val="accent3"/>
              </a:solidFill>
            </a:endParaRPr>
          </a:p>
        </p:txBody>
      </p:sp>
      <p:pic>
        <p:nvPicPr>
          <p:cNvPr id="7170" name="Picture 2" descr="File:HannibalTheCarthaginian.jpg"/>
          <p:cNvPicPr>
            <a:picLocks noChangeAspect="1" noChangeArrowheads="1"/>
          </p:cNvPicPr>
          <p:nvPr/>
        </p:nvPicPr>
        <p:blipFill rotWithShape="1">
          <a:blip r:embed="rId4">
            <a:duotone>
              <a:prstClr val="black"/>
              <a:schemeClr val="accent1">
                <a:tint val="45000"/>
                <a:satMod val="400000"/>
              </a:schemeClr>
            </a:duotone>
            <a:extLst>
              <a:ext uri="{BEBA8EAE-BF5A-486C-A8C5-ECC9F3942E4B}">
                <a14:imgProps xmlns:a14="http://schemas.microsoft.com/office/drawing/2010/main">
                  <a14:imgLayer r:embed="rId5">
                    <a14:imgEffect>
                      <a14:backgroundRemoval t="525" b="100000" l="0" r="100000"/>
                    </a14:imgEffect>
                  </a14:imgLayer>
                </a14:imgProps>
              </a:ext>
              <a:ext uri="{28A0092B-C50C-407E-A947-70E740481C1C}">
                <a14:useLocalDpi xmlns:a14="http://schemas.microsoft.com/office/drawing/2010/main"/>
              </a:ext>
            </a:extLst>
          </a:blip>
          <a:srcRect b="7809"/>
          <a:stretch/>
        </p:blipFill>
        <p:spPr bwMode="auto">
          <a:xfrm>
            <a:off x="5334000" y="1280863"/>
            <a:ext cx="3094741" cy="374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20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Effect transition="in" filter="fade">
                                      <p:cBhvr>
                                        <p:cTn id="11" dur="500"/>
                                        <p:tgtEl>
                                          <p:spTgt spid="22531">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531">
                                            <p:txEl>
                                              <p:pRg st="2" end="2"/>
                                            </p:txEl>
                                          </p:spTgt>
                                        </p:tgtEl>
                                        <p:attrNameLst>
                                          <p:attrName>style.visibility</p:attrName>
                                        </p:attrNameLst>
                                      </p:cBhvr>
                                      <p:to>
                                        <p:strVal val="visible"/>
                                      </p:to>
                                    </p:set>
                                    <p:animEffect transition="in" filter="fade">
                                      <p:cBhvr>
                                        <p:cTn id="14" dur="500"/>
                                        <p:tgtEl>
                                          <p:spTgt spid="2253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500"/>
                                        <p:tgtEl>
                                          <p:spTgt spid="8">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P spid="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929"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074" y="4032371"/>
            <a:ext cx="5066215" cy="1530229"/>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91000" y="4032370"/>
            <a:ext cx="5206435" cy="1530229"/>
          </a:xfrm>
          <a:prstGeom prst="rect">
            <a:avLst/>
          </a:prstGeom>
        </p:spPr>
      </p:pic>
    </p:spTree>
    <p:extLst>
      <p:ext uri="{BB962C8B-B14F-4D97-AF65-F5344CB8AC3E}">
        <p14:creationId xmlns:p14="http://schemas.microsoft.com/office/powerpoint/2010/main" val="40753528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HOOKED ON PHONICS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4648200"/>
            <a:ext cx="4419600" cy="1477963"/>
          </a:xfrm>
        </p:spPr>
        <p:txBody>
          <a:bodyPr/>
          <a:lstStyle/>
          <a:p>
            <a:endParaRPr lang="en-US" dirty="0"/>
          </a:p>
        </p:txBody>
      </p:sp>
      <p:pic>
        <p:nvPicPr>
          <p:cNvPr id="1029" name="Picture 5"/>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782514" y="1828800"/>
            <a:ext cx="7502771" cy="4572000"/>
          </a:xfrm>
          <a:prstGeom prst="rect">
            <a:avLst/>
          </a:prstGeom>
          <a:noFill/>
          <a:ln>
            <a:no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hlinkClick r:id="rId4"/>
          </p:cNvPr>
          <p:cNvSpPr txBox="1"/>
          <p:nvPr/>
        </p:nvSpPr>
        <p:spPr>
          <a:xfrm>
            <a:off x="990600" y="2170093"/>
            <a:ext cx="2057400" cy="954107"/>
          </a:xfrm>
          <a:prstGeom prst="rect">
            <a:avLst/>
          </a:prstGeom>
          <a:effectLst>
            <a:glow rad="101600">
              <a:schemeClr val="accent2">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800" b="1" dirty="0" smtClean="0"/>
              <a:t>VIEW ON </a:t>
            </a:r>
            <a:br>
              <a:rPr lang="en-US" sz="2800" b="1" dirty="0" smtClean="0"/>
            </a:br>
            <a:r>
              <a:rPr lang="en-US" sz="2800" b="1" dirty="0" smtClean="0"/>
              <a:t>YOUTUBE</a:t>
            </a:r>
            <a:endParaRPr lang="en-US" sz="2400" b="1" dirty="0"/>
          </a:p>
        </p:txBody>
      </p:sp>
    </p:spTree>
    <p:extLst>
      <p:ext uri="{BB962C8B-B14F-4D97-AF65-F5344CB8AC3E}">
        <p14:creationId xmlns:p14="http://schemas.microsoft.com/office/powerpoint/2010/main" val="1271706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2.staticflickr.com/1167/1297846892_eb0e23f75c_o.jpg"/>
          <p:cNvPicPr>
            <a:picLocks noChangeAspect="1" noChangeArrowheads="1"/>
          </p:cNvPicPr>
          <p:nvPr/>
        </p:nvPicPr>
        <p:blipFill rotWithShape="1">
          <a:blip r:embed="rId2" cstate="screen">
            <a:clrChange>
              <a:clrFrom>
                <a:srgbClr val="000000"/>
              </a:clrFrom>
              <a:clrTo>
                <a:srgbClr val="000000">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2913321" y="10057"/>
            <a:ext cx="6230679" cy="684794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7" name="Picture 2" descr="http://farm2.staticflickr.com/1167/1297846892_eb0e23f75c_o.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717310" y="0"/>
            <a:ext cx="3426690" cy="68479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6552" y="1033729"/>
            <a:ext cx="5005047" cy="11430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7200" b="1" dirty="0" smtClean="0">
                <a:ln/>
                <a:solidFill>
                  <a:schemeClr val="accent3"/>
                </a:solidFill>
              </a:rPr>
              <a:t>Phonics</a:t>
            </a:r>
            <a:endParaRPr lang="en-US" sz="5400" b="1" dirty="0">
              <a:ln/>
              <a:solidFill>
                <a:schemeClr val="accent3"/>
              </a:solidFill>
            </a:endParaRPr>
          </a:p>
        </p:txBody>
      </p:sp>
      <p:sp useBgFill="1">
        <p:nvSpPr>
          <p:cNvPr id="3" name="Isosceles Triangle 2"/>
          <p:cNvSpPr/>
          <p:nvPr/>
        </p:nvSpPr>
        <p:spPr>
          <a:xfrm rot="18898172">
            <a:off x="4158130" y="-343509"/>
            <a:ext cx="3494741" cy="1449018"/>
          </a:xfrm>
          <a:prstGeom prst="triangle">
            <a:avLst/>
          </a:prstGeom>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304800" y="3200400"/>
            <a:ext cx="2971800" cy="1752600"/>
          </a:xfrm>
        </p:spPr>
        <p:txBody>
          <a:bodyPr>
            <a:normAutofit/>
          </a:bodyPr>
          <a:lstStyle/>
          <a:p>
            <a:pPr marL="0" indent="0">
              <a:buNone/>
            </a:pPr>
            <a:r>
              <a:rPr lang="en-US" sz="3600" dirty="0" smtClean="0"/>
              <a:t>Letters are identified by their </a:t>
            </a:r>
            <a:r>
              <a:rPr lang="en-US" sz="3600" b="1" i="1" dirty="0" smtClean="0">
                <a:solidFill>
                  <a:schemeClr val="accent6">
                    <a:lumMod val="60000"/>
                    <a:lumOff val="40000"/>
                  </a:schemeClr>
                </a:solidFill>
              </a:rPr>
              <a:t>sounds</a:t>
            </a:r>
            <a:r>
              <a:rPr lang="en-US" sz="3600" dirty="0" smtClean="0"/>
              <a:t>.</a:t>
            </a:r>
            <a:endParaRPr lang="en-US" sz="3600" dirty="0"/>
          </a:p>
        </p:txBody>
      </p:sp>
      <p:sp>
        <p:nvSpPr>
          <p:cNvPr id="8" name="Rectangle 7"/>
          <p:cNvSpPr/>
          <p:nvPr/>
        </p:nvSpPr>
        <p:spPr>
          <a:xfrm>
            <a:off x="7543800" y="6553200"/>
            <a:ext cx="1566454" cy="276999"/>
          </a:xfrm>
          <a:prstGeom prst="rect">
            <a:avLst/>
          </a:prstGeom>
        </p:spPr>
        <p:txBody>
          <a:bodyPr wrap="none">
            <a:spAutoFit/>
          </a:bodyPr>
          <a:lstStyle/>
          <a:p>
            <a:r>
              <a:rPr lang="en-US" sz="1200" dirty="0" smtClean="0"/>
              <a:t>Photo by </a:t>
            </a:r>
            <a:r>
              <a:rPr lang="en-US" sz="1200" dirty="0" err="1" smtClean="0">
                <a:hlinkClick r:id="rId6"/>
              </a:rPr>
              <a:t>kayintveen</a:t>
            </a:r>
            <a:endParaRPr lang="en-US" sz="1200" dirty="0"/>
          </a:p>
        </p:txBody>
      </p:sp>
    </p:spTree>
    <p:extLst>
      <p:ext uri="{BB962C8B-B14F-4D97-AF65-F5344CB8AC3E}">
        <p14:creationId xmlns:p14="http://schemas.microsoft.com/office/powerpoint/2010/main" val="2718168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0858"/>
            <a:ext cx="1550276" cy="6552744"/>
          </a:xfrm>
        </p:spPr>
        <p:txBody>
          <a:bodyPr vert="wordArtVer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PHONETIC</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0" name="Picture 2" descr="http://upload.wikimedia.org/wikipedia/commons/thumb/2/24/Phoenician_alphabet.svg/1000px-Phoenician_alphabet.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02676" y="160858"/>
            <a:ext cx="7288924" cy="6552744"/>
          </a:xfrm>
          <a:prstGeom prst="rect">
            <a:avLst/>
          </a:prstGeom>
          <a:solidFill>
            <a:schemeClr val="bg1">
              <a:lumMod val="20000"/>
              <a:lumOff val="80000"/>
            </a:schemeClr>
          </a:solidFill>
        </p:spPr>
      </p:pic>
      <p:sp>
        <p:nvSpPr>
          <p:cNvPr id="4" name="TextBox 3"/>
          <p:cNvSpPr txBox="1"/>
          <p:nvPr/>
        </p:nvSpPr>
        <p:spPr>
          <a:xfrm>
            <a:off x="6248400" y="5029200"/>
            <a:ext cx="2514600" cy="1569660"/>
          </a:xfrm>
          <a:prstGeom prst="rect">
            <a:avLst/>
          </a:prstGeom>
          <a:noFill/>
        </p:spPr>
        <p:txBody>
          <a:bodyPr wrap="square" rtlCol="0">
            <a:spAutoFit/>
          </a:bodyPr>
          <a:lstStyle/>
          <a:p>
            <a:r>
              <a:rPr lang="en-US" sz="2400" dirty="0" smtClean="0">
                <a:solidFill>
                  <a:schemeClr val="bg2">
                    <a:lumMod val="50000"/>
                  </a:schemeClr>
                </a:solidFill>
              </a:rPr>
              <a:t>In a </a:t>
            </a:r>
            <a:r>
              <a:rPr lang="en-US" sz="2400" i="1" dirty="0" smtClean="0">
                <a:solidFill>
                  <a:schemeClr val="bg2">
                    <a:lumMod val="50000"/>
                  </a:schemeClr>
                </a:solidFill>
              </a:rPr>
              <a:t>phonetic </a:t>
            </a:r>
            <a:r>
              <a:rPr lang="en-US" sz="2400" dirty="0" smtClean="0">
                <a:solidFill>
                  <a:schemeClr val="bg2">
                    <a:lumMod val="50000"/>
                  </a:schemeClr>
                </a:solidFill>
              </a:rPr>
              <a:t>alphabet, each letter represents a </a:t>
            </a:r>
            <a:r>
              <a:rPr lang="en-US" sz="2400" b="1" dirty="0" smtClean="0">
                <a:solidFill>
                  <a:schemeClr val="accent6">
                    <a:lumMod val="50000"/>
                  </a:schemeClr>
                </a:solidFill>
              </a:rPr>
              <a:t>sound</a:t>
            </a:r>
            <a:r>
              <a:rPr lang="en-US" sz="2400" dirty="0" smtClean="0">
                <a:solidFill>
                  <a:schemeClr val="bg2">
                    <a:lumMod val="50000"/>
                  </a:schemeClr>
                </a:solidFill>
              </a:rPr>
              <a:t>.</a:t>
            </a:r>
            <a:endParaRPr lang="en-US" sz="2400" dirty="0">
              <a:solidFill>
                <a:schemeClr val="bg2">
                  <a:lumMod val="50000"/>
                </a:schemeClr>
              </a:solidFill>
            </a:endParaRPr>
          </a:p>
        </p:txBody>
      </p:sp>
    </p:spTree>
    <p:extLst>
      <p:ext uri="{BB962C8B-B14F-4D97-AF65-F5344CB8AC3E}">
        <p14:creationId xmlns:p14="http://schemas.microsoft.com/office/powerpoint/2010/main" val="2779044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arm8.staticflickr.com/7208/6797603932_832489859f_b.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912"/>
            <a:ext cx="9136117" cy="685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152400"/>
            <a:ext cx="8229600"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sz="6000" b="1" dirty="0" smtClean="0">
                <a:ln/>
                <a:solidFill>
                  <a:schemeClr val="accent3"/>
                </a:solidFill>
              </a:rPr>
              <a:t>The Murex Snail</a:t>
            </a:r>
            <a:endParaRPr lang="en-US" sz="6000" b="1" dirty="0">
              <a:ln/>
              <a:solidFill>
                <a:schemeClr val="accent3"/>
              </a:solidFill>
            </a:endParaRPr>
          </a:p>
        </p:txBody>
      </p:sp>
      <p:sp>
        <p:nvSpPr>
          <p:cNvPr id="3" name="Content Placeholder 2"/>
          <p:cNvSpPr>
            <a:spLocks noGrp="1"/>
          </p:cNvSpPr>
          <p:nvPr>
            <p:ph idx="1"/>
          </p:nvPr>
        </p:nvSpPr>
        <p:spPr>
          <a:xfrm>
            <a:off x="-1" y="5562600"/>
            <a:ext cx="9136117" cy="563563"/>
          </a:xfrm>
        </p:spPr>
        <p:txBody>
          <a:bodyPr>
            <a:normAutofit lnSpcReduction="10000"/>
          </a:bodyPr>
          <a:lstStyle/>
          <a:p>
            <a:endParaRPr lang="en-US" dirty="0"/>
          </a:p>
        </p:txBody>
      </p:sp>
      <p:sp>
        <p:nvSpPr>
          <p:cNvPr id="4" name="Rectangle 3"/>
          <p:cNvSpPr/>
          <p:nvPr/>
        </p:nvSpPr>
        <p:spPr>
          <a:xfrm>
            <a:off x="7630577" y="6501071"/>
            <a:ext cx="1505540" cy="369332"/>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en-US" dirty="0"/>
              <a:t>by </a:t>
            </a:r>
            <a:r>
              <a:rPr lang="en-US" dirty="0" err="1">
                <a:hlinkClick r:id="rId3"/>
              </a:rPr>
              <a:t>PeterEdin</a:t>
            </a:r>
            <a:endParaRPr lang="en-US" dirty="0"/>
          </a:p>
        </p:txBody>
      </p:sp>
    </p:spTree>
    <p:extLst>
      <p:ext uri="{BB962C8B-B14F-4D97-AF65-F5344CB8AC3E}">
        <p14:creationId xmlns:p14="http://schemas.microsoft.com/office/powerpoint/2010/main" val="1766565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1765" b="11509"/>
          <a:stretch/>
        </p:blipFill>
        <p:spPr bwMode="auto">
          <a:xfrm>
            <a:off x="0" y="-19871"/>
            <a:ext cx="9144000" cy="6877871"/>
          </a:xfrm>
          <a:prstGeom prst="rect">
            <a:avLst/>
          </a:prstGeom>
          <a:noFill/>
          <a:ln w="9525">
            <a:noFill/>
            <a:miter lim="800000"/>
            <a:headEnd/>
            <a:tailEnd/>
          </a:ln>
          <a:effectLst/>
        </p:spPr>
      </p:pic>
      <p:sp>
        <p:nvSpPr>
          <p:cNvPr id="7170" name="Rectangle 2"/>
          <p:cNvSpPr>
            <a:spLocks noGrp="1" noChangeArrowheads="1"/>
          </p:cNvSpPr>
          <p:nvPr>
            <p:ph type="title"/>
          </p:nvPr>
        </p:nvSpPr>
        <p:spPr>
          <a:xfrm>
            <a:off x="5257800" y="228600"/>
            <a:ext cx="3657600" cy="2057400"/>
          </a:xfrm>
          <a:solidFill>
            <a:schemeClr val="accent2">
              <a:alpha val="90000"/>
            </a:schemeClr>
          </a:solid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solidFill>
                  <a:schemeClr val="bg2"/>
                </a:solidFill>
                <a:effectLst>
                  <a:outerShdw blurRad="50800" dist="39000" dir="5460000" algn="tl">
                    <a:srgbClr val="000000">
                      <a:alpha val="38000"/>
                    </a:srgbClr>
                  </a:outerShdw>
                </a:effectLst>
                <a:latin typeface="Castellar" pitchFamily="18" charset="0"/>
              </a:rPr>
              <a:t>Purple Dye</a:t>
            </a:r>
            <a:endParaRPr lang="en-US" sz="6000" b="1" dirty="0">
              <a:ln w="11430"/>
              <a:solidFill>
                <a:schemeClr val="bg2"/>
              </a:solidFill>
              <a:effectLst>
                <a:outerShdw blurRad="50800" dist="39000" dir="5460000" algn="tl">
                  <a:srgbClr val="000000">
                    <a:alpha val="38000"/>
                  </a:srgbClr>
                </a:outerShdw>
              </a:effectLst>
              <a:latin typeface="Castellar" pitchFamily="18" charset="0"/>
            </a:endParaRPr>
          </a:p>
        </p:txBody>
      </p:sp>
      <p:sp>
        <p:nvSpPr>
          <p:cNvPr id="7173" name="Rectangle 5">
            <a:hlinkClick r:id="rId3"/>
          </p:cNvPr>
          <p:cNvSpPr>
            <a:spLocks noChangeArrowheads="1"/>
          </p:cNvSpPr>
          <p:nvPr/>
        </p:nvSpPr>
        <p:spPr bwMode="auto">
          <a:xfrm>
            <a:off x="6929619" y="5613737"/>
            <a:ext cx="2008825" cy="1015663"/>
          </a:xfrm>
          <a:prstGeom prst="rect">
            <a:avLst/>
          </a:prstGeom>
          <a:ln>
            <a:headEnd/>
            <a:tailEnd/>
          </a:ln>
          <a:effectLst>
            <a:glow rad="88900">
              <a:schemeClr val="bg2">
                <a:lumMod val="60000"/>
                <a:lumOff val="40000"/>
                <a:alpha val="7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4400" b="1" dirty="0" smtClean="0">
                <a:solidFill>
                  <a:schemeClr val="bg2"/>
                </a:solidFill>
              </a:rPr>
              <a:t>CLICK </a:t>
            </a:r>
            <a:r>
              <a:rPr lang="en-US" sz="2800" b="1" dirty="0" smtClean="0">
                <a:solidFill>
                  <a:schemeClr val="bg2"/>
                </a:solidFill>
              </a:rPr>
              <a:t/>
            </a:r>
            <a:br>
              <a:rPr lang="en-US" sz="2800" b="1" dirty="0" smtClean="0">
                <a:solidFill>
                  <a:schemeClr val="bg2"/>
                </a:solidFill>
              </a:rPr>
            </a:br>
            <a:r>
              <a:rPr lang="en-US" sz="1600" b="1" i="1" dirty="0" smtClean="0">
                <a:solidFill>
                  <a:schemeClr val="bg2"/>
                </a:solidFill>
              </a:rPr>
              <a:t>for More Photos</a:t>
            </a:r>
            <a:endParaRPr lang="en-US" sz="1600" b="1" i="1" dirty="0">
              <a:solidFill>
                <a:schemeClr val="bg2"/>
              </a:solidFill>
            </a:endParaRPr>
          </a:p>
        </p:txBody>
      </p:sp>
    </p:spTree>
    <p:extLst>
      <p:ext uri="{BB962C8B-B14F-4D97-AF65-F5344CB8AC3E}">
        <p14:creationId xmlns:p14="http://schemas.microsoft.com/office/powerpoint/2010/main" val="4227415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09600"/>
            <a:ext cx="9144000"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49262" y="6200118"/>
            <a:ext cx="5181600" cy="369332"/>
          </a:xfrm>
          <a:prstGeom prst="rect">
            <a:avLst/>
          </a:prstGeom>
        </p:spPr>
        <p:txBody>
          <a:bodyPr wrap="square">
            <a:spAutoFit/>
          </a:bodyPr>
          <a:lstStyle/>
          <a:p>
            <a:r>
              <a:rPr lang="en-US" dirty="0">
                <a:hlinkClick r:id="rId3"/>
              </a:rPr>
              <a:t>https://</a:t>
            </a:r>
            <a:r>
              <a:rPr lang="en-US" dirty="0" smtClean="0">
                <a:hlinkClick r:id="rId3"/>
              </a:rPr>
              <a:t>www.youtube.com/watch?v=sjgLb0HJ3VE</a:t>
            </a:r>
            <a:r>
              <a:rPr lang="en-US" dirty="0" smtClean="0"/>
              <a:t> </a:t>
            </a:r>
            <a:endParaRPr lang="en-US" dirty="0"/>
          </a:p>
        </p:txBody>
      </p:sp>
    </p:spTree>
    <p:extLst>
      <p:ext uri="{BB962C8B-B14F-4D97-AF65-F5344CB8AC3E}">
        <p14:creationId xmlns:p14="http://schemas.microsoft.com/office/powerpoint/2010/main" val="2362095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commons/thumb/2/2e/PhoenicianTrade_EN.svg/1000px-PhoenicianTrade_EN.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9540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001000" y="5590401"/>
            <a:ext cx="1140056" cy="276999"/>
          </a:xfrm>
          <a:prstGeom prst="rect">
            <a:avLst/>
          </a:prstGeom>
          <a:solidFill>
            <a:schemeClr val="bg2"/>
          </a:solidFill>
        </p:spPr>
        <p:txBody>
          <a:bodyPr wrap="none">
            <a:spAutoFit/>
          </a:bodyPr>
          <a:lstStyle/>
          <a:p>
            <a:r>
              <a:rPr lang="en-US" sz="1200" dirty="0" smtClean="0"/>
              <a:t>Map by </a:t>
            </a:r>
            <a:r>
              <a:rPr lang="en-US" sz="1200" dirty="0" smtClean="0">
                <a:hlinkClick r:id="rId4" tooltip="User:DooFi"/>
              </a:rPr>
              <a:t>DooFi</a:t>
            </a:r>
            <a:endParaRPr lang="en-US" sz="1200" dirty="0"/>
          </a:p>
        </p:txBody>
      </p:sp>
      <p:sp>
        <p:nvSpPr>
          <p:cNvPr id="4" name="Title 3"/>
          <p:cNvSpPr>
            <a:spLocks noGrp="1"/>
          </p:cNvSpPr>
          <p:nvPr>
            <p:ph type="title"/>
          </p:nvPr>
        </p:nvSpPr>
        <p:spPr>
          <a:xfrm>
            <a:off x="152400" y="76200"/>
            <a:ext cx="8686800" cy="11430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sz="4800" b="1" dirty="0" smtClean="0">
                <a:ln/>
                <a:solidFill>
                  <a:schemeClr val="accent3"/>
                </a:solidFill>
              </a:rPr>
              <a:t>Commercial Network</a:t>
            </a:r>
            <a:endParaRPr lang="en-US" sz="4800" b="1" dirty="0">
              <a:ln/>
              <a:solidFill>
                <a:schemeClr val="accent3"/>
              </a:solidFill>
            </a:endParaRPr>
          </a:p>
        </p:txBody>
      </p:sp>
      <p:sp>
        <p:nvSpPr>
          <p:cNvPr id="7" name="Content Placeholder 6"/>
          <p:cNvSpPr>
            <a:spLocks noGrp="1"/>
          </p:cNvSpPr>
          <p:nvPr>
            <p:ph idx="1"/>
          </p:nvPr>
        </p:nvSpPr>
        <p:spPr>
          <a:xfrm>
            <a:off x="0" y="5989637"/>
            <a:ext cx="9144000" cy="487363"/>
          </a:xfrm>
        </p:spPr>
        <p:txBody>
          <a:bodyPr>
            <a:noAutofit/>
          </a:bodyPr>
          <a:lstStyle/>
          <a:p>
            <a:pPr marL="0" indent="0" algn="ctr">
              <a:buNone/>
            </a:pPr>
            <a:r>
              <a:rPr lang="en-US" sz="2800" b="1" i="1" dirty="0" smtClean="0"/>
              <a:t>Why didn’t the Phoenicians trade with Rome?</a:t>
            </a:r>
            <a:endParaRPr lang="en-US" sz="2800" b="1" i="1" dirty="0"/>
          </a:p>
        </p:txBody>
      </p:sp>
    </p:spTree>
    <p:extLst>
      <p:ext uri="{BB962C8B-B14F-4D97-AF65-F5344CB8AC3E}">
        <p14:creationId xmlns:p14="http://schemas.microsoft.com/office/powerpoint/2010/main" val="266835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PunicusDark">
      <a:dk1>
        <a:srgbClr val="75343C"/>
      </a:dk1>
      <a:lt1>
        <a:srgbClr val="CDCCCE"/>
      </a:lt1>
      <a:dk2>
        <a:srgbClr val="482A54"/>
      </a:dk2>
      <a:lt2>
        <a:srgbClr val="CDCCCE"/>
      </a:lt2>
      <a:accent1>
        <a:srgbClr val="E6E6E6"/>
      </a:accent1>
      <a:accent2>
        <a:srgbClr val="E6E6E6"/>
      </a:accent2>
      <a:accent3>
        <a:srgbClr val="E6E6E6"/>
      </a:accent3>
      <a:accent4>
        <a:srgbClr val="E6E6E6"/>
      </a:accent4>
      <a:accent5>
        <a:srgbClr val="638CC1"/>
      </a:accent5>
      <a:accent6>
        <a:srgbClr val="D5A0A7"/>
      </a:accent6>
      <a:hlink>
        <a:srgbClr val="E6E6E6"/>
      </a:hlink>
      <a:folHlink>
        <a:srgbClr val="99979B"/>
      </a:folHlink>
    </a:clrScheme>
    <a:fontScheme name="Castellar">
      <a:majorFont>
        <a:latin typeface="Castellar"/>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unicusLight">
    <a:dk1>
      <a:srgbClr val="75343C"/>
    </a:dk1>
    <a:lt1>
      <a:srgbClr val="8B6F97"/>
    </a:lt1>
    <a:dk2>
      <a:srgbClr val="482A54"/>
    </a:dk2>
    <a:lt2>
      <a:srgbClr val="CDCCCE"/>
    </a:lt2>
    <a:accent1>
      <a:srgbClr val="482A54"/>
    </a:accent1>
    <a:accent2>
      <a:srgbClr val="482A54"/>
    </a:accent2>
    <a:accent3>
      <a:srgbClr val="75343C"/>
    </a:accent3>
    <a:accent4>
      <a:srgbClr val="75343C"/>
    </a:accent4>
    <a:accent5>
      <a:srgbClr val="2A466B"/>
    </a:accent5>
    <a:accent6>
      <a:srgbClr val="75343C"/>
    </a:accent6>
    <a:hlink>
      <a:srgbClr val="482A54"/>
    </a:hlink>
    <a:folHlink>
      <a:srgbClr val="75343C"/>
    </a:folHlink>
  </a:clrScheme>
</a:themeOverride>
</file>

<file path=docProps/app.xml><?xml version="1.0" encoding="utf-8"?>
<Properties xmlns="http://schemas.openxmlformats.org/officeDocument/2006/extended-properties" xmlns:vt="http://schemas.openxmlformats.org/officeDocument/2006/docPropsVTypes">
  <TotalTime>1283</TotalTime>
  <Words>230</Words>
  <Application>Microsoft Office PowerPoint</Application>
  <PresentationFormat>On-screen Show (4:3)</PresentationFormat>
  <Paragraphs>73</Paragraphs>
  <Slides>26</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Castellar</vt:lpstr>
      <vt:lpstr>Office Theme</vt:lpstr>
      <vt:lpstr>1_Office Theme</vt:lpstr>
      <vt:lpstr>The first punic war</vt:lpstr>
      <vt:lpstr>Phoenicians</vt:lpstr>
      <vt:lpstr>HOOKED ON PHONICS</vt:lpstr>
      <vt:lpstr>Phonics</vt:lpstr>
      <vt:lpstr>PHONETIC</vt:lpstr>
      <vt:lpstr>The Murex Snail</vt:lpstr>
      <vt:lpstr>Purple Dye</vt:lpstr>
      <vt:lpstr>PowerPoint Presentation</vt:lpstr>
      <vt:lpstr>Commercial Network</vt:lpstr>
      <vt:lpstr>A Jewish Writer  Describes the Romans</vt:lpstr>
      <vt:lpstr>Phoenician Colonies</vt:lpstr>
      <vt:lpstr>PowerPoint Presentation</vt:lpstr>
      <vt:lpstr>PowerPoint Presentation</vt:lpstr>
      <vt:lpstr>Roman Conquests</vt:lpstr>
      <vt:lpstr>Rome  Land Power</vt:lpstr>
      <vt:lpstr>PowerPoint Presentation</vt:lpstr>
      <vt:lpstr>PowerPoint Presentation</vt:lpstr>
      <vt:lpstr>Traditional Strategy: ram THE Enemy Ship</vt:lpstr>
      <vt:lpstr>CORVUS</vt:lpstr>
      <vt:lpstr>PowerPoint Presentation</vt:lpstr>
      <vt:lpstr>Augury</vt:lpstr>
      <vt:lpstr>PERSEVERENCE</vt:lpstr>
      <vt:lpstr>PowerPoint Presentation</vt:lpstr>
      <vt:lpstr>PowerPoint Presentation</vt:lpstr>
      <vt:lpstr>The Barca Family</vt:lpstr>
      <vt:lpstr>PowerPoint Presentation</vt:lpstr>
    </vt:vector>
  </TitlesOfParts>
  <Company>SDOC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Carthage  and the  First Punic War</dc:title>
  <dc:creator>Tom Richey</dc:creator>
  <cp:lastModifiedBy>Tom Richey</cp:lastModifiedBy>
  <cp:revision>52</cp:revision>
  <dcterms:created xsi:type="dcterms:W3CDTF">2013-04-29T14:19:31Z</dcterms:created>
  <dcterms:modified xsi:type="dcterms:W3CDTF">2016-05-03T14:29:45Z</dcterms:modified>
</cp:coreProperties>
</file>