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53"/>
  </p:notesMasterIdLst>
  <p:sldIdLst>
    <p:sldId id="256" r:id="rId5"/>
    <p:sldId id="301" r:id="rId6"/>
    <p:sldId id="302"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3" r:id="rId51"/>
    <p:sldId id="304"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4-03T14:15:18.6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1093,'20'0,"-20"-20,0-20,19 1,1-21,0-19,0-40,20 0,-1-21,21 1,-1 20,21 19,-21 21,1 39,-1 40,-19 20,-20 20,0 39,-20 20,0 21,0 18,-20-37,40-42,-20-39,20-40,19-19,1-42,20 2,-2-20,21 19,1-19,-1 39,1-19,-1 59,-39 20,-1 40,-39 19,0 160,-20-61,1 2,-1-21,20-79,0-21,20-39,-20-20</inkml:trace>
  <inkml:trace contextRef="#ctx0" brushRef="#br0" timeOffset="546">1527 656,'39'40,"1"-40,-20 0,39-20,-19 0,20-19,-1-21,-19-1,19 2,-39 19,0 1,-40-1,0 20,-19 0,-21 40,1 20,-21 39,1 20,19-18,21 38,19-40,40 40,19-99,21-20,-1-20,21-39,-21-1</inkml:trace>
  <inkml:trace contextRef="#ctx0" brushRef="#br0" timeOffset="937">2043 516,'20'0,"19"0,21-20,19 1,1-21,39 0,-21 1,1-21,0 20,-19 20,-21-19</inkml:trace>
  <inkml:trace contextRef="#ctx0" brushRef="#br0" timeOffset="1140">2498 40,'-58'40,"58"19,-20 1,20 59,-20 0,20 21,0-1,0-20,0-40,20-39,-20-40,0 0</inkml:trace>
  <inkml:trace contextRef="#ctx0" brushRef="#br0" timeOffset="1421">2796 656,'79'-59,"-39"19,19-1,-19 2,0 19,-1-20,-19 0,-20 21,0-1,-39 0,19 20,-40 20,1 0,-1 39,1 1,-21 20,41 19,-1-19,40-21,0-19,20-20,39-1,1-38,19-21,0 0</inkml:trace>
  <inkml:trace contextRef="#ctx0" brushRef="#br0" timeOffset="1796">3470 338,'-79'99,"39"-20,-19 22,19 18,0-20,40-20,0-59,20 0,0-20,20-40,19 0,1-19,-1-20,1-1,19-19,-19 19,-40 0,0 21,-40 19,-20 20,0 20,-19 20,-1 20,1-1,39 1,0-20</inkml:trace>
  <inkml:trace contextRef="#ctx0" brushRef="#br0" timeOffset="2203">3887 795,'-20'0,"20"-20,0 0,20-39,20-1,0-40,39 21,39-20,1 39,0 0,0 21,0-1,0 40,-39 0,-21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4-03T14:15:21.62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1012,'0'-60,"0"-39,39-20,1-20,19 0,1 20,19 20,-19 39,-1 21,-39 39,20 0,-20 39,0 61,-20 19,0 20,0 19,0-39,-20-19,20-41,-20-39,20-20,0-20</inkml:trace>
  <inkml:trace contextRef="#ctx0" brushRef="#br0" timeOffset="343">99 635,'39'0,"1"-20,20 0,39 20,-20-20,21 20,-41-20</inkml:trace>
  <inkml:trace contextRef="#ctx0" brushRef="#br0" timeOffset="578">853 158,'0'0,"20"60,-20 19,20 40,-20 1,0-21,-20 0,20 20,-40-40,20-19,0-20,20-40,-20 0,20 0,0-40,0-20,20-39,0 40,20-21,19 21,-19 19,20 0,-1 21,-18 19,-2 0,-19 19,-20 21,0 0,-39 39,-2-19,-19 39,1-20,19 1,1-41,19-39,20-20</inkml:trace>
  <inkml:trace contextRef="#ctx0" brushRef="#br0" timeOffset="1078">1290 774,'-39'59,"19"-39,0 0,20-20,0 0,0-40,20-19,20-41,19 21,1-20,19 19,0 21,1 19,-21 20</inkml:trace>
  <inkml:trace contextRef="#ctx0" brushRef="#br0" timeOffset="1390">2025 516,'0'-60,"0"40,-20 0,20 1,-20 19,-20 0,20 0,-39 39,19 41,-19-1,19 20,20 0,20-19,0-40,0-60,0 20,20-40,20 0,-20-19,19-1,21 1,-21 19,1 20,0 0,-20 40,-1 20,-19 79,0-79,20 19,-20-39,0 0,0-40,0-20</inkml:trace>
  <inkml:trace contextRef="#ctx0" brushRef="#br0" timeOffset="1828">2461 0,'0'79,"-20"0,0 41,1 18,-41 140,40-179,0-39,1-20,-1-40,20 0,0-40,20-20,-1 1,21-20,20-1,19 1,0 19,-19 21,-1 39,-19 0,-20 59,-20 1,0 19,-20 0,0 21,0-41,1-19,19-40,0 0,0-40,0-19,39-1,-19 1,40 19,-21-20,21 41,-20-1,-1 40,-19-1,-20 41,0-1,0 1,-20-1,20-19,0-20</inkml:trace>
  <inkml:trace contextRef="#ctx0" brushRef="#br0" timeOffset="2546">3215 456,'-20'-40,"-19"-19,-1 19,0 40,1 0,-1 20,0 0,-19 39,19 1,0 19,21 1,-1-21,20 21,0-41,20-19,-1-40,21 0,0-19,19-21,1 1,-1-1,1 1,-1-1,-19 40,-40 0,20 40,-20 0,-20 20,0 19,0 21,1-1,19-19,-20-21</inkml:trace>
  <inkml:trace contextRef="#ctx0" brushRef="#br0" timeOffset="3046">3474 337,'-39'99,"19"-39,20-1,-20 1,0-20,20-21,0-19,0-19,20-21,20 0,-1-19,1-1,19 1,1-1,-1 40,-19 20,-20 20,0 0,-20 20,-20-1,20 1,-20 20,20-60,20-20,0 0,20-20,-1-19,21 19,19-20,1 21,-1 19,-20 40,-19 0,0-1,0 41,-21-20,-19 19,20 1,0-1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4-03T14:14:43.781"/>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6708 0,'20'0,"0"20,0-20,-20 20,0 0,0 0,0-1,0 21,-40-20,40 20,-40-1,21-19,-21 20,0 0,20-1,-19 1,-1 0,0 19,1-19,-1 19,-20-19,1 20,19-21,-19 21,-1-1,2 1,-2-21,1 21,-21 0,1 19,-1-20,1 1,0 19,-1-19,-118 99,119-100,-21 21,21 19,-20-19,-1 0,22 19,-21-20,0 20,-1 1,1-1,0 0,0 0,-20 0,20 1,-1 19,1-20,0 20,0-20,-1 20,2 0,-1 0,0 0,0 1,-21 38,21-19,0-20,0 20,0 0,19 0,-19-20,20 20,-40 20,20-40,0 20,0 0,20-19,-21-1,1 20,0-1,20-18,-21-1,21-20,-20 20,19-20,1 0,-80 100,61-120,19 1,-1-1,21-20,-1 1,-19-20,19-1,21-19,-1 0,0-20,1 0,19-20,0 0,0 0,20-19,-20-21,20 1,0-21,0 1,20 0,0-40,20 19,19-39,20 1,21-1,-1 20,20-20,0 39,-1 1,-19 40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40" units="1/cm"/>
          <inkml:channelProperty channel="Y" name="resolution" value="40" units="1/cm"/>
        </inkml:channelProperties>
      </inkml:inkSource>
      <inkml:timestamp xml:id="ts0" timeString="2008-04-03T14:14:45.26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0 894,'99'0,"-40"-20,1 1,39-21,0 0,39-19,21-21,20 1,19-1,20-20,39 1,21 0,277-20,-297 79,-40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4CEF42-61BE-4485-B5A1-0A5AF1AA7C76}" type="datetimeFigureOut">
              <a:rPr lang="en-US" smtClean="0"/>
              <a:pPr/>
              <a:t>10/29/2013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26D346-D276-484D-8AFE-8420172FF0AF}" type="slidenum">
              <a:rPr lang="en-US" smtClean="0"/>
              <a:pPr/>
              <a:t>‹#›</a:t>
            </a:fld>
            <a:endParaRPr lang="en-US"/>
          </a:p>
        </p:txBody>
      </p:sp>
    </p:spTree>
    <p:extLst>
      <p:ext uri="{BB962C8B-B14F-4D97-AF65-F5344CB8AC3E}">
        <p14:creationId xmlns:p14="http://schemas.microsoft.com/office/powerpoint/2010/main" val="3993572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00437-F036-486B-9150-A9832A2EB30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7633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0500437-F036-486B-9150-A9832A2EB306}"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845388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smtClean="0"/>
          </a:p>
        </p:txBody>
      </p:sp>
      <p:sp>
        <p:nvSpPr>
          <p:cNvPr id="4" name="Slide Number Placeholder 3"/>
          <p:cNvSpPr>
            <a:spLocks noGrp="1"/>
          </p:cNvSpPr>
          <p:nvPr>
            <p:ph type="sldNum" sz="quarter" idx="10"/>
          </p:nvPr>
        </p:nvSpPr>
        <p:spPr/>
        <p:txBody>
          <a:bodyPr/>
          <a:lstStyle/>
          <a:p>
            <a:fld id="{CA40693C-9C46-4594-9302-36CD6CF22E57}"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599441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A40693C-9C46-4594-9302-36CD6CF22E57}"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761883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9144000" cy="6858000"/>
            <a:chOff x="0" y="0"/>
            <a:chExt cx="5760" cy="4320"/>
          </a:xfrm>
        </p:grpSpPr>
        <p:sp>
          <p:nvSpPr>
            <p:cNvPr id="3080" name="Rectangle 8"/>
            <p:cNvSpPr>
              <a:spLocks noChangeArrowheads="1"/>
            </p:cNvSpPr>
            <p:nvPr/>
          </p:nvSpPr>
          <p:spPr bwMode="auto">
            <a:xfrm>
              <a:off x="0" y="0"/>
              <a:ext cx="5760" cy="4320"/>
            </a:xfrm>
            <a:prstGeom prst="rect">
              <a:avLst/>
            </a:prstGeom>
            <a:solidFill>
              <a:srgbClr val="996633"/>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081" name="Rectangle 9"/>
            <p:cNvSpPr>
              <a:spLocks noChangeArrowheads="1"/>
            </p:cNvSpPr>
            <p:nvPr/>
          </p:nvSpPr>
          <p:spPr bwMode="auto">
            <a:xfrm>
              <a:off x="192" y="192"/>
              <a:ext cx="5328" cy="3936"/>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082" name="Rectangle 10"/>
            <p:cNvSpPr>
              <a:spLocks noChangeArrowheads="1"/>
            </p:cNvSpPr>
            <p:nvPr/>
          </p:nvSpPr>
          <p:spPr bwMode="auto">
            <a:xfrm>
              <a:off x="192" y="4032"/>
              <a:ext cx="5328" cy="96"/>
            </a:xfrm>
            <a:prstGeom prst="rect">
              <a:avLst/>
            </a:prstGeom>
            <a:solidFill>
              <a:srgbClr val="C0C0C0"/>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083" name="AutoShape 11"/>
            <p:cNvSpPr>
              <a:spLocks noChangeArrowheads="1"/>
            </p:cNvSpPr>
            <p:nvPr/>
          </p:nvSpPr>
          <p:spPr bwMode="auto">
            <a:xfrm>
              <a:off x="336" y="3936"/>
              <a:ext cx="528" cy="96"/>
            </a:xfrm>
            <a:prstGeom prst="roundRect">
              <a:avLst>
                <a:gd name="adj" fmla="val 16667"/>
              </a:avLst>
            </a:prstGeom>
            <a:solidFill>
              <a:schemeClr val="accent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084" name="AutoShape 12"/>
            <p:cNvSpPr>
              <a:spLocks noChangeArrowheads="1"/>
            </p:cNvSpPr>
            <p:nvPr/>
          </p:nvSpPr>
          <p:spPr bwMode="auto">
            <a:xfrm>
              <a:off x="1008" y="3936"/>
              <a:ext cx="528" cy="96"/>
            </a:xfrm>
            <a:prstGeom prst="roundRect">
              <a:avLst>
                <a:gd name="adj" fmla="val 16667"/>
              </a:avLst>
            </a:prstGeom>
            <a:solidFill>
              <a:srgbClr val="FF6699"/>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085" name="AutoShape 13"/>
            <p:cNvSpPr>
              <a:spLocks noChangeArrowheads="1"/>
            </p:cNvSpPr>
            <p:nvPr/>
          </p:nvSpPr>
          <p:spPr bwMode="auto">
            <a:xfrm>
              <a:off x="1680" y="3936"/>
              <a:ext cx="528" cy="96"/>
            </a:xfrm>
            <a:prstGeom prst="roundRect">
              <a:avLst>
                <a:gd name="adj" fmla="val 16667"/>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3086" name="AutoShape 14"/>
            <p:cNvSpPr>
              <a:spLocks noChangeArrowheads="1"/>
            </p:cNvSpPr>
            <p:nvPr/>
          </p:nvSpPr>
          <p:spPr bwMode="auto">
            <a:xfrm>
              <a:off x="2976" y="3792"/>
              <a:ext cx="960" cy="240"/>
            </a:xfrm>
            <a:prstGeom prst="roundRect">
              <a:avLst>
                <a:gd name="adj" fmla="val 16667"/>
              </a:avLst>
            </a:prstGeom>
            <a:solidFill>
              <a:srgbClr val="C0C0C0"/>
            </a:solidFill>
            <a:ln w="9525">
              <a:noFill/>
              <a:round/>
              <a:headEnd/>
              <a:tailEnd/>
            </a:ln>
            <a:effectLst/>
            <a:scene3d>
              <a:camera prst="legacyPerspectiveTop"/>
              <a:lightRig rig="legacyFlat3" dir="b"/>
            </a:scene3d>
            <a:sp3d extrusionH="887400" prstMaterial="legacyMatte">
              <a:bevelT w="13500" h="13500" prst="angle"/>
              <a:bevelB w="13500" h="13500" prst="angle"/>
              <a:extrusionClr>
                <a:srgbClr val="C0C0C0"/>
              </a:extrusionClr>
            </a:sp3d>
          </p:spPr>
          <p:txBody>
            <a:bodyPr wrap="none" anchor="ctr">
              <a:flatTx/>
            </a:bodyPr>
            <a:lstStyle/>
            <a:p>
              <a:pPr fontAlgn="base">
                <a:spcBef>
                  <a:spcPct val="0"/>
                </a:spcBef>
                <a:spcAft>
                  <a:spcPct val="0"/>
                </a:spcAft>
              </a:pPr>
              <a:endParaRPr lang="en-US">
                <a:solidFill>
                  <a:srgbClr val="000000"/>
                </a:solidFill>
                <a:latin typeface="Arial" charset="0"/>
                <a:cs typeface="Arial" charset="0"/>
              </a:endParaRPr>
            </a:p>
          </p:txBody>
        </p:sp>
        <p:grpSp>
          <p:nvGrpSpPr>
            <p:cNvPr id="3" name="Group 15"/>
            <p:cNvGrpSpPr>
              <a:grpSpLocks/>
            </p:cNvGrpSpPr>
            <p:nvPr/>
          </p:nvGrpSpPr>
          <p:grpSpPr bwMode="auto">
            <a:xfrm>
              <a:off x="4800" y="3504"/>
              <a:ext cx="576" cy="531"/>
              <a:chOff x="1485" y="1267"/>
              <a:chExt cx="882" cy="963"/>
            </a:xfrm>
          </p:grpSpPr>
          <p:sp>
            <p:nvSpPr>
              <p:cNvPr id="3088" name="Freeform 16"/>
              <p:cNvSpPr>
                <a:spLocks/>
              </p:cNvSpPr>
              <p:nvPr/>
            </p:nvSpPr>
            <p:spPr bwMode="auto">
              <a:xfrm>
                <a:off x="1485" y="1477"/>
                <a:ext cx="882" cy="753"/>
              </a:xfrm>
              <a:custGeom>
                <a:avLst/>
                <a:gdLst/>
                <a:ahLst/>
                <a:cxnLst>
                  <a:cxn ang="0">
                    <a:pos x="463" y="53"/>
                  </a:cxn>
                  <a:cxn ang="0">
                    <a:pos x="477" y="50"/>
                  </a:cxn>
                  <a:cxn ang="0">
                    <a:pos x="501" y="44"/>
                  </a:cxn>
                  <a:cxn ang="0">
                    <a:pos x="526" y="38"/>
                  </a:cxn>
                  <a:cxn ang="0">
                    <a:pos x="550" y="31"/>
                  </a:cxn>
                  <a:cxn ang="0">
                    <a:pos x="601" y="17"/>
                  </a:cxn>
                  <a:cxn ang="0">
                    <a:pos x="669" y="6"/>
                  </a:cxn>
                  <a:cxn ang="0">
                    <a:pos x="737" y="14"/>
                  </a:cxn>
                  <a:cxn ang="0">
                    <a:pos x="796" y="50"/>
                  </a:cxn>
                  <a:cxn ang="0">
                    <a:pos x="852" y="133"/>
                  </a:cxn>
                  <a:cxn ang="0">
                    <a:pos x="882" y="266"/>
                  </a:cxn>
                  <a:cxn ang="0">
                    <a:pos x="852" y="446"/>
                  </a:cxn>
                  <a:cxn ang="0">
                    <a:pos x="798" y="564"/>
                  </a:cxn>
                  <a:cxn ang="0">
                    <a:pos x="758" y="617"/>
                  </a:cxn>
                  <a:cxn ang="0">
                    <a:pos x="696" y="688"/>
                  </a:cxn>
                  <a:cxn ang="0">
                    <a:pos x="635" y="741"/>
                  </a:cxn>
                  <a:cxn ang="0">
                    <a:pos x="587" y="750"/>
                  </a:cxn>
                  <a:cxn ang="0">
                    <a:pos x="553" y="745"/>
                  </a:cxn>
                  <a:cxn ang="0">
                    <a:pos x="528" y="738"/>
                  </a:cxn>
                  <a:cxn ang="0">
                    <a:pos x="517" y="734"/>
                  </a:cxn>
                  <a:cxn ang="0">
                    <a:pos x="512" y="734"/>
                  </a:cxn>
                  <a:cxn ang="0">
                    <a:pos x="490" y="732"/>
                  </a:cxn>
                  <a:cxn ang="0">
                    <a:pos x="460" y="731"/>
                  </a:cxn>
                  <a:cxn ang="0">
                    <a:pos x="431" y="734"/>
                  </a:cxn>
                  <a:cxn ang="0">
                    <a:pos x="410" y="743"/>
                  </a:cxn>
                  <a:cxn ang="0">
                    <a:pos x="382" y="750"/>
                  </a:cxn>
                  <a:cxn ang="0">
                    <a:pos x="347" y="753"/>
                  </a:cxn>
                  <a:cxn ang="0">
                    <a:pos x="315" y="750"/>
                  </a:cxn>
                  <a:cxn ang="0">
                    <a:pos x="296" y="743"/>
                  </a:cxn>
                  <a:cxn ang="0">
                    <a:pos x="269" y="722"/>
                  </a:cxn>
                  <a:cxn ang="0">
                    <a:pos x="229" y="690"/>
                  </a:cxn>
                  <a:cxn ang="0">
                    <a:pos x="183" y="648"/>
                  </a:cxn>
                  <a:cxn ang="0">
                    <a:pos x="133" y="599"/>
                  </a:cxn>
                  <a:cxn ang="0">
                    <a:pos x="86" y="545"/>
                  </a:cxn>
                  <a:cxn ang="0">
                    <a:pos x="47" y="491"/>
                  </a:cxn>
                  <a:cxn ang="0">
                    <a:pos x="18" y="440"/>
                  </a:cxn>
                  <a:cxn ang="0">
                    <a:pos x="0" y="363"/>
                  </a:cxn>
                  <a:cxn ang="0">
                    <a:pos x="9" y="244"/>
                  </a:cxn>
                  <a:cxn ang="0">
                    <a:pos x="45" y="130"/>
                  </a:cxn>
                  <a:cxn ang="0">
                    <a:pos x="102" y="50"/>
                  </a:cxn>
                  <a:cxn ang="0">
                    <a:pos x="172" y="22"/>
                  </a:cxn>
                  <a:cxn ang="0">
                    <a:pos x="229" y="9"/>
                  </a:cxn>
                  <a:cxn ang="0">
                    <a:pos x="272" y="2"/>
                  </a:cxn>
                  <a:cxn ang="0">
                    <a:pos x="301" y="2"/>
                  </a:cxn>
                  <a:cxn ang="0">
                    <a:pos x="326" y="12"/>
                  </a:cxn>
                  <a:cxn ang="0">
                    <a:pos x="369" y="27"/>
                  </a:cxn>
                  <a:cxn ang="0">
                    <a:pos x="419" y="41"/>
                  </a:cxn>
                  <a:cxn ang="0">
                    <a:pos x="454" y="52"/>
                  </a:cxn>
                </a:cxnLst>
                <a:rect l="0" t="0" r="r" b="b"/>
                <a:pathLst>
                  <a:path w="882" h="753">
                    <a:moveTo>
                      <a:pt x="460" y="53"/>
                    </a:moveTo>
                    <a:lnTo>
                      <a:pt x="463" y="53"/>
                    </a:lnTo>
                    <a:lnTo>
                      <a:pt x="469" y="52"/>
                    </a:lnTo>
                    <a:lnTo>
                      <a:pt x="477" y="50"/>
                    </a:lnTo>
                    <a:lnTo>
                      <a:pt x="489" y="47"/>
                    </a:lnTo>
                    <a:lnTo>
                      <a:pt x="501" y="44"/>
                    </a:lnTo>
                    <a:lnTo>
                      <a:pt x="514" y="41"/>
                    </a:lnTo>
                    <a:lnTo>
                      <a:pt x="526" y="38"/>
                    </a:lnTo>
                    <a:lnTo>
                      <a:pt x="536" y="36"/>
                    </a:lnTo>
                    <a:lnTo>
                      <a:pt x="550" y="31"/>
                    </a:lnTo>
                    <a:lnTo>
                      <a:pt x="572" y="24"/>
                    </a:lnTo>
                    <a:lnTo>
                      <a:pt x="601" y="17"/>
                    </a:lnTo>
                    <a:lnTo>
                      <a:pt x="634" y="11"/>
                    </a:lnTo>
                    <a:lnTo>
                      <a:pt x="669" y="6"/>
                    </a:lnTo>
                    <a:lnTo>
                      <a:pt x="704" y="8"/>
                    </a:lnTo>
                    <a:lnTo>
                      <a:pt x="737" y="14"/>
                    </a:lnTo>
                    <a:lnTo>
                      <a:pt x="766" y="27"/>
                    </a:lnTo>
                    <a:lnTo>
                      <a:pt x="796" y="50"/>
                    </a:lnTo>
                    <a:lnTo>
                      <a:pt x="825" y="87"/>
                    </a:lnTo>
                    <a:lnTo>
                      <a:pt x="852" y="133"/>
                    </a:lnTo>
                    <a:lnTo>
                      <a:pt x="873" y="193"/>
                    </a:lnTo>
                    <a:lnTo>
                      <a:pt x="882" y="266"/>
                    </a:lnTo>
                    <a:lnTo>
                      <a:pt x="877" y="350"/>
                    </a:lnTo>
                    <a:lnTo>
                      <a:pt x="852" y="446"/>
                    </a:lnTo>
                    <a:lnTo>
                      <a:pt x="804" y="556"/>
                    </a:lnTo>
                    <a:lnTo>
                      <a:pt x="798" y="564"/>
                    </a:lnTo>
                    <a:lnTo>
                      <a:pt x="782" y="586"/>
                    </a:lnTo>
                    <a:lnTo>
                      <a:pt x="758" y="617"/>
                    </a:lnTo>
                    <a:lnTo>
                      <a:pt x="728" y="652"/>
                    </a:lnTo>
                    <a:lnTo>
                      <a:pt x="696" y="688"/>
                    </a:lnTo>
                    <a:lnTo>
                      <a:pt x="664" y="719"/>
                    </a:lnTo>
                    <a:lnTo>
                      <a:pt x="635" y="741"/>
                    </a:lnTo>
                    <a:lnTo>
                      <a:pt x="609" y="750"/>
                    </a:lnTo>
                    <a:lnTo>
                      <a:pt x="587" y="750"/>
                    </a:lnTo>
                    <a:lnTo>
                      <a:pt x="569" y="747"/>
                    </a:lnTo>
                    <a:lnTo>
                      <a:pt x="553" y="745"/>
                    </a:lnTo>
                    <a:lnTo>
                      <a:pt x="540" y="741"/>
                    </a:lnTo>
                    <a:lnTo>
                      <a:pt x="528" y="738"/>
                    </a:lnTo>
                    <a:lnTo>
                      <a:pt x="521" y="737"/>
                    </a:lnTo>
                    <a:lnTo>
                      <a:pt x="517" y="734"/>
                    </a:lnTo>
                    <a:lnTo>
                      <a:pt x="515" y="734"/>
                    </a:lnTo>
                    <a:lnTo>
                      <a:pt x="512" y="734"/>
                    </a:lnTo>
                    <a:lnTo>
                      <a:pt x="504" y="732"/>
                    </a:lnTo>
                    <a:lnTo>
                      <a:pt x="490" y="732"/>
                    </a:lnTo>
                    <a:lnTo>
                      <a:pt x="476" y="731"/>
                    </a:lnTo>
                    <a:lnTo>
                      <a:pt x="460" y="731"/>
                    </a:lnTo>
                    <a:lnTo>
                      <a:pt x="444" y="732"/>
                    </a:lnTo>
                    <a:lnTo>
                      <a:pt x="431" y="734"/>
                    </a:lnTo>
                    <a:lnTo>
                      <a:pt x="420" y="738"/>
                    </a:lnTo>
                    <a:lnTo>
                      <a:pt x="410" y="743"/>
                    </a:lnTo>
                    <a:lnTo>
                      <a:pt x="397" y="745"/>
                    </a:lnTo>
                    <a:lnTo>
                      <a:pt x="382" y="750"/>
                    </a:lnTo>
                    <a:lnTo>
                      <a:pt x="365" y="751"/>
                    </a:lnTo>
                    <a:lnTo>
                      <a:pt x="347" y="753"/>
                    </a:lnTo>
                    <a:lnTo>
                      <a:pt x="331" y="753"/>
                    </a:lnTo>
                    <a:lnTo>
                      <a:pt x="315" y="750"/>
                    </a:lnTo>
                    <a:lnTo>
                      <a:pt x="304" y="747"/>
                    </a:lnTo>
                    <a:lnTo>
                      <a:pt x="296" y="743"/>
                    </a:lnTo>
                    <a:lnTo>
                      <a:pt x="283" y="734"/>
                    </a:lnTo>
                    <a:lnTo>
                      <a:pt x="269" y="722"/>
                    </a:lnTo>
                    <a:lnTo>
                      <a:pt x="250" y="707"/>
                    </a:lnTo>
                    <a:lnTo>
                      <a:pt x="229" y="690"/>
                    </a:lnTo>
                    <a:lnTo>
                      <a:pt x="206" y="669"/>
                    </a:lnTo>
                    <a:lnTo>
                      <a:pt x="183" y="648"/>
                    </a:lnTo>
                    <a:lnTo>
                      <a:pt x="158" y="624"/>
                    </a:lnTo>
                    <a:lnTo>
                      <a:pt x="133" y="599"/>
                    </a:lnTo>
                    <a:lnTo>
                      <a:pt x="110" y="573"/>
                    </a:lnTo>
                    <a:lnTo>
                      <a:pt x="86" y="545"/>
                    </a:lnTo>
                    <a:lnTo>
                      <a:pt x="66" y="519"/>
                    </a:lnTo>
                    <a:lnTo>
                      <a:pt x="47" y="491"/>
                    </a:lnTo>
                    <a:lnTo>
                      <a:pt x="31" y="465"/>
                    </a:lnTo>
                    <a:lnTo>
                      <a:pt x="18" y="440"/>
                    </a:lnTo>
                    <a:lnTo>
                      <a:pt x="9" y="415"/>
                    </a:lnTo>
                    <a:lnTo>
                      <a:pt x="0" y="363"/>
                    </a:lnTo>
                    <a:lnTo>
                      <a:pt x="2" y="304"/>
                    </a:lnTo>
                    <a:lnTo>
                      <a:pt x="9" y="244"/>
                    </a:lnTo>
                    <a:lnTo>
                      <a:pt x="23" y="185"/>
                    </a:lnTo>
                    <a:lnTo>
                      <a:pt x="45" y="130"/>
                    </a:lnTo>
                    <a:lnTo>
                      <a:pt x="72" y="84"/>
                    </a:lnTo>
                    <a:lnTo>
                      <a:pt x="102" y="50"/>
                    </a:lnTo>
                    <a:lnTo>
                      <a:pt x="137" y="31"/>
                    </a:lnTo>
                    <a:lnTo>
                      <a:pt x="172" y="22"/>
                    </a:lnTo>
                    <a:lnTo>
                      <a:pt x="201" y="15"/>
                    </a:lnTo>
                    <a:lnTo>
                      <a:pt x="229" y="9"/>
                    </a:lnTo>
                    <a:lnTo>
                      <a:pt x="251" y="5"/>
                    </a:lnTo>
                    <a:lnTo>
                      <a:pt x="272" y="2"/>
                    </a:lnTo>
                    <a:lnTo>
                      <a:pt x="288" y="0"/>
                    </a:lnTo>
                    <a:lnTo>
                      <a:pt x="301" y="2"/>
                    </a:lnTo>
                    <a:lnTo>
                      <a:pt x="312" y="6"/>
                    </a:lnTo>
                    <a:lnTo>
                      <a:pt x="326" y="12"/>
                    </a:lnTo>
                    <a:lnTo>
                      <a:pt x="346" y="19"/>
                    </a:lnTo>
                    <a:lnTo>
                      <a:pt x="369" y="27"/>
                    </a:lnTo>
                    <a:lnTo>
                      <a:pt x="396" y="34"/>
                    </a:lnTo>
                    <a:lnTo>
                      <a:pt x="419" y="41"/>
                    </a:lnTo>
                    <a:lnTo>
                      <a:pt x="439" y="47"/>
                    </a:lnTo>
                    <a:lnTo>
                      <a:pt x="454" y="52"/>
                    </a:lnTo>
                    <a:lnTo>
                      <a:pt x="460" y="53"/>
                    </a:lnTo>
                    <a:close/>
                  </a:path>
                </a:pathLst>
              </a:custGeom>
              <a:solidFill>
                <a:srgbClr val="FF3F3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3089" name="Freeform 17"/>
              <p:cNvSpPr>
                <a:spLocks/>
              </p:cNvSpPr>
              <p:nvPr/>
            </p:nvSpPr>
            <p:spPr bwMode="auto">
              <a:xfrm>
                <a:off x="2035" y="1637"/>
                <a:ext cx="275" cy="540"/>
              </a:xfrm>
              <a:custGeom>
                <a:avLst/>
                <a:gdLst/>
                <a:ahLst/>
                <a:cxnLst>
                  <a:cxn ang="0">
                    <a:pos x="203" y="0"/>
                  </a:cxn>
                  <a:cxn ang="0">
                    <a:pos x="206" y="11"/>
                  </a:cxn>
                  <a:cxn ang="0">
                    <a:pos x="212" y="42"/>
                  </a:cxn>
                  <a:cxn ang="0">
                    <a:pos x="215" y="87"/>
                  </a:cxn>
                  <a:cxn ang="0">
                    <a:pos x="212" y="141"/>
                  </a:cxn>
                  <a:cxn ang="0">
                    <a:pos x="199" y="201"/>
                  </a:cxn>
                  <a:cxn ang="0">
                    <a:pos x="170" y="261"/>
                  </a:cxn>
                  <a:cxn ang="0">
                    <a:pos x="121" y="317"/>
                  </a:cxn>
                  <a:cxn ang="0">
                    <a:pos x="50" y="362"/>
                  </a:cxn>
                  <a:cxn ang="0">
                    <a:pos x="28" y="375"/>
                  </a:cxn>
                  <a:cxn ang="0">
                    <a:pos x="13" y="391"/>
                  </a:cxn>
                  <a:cxn ang="0">
                    <a:pos x="5" y="410"/>
                  </a:cxn>
                  <a:cxn ang="0">
                    <a:pos x="0" y="429"/>
                  </a:cxn>
                  <a:cxn ang="0">
                    <a:pos x="0" y="450"/>
                  </a:cxn>
                  <a:cxn ang="0">
                    <a:pos x="6" y="470"/>
                  </a:cxn>
                  <a:cxn ang="0">
                    <a:pos x="15" y="489"/>
                  </a:cxn>
                  <a:cxn ang="0">
                    <a:pos x="28" y="507"/>
                  </a:cxn>
                  <a:cxn ang="0">
                    <a:pos x="43" y="521"/>
                  </a:cxn>
                  <a:cxn ang="0">
                    <a:pos x="62" y="531"/>
                  </a:cxn>
                  <a:cxn ang="0">
                    <a:pos x="82" y="539"/>
                  </a:cxn>
                  <a:cxn ang="0">
                    <a:pos x="104" y="540"/>
                  </a:cxn>
                  <a:cxn ang="0">
                    <a:pos x="127" y="536"/>
                  </a:cxn>
                  <a:cxn ang="0">
                    <a:pos x="151" y="523"/>
                  </a:cxn>
                  <a:cxn ang="0">
                    <a:pos x="175" y="504"/>
                  </a:cxn>
                  <a:cxn ang="0">
                    <a:pos x="199" y="476"/>
                  </a:cxn>
                  <a:cxn ang="0">
                    <a:pos x="234" y="416"/>
                  </a:cxn>
                  <a:cxn ang="0">
                    <a:pos x="259" y="349"/>
                  </a:cxn>
                  <a:cxn ang="0">
                    <a:pos x="272" y="279"/>
                  </a:cxn>
                  <a:cxn ang="0">
                    <a:pos x="275" y="210"/>
                  </a:cxn>
                  <a:cxn ang="0">
                    <a:pos x="269" y="144"/>
                  </a:cxn>
                  <a:cxn ang="0">
                    <a:pos x="254" y="84"/>
                  </a:cxn>
                  <a:cxn ang="0">
                    <a:pos x="232" y="36"/>
                  </a:cxn>
                  <a:cxn ang="0">
                    <a:pos x="203" y="0"/>
                  </a:cxn>
                </a:cxnLst>
                <a:rect l="0" t="0" r="r" b="b"/>
                <a:pathLst>
                  <a:path w="275" h="540">
                    <a:moveTo>
                      <a:pt x="203" y="0"/>
                    </a:moveTo>
                    <a:lnTo>
                      <a:pt x="206" y="11"/>
                    </a:lnTo>
                    <a:lnTo>
                      <a:pt x="212" y="42"/>
                    </a:lnTo>
                    <a:lnTo>
                      <a:pt x="215" y="87"/>
                    </a:lnTo>
                    <a:lnTo>
                      <a:pt x="212" y="141"/>
                    </a:lnTo>
                    <a:lnTo>
                      <a:pt x="199" y="201"/>
                    </a:lnTo>
                    <a:lnTo>
                      <a:pt x="170" y="261"/>
                    </a:lnTo>
                    <a:lnTo>
                      <a:pt x="121" y="317"/>
                    </a:lnTo>
                    <a:lnTo>
                      <a:pt x="50" y="362"/>
                    </a:lnTo>
                    <a:lnTo>
                      <a:pt x="28" y="375"/>
                    </a:lnTo>
                    <a:lnTo>
                      <a:pt x="13" y="391"/>
                    </a:lnTo>
                    <a:lnTo>
                      <a:pt x="5" y="410"/>
                    </a:lnTo>
                    <a:lnTo>
                      <a:pt x="0" y="429"/>
                    </a:lnTo>
                    <a:lnTo>
                      <a:pt x="0" y="450"/>
                    </a:lnTo>
                    <a:lnTo>
                      <a:pt x="6" y="470"/>
                    </a:lnTo>
                    <a:lnTo>
                      <a:pt x="15" y="489"/>
                    </a:lnTo>
                    <a:lnTo>
                      <a:pt x="28" y="507"/>
                    </a:lnTo>
                    <a:lnTo>
                      <a:pt x="43" y="521"/>
                    </a:lnTo>
                    <a:lnTo>
                      <a:pt x="62" y="531"/>
                    </a:lnTo>
                    <a:lnTo>
                      <a:pt x="82" y="539"/>
                    </a:lnTo>
                    <a:lnTo>
                      <a:pt x="104" y="540"/>
                    </a:lnTo>
                    <a:lnTo>
                      <a:pt x="127" y="536"/>
                    </a:lnTo>
                    <a:lnTo>
                      <a:pt x="151" y="523"/>
                    </a:lnTo>
                    <a:lnTo>
                      <a:pt x="175" y="504"/>
                    </a:lnTo>
                    <a:lnTo>
                      <a:pt x="199" y="476"/>
                    </a:lnTo>
                    <a:lnTo>
                      <a:pt x="234" y="416"/>
                    </a:lnTo>
                    <a:lnTo>
                      <a:pt x="259" y="349"/>
                    </a:lnTo>
                    <a:lnTo>
                      <a:pt x="272" y="279"/>
                    </a:lnTo>
                    <a:lnTo>
                      <a:pt x="275" y="210"/>
                    </a:lnTo>
                    <a:lnTo>
                      <a:pt x="269" y="144"/>
                    </a:lnTo>
                    <a:lnTo>
                      <a:pt x="254" y="84"/>
                    </a:lnTo>
                    <a:lnTo>
                      <a:pt x="232" y="36"/>
                    </a:lnTo>
                    <a:lnTo>
                      <a:pt x="203" y="0"/>
                    </a:lnTo>
                    <a:close/>
                  </a:path>
                </a:pathLst>
              </a:custGeom>
              <a:solidFill>
                <a:srgbClr val="CE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3090" name="Freeform 18"/>
              <p:cNvSpPr>
                <a:spLocks/>
              </p:cNvSpPr>
              <p:nvPr/>
            </p:nvSpPr>
            <p:spPr bwMode="auto">
              <a:xfrm>
                <a:off x="1919" y="1272"/>
                <a:ext cx="153" cy="280"/>
              </a:xfrm>
              <a:custGeom>
                <a:avLst/>
                <a:gdLst/>
                <a:ahLst/>
                <a:cxnLst>
                  <a:cxn ang="0">
                    <a:pos x="51" y="267"/>
                  </a:cxn>
                  <a:cxn ang="0">
                    <a:pos x="49" y="268"/>
                  </a:cxn>
                  <a:cxn ang="0">
                    <a:pos x="46" y="271"/>
                  </a:cxn>
                  <a:cxn ang="0">
                    <a:pos x="40" y="276"/>
                  </a:cxn>
                  <a:cxn ang="0">
                    <a:pos x="35" y="279"/>
                  </a:cxn>
                  <a:cxn ang="0">
                    <a:pos x="26" y="280"/>
                  </a:cxn>
                  <a:cxn ang="0">
                    <a:pos x="19" y="277"/>
                  </a:cxn>
                  <a:cxn ang="0">
                    <a:pos x="11" y="271"/>
                  </a:cxn>
                  <a:cxn ang="0">
                    <a:pos x="4" y="258"/>
                  </a:cxn>
                  <a:cxn ang="0">
                    <a:pos x="0" y="236"/>
                  </a:cxn>
                  <a:cxn ang="0">
                    <a:pos x="1" y="203"/>
                  </a:cxn>
                  <a:cxn ang="0">
                    <a:pos x="5" y="162"/>
                  </a:cxn>
                  <a:cxn ang="0">
                    <a:pos x="13" y="119"/>
                  </a:cxn>
                  <a:cxn ang="0">
                    <a:pos x="23" y="78"/>
                  </a:cxn>
                  <a:cxn ang="0">
                    <a:pos x="35" y="42"/>
                  </a:cxn>
                  <a:cxn ang="0">
                    <a:pos x="46" y="16"/>
                  </a:cxn>
                  <a:cxn ang="0">
                    <a:pos x="59" y="2"/>
                  </a:cxn>
                  <a:cxn ang="0">
                    <a:pos x="73" y="0"/>
                  </a:cxn>
                  <a:cxn ang="0">
                    <a:pos x="86" y="1"/>
                  </a:cxn>
                  <a:cxn ang="0">
                    <a:pos x="97" y="4"/>
                  </a:cxn>
                  <a:cxn ang="0">
                    <a:pos x="109" y="10"/>
                  </a:cxn>
                  <a:cxn ang="0">
                    <a:pos x="118" y="16"/>
                  </a:cxn>
                  <a:cxn ang="0">
                    <a:pos x="125" y="21"/>
                  </a:cxn>
                  <a:cxn ang="0">
                    <a:pos x="131" y="26"/>
                  </a:cxn>
                  <a:cxn ang="0">
                    <a:pos x="132" y="27"/>
                  </a:cxn>
                  <a:cxn ang="0">
                    <a:pos x="134" y="32"/>
                  </a:cxn>
                  <a:cxn ang="0">
                    <a:pos x="140" y="40"/>
                  </a:cxn>
                  <a:cxn ang="0">
                    <a:pos x="146" y="55"/>
                  </a:cxn>
                  <a:cxn ang="0">
                    <a:pos x="151" y="70"/>
                  </a:cxn>
                  <a:cxn ang="0">
                    <a:pos x="153" y="84"/>
                  </a:cxn>
                  <a:cxn ang="0">
                    <a:pos x="151" y="96"/>
                  </a:cxn>
                  <a:cxn ang="0">
                    <a:pos x="141" y="102"/>
                  </a:cxn>
                  <a:cxn ang="0">
                    <a:pos x="124" y="100"/>
                  </a:cxn>
                  <a:cxn ang="0">
                    <a:pos x="100" y="102"/>
                  </a:cxn>
                  <a:cxn ang="0">
                    <a:pos x="83" y="115"/>
                  </a:cxn>
                  <a:cxn ang="0">
                    <a:pos x="71" y="138"/>
                  </a:cxn>
                  <a:cxn ang="0">
                    <a:pos x="62" y="168"/>
                  </a:cxn>
                  <a:cxn ang="0">
                    <a:pos x="56" y="200"/>
                  </a:cxn>
                  <a:cxn ang="0">
                    <a:pos x="54" y="229"/>
                  </a:cxn>
                  <a:cxn ang="0">
                    <a:pos x="52" y="252"/>
                  </a:cxn>
                  <a:cxn ang="0">
                    <a:pos x="51" y="267"/>
                  </a:cxn>
                </a:cxnLst>
                <a:rect l="0" t="0" r="r" b="b"/>
                <a:pathLst>
                  <a:path w="153" h="280">
                    <a:moveTo>
                      <a:pt x="51" y="267"/>
                    </a:moveTo>
                    <a:lnTo>
                      <a:pt x="49" y="268"/>
                    </a:lnTo>
                    <a:lnTo>
                      <a:pt x="46" y="271"/>
                    </a:lnTo>
                    <a:lnTo>
                      <a:pt x="40" y="276"/>
                    </a:lnTo>
                    <a:lnTo>
                      <a:pt x="35" y="279"/>
                    </a:lnTo>
                    <a:lnTo>
                      <a:pt x="26" y="280"/>
                    </a:lnTo>
                    <a:lnTo>
                      <a:pt x="19" y="277"/>
                    </a:lnTo>
                    <a:lnTo>
                      <a:pt x="11" y="271"/>
                    </a:lnTo>
                    <a:lnTo>
                      <a:pt x="4" y="258"/>
                    </a:lnTo>
                    <a:lnTo>
                      <a:pt x="0" y="236"/>
                    </a:lnTo>
                    <a:lnTo>
                      <a:pt x="1" y="203"/>
                    </a:lnTo>
                    <a:lnTo>
                      <a:pt x="5" y="162"/>
                    </a:lnTo>
                    <a:lnTo>
                      <a:pt x="13" y="119"/>
                    </a:lnTo>
                    <a:lnTo>
                      <a:pt x="23" y="78"/>
                    </a:lnTo>
                    <a:lnTo>
                      <a:pt x="35" y="42"/>
                    </a:lnTo>
                    <a:lnTo>
                      <a:pt x="46" y="16"/>
                    </a:lnTo>
                    <a:lnTo>
                      <a:pt x="59" y="2"/>
                    </a:lnTo>
                    <a:lnTo>
                      <a:pt x="73" y="0"/>
                    </a:lnTo>
                    <a:lnTo>
                      <a:pt x="86" y="1"/>
                    </a:lnTo>
                    <a:lnTo>
                      <a:pt x="97" y="4"/>
                    </a:lnTo>
                    <a:lnTo>
                      <a:pt x="109" y="10"/>
                    </a:lnTo>
                    <a:lnTo>
                      <a:pt x="118" y="16"/>
                    </a:lnTo>
                    <a:lnTo>
                      <a:pt x="125" y="21"/>
                    </a:lnTo>
                    <a:lnTo>
                      <a:pt x="131" y="26"/>
                    </a:lnTo>
                    <a:lnTo>
                      <a:pt x="132" y="27"/>
                    </a:lnTo>
                    <a:lnTo>
                      <a:pt x="134" y="32"/>
                    </a:lnTo>
                    <a:lnTo>
                      <a:pt x="140" y="40"/>
                    </a:lnTo>
                    <a:lnTo>
                      <a:pt x="146" y="55"/>
                    </a:lnTo>
                    <a:lnTo>
                      <a:pt x="151" y="70"/>
                    </a:lnTo>
                    <a:lnTo>
                      <a:pt x="153" y="84"/>
                    </a:lnTo>
                    <a:lnTo>
                      <a:pt x="151" y="96"/>
                    </a:lnTo>
                    <a:lnTo>
                      <a:pt x="141" y="102"/>
                    </a:lnTo>
                    <a:lnTo>
                      <a:pt x="124" y="100"/>
                    </a:lnTo>
                    <a:lnTo>
                      <a:pt x="100" y="102"/>
                    </a:lnTo>
                    <a:lnTo>
                      <a:pt x="83" y="115"/>
                    </a:lnTo>
                    <a:lnTo>
                      <a:pt x="71" y="138"/>
                    </a:lnTo>
                    <a:lnTo>
                      <a:pt x="62" y="168"/>
                    </a:lnTo>
                    <a:lnTo>
                      <a:pt x="56" y="200"/>
                    </a:lnTo>
                    <a:lnTo>
                      <a:pt x="54" y="229"/>
                    </a:lnTo>
                    <a:lnTo>
                      <a:pt x="52" y="252"/>
                    </a:lnTo>
                    <a:lnTo>
                      <a:pt x="51" y="267"/>
                    </a:lnTo>
                    <a:close/>
                  </a:path>
                </a:pathLst>
              </a:custGeom>
              <a:solidFill>
                <a:srgbClr val="E0B22D"/>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3091" name="Freeform 19"/>
              <p:cNvSpPr>
                <a:spLocks/>
              </p:cNvSpPr>
              <p:nvPr/>
            </p:nvSpPr>
            <p:spPr bwMode="auto">
              <a:xfrm>
                <a:off x="1647" y="1267"/>
                <a:ext cx="238" cy="263"/>
              </a:xfrm>
              <a:custGeom>
                <a:avLst/>
                <a:gdLst/>
                <a:ahLst/>
                <a:cxnLst>
                  <a:cxn ang="0">
                    <a:pos x="238" y="263"/>
                  </a:cxn>
                  <a:cxn ang="0">
                    <a:pos x="238" y="254"/>
                  </a:cxn>
                  <a:cxn ang="0">
                    <a:pos x="235" y="231"/>
                  </a:cxn>
                  <a:cxn ang="0">
                    <a:pos x="232" y="199"/>
                  </a:cxn>
                  <a:cxn ang="0">
                    <a:pos x="225" y="161"/>
                  </a:cxn>
                  <a:cxn ang="0">
                    <a:pos x="215" y="121"/>
                  </a:cxn>
                  <a:cxn ang="0">
                    <a:pos x="202" y="86"/>
                  </a:cxn>
                  <a:cxn ang="0">
                    <a:pos x="184" y="60"/>
                  </a:cxn>
                  <a:cxn ang="0">
                    <a:pos x="161" y="45"/>
                  </a:cxn>
                  <a:cxn ang="0">
                    <a:pos x="134" y="38"/>
                  </a:cxn>
                  <a:cxn ang="0">
                    <a:pos x="108" y="29"/>
                  </a:cxn>
                  <a:cxn ang="0">
                    <a:pos x="82" y="21"/>
                  </a:cxn>
                  <a:cxn ang="0">
                    <a:pos x="57" y="13"/>
                  </a:cxn>
                  <a:cxn ang="0">
                    <a:pos x="35" y="6"/>
                  </a:cxn>
                  <a:cxn ang="0">
                    <a:pos x="18" y="2"/>
                  </a:cxn>
                  <a:cxn ang="0">
                    <a:pos x="6" y="0"/>
                  </a:cxn>
                  <a:cxn ang="0">
                    <a:pos x="0" y="3"/>
                  </a:cxn>
                  <a:cxn ang="0">
                    <a:pos x="0" y="7"/>
                  </a:cxn>
                  <a:cxn ang="0">
                    <a:pos x="2" y="16"/>
                  </a:cxn>
                  <a:cxn ang="0">
                    <a:pos x="4" y="26"/>
                  </a:cxn>
                  <a:cxn ang="0">
                    <a:pos x="9" y="41"/>
                  </a:cxn>
                  <a:cxn ang="0">
                    <a:pos x="15" y="57"/>
                  </a:cxn>
                  <a:cxn ang="0">
                    <a:pos x="22" y="75"/>
                  </a:cxn>
                  <a:cxn ang="0">
                    <a:pos x="32" y="95"/>
                  </a:cxn>
                  <a:cxn ang="0">
                    <a:pos x="44" y="116"/>
                  </a:cxn>
                  <a:cxn ang="0">
                    <a:pos x="58" y="136"/>
                  </a:cxn>
                  <a:cxn ang="0">
                    <a:pos x="75" y="158"/>
                  </a:cxn>
                  <a:cxn ang="0">
                    <a:pos x="95" y="178"/>
                  </a:cxn>
                  <a:cxn ang="0">
                    <a:pos x="117" y="199"/>
                  </a:cxn>
                  <a:cxn ang="0">
                    <a:pos x="142" y="218"/>
                  </a:cxn>
                  <a:cxn ang="0">
                    <a:pos x="171" y="235"/>
                  </a:cxn>
                  <a:cxn ang="0">
                    <a:pos x="203" y="250"/>
                  </a:cxn>
                  <a:cxn ang="0">
                    <a:pos x="238" y="263"/>
                  </a:cxn>
                </a:cxnLst>
                <a:rect l="0" t="0" r="r" b="b"/>
                <a:pathLst>
                  <a:path w="238" h="263">
                    <a:moveTo>
                      <a:pt x="238" y="263"/>
                    </a:moveTo>
                    <a:lnTo>
                      <a:pt x="238" y="254"/>
                    </a:lnTo>
                    <a:lnTo>
                      <a:pt x="235" y="231"/>
                    </a:lnTo>
                    <a:lnTo>
                      <a:pt x="232" y="199"/>
                    </a:lnTo>
                    <a:lnTo>
                      <a:pt x="225" y="161"/>
                    </a:lnTo>
                    <a:lnTo>
                      <a:pt x="215" y="121"/>
                    </a:lnTo>
                    <a:lnTo>
                      <a:pt x="202" y="86"/>
                    </a:lnTo>
                    <a:lnTo>
                      <a:pt x="184" y="60"/>
                    </a:lnTo>
                    <a:lnTo>
                      <a:pt x="161" y="45"/>
                    </a:lnTo>
                    <a:lnTo>
                      <a:pt x="134" y="38"/>
                    </a:lnTo>
                    <a:lnTo>
                      <a:pt x="108" y="29"/>
                    </a:lnTo>
                    <a:lnTo>
                      <a:pt x="82" y="21"/>
                    </a:lnTo>
                    <a:lnTo>
                      <a:pt x="57" y="13"/>
                    </a:lnTo>
                    <a:lnTo>
                      <a:pt x="35" y="6"/>
                    </a:lnTo>
                    <a:lnTo>
                      <a:pt x="18" y="2"/>
                    </a:lnTo>
                    <a:lnTo>
                      <a:pt x="6" y="0"/>
                    </a:lnTo>
                    <a:lnTo>
                      <a:pt x="0" y="3"/>
                    </a:lnTo>
                    <a:lnTo>
                      <a:pt x="0" y="7"/>
                    </a:lnTo>
                    <a:lnTo>
                      <a:pt x="2" y="16"/>
                    </a:lnTo>
                    <a:lnTo>
                      <a:pt x="4" y="26"/>
                    </a:lnTo>
                    <a:lnTo>
                      <a:pt x="9" y="41"/>
                    </a:lnTo>
                    <a:lnTo>
                      <a:pt x="15" y="57"/>
                    </a:lnTo>
                    <a:lnTo>
                      <a:pt x="22" y="75"/>
                    </a:lnTo>
                    <a:lnTo>
                      <a:pt x="32" y="95"/>
                    </a:lnTo>
                    <a:lnTo>
                      <a:pt x="44" y="116"/>
                    </a:lnTo>
                    <a:lnTo>
                      <a:pt x="58" y="136"/>
                    </a:lnTo>
                    <a:lnTo>
                      <a:pt x="75" y="158"/>
                    </a:lnTo>
                    <a:lnTo>
                      <a:pt x="95" y="178"/>
                    </a:lnTo>
                    <a:lnTo>
                      <a:pt x="117" y="199"/>
                    </a:lnTo>
                    <a:lnTo>
                      <a:pt x="142" y="218"/>
                    </a:lnTo>
                    <a:lnTo>
                      <a:pt x="171" y="235"/>
                    </a:lnTo>
                    <a:lnTo>
                      <a:pt x="203" y="250"/>
                    </a:lnTo>
                    <a:lnTo>
                      <a:pt x="238" y="263"/>
                    </a:lnTo>
                    <a:close/>
                  </a:path>
                </a:pathLst>
              </a:custGeom>
              <a:solidFill>
                <a:srgbClr val="7FFF7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3092" name="Freeform 20"/>
              <p:cNvSpPr>
                <a:spLocks/>
              </p:cNvSpPr>
              <p:nvPr/>
            </p:nvSpPr>
            <p:spPr bwMode="auto">
              <a:xfrm>
                <a:off x="1619" y="1607"/>
                <a:ext cx="108" cy="110"/>
              </a:xfrm>
              <a:custGeom>
                <a:avLst/>
                <a:gdLst/>
                <a:ahLst/>
                <a:cxnLst>
                  <a:cxn ang="0">
                    <a:pos x="54" y="110"/>
                  </a:cxn>
                  <a:cxn ang="0">
                    <a:pos x="65" y="109"/>
                  </a:cxn>
                  <a:cxn ang="0">
                    <a:pos x="75" y="106"/>
                  </a:cxn>
                  <a:cxn ang="0">
                    <a:pos x="84" y="101"/>
                  </a:cxn>
                  <a:cxn ang="0">
                    <a:pos x="92" y="94"/>
                  </a:cxn>
                  <a:cxn ang="0">
                    <a:pos x="100" y="85"/>
                  </a:cxn>
                  <a:cxn ang="0">
                    <a:pos x="104" y="76"/>
                  </a:cxn>
                  <a:cxn ang="0">
                    <a:pos x="107" y="66"/>
                  </a:cxn>
                  <a:cxn ang="0">
                    <a:pos x="108" y="55"/>
                  </a:cxn>
                  <a:cxn ang="0">
                    <a:pos x="107" y="44"/>
                  </a:cxn>
                  <a:cxn ang="0">
                    <a:pos x="104" y="34"/>
                  </a:cxn>
                  <a:cxn ang="0">
                    <a:pos x="100" y="25"/>
                  </a:cxn>
                  <a:cxn ang="0">
                    <a:pos x="92" y="17"/>
                  </a:cxn>
                  <a:cxn ang="0">
                    <a:pos x="84" y="9"/>
                  </a:cxn>
                  <a:cxn ang="0">
                    <a:pos x="75" y="5"/>
                  </a:cxn>
                  <a:cxn ang="0">
                    <a:pos x="65" y="2"/>
                  </a:cxn>
                  <a:cxn ang="0">
                    <a:pos x="54" y="0"/>
                  </a:cxn>
                  <a:cxn ang="0">
                    <a:pos x="43" y="2"/>
                  </a:cxn>
                  <a:cxn ang="0">
                    <a:pos x="32" y="5"/>
                  </a:cxn>
                  <a:cxn ang="0">
                    <a:pos x="24" y="9"/>
                  </a:cxn>
                  <a:cxn ang="0">
                    <a:pos x="16" y="17"/>
                  </a:cxn>
                  <a:cxn ang="0">
                    <a:pos x="9" y="25"/>
                  </a:cxn>
                  <a:cxn ang="0">
                    <a:pos x="5" y="34"/>
                  </a:cxn>
                  <a:cxn ang="0">
                    <a:pos x="2" y="44"/>
                  </a:cxn>
                  <a:cxn ang="0">
                    <a:pos x="0" y="55"/>
                  </a:cxn>
                  <a:cxn ang="0">
                    <a:pos x="2" y="66"/>
                  </a:cxn>
                  <a:cxn ang="0">
                    <a:pos x="5" y="76"/>
                  </a:cxn>
                  <a:cxn ang="0">
                    <a:pos x="9" y="85"/>
                  </a:cxn>
                  <a:cxn ang="0">
                    <a:pos x="16" y="94"/>
                  </a:cxn>
                  <a:cxn ang="0">
                    <a:pos x="24" y="101"/>
                  </a:cxn>
                  <a:cxn ang="0">
                    <a:pos x="32" y="106"/>
                  </a:cxn>
                  <a:cxn ang="0">
                    <a:pos x="43" y="109"/>
                  </a:cxn>
                  <a:cxn ang="0">
                    <a:pos x="54" y="110"/>
                  </a:cxn>
                </a:cxnLst>
                <a:rect l="0" t="0" r="r" b="b"/>
                <a:pathLst>
                  <a:path w="108" h="110">
                    <a:moveTo>
                      <a:pt x="54" y="110"/>
                    </a:moveTo>
                    <a:lnTo>
                      <a:pt x="65" y="109"/>
                    </a:lnTo>
                    <a:lnTo>
                      <a:pt x="75" y="106"/>
                    </a:lnTo>
                    <a:lnTo>
                      <a:pt x="84" y="101"/>
                    </a:lnTo>
                    <a:lnTo>
                      <a:pt x="92" y="94"/>
                    </a:lnTo>
                    <a:lnTo>
                      <a:pt x="100" y="85"/>
                    </a:lnTo>
                    <a:lnTo>
                      <a:pt x="104" y="76"/>
                    </a:lnTo>
                    <a:lnTo>
                      <a:pt x="107" y="66"/>
                    </a:lnTo>
                    <a:lnTo>
                      <a:pt x="108" y="55"/>
                    </a:lnTo>
                    <a:lnTo>
                      <a:pt x="107" y="44"/>
                    </a:lnTo>
                    <a:lnTo>
                      <a:pt x="104" y="34"/>
                    </a:lnTo>
                    <a:lnTo>
                      <a:pt x="100" y="25"/>
                    </a:lnTo>
                    <a:lnTo>
                      <a:pt x="92" y="17"/>
                    </a:lnTo>
                    <a:lnTo>
                      <a:pt x="84" y="9"/>
                    </a:lnTo>
                    <a:lnTo>
                      <a:pt x="75" y="5"/>
                    </a:lnTo>
                    <a:lnTo>
                      <a:pt x="65" y="2"/>
                    </a:lnTo>
                    <a:lnTo>
                      <a:pt x="54" y="0"/>
                    </a:lnTo>
                    <a:lnTo>
                      <a:pt x="43" y="2"/>
                    </a:lnTo>
                    <a:lnTo>
                      <a:pt x="32" y="5"/>
                    </a:lnTo>
                    <a:lnTo>
                      <a:pt x="24" y="9"/>
                    </a:lnTo>
                    <a:lnTo>
                      <a:pt x="16" y="17"/>
                    </a:lnTo>
                    <a:lnTo>
                      <a:pt x="9" y="25"/>
                    </a:lnTo>
                    <a:lnTo>
                      <a:pt x="5" y="34"/>
                    </a:lnTo>
                    <a:lnTo>
                      <a:pt x="2" y="44"/>
                    </a:lnTo>
                    <a:lnTo>
                      <a:pt x="0" y="55"/>
                    </a:lnTo>
                    <a:lnTo>
                      <a:pt x="2" y="66"/>
                    </a:lnTo>
                    <a:lnTo>
                      <a:pt x="5" y="76"/>
                    </a:lnTo>
                    <a:lnTo>
                      <a:pt x="9" y="85"/>
                    </a:lnTo>
                    <a:lnTo>
                      <a:pt x="16" y="94"/>
                    </a:lnTo>
                    <a:lnTo>
                      <a:pt x="24" y="101"/>
                    </a:lnTo>
                    <a:lnTo>
                      <a:pt x="32" y="106"/>
                    </a:lnTo>
                    <a:lnTo>
                      <a:pt x="43" y="109"/>
                    </a:lnTo>
                    <a:lnTo>
                      <a:pt x="54" y="110"/>
                    </a:lnTo>
                    <a:close/>
                  </a:path>
                </a:pathLst>
              </a:custGeom>
              <a:solidFill>
                <a:srgbClr val="FFBCBC"/>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grpSp>
      </p:grpSp>
      <p:sp>
        <p:nvSpPr>
          <p:cNvPr id="3074" name="Rectangle 2"/>
          <p:cNvSpPr>
            <a:spLocks noGrp="1" noChangeArrowheads="1"/>
          </p:cNvSpPr>
          <p:nvPr>
            <p:ph type="ctrTitle"/>
          </p:nvPr>
        </p:nvSpPr>
        <p:spPr>
          <a:xfrm>
            <a:off x="685800" y="2130425"/>
            <a:ext cx="7772400" cy="1470025"/>
          </a:xfrm>
        </p:spPr>
        <p:txBody>
          <a:bodyPr/>
          <a:lstStyle>
            <a:lvl1pPr>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3076"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3077"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3078" name="Rectangle 6"/>
          <p:cNvSpPr>
            <a:spLocks noGrp="1" noChangeArrowheads="1"/>
          </p:cNvSpPr>
          <p:nvPr>
            <p:ph type="sldNum" sz="quarter" idx="4"/>
          </p:nvPr>
        </p:nvSpPr>
        <p:spPr/>
        <p:txBody>
          <a:bodyPr/>
          <a:lstStyle>
            <a:lvl1pPr>
              <a:defRPr/>
            </a:lvl1pPr>
          </a:lstStyle>
          <a:p>
            <a:fld id="{DCC46F5C-185A-47FD-980F-98590C230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0523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7CF227-3460-4F2B-BF09-7FFBA843B2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4606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029887-51A0-46F2-BC04-40E414D13A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0951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32B0327-A5E4-4C5C-B77E-04DBBC6383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7355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6783A22-A7E9-422D-B27B-262C2E3DD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3503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288F387-7E64-45D4-A6A3-3AC97DC758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5635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84AEA6C-23BF-4EA7-8832-5D21EF6793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99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94AC540-34C5-4A51-BC11-EE05FFC5F4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144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764B4D5-7FB2-4389-A022-7DE3DEF0FD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5465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E91E4E-3D03-4E08-8C70-E6DA6CC7A0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770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3B30CC-5FA8-44F6-A304-A5AD31186A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0116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16" name="Slide Number Placeholder 15"/>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1049138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15" name="Slide Number Placeholder 14"/>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19764749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13" name="Slide Number Placeholder 12"/>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3227117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9" name="Slide Number Placeholder 8"/>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a:solidFill>
                <a:prstClr val="white">
                  <a:alpha val="60000"/>
                </a:prstClr>
              </a:solidFill>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120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15" name="Slide Number Placeholder 14"/>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2819494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8" name="Slide Number Placeholder 7"/>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9" name="Footer Placeholder 8"/>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262837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6" name="Slide Number Placeholder 5"/>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7" name="Footer Placeholder 6"/>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848967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solidFill>
                  <a:prstClr val="white"/>
                </a:solidFill>
                <a:effectLst>
                  <a:outerShdw blurRad="38100" dist="38100" dir="2700000" algn="tl">
                    <a:srgbClr val="000000">
                      <a:alpha val="43137"/>
                    </a:srgbClr>
                  </a:outerShdw>
                </a:effectLst>
              </a:rPr>
              <a:t>{</a:t>
            </a:r>
            <a:endParaRPr lang="en-US" sz="8000" dirty="0">
              <a:solidFill>
                <a:prstClr val="white"/>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16" name="Slide Number Placeholder 15"/>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a:solidFill>
                <a:prstClr val="white">
                  <a:alpha val="60000"/>
                </a:prstClr>
              </a:solidFill>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66689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14" name="Slide Number Placeholder 13"/>
          <p:cNvSpPr>
            <a:spLocks noGrp="1"/>
          </p:cNvSpPr>
          <p:nvPr>
            <p:ph type="sldNum" sz="quarter" idx="11"/>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2194928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2498734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428560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alpha val="63000"/>
              </a:srgbClr>
            </a:gs>
            <a:gs pos="45000">
              <a:srgbClr val="E6D78A"/>
            </a:gs>
            <a:gs pos="77000">
              <a:srgbClr val="C7AC4C">
                <a:alpha val="68000"/>
              </a:srgbClr>
            </a:gs>
            <a:gs pos="100000">
              <a:srgbClr val="E6DCAC"/>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1861-1C07-41F9-9DD7-82B4FD0EE87E}"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6AD8DA-E335-44F2-81D8-40211F4FA667}"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F897E-0DC6-4E25-9DB2-EE28FDF5D906}" type="datetimeFigureOut">
              <a:rPr lang="en-US" smtClean="0">
                <a:solidFill>
                  <a:prstClr val="black">
                    <a:tint val="75000"/>
                  </a:prstClr>
                </a:solidFill>
              </a:rPr>
              <a:pPr/>
              <a:t>10/29/2013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131E6-C5D7-4E9C-BA12-F1E40C060391}"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0" y="0"/>
            <a:ext cx="9144000" cy="6858000"/>
            <a:chOff x="0" y="0"/>
            <a:chExt cx="5760" cy="4320"/>
          </a:xfrm>
        </p:grpSpPr>
        <p:sp>
          <p:nvSpPr>
            <p:cNvPr id="1032" name="Rectangle 8"/>
            <p:cNvSpPr>
              <a:spLocks noChangeArrowheads="1"/>
            </p:cNvSpPr>
            <p:nvPr/>
          </p:nvSpPr>
          <p:spPr bwMode="auto">
            <a:xfrm>
              <a:off x="0" y="0"/>
              <a:ext cx="5760" cy="4320"/>
            </a:xfrm>
            <a:prstGeom prst="rect">
              <a:avLst/>
            </a:prstGeom>
            <a:solidFill>
              <a:srgbClr val="996633"/>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1033" name="Rectangle 9"/>
            <p:cNvSpPr>
              <a:spLocks noChangeArrowheads="1"/>
            </p:cNvSpPr>
            <p:nvPr/>
          </p:nvSpPr>
          <p:spPr bwMode="auto">
            <a:xfrm>
              <a:off x="192" y="192"/>
              <a:ext cx="5328" cy="3936"/>
            </a:xfrm>
            <a:prstGeom prst="rect">
              <a:avLst/>
            </a:prstGeom>
            <a:solidFill>
              <a:schemeClr val="tx1"/>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1034" name="Rectangle 10"/>
            <p:cNvSpPr>
              <a:spLocks noChangeArrowheads="1"/>
            </p:cNvSpPr>
            <p:nvPr/>
          </p:nvSpPr>
          <p:spPr bwMode="auto">
            <a:xfrm>
              <a:off x="192" y="4032"/>
              <a:ext cx="5328" cy="96"/>
            </a:xfrm>
            <a:prstGeom prst="rect">
              <a:avLst/>
            </a:prstGeom>
            <a:solidFill>
              <a:srgbClr val="C0C0C0"/>
            </a:solidFill>
            <a:ln w="9525">
              <a:noFill/>
              <a:miter lim="800000"/>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1035" name="AutoShape 11"/>
            <p:cNvSpPr>
              <a:spLocks noChangeArrowheads="1"/>
            </p:cNvSpPr>
            <p:nvPr/>
          </p:nvSpPr>
          <p:spPr bwMode="auto">
            <a:xfrm>
              <a:off x="336" y="3936"/>
              <a:ext cx="528" cy="96"/>
            </a:xfrm>
            <a:prstGeom prst="roundRect">
              <a:avLst>
                <a:gd name="adj" fmla="val 16667"/>
              </a:avLst>
            </a:prstGeom>
            <a:solidFill>
              <a:schemeClr val="accent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1036" name="AutoShape 12"/>
            <p:cNvSpPr>
              <a:spLocks noChangeArrowheads="1"/>
            </p:cNvSpPr>
            <p:nvPr/>
          </p:nvSpPr>
          <p:spPr bwMode="auto">
            <a:xfrm>
              <a:off x="1008" y="3936"/>
              <a:ext cx="528" cy="96"/>
            </a:xfrm>
            <a:prstGeom prst="roundRect">
              <a:avLst>
                <a:gd name="adj" fmla="val 16667"/>
              </a:avLst>
            </a:prstGeom>
            <a:solidFill>
              <a:srgbClr val="FF6699"/>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1037" name="AutoShape 13"/>
            <p:cNvSpPr>
              <a:spLocks noChangeArrowheads="1"/>
            </p:cNvSpPr>
            <p:nvPr/>
          </p:nvSpPr>
          <p:spPr bwMode="auto">
            <a:xfrm>
              <a:off x="1680" y="3936"/>
              <a:ext cx="528" cy="96"/>
            </a:xfrm>
            <a:prstGeom prst="roundRect">
              <a:avLst>
                <a:gd name="adj" fmla="val 16667"/>
              </a:avLst>
            </a:prstGeom>
            <a:solidFill>
              <a:schemeClr val="bg1"/>
            </a:solidFill>
            <a:ln w="9525">
              <a:noFill/>
              <a:round/>
              <a:headEnd/>
              <a:tailEnd/>
            </a:ln>
            <a:effectLst/>
          </p:spPr>
          <p:txBody>
            <a:bodyPr wrap="none" anchor="ctr"/>
            <a:lstStyle/>
            <a:p>
              <a:pPr fontAlgn="base">
                <a:spcBef>
                  <a:spcPct val="0"/>
                </a:spcBef>
                <a:spcAft>
                  <a:spcPct val="0"/>
                </a:spcAft>
              </a:pPr>
              <a:endParaRPr lang="en-US">
                <a:solidFill>
                  <a:srgbClr val="000000"/>
                </a:solidFill>
                <a:latin typeface="Arial" charset="0"/>
                <a:cs typeface="Arial" charset="0"/>
              </a:endParaRPr>
            </a:p>
          </p:txBody>
        </p:sp>
        <p:sp>
          <p:nvSpPr>
            <p:cNvPr id="1038" name="AutoShape 14"/>
            <p:cNvSpPr>
              <a:spLocks noChangeArrowheads="1"/>
            </p:cNvSpPr>
            <p:nvPr/>
          </p:nvSpPr>
          <p:spPr bwMode="auto">
            <a:xfrm>
              <a:off x="2976" y="3792"/>
              <a:ext cx="960" cy="240"/>
            </a:xfrm>
            <a:prstGeom prst="roundRect">
              <a:avLst>
                <a:gd name="adj" fmla="val 16667"/>
              </a:avLst>
            </a:prstGeom>
            <a:solidFill>
              <a:srgbClr val="C0C0C0"/>
            </a:solidFill>
            <a:ln w="9525">
              <a:noFill/>
              <a:round/>
              <a:headEnd/>
              <a:tailEnd/>
            </a:ln>
            <a:effectLst/>
            <a:scene3d>
              <a:camera prst="legacyPerspectiveTop"/>
              <a:lightRig rig="legacyFlat3" dir="b"/>
            </a:scene3d>
            <a:sp3d extrusionH="887400" prstMaterial="legacyMatte">
              <a:bevelT w="13500" h="13500" prst="angle"/>
              <a:bevelB w="13500" h="13500" prst="angle"/>
              <a:extrusionClr>
                <a:srgbClr val="C0C0C0"/>
              </a:extrusionClr>
            </a:sp3d>
          </p:spPr>
          <p:txBody>
            <a:bodyPr wrap="none" anchor="ctr">
              <a:flatTx/>
            </a:bodyPr>
            <a:lstStyle/>
            <a:p>
              <a:pPr fontAlgn="base">
                <a:spcBef>
                  <a:spcPct val="0"/>
                </a:spcBef>
                <a:spcAft>
                  <a:spcPct val="0"/>
                </a:spcAft>
              </a:pPr>
              <a:endParaRPr lang="en-US">
                <a:solidFill>
                  <a:srgbClr val="000000"/>
                </a:solidFill>
                <a:latin typeface="Arial" charset="0"/>
                <a:cs typeface="Arial" charset="0"/>
              </a:endParaRPr>
            </a:p>
          </p:txBody>
        </p:sp>
        <p:grpSp>
          <p:nvGrpSpPr>
            <p:cNvPr id="3" name="Group 15"/>
            <p:cNvGrpSpPr>
              <a:grpSpLocks/>
            </p:cNvGrpSpPr>
            <p:nvPr/>
          </p:nvGrpSpPr>
          <p:grpSpPr bwMode="auto">
            <a:xfrm>
              <a:off x="4800" y="3504"/>
              <a:ext cx="576" cy="531"/>
              <a:chOff x="1485" y="1267"/>
              <a:chExt cx="882" cy="963"/>
            </a:xfrm>
          </p:grpSpPr>
          <p:sp>
            <p:nvSpPr>
              <p:cNvPr id="1040" name="Freeform 16"/>
              <p:cNvSpPr>
                <a:spLocks/>
              </p:cNvSpPr>
              <p:nvPr/>
            </p:nvSpPr>
            <p:spPr bwMode="auto">
              <a:xfrm>
                <a:off x="1485" y="1477"/>
                <a:ext cx="882" cy="753"/>
              </a:xfrm>
              <a:custGeom>
                <a:avLst/>
                <a:gdLst/>
                <a:ahLst/>
                <a:cxnLst>
                  <a:cxn ang="0">
                    <a:pos x="463" y="53"/>
                  </a:cxn>
                  <a:cxn ang="0">
                    <a:pos x="477" y="50"/>
                  </a:cxn>
                  <a:cxn ang="0">
                    <a:pos x="501" y="44"/>
                  </a:cxn>
                  <a:cxn ang="0">
                    <a:pos x="526" y="38"/>
                  </a:cxn>
                  <a:cxn ang="0">
                    <a:pos x="550" y="31"/>
                  </a:cxn>
                  <a:cxn ang="0">
                    <a:pos x="601" y="17"/>
                  </a:cxn>
                  <a:cxn ang="0">
                    <a:pos x="669" y="6"/>
                  </a:cxn>
                  <a:cxn ang="0">
                    <a:pos x="737" y="14"/>
                  </a:cxn>
                  <a:cxn ang="0">
                    <a:pos x="796" y="50"/>
                  </a:cxn>
                  <a:cxn ang="0">
                    <a:pos x="852" y="133"/>
                  </a:cxn>
                  <a:cxn ang="0">
                    <a:pos x="882" y="266"/>
                  </a:cxn>
                  <a:cxn ang="0">
                    <a:pos x="852" y="446"/>
                  </a:cxn>
                  <a:cxn ang="0">
                    <a:pos x="798" y="564"/>
                  </a:cxn>
                  <a:cxn ang="0">
                    <a:pos x="758" y="617"/>
                  </a:cxn>
                  <a:cxn ang="0">
                    <a:pos x="696" y="688"/>
                  </a:cxn>
                  <a:cxn ang="0">
                    <a:pos x="635" y="741"/>
                  </a:cxn>
                  <a:cxn ang="0">
                    <a:pos x="587" y="750"/>
                  </a:cxn>
                  <a:cxn ang="0">
                    <a:pos x="553" y="745"/>
                  </a:cxn>
                  <a:cxn ang="0">
                    <a:pos x="528" y="738"/>
                  </a:cxn>
                  <a:cxn ang="0">
                    <a:pos x="517" y="734"/>
                  </a:cxn>
                  <a:cxn ang="0">
                    <a:pos x="512" y="734"/>
                  </a:cxn>
                  <a:cxn ang="0">
                    <a:pos x="490" y="732"/>
                  </a:cxn>
                  <a:cxn ang="0">
                    <a:pos x="460" y="731"/>
                  </a:cxn>
                  <a:cxn ang="0">
                    <a:pos x="431" y="734"/>
                  </a:cxn>
                  <a:cxn ang="0">
                    <a:pos x="410" y="743"/>
                  </a:cxn>
                  <a:cxn ang="0">
                    <a:pos x="382" y="750"/>
                  </a:cxn>
                  <a:cxn ang="0">
                    <a:pos x="347" y="753"/>
                  </a:cxn>
                  <a:cxn ang="0">
                    <a:pos x="315" y="750"/>
                  </a:cxn>
                  <a:cxn ang="0">
                    <a:pos x="296" y="743"/>
                  </a:cxn>
                  <a:cxn ang="0">
                    <a:pos x="269" y="722"/>
                  </a:cxn>
                  <a:cxn ang="0">
                    <a:pos x="229" y="690"/>
                  </a:cxn>
                  <a:cxn ang="0">
                    <a:pos x="183" y="648"/>
                  </a:cxn>
                  <a:cxn ang="0">
                    <a:pos x="133" y="599"/>
                  </a:cxn>
                  <a:cxn ang="0">
                    <a:pos x="86" y="545"/>
                  </a:cxn>
                  <a:cxn ang="0">
                    <a:pos x="47" y="491"/>
                  </a:cxn>
                  <a:cxn ang="0">
                    <a:pos x="18" y="440"/>
                  </a:cxn>
                  <a:cxn ang="0">
                    <a:pos x="0" y="363"/>
                  </a:cxn>
                  <a:cxn ang="0">
                    <a:pos x="9" y="244"/>
                  </a:cxn>
                  <a:cxn ang="0">
                    <a:pos x="45" y="130"/>
                  </a:cxn>
                  <a:cxn ang="0">
                    <a:pos x="102" y="50"/>
                  </a:cxn>
                  <a:cxn ang="0">
                    <a:pos x="172" y="22"/>
                  </a:cxn>
                  <a:cxn ang="0">
                    <a:pos x="229" y="9"/>
                  </a:cxn>
                  <a:cxn ang="0">
                    <a:pos x="272" y="2"/>
                  </a:cxn>
                  <a:cxn ang="0">
                    <a:pos x="301" y="2"/>
                  </a:cxn>
                  <a:cxn ang="0">
                    <a:pos x="326" y="12"/>
                  </a:cxn>
                  <a:cxn ang="0">
                    <a:pos x="369" y="27"/>
                  </a:cxn>
                  <a:cxn ang="0">
                    <a:pos x="419" y="41"/>
                  </a:cxn>
                  <a:cxn ang="0">
                    <a:pos x="454" y="52"/>
                  </a:cxn>
                </a:cxnLst>
                <a:rect l="0" t="0" r="r" b="b"/>
                <a:pathLst>
                  <a:path w="882" h="753">
                    <a:moveTo>
                      <a:pt x="460" y="53"/>
                    </a:moveTo>
                    <a:lnTo>
                      <a:pt x="463" y="53"/>
                    </a:lnTo>
                    <a:lnTo>
                      <a:pt x="469" y="52"/>
                    </a:lnTo>
                    <a:lnTo>
                      <a:pt x="477" y="50"/>
                    </a:lnTo>
                    <a:lnTo>
                      <a:pt x="489" y="47"/>
                    </a:lnTo>
                    <a:lnTo>
                      <a:pt x="501" y="44"/>
                    </a:lnTo>
                    <a:lnTo>
                      <a:pt x="514" y="41"/>
                    </a:lnTo>
                    <a:lnTo>
                      <a:pt x="526" y="38"/>
                    </a:lnTo>
                    <a:lnTo>
                      <a:pt x="536" y="36"/>
                    </a:lnTo>
                    <a:lnTo>
                      <a:pt x="550" y="31"/>
                    </a:lnTo>
                    <a:lnTo>
                      <a:pt x="572" y="24"/>
                    </a:lnTo>
                    <a:lnTo>
                      <a:pt x="601" y="17"/>
                    </a:lnTo>
                    <a:lnTo>
                      <a:pt x="634" y="11"/>
                    </a:lnTo>
                    <a:lnTo>
                      <a:pt x="669" y="6"/>
                    </a:lnTo>
                    <a:lnTo>
                      <a:pt x="704" y="8"/>
                    </a:lnTo>
                    <a:lnTo>
                      <a:pt x="737" y="14"/>
                    </a:lnTo>
                    <a:lnTo>
                      <a:pt x="766" y="27"/>
                    </a:lnTo>
                    <a:lnTo>
                      <a:pt x="796" y="50"/>
                    </a:lnTo>
                    <a:lnTo>
                      <a:pt x="825" y="87"/>
                    </a:lnTo>
                    <a:lnTo>
                      <a:pt x="852" y="133"/>
                    </a:lnTo>
                    <a:lnTo>
                      <a:pt x="873" y="193"/>
                    </a:lnTo>
                    <a:lnTo>
                      <a:pt x="882" y="266"/>
                    </a:lnTo>
                    <a:lnTo>
                      <a:pt x="877" y="350"/>
                    </a:lnTo>
                    <a:lnTo>
                      <a:pt x="852" y="446"/>
                    </a:lnTo>
                    <a:lnTo>
                      <a:pt x="804" y="556"/>
                    </a:lnTo>
                    <a:lnTo>
                      <a:pt x="798" y="564"/>
                    </a:lnTo>
                    <a:lnTo>
                      <a:pt x="782" y="586"/>
                    </a:lnTo>
                    <a:lnTo>
                      <a:pt x="758" y="617"/>
                    </a:lnTo>
                    <a:lnTo>
                      <a:pt x="728" y="652"/>
                    </a:lnTo>
                    <a:lnTo>
                      <a:pt x="696" y="688"/>
                    </a:lnTo>
                    <a:lnTo>
                      <a:pt x="664" y="719"/>
                    </a:lnTo>
                    <a:lnTo>
                      <a:pt x="635" y="741"/>
                    </a:lnTo>
                    <a:lnTo>
                      <a:pt x="609" y="750"/>
                    </a:lnTo>
                    <a:lnTo>
                      <a:pt x="587" y="750"/>
                    </a:lnTo>
                    <a:lnTo>
                      <a:pt x="569" y="747"/>
                    </a:lnTo>
                    <a:lnTo>
                      <a:pt x="553" y="745"/>
                    </a:lnTo>
                    <a:lnTo>
                      <a:pt x="540" y="741"/>
                    </a:lnTo>
                    <a:lnTo>
                      <a:pt x="528" y="738"/>
                    </a:lnTo>
                    <a:lnTo>
                      <a:pt x="521" y="737"/>
                    </a:lnTo>
                    <a:lnTo>
                      <a:pt x="517" y="734"/>
                    </a:lnTo>
                    <a:lnTo>
                      <a:pt x="515" y="734"/>
                    </a:lnTo>
                    <a:lnTo>
                      <a:pt x="512" y="734"/>
                    </a:lnTo>
                    <a:lnTo>
                      <a:pt x="504" y="732"/>
                    </a:lnTo>
                    <a:lnTo>
                      <a:pt x="490" y="732"/>
                    </a:lnTo>
                    <a:lnTo>
                      <a:pt x="476" y="731"/>
                    </a:lnTo>
                    <a:lnTo>
                      <a:pt x="460" y="731"/>
                    </a:lnTo>
                    <a:lnTo>
                      <a:pt x="444" y="732"/>
                    </a:lnTo>
                    <a:lnTo>
                      <a:pt x="431" y="734"/>
                    </a:lnTo>
                    <a:lnTo>
                      <a:pt x="420" y="738"/>
                    </a:lnTo>
                    <a:lnTo>
                      <a:pt x="410" y="743"/>
                    </a:lnTo>
                    <a:lnTo>
                      <a:pt x="397" y="745"/>
                    </a:lnTo>
                    <a:lnTo>
                      <a:pt x="382" y="750"/>
                    </a:lnTo>
                    <a:lnTo>
                      <a:pt x="365" y="751"/>
                    </a:lnTo>
                    <a:lnTo>
                      <a:pt x="347" y="753"/>
                    </a:lnTo>
                    <a:lnTo>
                      <a:pt x="331" y="753"/>
                    </a:lnTo>
                    <a:lnTo>
                      <a:pt x="315" y="750"/>
                    </a:lnTo>
                    <a:lnTo>
                      <a:pt x="304" y="747"/>
                    </a:lnTo>
                    <a:lnTo>
                      <a:pt x="296" y="743"/>
                    </a:lnTo>
                    <a:lnTo>
                      <a:pt x="283" y="734"/>
                    </a:lnTo>
                    <a:lnTo>
                      <a:pt x="269" y="722"/>
                    </a:lnTo>
                    <a:lnTo>
                      <a:pt x="250" y="707"/>
                    </a:lnTo>
                    <a:lnTo>
                      <a:pt x="229" y="690"/>
                    </a:lnTo>
                    <a:lnTo>
                      <a:pt x="206" y="669"/>
                    </a:lnTo>
                    <a:lnTo>
                      <a:pt x="183" y="648"/>
                    </a:lnTo>
                    <a:lnTo>
                      <a:pt x="158" y="624"/>
                    </a:lnTo>
                    <a:lnTo>
                      <a:pt x="133" y="599"/>
                    </a:lnTo>
                    <a:lnTo>
                      <a:pt x="110" y="573"/>
                    </a:lnTo>
                    <a:lnTo>
                      <a:pt x="86" y="545"/>
                    </a:lnTo>
                    <a:lnTo>
                      <a:pt x="66" y="519"/>
                    </a:lnTo>
                    <a:lnTo>
                      <a:pt x="47" y="491"/>
                    </a:lnTo>
                    <a:lnTo>
                      <a:pt x="31" y="465"/>
                    </a:lnTo>
                    <a:lnTo>
                      <a:pt x="18" y="440"/>
                    </a:lnTo>
                    <a:lnTo>
                      <a:pt x="9" y="415"/>
                    </a:lnTo>
                    <a:lnTo>
                      <a:pt x="0" y="363"/>
                    </a:lnTo>
                    <a:lnTo>
                      <a:pt x="2" y="304"/>
                    </a:lnTo>
                    <a:lnTo>
                      <a:pt x="9" y="244"/>
                    </a:lnTo>
                    <a:lnTo>
                      <a:pt x="23" y="185"/>
                    </a:lnTo>
                    <a:lnTo>
                      <a:pt x="45" y="130"/>
                    </a:lnTo>
                    <a:lnTo>
                      <a:pt x="72" y="84"/>
                    </a:lnTo>
                    <a:lnTo>
                      <a:pt x="102" y="50"/>
                    </a:lnTo>
                    <a:lnTo>
                      <a:pt x="137" y="31"/>
                    </a:lnTo>
                    <a:lnTo>
                      <a:pt x="172" y="22"/>
                    </a:lnTo>
                    <a:lnTo>
                      <a:pt x="201" y="15"/>
                    </a:lnTo>
                    <a:lnTo>
                      <a:pt x="229" y="9"/>
                    </a:lnTo>
                    <a:lnTo>
                      <a:pt x="251" y="5"/>
                    </a:lnTo>
                    <a:lnTo>
                      <a:pt x="272" y="2"/>
                    </a:lnTo>
                    <a:lnTo>
                      <a:pt x="288" y="0"/>
                    </a:lnTo>
                    <a:lnTo>
                      <a:pt x="301" y="2"/>
                    </a:lnTo>
                    <a:lnTo>
                      <a:pt x="312" y="6"/>
                    </a:lnTo>
                    <a:lnTo>
                      <a:pt x="326" y="12"/>
                    </a:lnTo>
                    <a:lnTo>
                      <a:pt x="346" y="19"/>
                    </a:lnTo>
                    <a:lnTo>
                      <a:pt x="369" y="27"/>
                    </a:lnTo>
                    <a:lnTo>
                      <a:pt x="396" y="34"/>
                    </a:lnTo>
                    <a:lnTo>
                      <a:pt x="419" y="41"/>
                    </a:lnTo>
                    <a:lnTo>
                      <a:pt x="439" y="47"/>
                    </a:lnTo>
                    <a:lnTo>
                      <a:pt x="454" y="52"/>
                    </a:lnTo>
                    <a:lnTo>
                      <a:pt x="460" y="53"/>
                    </a:lnTo>
                    <a:close/>
                  </a:path>
                </a:pathLst>
              </a:custGeom>
              <a:solidFill>
                <a:srgbClr val="FF3F3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041" name="Freeform 17"/>
              <p:cNvSpPr>
                <a:spLocks/>
              </p:cNvSpPr>
              <p:nvPr/>
            </p:nvSpPr>
            <p:spPr bwMode="auto">
              <a:xfrm>
                <a:off x="2035" y="1637"/>
                <a:ext cx="275" cy="540"/>
              </a:xfrm>
              <a:custGeom>
                <a:avLst/>
                <a:gdLst/>
                <a:ahLst/>
                <a:cxnLst>
                  <a:cxn ang="0">
                    <a:pos x="203" y="0"/>
                  </a:cxn>
                  <a:cxn ang="0">
                    <a:pos x="206" y="11"/>
                  </a:cxn>
                  <a:cxn ang="0">
                    <a:pos x="212" y="42"/>
                  </a:cxn>
                  <a:cxn ang="0">
                    <a:pos x="215" y="87"/>
                  </a:cxn>
                  <a:cxn ang="0">
                    <a:pos x="212" y="141"/>
                  </a:cxn>
                  <a:cxn ang="0">
                    <a:pos x="199" y="201"/>
                  </a:cxn>
                  <a:cxn ang="0">
                    <a:pos x="170" y="261"/>
                  </a:cxn>
                  <a:cxn ang="0">
                    <a:pos x="121" y="317"/>
                  </a:cxn>
                  <a:cxn ang="0">
                    <a:pos x="50" y="362"/>
                  </a:cxn>
                  <a:cxn ang="0">
                    <a:pos x="28" y="375"/>
                  </a:cxn>
                  <a:cxn ang="0">
                    <a:pos x="13" y="391"/>
                  </a:cxn>
                  <a:cxn ang="0">
                    <a:pos x="5" y="410"/>
                  </a:cxn>
                  <a:cxn ang="0">
                    <a:pos x="0" y="429"/>
                  </a:cxn>
                  <a:cxn ang="0">
                    <a:pos x="0" y="450"/>
                  </a:cxn>
                  <a:cxn ang="0">
                    <a:pos x="6" y="470"/>
                  </a:cxn>
                  <a:cxn ang="0">
                    <a:pos x="15" y="489"/>
                  </a:cxn>
                  <a:cxn ang="0">
                    <a:pos x="28" y="507"/>
                  </a:cxn>
                  <a:cxn ang="0">
                    <a:pos x="43" y="521"/>
                  </a:cxn>
                  <a:cxn ang="0">
                    <a:pos x="62" y="531"/>
                  </a:cxn>
                  <a:cxn ang="0">
                    <a:pos x="82" y="539"/>
                  </a:cxn>
                  <a:cxn ang="0">
                    <a:pos x="104" y="540"/>
                  </a:cxn>
                  <a:cxn ang="0">
                    <a:pos x="127" y="536"/>
                  </a:cxn>
                  <a:cxn ang="0">
                    <a:pos x="151" y="523"/>
                  </a:cxn>
                  <a:cxn ang="0">
                    <a:pos x="175" y="504"/>
                  </a:cxn>
                  <a:cxn ang="0">
                    <a:pos x="199" y="476"/>
                  </a:cxn>
                  <a:cxn ang="0">
                    <a:pos x="234" y="416"/>
                  </a:cxn>
                  <a:cxn ang="0">
                    <a:pos x="259" y="349"/>
                  </a:cxn>
                  <a:cxn ang="0">
                    <a:pos x="272" y="279"/>
                  </a:cxn>
                  <a:cxn ang="0">
                    <a:pos x="275" y="210"/>
                  </a:cxn>
                  <a:cxn ang="0">
                    <a:pos x="269" y="144"/>
                  </a:cxn>
                  <a:cxn ang="0">
                    <a:pos x="254" y="84"/>
                  </a:cxn>
                  <a:cxn ang="0">
                    <a:pos x="232" y="36"/>
                  </a:cxn>
                  <a:cxn ang="0">
                    <a:pos x="203" y="0"/>
                  </a:cxn>
                </a:cxnLst>
                <a:rect l="0" t="0" r="r" b="b"/>
                <a:pathLst>
                  <a:path w="275" h="540">
                    <a:moveTo>
                      <a:pt x="203" y="0"/>
                    </a:moveTo>
                    <a:lnTo>
                      <a:pt x="206" y="11"/>
                    </a:lnTo>
                    <a:lnTo>
                      <a:pt x="212" y="42"/>
                    </a:lnTo>
                    <a:lnTo>
                      <a:pt x="215" y="87"/>
                    </a:lnTo>
                    <a:lnTo>
                      <a:pt x="212" y="141"/>
                    </a:lnTo>
                    <a:lnTo>
                      <a:pt x="199" y="201"/>
                    </a:lnTo>
                    <a:lnTo>
                      <a:pt x="170" y="261"/>
                    </a:lnTo>
                    <a:lnTo>
                      <a:pt x="121" y="317"/>
                    </a:lnTo>
                    <a:lnTo>
                      <a:pt x="50" y="362"/>
                    </a:lnTo>
                    <a:lnTo>
                      <a:pt x="28" y="375"/>
                    </a:lnTo>
                    <a:lnTo>
                      <a:pt x="13" y="391"/>
                    </a:lnTo>
                    <a:lnTo>
                      <a:pt x="5" y="410"/>
                    </a:lnTo>
                    <a:lnTo>
                      <a:pt x="0" y="429"/>
                    </a:lnTo>
                    <a:lnTo>
                      <a:pt x="0" y="450"/>
                    </a:lnTo>
                    <a:lnTo>
                      <a:pt x="6" y="470"/>
                    </a:lnTo>
                    <a:lnTo>
                      <a:pt x="15" y="489"/>
                    </a:lnTo>
                    <a:lnTo>
                      <a:pt x="28" y="507"/>
                    </a:lnTo>
                    <a:lnTo>
                      <a:pt x="43" y="521"/>
                    </a:lnTo>
                    <a:lnTo>
                      <a:pt x="62" y="531"/>
                    </a:lnTo>
                    <a:lnTo>
                      <a:pt x="82" y="539"/>
                    </a:lnTo>
                    <a:lnTo>
                      <a:pt x="104" y="540"/>
                    </a:lnTo>
                    <a:lnTo>
                      <a:pt x="127" y="536"/>
                    </a:lnTo>
                    <a:lnTo>
                      <a:pt x="151" y="523"/>
                    </a:lnTo>
                    <a:lnTo>
                      <a:pt x="175" y="504"/>
                    </a:lnTo>
                    <a:lnTo>
                      <a:pt x="199" y="476"/>
                    </a:lnTo>
                    <a:lnTo>
                      <a:pt x="234" y="416"/>
                    </a:lnTo>
                    <a:lnTo>
                      <a:pt x="259" y="349"/>
                    </a:lnTo>
                    <a:lnTo>
                      <a:pt x="272" y="279"/>
                    </a:lnTo>
                    <a:lnTo>
                      <a:pt x="275" y="210"/>
                    </a:lnTo>
                    <a:lnTo>
                      <a:pt x="269" y="144"/>
                    </a:lnTo>
                    <a:lnTo>
                      <a:pt x="254" y="84"/>
                    </a:lnTo>
                    <a:lnTo>
                      <a:pt x="232" y="36"/>
                    </a:lnTo>
                    <a:lnTo>
                      <a:pt x="203" y="0"/>
                    </a:lnTo>
                    <a:close/>
                  </a:path>
                </a:pathLst>
              </a:custGeom>
              <a:solidFill>
                <a:srgbClr val="CE0000"/>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042" name="Freeform 18"/>
              <p:cNvSpPr>
                <a:spLocks/>
              </p:cNvSpPr>
              <p:nvPr/>
            </p:nvSpPr>
            <p:spPr bwMode="auto">
              <a:xfrm>
                <a:off x="1919" y="1272"/>
                <a:ext cx="153" cy="280"/>
              </a:xfrm>
              <a:custGeom>
                <a:avLst/>
                <a:gdLst/>
                <a:ahLst/>
                <a:cxnLst>
                  <a:cxn ang="0">
                    <a:pos x="51" y="267"/>
                  </a:cxn>
                  <a:cxn ang="0">
                    <a:pos x="49" y="268"/>
                  </a:cxn>
                  <a:cxn ang="0">
                    <a:pos x="46" y="271"/>
                  </a:cxn>
                  <a:cxn ang="0">
                    <a:pos x="40" y="276"/>
                  </a:cxn>
                  <a:cxn ang="0">
                    <a:pos x="35" y="279"/>
                  </a:cxn>
                  <a:cxn ang="0">
                    <a:pos x="26" y="280"/>
                  </a:cxn>
                  <a:cxn ang="0">
                    <a:pos x="19" y="277"/>
                  </a:cxn>
                  <a:cxn ang="0">
                    <a:pos x="11" y="271"/>
                  </a:cxn>
                  <a:cxn ang="0">
                    <a:pos x="4" y="258"/>
                  </a:cxn>
                  <a:cxn ang="0">
                    <a:pos x="0" y="236"/>
                  </a:cxn>
                  <a:cxn ang="0">
                    <a:pos x="1" y="203"/>
                  </a:cxn>
                  <a:cxn ang="0">
                    <a:pos x="5" y="162"/>
                  </a:cxn>
                  <a:cxn ang="0">
                    <a:pos x="13" y="119"/>
                  </a:cxn>
                  <a:cxn ang="0">
                    <a:pos x="23" y="78"/>
                  </a:cxn>
                  <a:cxn ang="0">
                    <a:pos x="35" y="42"/>
                  </a:cxn>
                  <a:cxn ang="0">
                    <a:pos x="46" y="16"/>
                  </a:cxn>
                  <a:cxn ang="0">
                    <a:pos x="59" y="2"/>
                  </a:cxn>
                  <a:cxn ang="0">
                    <a:pos x="73" y="0"/>
                  </a:cxn>
                  <a:cxn ang="0">
                    <a:pos x="86" y="1"/>
                  </a:cxn>
                  <a:cxn ang="0">
                    <a:pos x="97" y="4"/>
                  </a:cxn>
                  <a:cxn ang="0">
                    <a:pos x="109" y="10"/>
                  </a:cxn>
                  <a:cxn ang="0">
                    <a:pos x="118" y="16"/>
                  </a:cxn>
                  <a:cxn ang="0">
                    <a:pos x="125" y="21"/>
                  </a:cxn>
                  <a:cxn ang="0">
                    <a:pos x="131" y="26"/>
                  </a:cxn>
                  <a:cxn ang="0">
                    <a:pos x="132" y="27"/>
                  </a:cxn>
                  <a:cxn ang="0">
                    <a:pos x="134" y="32"/>
                  </a:cxn>
                  <a:cxn ang="0">
                    <a:pos x="140" y="40"/>
                  </a:cxn>
                  <a:cxn ang="0">
                    <a:pos x="146" y="55"/>
                  </a:cxn>
                  <a:cxn ang="0">
                    <a:pos x="151" y="70"/>
                  </a:cxn>
                  <a:cxn ang="0">
                    <a:pos x="153" y="84"/>
                  </a:cxn>
                  <a:cxn ang="0">
                    <a:pos x="151" y="96"/>
                  </a:cxn>
                  <a:cxn ang="0">
                    <a:pos x="141" y="102"/>
                  </a:cxn>
                  <a:cxn ang="0">
                    <a:pos x="124" y="100"/>
                  </a:cxn>
                  <a:cxn ang="0">
                    <a:pos x="100" y="102"/>
                  </a:cxn>
                  <a:cxn ang="0">
                    <a:pos x="83" y="115"/>
                  </a:cxn>
                  <a:cxn ang="0">
                    <a:pos x="71" y="138"/>
                  </a:cxn>
                  <a:cxn ang="0">
                    <a:pos x="62" y="168"/>
                  </a:cxn>
                  <a:cxn ang="0">
                    <a:pos x="56" y="200"/>
                  </a:cxn>
                  <a:cxn ang="0">
                    <a:pos x="54" y="229"/>
                  </a:cxn>
                  <a:cxn ang="0">
                    <a:pos x="52" y="252"/>
                  </a:cxn>
                  <a:cxn ang="0">
                    <a:pos x="51" y="267"/>
                  </a:cxn>
                </a:cxnLst>
                <a:rect l="0" t="0" r="r" b="b"/>
                <a:pathLst>
                  <a:path w="153" h="280">
                    <a:moveTo>
                      <a:pt x="51" y="267"/>
                    </a:moveTo>
                    <a:lnTo>
                      <a:pt x="49" y="268"/>
                    </a:lnTo>
                    <a:lnTo>
                      <a:pt x="46" y="271"/>
                    </a:lnTo>
                    <a:lnTo>
                      <a:pt x="40" y="276"/>
                    </a:lnTo>
                    <a:lnTo>
                      <a:pt x="35" y="279"/>
                    </a:lnTo>
                    <a:lnTo>
                      <a:pt x="26" y="280"/>
                    </a:lnTo>
                    <a:lnTo>
                      <a:pt x="19" y="277"/>
                    </a:lnTo>
                    <a:lnTo>
                      <a:pt x="11" y="271"/>
                    </a:lnTo>
                    <a:lnTo>
                      <a:pt x="4" y="258"/>
                    </a:lnTo>
                    <a:lnTo>
                      <a:pt x="0" y="236"/>
                    </a:lnTo>
                    <a:lnTo>
                      <a:pt x="1" y="203"/>
                    </a:lnTo>
                    <a:lnTo>
                      <a:pt x="5" y="162"/>
                    </a:lnTo>
                    <a:lnTo>
                      <a:pt x="13" y="119"/>
                    </a:lnTo>
                    <a:lnTo>
                      <a:pt x="23" y="78"/>
                    </a:lnTo>
                    <a:lnTo>
                      <a:pt x="35" y="42"/>
                    </a:lnTo>
                    <a:lnTo>
                      <a:pt x="46" y="16"/>
                    </a:lnTo>
                    <a:lnTo>
                      <a:pt x="59" y="2"/>
                    </a:lnTo>
                    <a:lnTo>
                      <a:pt x="73" y="0"/>
                    </a:lnTo>
                    <a:lnTo>
                      <a:pt x="86" y="1"/>
                    </a:lnTo>
                    <a:lnTo>
                      <a:pt x="97" y="4"/>
                    </a:lnTo>
                    <a:lnTo>
                      <a:pt x="109" y="10"/>
                    </a:lnTo>
                    <a:lnTo>
                      <a:pt x="118" y="16"/>
                    </a:lnTo>
                    <a:lnTo>
                      <a:pt x="125" y="21"/>
                    </a:lnTo>
                    <a:lnTo>
                      <a:pt x="131" y="26"/>
                    </a:lnTo>
                    <a:lnTo>
                      <a:pt x="132" y="27"/>
                    </a:lnTo>
                    <a:lnTo>
                      <a:pt x="134" y="32"/>
                    </a:lnTo>
                    <a:lnTo>
                      <a:pt x="140" y="40"/>
                    </a:lnTo>
                    <a:lnTo>
                      <a:pt x="146" y="55"/>
                    </a:lnTo>
                    <a:lnTo>
                      <a:pt x="151" y="70"/>
                    </a:lnTo>
                    <a:lnTo>
                      <a:pt x="153" y="84"/>
                    </a:lnTo>
                    <a:lnTo>
                      <a:pt x="151" y="96"/>
                    </a:lnTo>
                    <a:lnTo>
                      <a:pt x="141" y="102"/>
                    </a:lnTo>
                    <a:lnTo>
                      <a:pt x="124" y="100"/>
                    </a:lnTo>
                    <a:lnTo>
                      <a:pt x="100" y="102"/>
                    </a:lnTo>
                    <a:lnTo>
                      <a:pt x="83" y="115"/>
                    </a:lnTo>
                    <a:lnTo>
                      <a:pt x="71" y="138"/>
                    </a:lnTo>
                    <a:lnTo>
                      <a:pt x="62" y="168"/>
                    </a:lnTo>
                    <a:lnTo>
                      <a:pt x="56" y="200"/>
                    </a:lnTo>
                    <a:lnTo>
                      <a:pt x="54" y="229"/>
                    </a:lnTo>
                    <a:lnTo>
                      <a:pt x="52" y="252"/>
                    </a:lnTo>
                    <a:lnTo>
                      <a:pt x="51" y="267"/>
                    </a:lnTo>
                    <a:close/>
                  </a:path>
                </a:pathLst>
              </a:custGeom>
              <a:solidFill>
                <a:srgbClr val="E0B22D"/>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043" name="Freeform 19"/>
              <p:cNvSpPr>
                <a:spLocks/>
              </p:cNvSpPr>
              <p:nvPr/>
            </p:nvSpPr>
            <p:spPr bwMode="auto">
              <a:xfrm>
                <a:off x="1647" y="1267"/>
                <a:ext cx="238" cy="263"/>
              </a:xfrm>
              <a:custGeom>
                <a:avLst/>
                <a:gdLst/>
                <a:ahLst/>
                <a:cxnLst>
                  <a:cxn ang="0">
                    <a:pos x="238" y="263"/>
                  </a:cxn>
                  <a:cxn ang="0">
                    <a:pos x="238" y="254"/>
                  </a:cxn>
                  <a:cxn ang="0">
                    <a:pos x="235" y="231"/>
                  </a:cxn>
                  <a:cxn ang="0">
                    <a:pos x="232" y="199"/>
                  </a:cxn>
                  <a:cxn ang="0">
                    <a:pos x="225" y="161"/>
                  </a:cxn>
                  <a:cxn ang="0">
                    <a:pos x="215" y="121"/>
                  </a:cxn>
                  <a:cxn ang="0">
                    <a:pos x="202" y="86"/>
                  </a:cxn>
                  <a:cxn ang="0">
                    <a:pos x="184" y="60"/>
                  </a:cxn>
                  <a:cxn ang="0">
                    <a:pos x="161" y="45"/>
                  </a:cxn>
                  <a:cxn ang="0">
                    <a:pos x="134" y="38"/>
                  </a:cxn>
                  <a:cxn ang="0">
                    <a:pos x="108" y="29"/>
                  </a:cxn>
                  <a:cxn ang="0">
                    <a:pos x="82" y="21"/>
                  </a:cxn>
                  <a:cxn ang="0">
                    <a:pos x="57" y="13"/>
                  </a:cxn>
                  <a:cxn ang="0">
                    <a:pos x="35" y="6"/>
                  </a:cxn>
                  <a:cxn ang="0">
                    <a:pos x="18" y="2"/>
                  </a:cxn>
                  <a:cxn ang="0">
                    <a:pos x="6" y="0"/>
                  </a:cxn>
                  <a:cxn ang="0">
                    <a:pos x="0" y="3"/>
                  </a:cxn>
                  <a:cxn ang="0">
                    <a:pos x="0" y="7"/>
                  </a:cxn>
                  <a:cxn ang="0">
                    <a:pos x="2" y="16"/>
                  </a:cxn>
                  <a:cxn ang="0">
                    <a:pos x="4" y="26"/>
                  </a:cxn>
                  <a:cxn ang="0">
                    <a:pos x="9" y="41"/>
                  </a:cxn>
                  <a:cxn ang="0">
                    <a:pos x="15" y="57"/>
                  </a:cxn>
                  <a:cxn ang="0">
                    <a:pos x="22" y="75"/>
                  </a:cxn>
                  <a:cxn ang="0">
                    <a:pos x="32" y="95"/>
                  </a:cxn>
                  <a:cxn ang="0">
                    <a:pos x="44" y="116"/>
                  </a:cxn>
                  <a:cxn ang="0">
                    <a:pos x="58" y="136"/>
                  </a:cxn>
                  <a:cxn ang="0">
                    <a:pos x="75" y="158"/>
                  </a:cxn>
                  <a:cxn ang="0">
                    <a:pos x="95" y="178"/>
                  </a:cxn>
                  <a:cxn ang="0">
                    <a:pos x="117" y="199"/>
                  </a:cxn>
                  <a:cxn ang="0">
                    <a:pos x="142" y="218"/>
                  </a:cxn>
                  <a:cxn ang="0">
                    <a:pos x="171" y="235"/>
                  </a:cxn>
                  <a:cxn ang="0">
                    <a:pos x="203" y="250"/>
                  </a:cxn>
                  <a:cxn ang="0">
                    <a:pos x="238" y="263"/>
                  </a:cxn>
                </a:cxnLst>
                <a:rect l="0" t="0" r="r" b="b"/>
                <a:pathLst>
                  <a:path w="238" h="263">
                    <a:moveTo>
                      <a:pt x="238" y="263"/>
                    </a:moveTo>
                    <a:lnTo>
                      <a:pt x="238" y="254"/>
                    </a:lnTo>
                    <a:lnTo>
                      <a:pt x="235" y="231"/>
                    </a:lnTo>
                    <a:lnTo>
                      <a:pt x="232" y="199"/>
                    </a:lnTo>
                    <a:lnTo>
                      <a:pt x="225" y="161"/>
                    </a:lnTo>
                    <a:lnTo>
                      <a:pt x="215" y="121"/>
                    </a:lnTo>
                    <a:lnTo>
                      <a:pt x="202" y="86"/>
                    </a:lnTo>
                    <a:lnTo>
                      <a:pt x="184" y="60"/>
                    </a:lnTo>
                    <a:lnTo>
                      <a:pt x="161" y="45"/>
                    </a:lnTo>
                    <a:lnTo>
                      <a:pt x="134" y="38"/>
                    </a:lnTo>
                    <a:lnTo>
                      <a:pt x="108" y="29"/>
                    </a:lnTo>
                    <a:lnTo>
                      <a:pt x="82" y="21"/>
                    </a:lnTo>
                    <a:lnTo>
                      <a:pt x="57" y="13"/>
                    </a:lnTo>
                    <a:lnTo>
                      <a:pt x="35" y="6"/>
                    </a:lnTo>
                    <a:lnTo>
                      <a:pt x="18" y="2"/>
                    </a:lnTo>
                    <a:lnTo>
                      <a:pt x="6" y="0"/>
                    </a:lnTo>
                    <a:lnTo>
                      <a:pt x="0" y="3"/>
                    </a:lnTo>
                    <a:lnTo>
                      <a:pt x="0" y="7"/>
                    </a:lnTo>
                    <a:lnTo>
                      <a:pt x="2" y="16"/>
                    </a:lnTo>
                    <a:lnTo>
                      <a:pt x="4" y="26"/>
                    </a:lnTo>
                    <a:lnTo>
                      <a:pt x="9" y="41"/>
                    </a:lnTo>
                    <a:lnTo>
                      <a:pt x="15" y="57"/>
                    </a:lnTo>
                    <a:lnTo>
                      <a:pt x="22" y="75"/>
                    </a:lnTo>
                    <a:lnTo>
                      <a:pt x="32" y="95"/>
                    </a:lnTo>
                    <a:lnTo>
                      <a:pt x="44" y="116"/>
                    </a:lnTo>
                    <a:lnTo>
                      <a:pt x="58" y="136"/>
                    </a:lnTo>
                    <a:lnTo>
                      <a:pt x="75" y="158"/>
                    </a:lnTo>
                    <a:lnTo>
                      <a:pt x="95" y="178"/>
                    </a:lnTo>
                    <a:lnTo>
                      <a:pt x="117" y="199"/>
                    </a:lnTo>
                    <a:lnTo>
                      <a:pt x="142" y="218"/>
                    </a:lnTo>
                    <a:lnTo>
                      <a:pt x="171" y="235"/>
                    </a:lnTo>
                    <a:lnTo>
                      <a:pt x="203" y="250"/>
                    </a:lnTo>
                    <a:lnTo>
                      <a:pt x="238" y="263"/>
                    </a:lnTo>
                    <a:close/>
                  </a:path>
                </a:pathLst>
              </a:custGeom>
              <a:solidFill>
                <a:srgbClr val="7FFF7F"/>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sp>
            <p:nvSpPr>
              <p:cNvPr id="1044" name="Freeform 20"/>
              <p:cNvSpPr>
                <a:spLocks/>
              </p:cNvSpPr>
              <p:nvPr/>
            </p:nvSpPr>
            <p:spPr bwMode="auto">
              <a:xfrm>
                <a:off x="1619" y="1607"/>
                <a:ext cx="108" cy="110"/>
              </a:xfrm>
              <a:custGeom>
                <a:avLst/>
                <a:gdLst/>
                <a:ahLst/>
                <a:cxnLst>
                  <a:cxn ang="0">
                    <a:pos x="54" y="110"/>
                  </a:cxn>
                  <a:cxn ang="0">
                    <a:pos x="65" y="109"/>
                  </a:cxn>
                  <a:cxn ang="0">
                    <a:pos x="75" y="106"/>
                  </a:cxn>
                  <a:cxn ang="0">
                    <a:pos x="84" y="101"/>
                  </a:cxn>
                  <a:cxn ang="0">
                    <a:pos x="92" y="94"/>
                  </a:cxn>
                  <a:cxn ang="0">
                    <a:pos x="100" y="85"/>
                  </a:cxn>
                  <a:cxn ang="0">
                    <a:pos x="104" y="76"/>
                  </a:cxn>
                  <a:cxn ang="0">
                    <a:pos x="107" y="66"/>
                  </a:cxn>
                  <a:cxn ang="0">
                    <a:pos x="108" y="55"/>
                  </a:cxn>
                  <a:cxn ang="0">
                    <a:pos x="107" y="44"/>
                  </a:cxn>
                  <a:cxn ang="0">
                    <a:pos x="104" y="34"/>
                  </a:cxn>
                  <a:cxn ang="0">
                    <a:pos x="100" y="25"/>
                  </a:cxn>
                  <a:cxn ang="0">
                    <a:pos x="92" y="17"/>
                  </a:cxn>
                  <a:cxn ang="0">
                    <a:pos x="84" y="9"/>
                  </a:cxn>
                  <a:cxn ang="0">
                    <a:pos x="75" y="5"/>
                  </a:cxn>
                  <a:cxn ang="0">
                    <a:pos x="65" y="2"/>
                  </a:cxn>
                  <a:cxn ang="0">
                    <a:pos x="54" y="0"/>
                  </a:cxn>
                  <a:cxn ang="0">
                    <a:pos x="43" y="2"/>
                  </a:cxn>
                  <a:cxn ang="0">
                    <a:pos x="32" y="5"/>
                  </a:cxn>
                  <a:cxn ang="0">
                    <a:pos x="24" y="9"/>
                  </a:cxn>
                  <a:cxn ang="0">
                    <a:pos x="16" y="17"/>
                  </a:cxn>
                  <a:cxn ang="0">
                    <a:pos x="9" y="25"/>
                  </a:cxn>
                  <a:cxn ang="0">
                    <a:pos x="5" y="34"/>
                  </a:cxn>
                  <a:cxn ang="0">
                    <a:pos x="2" y="44"/>
                  </a:cxn>
                  <a:cxn ang="0">
                    <a:pos x="0" y="55"/>
                  </a:cxn>
                  <a:cxn ang="0">
                    <a:pos x="2" y="66"/>
                  </a:cxn>
                  <a:cxn ang="0">
                    <a:pos x="5" y="76"/>
                  </a:cxn>
                  <a:cxn ang="0">
                    <a:pos x="9" y="85"/>
                  </a:cxn>
                  <a:cxn ang="0">
                    <a:pos x="16" y="94"/>
                  </a:cxn>
                  <a:cxn ang="0">
                    <a:pos x="24" y="101"/>
                  </a:cxn>
                  <a:cxn ang="0">
                    <a:pos x="32" y="106"/>
                  </a:cxn>
                  <a:cxn ang="0">
                    <a:pos x="43" y="109"/>
                  </a:cxn>
                  <a:cxn ang="0">
                    <a:pos x="54" y="110"/>
                  </a:cxn>
                </a:cxnLst>
                <a:rect l="0" t="0" r="r" b="b"/>
                <a:pathLst>
                  <a:path w="108" h="110">
                    <a:moveTo>
                      <a:pt x="54" y="110"/>
                    </a:moveTo>
                    <a:lnTo>
                      <a:pt x="65" y="109"/>
                    </a:lnTo>
                    <a:lnTo>
                      <a:pt x="75" y="106"/>
                    </a:lnTo>
                    <a:lnTo>
                      <a:pt x="84" y="101"/>
                    </a:lnTo>
                    <a:lnTo>
                      <a:pt x="92" y="94"/>
                    </a:lnTo>
                    <a:lnTo>
                      <a:pt x="100" y="85"/>
                    </a:lnTo>
                    <a:lnTo>
                      <a:pt x="104" y="76"/>
                    </a:lnTo>
                    <a:lnTo>
                      <a:pt x="107" y="66"/>
                    </a:lnTo>
                    <a:lnTo>
                      <a:pt x="108" y="55"/>
                    </a:lnTo>
                    <a:lnTo>
                      <a:pt x="107" y="44"/>
                    </a:lnTo>
                    <a:lnTo>
                      <a:pt x="104" y="34"/>
                    </a:lnTo>
                    <a:lnTo>
                      <a:pt x="100" y="25"/>
                    </a:lnTo>
                    <a:lnTo>
                      <a:pt x="92" y="17"/>
                    </a:lnTo>
                    <a:lnTo>
                      <a:pt x="84" y="9"/>
                    </a:lnTo>
                    <a:lnTo>
                      <a:pt x="75" y="5"/>
                    </a:lnTo>
                    <a:lnTo>
                      <a:pt x="65" y="2"/>
                    </a:lnTo>
                    <a:lnTo>
                      <a:pt x="54" y="0"/>
                    </a:lnTo>
                    <a:lnTo>
                      <a:pt x="43" y="2"/>
                    </a:lnTo>
                    <a:lnTo>
                      <a:pt x="32" y="5"/>
                    </a:lnTo>
                    <a:lnTo>
                      <a:pt x="24" y="9"/>
                    </a:lnTo>
                    <a:lnTo>
                      <a:pt x="16" y="17"/>
                    </a:lnTo>
                    <a:lnTo>
                      <a:pt x="9" y="25"/>
                    </a:lnTo>
                    <a:lnTo>
                      <a:pt x="5" y="34"/>
                    </a:lnTo>
                    <a:lnTo>
                      <a:pt x="2" y="44"/>
                    </a:lnTo>
                    <a:lnTo>
                      <a:pt x="0" y="55"/>
                    </a:lnTo>
                    <a:lnTo>
                      <a:pt x="2" y="66"/>
                    </a:lnTo>
                    <a:lnTo>
                      <a:pt x="5" y="76"/>
                    </a:lnTo>
                    <a:lnTo>
                      <a:pt x="9" y="85"/>
                    </a:lnTo>
                    <a:lnTo>
                      <a:pt x="16" y="94"/>
                    </a:lnTo>
                    <a:lnTo>
                      <a:pt x="24" y="101"/>
                    </a:lnTo>
                    <a:lnTo>
                      <a:pt x="32" y="106"/>
                    </a:lnTo>
                    <a:lnTo>
                      <a:pt x="43" y="109"/>
                    </a:lnTo>
                    <a:lnTo>
                      <a:pt x="54" y="110"/>
                    </a:lnTo>
                    <a:close/>
                  </a:path>
                </a:pathLst>
              </a:custGeom>
              <a:solidFill>
                <a:srgbClr val="FFBCBC"/>
              </a:solidFill>
              <a:ln w="9525">
                <a:noFill/>
                <a:round/>
                <a:headEnd/>
                <a:tailEnd/>
              </a:ln>
            </p:spPr>
            <p:txBody>
              <a:bodyPr/>
              <a:lstStyle/>
              <a:p>
                <a:pPr fontAlgn="base">
                  <a:spcBef>
                    <a:spcPct val="0"/>
                  </a:spcBef>
                  <a:spcAft>
                    <a:spcPct val="0"/>
                  </a:spcAft>
                </a:pPr>
                <a:endParaRPr lang="en-US">
                  <a:solidFill>
                    <a:srgbClr val="000000"/>
                  </a:solidFill>
                  <a:latin typeface="Arial" charset="0"/>
                  <a:cs typeface="Arial" charset="0"/>
                </a:endParaRPr>
              </a:p>
            </p:txBody>
          </p:sp>
        </p:grpSp>
      </p:grpSp>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latin typeface="Arial" charset="0"/>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latin typeface="Arial" charset="0"/>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620FB669-868B-4508-AB43-08F8E891AAAB}" type="slidenum">
              <a:rPr lang="en-US" smtClean="0">
                <a:solidFill>
                  <a:srgbClr val="000000"/>
                </a:solidFill>
                <a:latin typeface="Arial" charset="0"/>
                <a:cs typeface="Arial" charset="0"/>
              </a:rPr>
              <a:pPr fontAlgn="base">
                <a:spcBef>
                  <a:spcPct val="0"/>
                </a:spcBef>
                <a:spcAft>
                  <a:spcPct val="0"/>
                </a:spcAft>
              </a:pPr>
              <a:t>‹#›</a:t>
            </a:fld>
            <a:endParaRPr lang="en-US" smtClean="0">
              <a:solidFill>
                <a:srgbClr val="000000"/>
              </a:solidFill>
              <a:latin typeface="Arial" charset="0"/>
              <a:cs typeface="Arial" charset="0"/>
            </a:endParaRPr>
          </a:p>
        </p:txBody>
      </p:sp>
    </p:spTree>
    <p:extLst>
      <p:ext uri="{BB962C8B-B14F-4D97-AF65-F5344CB8AC3E}">
        <p14:creationId xmlns:p14="http://schemas.microsoft.com/office/powerpoint/2010/main" val="23072862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fontAlgn="base" hangingPunct="1">
        <a:spcBef>
          <a:spcPct val="0"/>
        </a:spcBef>
        <a:spcAft>
          <a:spcPct val="0"/>
        </a:spcAft>
        <a:defRPr sz="4400">
          <a:solidFill>
            <a:schemeClr val="bg1"/>
          </a:solidFill>
          <a:latin typeface="+mj-lt"/>
          <a:ea typeface="+mj-ea"/>
          <a:cs typeface="+mj-cs"/>
        </a:defRPr>
      </a:lvl1pPr>
      <a:lvl2pPr algn="ctr" rtl="0" eaLnBrk="1" fontAlgn="base" hangingPunct="1">
        <a:spcBef>
          <a:spcPct val="0"/>
        </a:spcBef>
        <a:spcAft>
          <a:spcPct val="0"/>
        </a:spcAft>
        <a:defRPr sz="4400">
          <a:solidFill>
            <a:schemeClr val="bg1"/>
          </a:solidFill>
          <a:latin typeface="Elementary Light SF" pitchFamily="2" charset="0"/>
        </a:defRPr>
      </a:lvl2pPr>
      <a:lvl3pPr algn="ctr" rtl="0" eaLnBrk="1" fontAlgn="base" hangingPunct="1">
        <a:spcBef>
          <a:spcPct val="0"/>
        </a:spcBef>
        <a:spcAft>
          <a:spcPct val="0"/>
        </a:spcAft>
        <a:defRPr sz="4400">
          <a:solidFill>
            <a:schemeClr val="bg1"/>
          </a:solidFill>
          <a:latin typeface="Elementary Light SF" pitchFamily="2" charset="0"/>
        </a:defRPr>
      </a:lvl3pPr>
      <a:lvl4pPr algn="ctr" rtl="0" eaLnBrk="1" fontAlgn="base" hangingPunct="1">
        <a:spcBef>
          <a:spcPct val="0"/>
        </a:spcBef>
        <a:spcAft>
          <a:spcPct val="0"/>
        </a:spcAft>
        <a:defRPr sz="4400">
          <a:solidFill>
            <a:schemeClr val="bg1"/>
          </a:solidFill>
          <a:latin typeface="Elementary Light SF" pitchFamily="2" charset="0"/>
        </a:defRPr>
      </a:lvl4pPr>
      <a:lvl5pPr algn="ctr" rtl="0" eaLnBrk="1" fontAlgn="base" hangingPunct="1">
        <a:spcBef>
          <a:spcPct val="0"/>
        </a:spcBef>
        <a:spcAft>
          <a:spcPct val="0"/>
        </a:spcAft>
        <a:defRPr sz="4400">
          <a:solidFill>
            <a:schemeClr val="bg1"/>
          </a:solidFill>
          <a:latin typeface="Elementary Light SF" pitchFamily="2" charset="0"/>
        </a:defRPr>
      </a:lvl5pPr>
      <a:lvl6pPr marL="457200" algn="ctr" rtl="0" eaLnBrk="1" fontAlgn="base" hangingPunct="1">
        <a:spcBef>
          <a:spcPct val="0"/>
        </a:spcBef>
        <a:spcAft>
          <a:spcPct val="0"/>
        </a:spcAft>
        <a:defRPr sz="4400">
          <a:solidFill>
            <a:schemeClr val="bg1"/>
          </a:solidFill>
          <a:latin typeface="Elementary Light SF" pitchFamily="2" charset="0"/>
        </a:defRPr>
      </a:lvl6pPr>
      <a:lvl7pPr marL="914400" algn="ctr" rtl="0" eaLnBrk="1" fontAlgn="base" hangingPunct="1">
        <a:spcBef>
          <a:spcPct val="0"/>
        </a:spcBef>
        <a:spcAft>
          <a:spcPct val="0"/>
        </a:spcAft>
        <a:defRPr sz="4400">
          <a:solidFill>
            <a:schemeClr val="bg1"/>
          </a:solidFill>
          <a:latin typeface="Elementary Light SF" pitchFamily="2" charset="0"/>
        </a:defRPr>
      </a:lvl7pPr>
      <a:lvl8pPr marL="1371600" algn="ctr" rtl="0" eaLnBrk="1" fontAlgn="base" hangingPunct="1">
        <a:spcBef>
          <a:spcPct val="0"/>
        </a:spcBef>
        <a:spcAft>
          <a:spcPct val="0"/>
        </a:spcAft>
        <a:defRPr sz="4400">
          <a:solidFill>
            <a:schemeClr val="bg1"/>
          </a:solidFill>
          <a:latin typeface="Elementary Light SF" pitchFamily="2" charset="0"/>
        </a:defRPr>
      </a:lvl8pPr>
      <a:lvl9pPr marL="1828800" algn="ctr" rtl="0" eaLnBrk="1" fontAlgn="base" hangingPunct="1">
        <a:spcBef>
          <a:spcPct val="0"/>
        </a:spcBef>
        <a:spcAft>
          <a:spcPct val="0"/>
        </a:spcAft>
        <a:defRPr sz="4400">
          <a:solidFill>
            <a:schemeClr val="bg1"/>
          </a:solidFill>
          <a:latin typeface="Elementary Light SF" pitchFamily="2" charset="0"/>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8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000">
          <a:solidFill>
            <a:schemeClr val="bg1"/>
          </a:solidFill>
          <a:latin typeface="+mn-lt"/>
        </a:defRPr>
      </a:lvl4pPr>
      <a:lvl5pPr marL="2057400" indent="-228600" algn="l" rtl="0" eaLnBrk="1" fontAlgn="base" hangingPunct="1">
        <a:spcBef>
          <a:spcPct val="20000"/>
        </a:spcBef>
        <a:spcAft>
          <a:spcPct val="0"/>
        </a:spcAft>
        <a:buChar char="»"/>
        <a:defRPr sz="20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93629D3D-BEA9-414B-B14E-D04BD6A3A73F}" type="datetimeFigureOut">
              <a:rPr lang="en-US" smtClean="0">
                <a:solidFill>
                  <a:prstClr val="white">
                    <a:alpha val="60000"/>
                  </a:prstClr>
                </a:solidFill>
              </a:rPr>
              <a:pPr/>
              <a:t>10/29/2013</a:t>
            </a:fld>
            <a:endParaRPr lang="en-US">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B6C62AF4-70F0-47FF-B937-6B6D8CE77B7A}"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1739616322"/>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www.tomrichey.ne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users.chariot.net.au/~gmarts/eastcalc.htm" TargetMode="External"/><Relationship Id="rId2" Type="http://schemas.openxmlformats.org/officeDocument/2006/relationships/hyperlink" Target="http://www.timeanddate.com/holidays/us/ramadan-begins" TargetMode="External"/><Relationship Id="rId1" Type="http://schemas.openxmlformats.org/officeDocument/2006/relationships/slideLayout" Target="../slideLayouts/slideLayout2.xml"/><Relationship Id="rId4" Type="http://schemas.openxmlformats.org/officeDocument/2006/relationships/hyperlink" Target="http://www.islamfortoday.com/ramadan09.ht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35.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slide" Target="slide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customXml" Target="../ink/ink2.xml"/><Relationship Id="rId10" Type="http://schemas.openxmlformats.org/officeDocument/2006/relationships/image" Target="../media/image34.emf"/><Relationship Id="rId4" Type="http://schemas.openxmlformats.org/officeDocument/2006/relationships/image" Target="../media/image31.emf"/><Relationship Id="rId9" Type="http://schemas.openxmlformats.org/officeDocument/2006/relationships/customXml" Target="../ink/ink4.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slide" Target="slide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hyperlink" Target="http://www.wall-maps.com/Classroom/HISTORY/World/Universal/World-history-universal.ht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upload.wikimedia.org/wikipedia/commons/1/16/Frankish_Empire_481_to_814-en.svg" TargetMode="External"/><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upload.wikimedia.org/wikipedia/commons/e/e7/Steuben_-_Bataille_de_Poitiers.png"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upload.wikimedia.org/wikipedia/commons/e/e7/Steuben_-_Bataille_de_Poitiers.png" TargetMode="Externa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hyperlink" Target="http://www.mlahanas.de/Greeks/Medieval/war/WallsOfConstantinople.html" TargetMode="External"/><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hyperlink" Target="http://espliego.files.wordpress.com/2008/03/islam-map1ref1.jpg" TargetMode="External"/><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en.wikipedia.org/wiki/Humorism"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tomrichey.net/" TargetMode="Externa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hyperlink" Target="http://www.twitter.com/tomrichey" TargetMode="External"/><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alpha val="63000"/>
              </a:srgbClr>
            </a:gs>
            <a:gs pos="45000">
              <a:srgbClr val="E6D78A"/>
            </a:gs>
            <a:gs pos="77000">
              <a:srgbClr val="C7AC4C">
                <a:alpha val="68000"/>
              </a:srgbClr>
            </a:gs>
            <a:gs pos="100000">
              <a:srgbClr val="E6DCAC"/>
            </a:gs>
          </a:gsLst>
          <a:lin ang="5400000" scaled="0"/>
          <a:tileRect/>
        </a:gradFill>
        <a:effectLst/>
      </p:bgPr>
    </p:bg>
    <p:spTree>
      <p:nvGrpSpPr>
        <p:cNvPr id="1" name=""/>
        <p:cNvGrpSpPr/>
        <p:nvPr/>
      </p:nvGrpSpPr>
      <p:grpSpPr>
        <a:xfrm>
          <a:off x="0" y="0"/>
          <a:ext cx="0" cy="0"/>
          <a:chOff x="0" y="0"/>
          <a:chExt cx="0" cy="0"/>
        </a:xfrm>
      </p:grpSpPr>
      <p:pic>
        <p:nvPicPr>
          <p:cNvPr id="4" name="Picture 4" descr="247px-Bismillah_sv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234320" y="381001"/>
            <a:ext cx="3528680" cy="3429000"/>
          </a:xfrm>
          <a:prstGeom prst="rect">
            <a:avLst/>
          </a:prstGeom>
          <a:noFill/>
          <a:ln w="9525">
            <a:noFill/>
            <a:miter lim="800000"/>
            <a:headEnd/>
            <a:tailEnd/>
          </a:ln>
          <a:effectLst>
            <a:softEdge rad="31750"/>
          </a:effectLst>
        </p:spPr>
      </p:pic>
      <p:sp>
        <p:nvSpPr>
          <p:cNvPr id="2" name="Title 1"/>
          <p:cNvSpPr>
            <a:spLocks noGrp="1"/>
          </p:cNvSpPr>
          <p:nvPr>
            <p:ph type="ctrTitle"/>
          </p:nvPr>
        </p:nvSpPr>
        <p:spPr>
          <a:xfrm>
            <a:off x="76200" y="152400"/>
            <a:ext cx="4572000" cy="2209800"/>
          </a:xfrm>
        </p:spPr>
        <p:txBody>
          <a:bodyPr>
            <a:noAutofit/>
          </a:bodyPr>
          <a:lstStyle/>
          <a:p>
            <a:r>
              <a:rPr lang="en-US"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Rise of Islam</a:t>
            </a:r>
            <a:endPar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6" name="Picture 1">
            <a:hlinkClick r:id="rId4"/>
          </p:cNvPr>
          <p:cNvPicPr>
            <a:picLocks noChangeAspect="1" noChangeArrowheads="1"/>
          </p:cNvPicPr>
          <p:nvPr/>
        </p:nvPicPr>
        <p:blipFill>
          <a:blip r:embed="rId5" cstate="print"/>
          <a:srcRect/>
          <a:stretch>
            <a:fillRect/>
          </a:stretch>
        </p:blipFill>
        <p:spPr bwMode="auto">
          <a:xfrm>
            <a:off x="5054991" y="4953000"/>
            <a:ext cx="3879459" cy="1606146"/>
          </a:xfrm>
          <a:prstGeom prst="rect">
            <a:avLst/>
          </a:prstGeom>
          <a:noFill/>
          <a:ln w="9525">
            <a:noFill/>
            <a:miter lim="800000"/>
            <a:headEnd/>
            <a:tailEnd/>
          </a:ln>
          <a:effectLst>
            <a:glow rad="139700">
              <a:schemeClr val="accent1">
                <a:satMod val="175000"/>
                <a:alpha val="40000"/>
              </a:schemeClr>
            </a:glow>
            <a:softEdge rad="12700"/>
          </a:effectLst>
        </p:spPr>
      </p:pic>
      <p:pic>
        <p:nvPicPr>
          <p:cNvPr id="34817" name="Picture 1"/>
          <p:cNvPicPr>
            <a:picLocks noChangeAspect="1" noChangeArrowheads="1"/>
          </p:cNvPicPr>
          <p:nvPr/>
        </p:nvPicPr>
        <p:blipFill>
          <a:blip r:embed="rId6" cstate="print"/>
          <a:srcRect l="36383" t="11069" r="11415" b="4878"/>
          <a:stretch>
            <a:fillRect/>
          </a:stretch>
        </p:blipFill>
        <p:spPr bwMode="auto">
          <a:xfrm>
            <a:off x="381000" y="2438400"/>
            <a:ext cx="3962400" cy="4137891"/>
          </a:xfrm>
          <a:prstGeom prst="rect">
            <a:avLst/>
          </a:prstGeom>
          <a:noFill/>
          <a:ln w="9525">
            <a:noFill/>
            <a:miter lim="800000"/>
            <a:headEnd/>
            <a:tailEnd/>
          </a:ln>
          <a:effectLst>
            <a:softEdge rad="31750"/>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Hejaz</a:t>
            </a:r>
          </a:p>
        </p:txBody>
      </p:sp>
      <p:sp>
        <p:nvSpPr>
          <p:cNvPr id="11267" name="Rectangle 3"/>
          <p:cNvSpPr>
            <a:spLocks noGrp="1" noChangeArrowheads="1"/>
          </p:cNvSpPr>
          <p:nvPr>
            <p:ph type="body" idx="1"/>
          </p:nvPr>
        </p:nvSpPr>
        <p:spPr>
          <a:xfrm>
            <a:off x="457200" y="1600200"/>
            <a:ext cx="2819400" cy="4525963"/>
          </a:xfrm>
        </p:spPr>
        <p:txBody>
          <a:bodyPr>
            <a:normAutofit/>
          </a:bodyPr>
          <a:lstStyle/>
          <a:p>
            <a:pPr eaLnBrk="1" hangingPunct="1"/>
            <a:r>
              <a:rPr lang="en-US" sz="4000" dirty="0" smtClean="0"/>
              <a:t>Region of Islam’s holy places</a:t>
            </a:r>
          </a:p>
          <a:p>
            <a:pPr eaLnBrk="1" hangingPunct="1"/>
            <a:endParaRPr lang="en-US" sz="4000" dirty="0" smtClean="0"/>
          </a:p>
          <a:p>
            <a:pPr eaLnBrk="1" hangingPunct="1"/>
            <a:r>
              <a:rPr lang="en-US" sz="4000" dirty="0" smtClean="0"/>
              <a:t>Trade Routes</a:t>
            </a:r>
          </a:p>
        </p:txBody>
      </p:sp>
      <p:pic>
        <p:nvPicPr>
          <p:cNvPr id="11268" name="Picture 4" descr="651px-Hijaz"/>
          <p:cNvPicPr>
            <a:picLocks noChangeAspect="1" noChangeArrowheads="1"/>
          </p:cNvPicPr>
          <p:nvPr/>
        </p:nvPicPr>
        <p:blipFill>
          <a:blip r:embed="rId2" cstate="email"/>
          <a:srcRect/>
          <a:stretch>
            <a:fillRect/>
          </a:stretch>
        </p:blipFill>
        <p:spPr bwMode="auto">
          <a:xfrm>
            <a:off x="3512578" y="1295400"/>
            <a:ext cx="5631422"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mtClean="0"/>
              <a:t>Bedouin</a:t>
            </a:r>
          </a:p>
        </p:txBody>
      </p:sp>
      <p:sp>
        <p:nvSpPr>
          <p:cNvPr id="12291" name="Rectangle 3"/>
          <p:cNvSpPr>
            <a:spLocks noGrp="1" noChangeArrowheads="1"/>
          </p:cNvSpPr>
          <p:nvPr>
            <p:ph type="body" idx="1"/>
          </p:nvPr>
        </p:nvSpPr>
        <p:spPr/>
        <p:txBody>
          <a:bodyPr/>
          <a:lstStyle/>
          <a:p>
            <a:pPr eaLnBrk="1" hangingPunct="1"/>
            <a:r>
              <a:rPr lang="en-US" dirty="0" smtClean="0"/>
              <a:t>The term “</a:t>
            </a:r>
            <a:r>
              <a:rPr lang="en-US" dirty="0" err="1" smtClean="0"/>
              <a:t>Bedu</a:t>
            </a:r>
            <a:r>
              <a:rPr lang="en-US" dirty="0" smtClean="0"/>
              <a:t>” means </a:t>
            </a:r>
            <a:r>
              <a:rPr lang="en-US" b="1" i="1" dirty="0" smtClean="0"/>
              <a:t>inhabitant of the desert</a:t>
            </a:r>
          </a:p>
          <a:p>
            <a:pPr eaLnBrk="1" hangingPunct="1"/>
            <a:r>
              <a:rPr lang="en-US" dirty="0" smtClean="0"/>
              <a:t>It refers to an </a:t>
            </a:r>
            <a:r>
              <a:rPr lang="en-US" b="1" i="1" dirty="0" smtClean="0"/>
              <a:t>Arab nomadic pastoralist.  </a:t>
            </a:r>
          </a:p>
          <a:p>
            <a:pPr eaLnBrk="1" hangingPunct="1"/>
            <a:r>
              <a:rPr lang="en-US" dirty="0" smtClean="0"/>
              <a:t>Tribal Loyalty / Kin Relationships:</a:t>
            </a:r>
          </a:p>
          <a:p>
            <a:pPr lvl="1"/>
            <a:r>
              <a:rPr lang="en-US" b="1" i="1" dirty="0" smtClean="0"/>
              <a:t>"I and my brothers against my cousins, I and my brothers and my cousins against the world.“</a:t>
            </a:r>
          </a:p>
          <a:p>
            <a:pPr lvl="3"/>
            <a:r>
              <a:rPr lang="en-US" b="1" dirty="0" smtClean="0"/>
              <a:t>Bedouin Proverb</a:t>
            </a:r>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endParaRPr lang="en-US" smtClean="0"/>
          </a:p>
        </p:txBody>
      </p:sp>
      <p:sp>
        <p:nvSpPr>
          <p:cNvPr id="13315" name="Rectangle 3"/>
          <p:cNvSpPr>
            <a:spLocks noGrp="1" noChangeArrowheads="1"/>
          </p:cNvSpPr>
          <p:nvPr>
            <p:ph type="body" idx="1"/>
          </p:nvPr>
        </p:nvSpPr>
        <p:spPr/>
        <p:txBody>
          <a:bodyPr/>
          <a:lstStyle/>
          <a:p>
            <a:pPr eaLnBrk="1" hangingPunct="1"/>
            <a:endParaRPr lang="en-US" smtClean="0"/>
          </a:p>
        </p:txBody>
      </p:sp>
      <p:pic>
        <p:nvPicPr>
          <p:cNvPr id="21505" name="Picture 1"/>
          <p:cNvPicPr>
            <a:picLocks noChangeAspect="1" noChangeArrowheads="1"/>
          </p:cNvPicPr>
          <p:nvPr/>
        </p:nvPicPr>
        <p:blipFill>
          <a:blip r:embed="rId2" cstate="print"/>
          <a:srcRect/>
          <a:stretch>
            <a:fillRect/>
          </a:stretch>
        </p:blipFill>
        <p:spPr bwMode="auto">
          <a:xfrm>
            <a:off x="0" y="381000"/>
            <a:ext cx="9149719" cy="609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endParaRPr lang="en-US" smtClean="0"/>
          </a:p>
        </p:txBody>
      </p:sp>
      <p:sp>
        <p:nvSpPr>
          <p:cNvPr id="14339" name="Rectangle 3"/>
          <p:cNvSpPr>
            <a:spLocks noGrp="1" noChangeArrowheads="1"/>
          </p:cNvSpPr>
          <p:nvPr>
            <p:ph type="body" idx="1"/>
          </p:nvPr>
        </p:nvSpPr>
        <p:spPr/>
        <p:txBody>
          <a:bodyPr/>
          <a:lstStyle/>
          <a:p>
            <a:pPr eaLnBrk="1" hangingPunct="1"/>
            <a:endParaRPr lang="en-US" smtClean="0"/>
          </a:p>
        </p:txBody>
      </p:sp>
      <p:pic>
        <p:nvPicPr>
          <p:cNvPr id="14340" name="Picture 4" descr="250px-Bedouinnasserwadirum"/>
          <p:cNvPicPr>
            <a:picLocks noChangeAspect="1" noChangeArrowheads="1"/>
          </p:cNvPicPr>
          <p:nvPr/>
        </p:nvPicPr>
        <p:blipFill>
          <a:blip r:embed="rId2" cstate="print"/>
          <a:srcRect/>
          <a:stretch>
            <a:fillRect/>
          </a:stretch>
        </p:blipFill>
        <p:spPr bwMode="auto">
          <a:xfrm>
            <a:off x="2209800" y="-21249"/>
            <a:ext cx="4725502" cy="68792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Muhammad</a:t>
            </a:r>
            <a:endParaRPr lang="en-US" dirty="0"/>
          </a:p>
        </p:txBody>
      </p:sp>
      <p:sp>
        <p:nvSpPr>
          <p:cNvPr id="4" name="Content Placeholder 3"/>
          <p:cNvSpPr>
            <a:spLocks noGrp="1"/>
          </p:cNvSpPr>
          <p:nvPr>
            <p:ph sz="half" idx="1"/>
          </p:nvPr>
        </p:nvSpPr>
        <p:spPr/>
        <p:txBody>
          <a:bodyPr>
            <a:normAutofit lnSpcReduction="10000"/>
          </a:bodyPr>
          <a:lstStyle/>
          <a:p>
            <a:r>
              <a:rPr lang="en-US" dirty="0" smtClean="0"/>
              <a:t>b. 570 A.D. in Mecca</a:t>
            </a:r>
          </a:p>
          <a:p>
            <a:pPr lvl="1"/>
            <a:r>
              <a:rPr lang="en-US" dirty="0" smtClean="0"/>
              <a:t>Trading and religious center</a:t>
            </a:r>
          </a:p>
          <a:p>
            <a:pPr lvl="1"/>
            <a:r>
              <a:rPr lang="en-US" dirty="0" err="1" smtClean="0"/>
              <a:t>Kaaba</a:t>
            </a:r>
            <a:r>
              <a:rPr lang="en-US" dirty="0" smtClean="0"/>
              <a:t> </a:t>
            </a:r>
          </a:p>
          <a:p>
            <a:endParaRPr lang="en-US" dirty="0" smtClean="0"/>
          </a:p>
          <a:p>
            <a:r>
              <a:rPr lang="en-US" dirty="0" smtClean="0"/>
              <a:t>Led trade caravans through the Hejaz</a:t>
            </a:r>
          </a:p>
          <a:p>
            <a:endParaRPr lang="en-US" dirty="0" smtClean="0"/>
          </a:p>
          <a:p>
            <a:r>
              <a:rPr lang="en-US" dirty="0" smtClean="0"/>
              <a:t>Exposed to diverse people and ideas</a:t>
            </a:r>
            <a:endParaRPr lang="en-US" dirty="0"/>
          </a:p>
        </p:txBody>
      </p:sp>
      <p:pic>
        <p:nvPicPr>
          <p:cNvPr id="1026" name="Picture 2"/>
          <p:cNvPicPr>
            <a:picLocks noGrp="1" noChangeAspect="1" noChangeArrowheads="1"/>
          </p:cNvPicPr>
          <p:nvPr>
            <p:ph sz="half" idx="2"/>
          </p:nvPr>
        </p:nvPicPr>
        <p:blipFill>
          <a:blip r:embed="rId2" cstate="email"/>
          <a:srcRect/>
          <a:stretch>
            <a:fillRect/>
          </a:stretch>
        </p:blipFill>
        <p:spPr bwMode="auto">
          <a:xfrm>
            <a:off x="4114800" y="2362200"/>
            <a:ext cx="4823178" cy="27130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9218" name="Picture 2" descr="F:\Global Studies I\Unit 4 - Rome\aria rome\DSC00313.JPG"/>
          <p:cNvPicPr>
            <a:picLocks noChangeAspect="1" noChangeArrowheads="1"/>
          </p:cNvPicPr>
          <p:nvPr/>
        </p:nvPicPr>
        <p:blipFill>
          <a:blip r:embed="rId2" cstate="email"/>
          <a:srcRect/>
          <a:stretch>
            <a:fillRect/>
          </a:stretch>
        </p:blipFill>
        <p:spPr bwMode="auto">
          <a:xfrm>
            <a:off x="-1065" y="0"/>
            <a:ext cx="9145065" cy="685839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8000" dirty="0" smtClean="0"/>
              <a:t>Islam</a:t>
            </a:r>
            <a:endParaRPr lang="en-US" sz="8000" dirty="0"/>
          </a:p>
        </p:txBody>
      </p:sp>
      <p:sp>
        <p:nvSpPr>
          <p:cNvPr id="3" name="Content Placeholder 2"/>
          <p:cNvSpPr>
            <a:spLocks noGrp="1"/>
          </p:cNvSpPr>
          <p:nvPr>
            <p:ph sz="half" idx="1"/>
          </p:nvPr>
        </p:nvSpPr>
        <p:spPr>
          <a:xfrm>
            <a:off x="457200" y="1676400"/>
            <a:ext cx="4191000" cy="4343400"/>
          </a:xfrm>
        </p:spPr>
        <p:txBody>
          <a:bodyPr>
            <a:normAutofit/>
          </a:bodyPr>
          <a:lstStyle/>
          <a:p>
            <a:r>
              <a:rPr lang="en-US" dirty="0" smtClean="0"/>
              <a:t>Allah (God)</a:t>
            </a:r>
            <a:endParaRPr lang="en-US" dirty="0" smtClean="0"/>
          </a:p>
          <a:p>
            <a:r>
              <a:rPr lang="en-US" dirty="0" smtClean="0"/>
              <a:t>Muslim</a:t>
            </a:r>
            <a:endParaRPr lang="en-US" dirty="0" smtClean="0"/>
          </a:p>
          <a:p>
            <a:pPr lvl="1"/>
            <a:r>
              <a:rPr lang="en-US" dirty="0" smtClean="0"/>
              <a:t>One who submits</a:t>
            </a:r>
          </a:p>
          <a:p>
            <a:r>
              <a:rPr lang="en-US" dirty="0" err="1" smtClean="0"/>
              <a:t>Hijrah</a:t>
            </a:r>
            <a:endParaRPr lang="en-US" dirty="0" smtClean="0"/>
          </a:p>
          <a:p>
            <a:pPr lvl="1"/>
            <a:r>
              <a:rPr lang="en-US" dirty="0" smtClean="0"/>
              <a:t>622 A.D.</a:t>
            </a:r>
          </a:p>
          <a:p>
            <a:pPr lvl="1"/>
            <a:r>
              <a:rPr lang="en-US" dirty="0" smtClean="0"/>
              <a:t>Flight:  Mecca </a:t>
            </a:r>
            <a:r>
              <a:rPr lang="en-US" dirty="0" smtClean="0">
                <a:sym typeface="Wingdings" pitchFamily="2" charset="2"/>
              </a:rPr>
              <a:t> Medina</a:t>
            </a:r>
          </a:p>
          <a:p>
            <a:r>
              <a:rPr lang="en-US" dirty="0" smtClean="0">
                <a:sym typeface="Wingdings" pitchFamily="2" charset="2"/>
              </a:rPr>
              <a:t>Qur’an [Recitations]</a:t>
            </a:r>
          </a:p>
          <a:p>
            <a:pPr lvl="1"/>
            <a:r>
              <a:rPr lang="en-US" dirty="0" smtClean="0">
                <a:sym typeface="Wingdings" pitchFamily="2" charset="2"/>
              </a:rPr>
              <a:t>Dictated to Muhammad by </a:t>
            </a:r>
            <a:r>
              <a:rPr lang="en-US" b="1" dirty="0" smtClean="0">
                <a:sym typeface="Wingdings" pitchFamily="2" charset="2"/>
              </a:rPr>
              <a:t>Gabriel</a:t>
            </a:r>
            <a:endParaRPr lang="en-US" dirty="0" smtClean="0"/>
          </a:p>
          <a:p>
            <a:endParaRPr lang="en-US"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4755108" y="1752600"/>
            <a:ext cx="4084092" cy="4114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p:cNvPicPr>
            <a:picLocks noChangeAspect="1" noChangeArrowheads="1"/>
          </p:cNvPicPr>
          <p:nvPr/>
        </p:nvPicPr>
        <p:blipFill>
          <a:blip r:embed="rId2" cstate="print"/>
          <a:srcRect/>
          <a:stretch>
            <a:fillRect/>
          </a:stretch>
        </p:blipFill>
        <p:spPr bwMode="auto">
          <a:xfrm>
            <a:off x="1981200" y="0"/>
            <a:ext cx="5013435" cy="6858000"/>
          </a:xfrm>
          <a:prstGeom prst="rect">
            <a:avLst/>
          </a:prstGeom>
          <a:noFill/>
          <a:ln w="9525">
            <a:noFill/>
            <a:miter lim="800000"/>
            <a:headEnd/>
            <a:tailEnd/>
          </a:ln>
          <a:effectLst/>
        </p:spPr>
      </p:pic>
      <p:sp>
        <p:nvSpPr>
          <p:cNvPr id="6" name="TextBox 5"/>
          <p:cNvSpPr txBox="1"/>
          <p:nvPr/>
        </p:nvSpPr>
        <p:spPr>
          <a:xfrm>
            <a:off x="7467600" y="1371600"/>
            <a:ext cx="1371600" cy="3154710"/>
          </a:xfrm>
          <a:prstGeom prst="rect">
            <a:avLst/>
          </a:prstGeom>
          <a:noFill/>
        </p:spPr>
        <p:txBody>
          <a:bodyPr wrap="square" rtlCol="0">
            <a:spAutoFit/>
          </a:bodyPr>
          <a:lstStyle/>
          <a:p>
            <a:pPr algn="ctr"/>
            <a:r>
              <a:rPr lang="en-US" sz="19900" b="1" dirty="0">
                <a:solidFill>
                  <a:prstClr val="black"/>
                </a:solidFill>
              </a:rPr>
              <a:t>?</a:t>
            </a:r>
          </a:p>
        </p:txBody>
      </p:sp>
      <p:sp>
        <p:nvSpPr>
          <p:cNvPr id="7" name="TextBox 6"/>
          <p:cNvSpPr txBox="1"/>
          <p:nvPr/>
        </p:nvSpPr>
        <p:spPr>
          <a:xfrm rot="10800000">
            <a:off x="228600" y="1524000"/>
            <a:ext cx="1371600" cy="3154710"/>
          </a:xfrm>
          <a:prstGeom prst="rect">
            <a:avLst/>
          </a:prstGeom>
          <a:noFill/>
        </p:spPr>
        <p:txBody>
          <a:bodyPr wrap="square" rtlCol="0">
            <a:spAutoFit/>
          </a:bodyPr>
          <a:lstStyle/>
          <a:p>
            <a:pPr algn="ctr"/>
            <a:r>
              <a:rPr lang="en-US" sz="19900" b="1" dirty="0">
                <a:solidFill>
                  <a:prstClr val="black"/>
                </a:solidFill>
              </a:rPr>
              <a: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Pillars of Islam</a:t>
            </a:r>
            <a:endParaRPr lang="en-US" dirty="0"/>
          </a:p>
        </p:txBody>
      </p:sp>
      <p:pic>
        <p:nvPicPr>
          <p:cNvPr id="819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676400" y="990600"/>
            <a:ext cx="5562600" cy="556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z="4000" smtClean="0"/>
              <a:t>1</a:t>
            </a:r>
            <a:r>
              <a:rPr lang="en-US" sz="4000" baseline="30000" smtClean="0"/>
              <a:t>st</a:t>
            </a:r>
            <a:r>
              <a:rPr lang="en-US" sz="4000" smtClean="0"/>
              <a:t> Pillar: Profession of Faith (Shahada) </a:t>
            </a:r>
          </a:p>
        </p:txBody>
      </p:sp>
      <p:sp>
        <p:nvSpPr>
          <p:cNvPr id="2052" name="Rectangle 3"/>
          <p:cNvSpPr>
            <a:spLocks noGrp="1" noChangeArrowheads="1"/>
          </p:cNvSpPr>
          <p:nvPr>
            <p:ph type="body" idx="1"/>
          </p:nvPr>
        </p:nvSpPr>
        <p:spPr>
          <a:xfrm>
            <a:off x="457200" y="1600200"/>
            <a:ext cx="5638800" cy="4525963"/>
          </a:xfrm>
        </p:spPr>
        <p:txBody>
          <a:bodyPr/>
          <a:lstStyle/>
          <a:p>
            <a:pPr eaLnBrk="1" hangingPunct="1"/>
            <a:r>
              <a:rPr lang="en-US" dirty="0" smtClean="0"/>
              <a:t>TWOFOLD:</a:t>
            </a:r>
          </a:p>
          <a:p>
            <a:pPr lvl="1"/>
            <a:r>
              <a:rPr lang="en-US" b="1" dirty="0" smtClean="0"/>
              <a:t>God (Allah) is One</a:t>
            </a:r>
          </a:p>
          <a:p>
            <a:pPr lvl="1"/>
            <a:r>
              <a:rPr lang="en-US" b="1" dirty="0" smtClean="0"/>
              <a:t>Muhammad is the final prophet</a:t>
            </a:r>
          </a:p>
          <a:p>
            <a:pPr eaLnBrk="1" hangingPunct="1"/>
            <a:endParaRPr lang="en-US" dirty="0" smtClean="0"/>
          </a:p>
          <a:p>
            <a:pPr eaLnBrk="1" hangingPunct="1"/>
            <a:endParaRPr lang="en-US" dirty="0" smtClean="0"/>
          </a:p>
          <a:p>
            <a:pPr eaLnBrk="1" hangingPunct="1">
              <a:buNone/>
            </a:pPr>
            <a:r>
              <a:rPr lang="en-US" sz="2000" dirty="0" smtClean="0"/>
              <a:t>For Muslims, the Qur’an is the </a:t>
            </a:r>
          </a:p>
          <a:p>
            <a:pPr eaLnBrk="1" hangingPunct="1">
              <a:buNone/>
            </a:pPr>
            <a:r>
              <a:rPr lang="en-US" sz="2000" dirty="0" smtClean="0"/>
              <a:t>ultimate proof of this declaration.</a:t>
            </a:r>
          </a:p>
        </p:txBody>
      </p:sp>
      <p:pic>
        <p:nvPicPr>
          <p:cNvPr id="2053" name="Picture 4" descr="800px-IslamicGalleryBritishMuseum3"/>
          <p:cNvPicPr>
            <a:picLocks noChangeAspect="1" noChangeArrowheads="1"/>
          </p:cNvPicPr>
          <p:nvPr/>
        </p:nvPicPr>
        <p:blipFill>
          <a:blip r:embed="rId2" cstate="email"/>
          <a:srcRect/>
          <a:stretch>
            <a:fillRect/>
          </a:stretch>
        </p:blipFill>
        <p:spPr bwMode="auto">
          <a:xfrm>
            <a:off x="5486400" y="42672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hlinkClick r:id="" action="ppaction://hlinkshowjump?jump=lastslideviewed"/>
          </p:cNvPr>
          <p:cNvSpPr txBox="1"/>
          <p:nvPr/>
        </p:nvSpPr>
        <p:spPr>
          <a:xfrm>
            <a:off x="7467600" y="5486400"/>
            <a:ext cx="1219200" cy="923330"/>
          </a:xfrm>
          <a:prstGeom prst="rect">
            <a:avLst/>
          </a:prstGeom>
          <a:solidFill>
            <a:schemeClr val="lt1">
              <a:alpha val="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defRPr/>
            </a:pPr>
            <a:endParaRPr lang="en-US" sz="5400" b="1" kern="0" dirty="0">
              <a:solidFill>
                <a:sysClr val="windowText" lastClr="000000"/>
              </a:solidFill>
              <a:latin typeface="Calibri"/>
            </a:endParaRPr>
          </a:p>
        </p:txBody>
      </p:sp>
      <p:sp>
        <p:nvSpPr>
          <p:cNvPr id="3" name="Rectangle 2">
            <a:hlinkClick r:id="" action="ppaction://noaction"/>
          </p:cNvPr>
          <p:cNvSpPr/>
          <p:nvPr/>
        </p:nvSpPr>
        <p:spPr>
          <a:xfrm>
            <a:off x="4724400" y="5867400"/>
            <a:ext cx="1524000" cy="53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836540535"/>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2</a:t>
            </a:r>
            <a:r>
              <a:rPr lang="en-US" baseline="30000" smtClean="0"/>
              <a:t>nd</a:t>
            </a:r>
            <a:r>
              <a:rPr lang="en-US" smtClean="0"/>
              <a:t> Pillar: Praying (Salat)</a:t>
            </a:r>
          </a:p>
        </p:txBody>
      </p:sp>
      <p:sp>
        <p:nvSpPr>
          <p:cNvPr id="3076" name="Rectangle 3"/>
          <p:cNvSpPr>
            <a:spLocks noGrp="1" noChangeArrowheads="1"/>
          </p:cNvSpPr>
          <p:nvPr>
            <p:ph type="body" idx="1"/>
          </p:nvPr>
        </p:nvSpPr>
        <p:spPr>
          <a:xfrm>
            <a:off x="304800" y="2133600"/>
            <a:ext cx="4114800" cy="4495800"/>
          </a:xfrm>
        </p:spPr>
        <p:txBody>
          <a:bodyPr>
            <a:normAutofit/>
          </a:bodyPr>
          <a:lstStyle/>
          <a:p>
            <a:pPr eaLnBrk="1" hangingPunct="1">
              <a:lnSpc>
                <a:spcPct val="90000"/>
              </a:lnSpc>
            </a:pPr>
            <a:r>
              <a:rPr lang="en-US" sz="3600" b="1" dirty="0" err="1" smtClean="0"/>
              <a:t>Salat</a:t>
            </a:r>
            <a:r>
              <a:rPr lang="en-US" sz="3600" dirty="0" smtClean="0"/>
              <a:t> is the ritual of prayer</a:t>
            </a:r>
          </a:p>
          <a:p>
            <a:pPr eaLnBrk="1" hangingPunct="1">
              <a:lnSpc>
                <a:spcPct val="90000"/>
              </a:lnSpc>
            </a:pPr>
            <a:r>
              <a:rPr lang="en-US" sz="3600" dirty="0" smtClean="0"/>
              <a:t>Muslims pray </a:t>
            </a:r>
            <a:r>
              <a:rPr lang="en-US" sz="3600" b="1" u="sng" dirty="0" smtClean="0"/>
              <a:t>five times a day </a:t>
            </a:r>
            <a:r>
              <a:rPr lang="en-US" sz="3600" dirty="0" smtClean="0"/>
              <a:t>(dawn, noon, afternoon, sunset, evening) </a:t>
            </a:r>
            <a:r>
              <a:rPr lang="en-US" sz="3600" i="1" u="sng" dirty="0" smtClean="0"/>
              <a:t>in the direction of Mecca</a:t>
            </a:r>
            <a:r>
              <a:rPr lang="en-US" sz="3600" dirty="0" smtClean="0"/>
              <a:t>.</a:t>
            </a:r>
          </a:p>
          <a:p>
            <a:pPr eaLnBrk="1" hangingPunct="1">
              <a:lnSpc>
                <a:spcPct val="90000"/>
              </a:lnSpc>
              <a:buNone/>
            </a:pPr>
            <a:endParaRPr lang="en-US" sz="3600" dirty="0" smtClean="0"/>
          </a:p>
        </p:txBody>
      </p:sp>
      <p:pic>
        <p:nvPicPr>
          <p:cNvPr id="10241" name="Picture 1"/>
          <p:cNvPicPr>
            <a:picLocks noChangeAspect="1" noChangeArrowheads="1"/>
          </p:cNvPicPr>
          <p:nvPr/>
        </p:nvPicPr>
        <p:blipFill>
          <a:blip r:embed="rId3" cstate="email"/>
          <a:srcRect/>
          <a:stretch>
            <a:fillRect/>
          </a:stretch>
        </p:blipFill>
        <p:spPr bwMode="auto">
          <a:xfrm>
            <a:off x="4572000" y="2133600"/>
            <a:ext cx="4419600" cy="3314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Salat</a:t>
            </a:r>
          </a:p>
        </p:txBody>
      </p:sp>
      <p:sp>
        <p:nvSpPr>
          <p:cNvPr id="20483" name="Rectangle 3"/>
          <p:cNvSpPr>
            <a:spLocks noGrp="1" noChangeArrowheads="1"/>
          </p:cNvSpPr>
          <p:nvPr>
            <p:ph type="body" idx="1"/>
          </p:nvPr>
        </p:nvSpPr>
        <p:spPr/>
        <p:txBody>
          <a:bodyPr/>
          <a:lstStyle/>
          <a:p>
            <a:pPr eaLnBrk="1" hangingPunct="1"/>
            <a:endParaRPr lang="en-US" smtClean="0"/>
          </a:p>
        </p:txBody>
      </p:sp>
      <p:pic>
        <p:nvPicPr>
          <p:cNvPr id="20484" name="Picture 4" descr="200px-Mosque_Qibla_01"/>
          <p:cNvPicPr>
            <a:picLocks noChangeAspect="1" noChangeArrowheads="1"/>
          </p:cNvPicPr>
          <p:nvPr/>
        </p:nvPicPr>
        <p:blipFill>
          <a:blip r:embed="rId2" cstate="print"/>
          <a:srcRect/>
          <a:stretch>
            <a:fillRect/>
          </a:stretch>
        </p:blipFill>
        <p:spPr bwMode="auto">
          <a:xfrm>
            <a:off x="914400" y="1295400"/>
            <a:ext cx="7086600" cy="531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0178" name="Picture 2"/>
          <p:cNvPicPr>
            <a:picLocks noChangeAspect="1" noChangeArrowheads="1"/>
          </p:cNvPicPr>
          <p:nvPr/>
        </p:nvPicPr>
        <p:blipFill>
          <a:blip r:embed="rId2" cstate="print"/>
          <a:srcRect/>
          <a:stretch>
            <a:fillRect/>
          </a:stretch>
        </p:blipFill>
        <p:spPr bwMode="auto">
          <a:xfrm>
            <a:off x="0" y="0"/>
            <a:ext cx="9144001" cy="67551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02" name="Picture 2"/>
          <p:cNvPicPr>
            <a:picLocks noChangeAspect="1" noChangeArrowheads="1"/>
          </p:cNvPicPr>
          <p:nvPr/>
        </p:nvPicPr>
        <p:blipFill>
          <a:blip r:embed="rId2" cstate="email"/>
          <a:srcRect/>
          <a:stretch>
            <a:fillRect/>
          </a:stretch>
        </p:blipFill>
        <p:spPr bwMode="auto">
          <a:xfrm>
            <a:off x="-53077" y="914400"/>
            <a:ext cx="9197077"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The Umayyad Mosque</a:t>
            </a:r>
          </a:p>
        </p:txBody>
      </p:sp>
      <p:sp>
        <p:nvSpPr>
          <p:cNvPr id="21507" name="Rectangle 3"/>
          <p:cNvSpPr>
            <a:spLocks noGrp="1" noChangeArrowheads="1"/>
          </p:cNvSpPr>
          <p:nvPr>
            <p:ph type="body" idx="1"/>
          </p:nvPr>
        </p:nvSpPr>
        <p:spPr/>
        <p:txBody>
          <a:bodyPr/>
          <a:lstStyle/>
          <a:p>
            <a:pPr eaLnBrk="1" hangingPunct="1"/>
            <a:endParaRPr lang="en-US" smtClean="0"/>
          </a:p>
        </p:txBody>
      </p:sp>
      <p:pic>
        <p:nvPicPr>
          <p:cNvPr id="21508" name="Picture 4" descr="Omayyad_mosque"/>
          <p:cNvPicPr>
            <a:picLocks noChangeAspect="1" noChangeArrowheads="1"/>
          </p:cNvPicPr>
          <p:nvPr/>
        </p:nvPicPr>
        <p:blipFill>
          <a:blip r:embed="rId2" cstate="print"/>
          <a:srcRect/>
          <a:stretch>
            <a:fillRect/>
          </a:stretch>
        </p:blipFill>
        <p:spPr bwMode="auto">
          <a:xfrm>
            <a:off x="1143000" y="1333500"/>
            <a:ext cx="7239000" cy="542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Great Mosque of X’ian</a:t>
            </a:r>
          </a:p>
        </p:txBody>
      </p:sp>
      <p:sp>
        <p:nvSpPr>
          <p:cNvPr id="22531" name="Rectangle 3"/>
          <p:cNvSpPr>
            <a:spLocks noGrp="1" noChangeArrowheads="1"/>
          </p:cNvSpPr>
          <p:nvPr>
            <p:ph type="body" idx="1"/>
          </p:nvPr>
        </p:nvSpPr>
        <p:spPr/>
        <p:txBody>
          <a:bodyPr/>
          <a:lstStyle/>
          <a:p>
            <a:pPr eaLnBrk="1" hangingPunct="1"/>
            <a:endParaRPr lang="en-US" smtClean="0"/>
          </a:p>
        </p:txBody>
      </p:sp>
      <p:pic>
        <p:nvPicPr>
          <p:cNvPr id="22532" name="Picture 4" descr="398px-Chinese-style_minaret_of_the_Great_Mosque"/>
          <p:cNvPicPr>
            <a:picLocks noChangeAspect="1" noChangeArrowheads="1"/>
          </p:cNvPicPr>
          <p:nvPr/>
        </p:nvPicPr>
        <p:blipFill>
          <a:blip r:embed="rId2" cstate="email"/>
          <a:srcRect/>
          <a:stretch>
            <a:fillRect/>
          </a:stretch>
        </p:blipFill>
        <p:spPr bwMode="auto">
          <a:xfrm>
            <a:off x="2743200" y="1219200"/>
            <a:ext cx="3645185" cy="54864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fontScale="90000"/>
          </a:bodyPr>
          <a:lstStyle/>
          <a:p>
            <a:pPr eaLnBrk="1" hangingPunct="1"/>
            <a:r>
              <a:rPr lang="en-US" sz="4000" smtClean="0"/>
              <a:t>Masjid Nabawi (The Prophet’s Mosque)</a:t>
            </a:r>
          </a:p>
        </p:txBody>
      </p:sp>
      <p:sp>
        <p:nvSpPr>
          <p:cNvPr id="23555" name="Rectangle 3"/>
          <p:cNvSpPr>
            <a:spLocks noGrp="1" noChangeArrowheads="1"/>
          </p:cNvSpPr>
          <p:nvPr>
            <p:ph type="body" idx="1"/>
          </p:nvPr>
        </p:nvSpPr>
        <p:spPr/>
        <p:txBody>
          <a:bodyPr/>
          <a:lstStyle/>
          <a:p>
            <a:pPr eaLnBrk="1" hangingPunct="1"/>
            <a:endParaRPr lang="en-US" smtClean="0"/>
          </a:p>
        </p:txBody>
      </p:sp>
      <p:pic>
        <p:nvPicPr>
          <p:cNvPr id="23556" name="Picture 4" descr="800px-Masjid_Nabawi__Medina%2C_Saudi_Arabia"/>
          <p:cNvPicPr>
            <a:picLocks noChangeAspect="1" noChangeArrowheads="1"/>
          </p:cNvPicPr>
          <p:nvPr/>
        </p:nvPicPr>
        <p:blipFill>
          <a:blip r:embed="rId2" cstate="email"/>
          <a:srcRect/>
          <a:stretch>
            <a:fillRect/>
          </a:stretch>
        </p:blipFill>
        <p:spPr bwMode="auto">
          <a:xfrm>
            <a:off x="1447800" y="1447800"/>
            <a:ext cx="6629400"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dirty="0" smtClean="0"/>
              <a:t>3</a:t>
            </a:r>
            <a:r>
              <a:rPr lang="en-US" baseline="30000" dirty="0" smtClean="0"/>
              <a:t>rd</a:t>
            </a:r>
            <a:r>
              <a:rPr lang="en-US" dirty="0" smtClean="0"/>
              <a:t> Pillar: </a:t>
            </a:r>
            <a:r>
              <a:rPr lang="en-US" dirty="0" err="1" smtClean="0"/>
              <a:t>Zakat</a:t>
            </a:r>
            <a:r>
              <a:rPr lang="en-US" dirty="0" smtClean="0"/>
              <a:t> (Charity)</a:t>
            </a:r>
          </a:p>
        </p:txBody>
      </p:sp>
      <p:sp>
        <p:nvSpPr>
          <p:cNvPr id="24579" name="Rectangle 3"/>
          <p:cNvSpPr>
            <a:spLocks noGrp="1" noChangeArrowheads="1"/>
          </p:cNvSpPr>
          <p:nvPr>
            <p:ph type="body" idx="1"/>
          </p:nvPr>
        </p:nvSpPr>
        <p:spPr/>
        <p:txBody>
          <a:bodyPr/>
          <a:lstStyle/>
          <a:p>
            <a:pPr eaLnBrk="1" hangingPunct="1"/>
            <a:r>
              <a:rPr lang="en-US" b="1" u="sng" dirty="0" smtClean="0"/>
              <a:t>Piety and charity </a:t>
            </a:r>
            <a:r>
              <a:rPr lang="en-US" dirty="0" smtClean="0"/>
              <a:t>are important aspects of Islam.  All Muslims are required to be charitable to those who are less fortunate then themselves.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dirty="0" smtClean="0"/>
              <a:t>4</a:t>
            </a:r>
            <a:r>
              <a:rPr lang="en-US" baseline="30000" dirty="0" smtClean="0"/>
              <a:t>th</a:t>
            </a:r>
            <a:r>
              <a:rPr lang="en-US" dirty="0" smtClean="0"/>
              <a:t> Pillar: </a:t>
            </a:r>
            <a:r>
              <a:rPr lang="en-US" u="sng" dirty="0" smtClean="0"/>
              <a:t>Ramadan</a:t>
            </a:r>
            <a:r>
              <a:rPr lang="en-US" dirty="0" smtClean="0"/>
              <a:t> (Fasting)</a:t>
            </a:r>
          </a:p>
        </p:txBody>
      </p:sp>
      <p:sp>
        <p:nvSpPr>
          <p:cNvPr id="4100" name="Rectangle 3"/>
          <p:cNvSpPr>
            <a:spLocks noGrp="1" noChangeArrowheads="1"/>
          </p:cNvSpPr>
          <p:nvPr>
            <p:ph type="body" idx="1"/>
          </p:nvPr>
        </p:nvSpPr>
        <p:spPr/>
        <p:txBody>
          <a:bodyPr>
            <a:normAutofit/>
          </a:bodyPr>
          <a:lstStyle/>
          <a:p>
            <a:pPr eaLnBrk="1" hangingPunct="1"/>
            <a:r>
              <a:rPr lang="en-US" dirty="0" smtClean="0"/>
              <a:t>Ramadan is the ninth month of the Islamic </a:t>
            </a:r>
            <a:r>
              <a:rPr lang="en-US" u="sng" dirty="0" smtClean="0"/>
              <a:t>Lunar</a:t>
            </a:r>
            <a:r>
              <a:rPr lang="en-US" dirty="0" smtClean="0"/>
              <a:t> Calendar.  </a:t>
            </a:r>
          </a:p>
          <a:p>
            <a:pPr eaLnBrk="1" hangingPunct="1"/>
            <a:r>
              <a:rPr lang="en-US" dirty="0" smtClean="0"/>
              <a:t>During this month, Muslims will refrain from all food, drink, tobacco, etc., during daylight hours </a:t>
            </a:r>
          </a:p>
          <a:p>
            <a:pPr eaLnBrk="1" hangingPunct="1"/>
            <a:r>
              <a:rPr lang="en-US" dirty="0" smtClean="0"/>
              <a:t>Pregnant women, the elderly, and young children do not have to fast. </a:t>
            </a:r>
          </a:p>
        </p:txBody>
      </p:sp>
      <p:sp>
        <p:nvSpPr>
          <p:cNvPr id="4" name="TextBox 3"/>
          <p:cNvSpPr txBox="1"/>
          <p:nvPr/>
        </p:nvSpPr>
        <p:spPr>
          <a:xfrm>
            <a:off x="609600" y="5867400"/>
            <a:ext cx="1752600" cy="646331"/>
          </a:xfrm>
          <a:prstGeom prst="rect">
            <a:avLst/>
          </a:prstGeom>
          <a:noFill/>
        </p:spPr>
        <p:txBody>
          <a:bodyPr wrap="square" rtlCol="0">
            <a:spAutoFit/>
          </a:bodyPr>
          <a:lstStyle/>
          <a:p>
            <a:r>
              <a:rPr lang="en-US" dirty="0">
                <a:solidFill>
                  <a:prstClr val="black"/>
                </a:solidFill>
                <a:hlinkClick r:id="rId2"/>
              </a:rPr>
              <a:t>Ramadan Dates</a:t>
            </a:r>
            <a:endParaRPr lang="en-US" dirty="0">
              <a:solidFill>
                <a:prstClr val="black"/>
              </a:solidFill>
            </a:endParaRPr>
          </a:p>
          <a:p>
            <a:r>
              <a:rPr lang="en-US" dirty="0">
                <a:solidFill>
                  <a:prstClr val="black"/>
                </a:solidFill>
                <a:hlinkClick r:id="rId3"/>
              </a:rPr>
              <a:t>Easter Dates</a:t>
            </a:r>
            <a:endParaRPr lang="en-US" dirty="0">
              <a:solidFill>
                <a:prstClr val="black"/>
              </a:solidFill>
            </a:endParaRPr>
          </a:p>
        </p:txBody>
      </p:sp>
      <p:sp>
        <p:nvSpPr>
          <p:cNvPr id="5" name="Rectangle 4"/>
          <p:cNvSpPr/>
          <p:nvPr/>
        </p:nvSpPr>
        <p:spPr>
          <a:xfrm>
            <a:off x="2819400" y="5943600"/>
            <a:ext cx="5715000" cy="646331"/>
          </a:xfrm>
          <a:prstGeom prst="rect">
            <a:avLst/>
          </a:prstGeom>
        </p:spPr>
        <p:txBody>
          <a:bodyPr wrap="square">
            <a:spAutoFit/>
          </a:bodyPr>
          <a:lstStyle/>
          <a:p>
            <a:r>
              <a:rPr lang="en-US" dirty="0">
                <a:solidFill>
                  <a:prstClr val="black"/>
                </a:solidFill>
              </a:rPr>
              <a:t>Interesting Article:</a:t>
            </a:r>
          </a:p>
          <a:p>
            <a:r>
              <a:rPr lang="en-US" dirty="0">
                <a:solidFill>
                  <a:prstClr val="black"/>
                </a:solidFill>
                <a:hlinkClick r:id="rId4"/>
              </a:rPr>
              <a:t>http://www.islamfortoday.com/ramadan09.htm</a:t>
            </a:r>
            <a:r>
              <a:rPr lang="en-US" dirty="0">
                <a:solidFill>
                  <a:prstClr val="black"/>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4"/>
                                        </p:tgtEl>
                                        <p:attrNameLst>
                                          <p:attrName>style.opacity</p:attrName>
                                        </p:attrNameLst>
                                      </p:cBhvr>
                                      <p:to>
                                        <p:strVal val="0.05"/>
                                      </p:to>
                                    </p:set>
                                    <p:animEffect filter="image" prLst="opacity: 0.05">
                                      <p:cBhvr rctx="IE">
                                        <p:cTn id="7"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9" presetClass="emph" presetSubtype="0" grpId="1" nodeType="clickEffect">
                                  <p:stCondLst>
                                    <p:cond delay="0"/>
                                  </p:stCondLst>
                                  <p:childTnLst>
                                    <p:set>
                                      <p:cBhvr rctx="PPT">
                                        <p:cTn id="12" dur="indefinite"/>
                                        <p:tgtEl>
                                          <p:spTgt spid="4"/>
                                        </p:tgtEl>
                                        <p:attrNameLst>
                                          <p:attrName>style.opacity</p:attrName>
                                        </p:attrNameLst>
                                      </p:cBhvr>
                                      <p:to>
                                        <p:strVal val="1"/>
                                      </p:to>
                                    </p:set>
                                    <p:animEffect filter="image" prLst="opacity: 1">
                                      <p:cBhvr rctx="IE">
                                        <p:cTn id="13" dur="indefinite"/>
                                        <p:tgtEl>
                                          <p:spTgt spid="4"/>
                                        </p:tgtEl>
                                      </p:cBhvr>
                                    </p:animEffect>
                                  </p:childTnLst>
                                </p:cTn>
                              </p:par>
                            </p:childTnLst>
                          </p:cTn>
                        </p:par>
                      </p:childTnLst>
                    </p:cTn>
                  </p:par>
                </p:childTnLst>
              </p:cTn>
              <p:nextCondLst>
                <p:cond evt="onClick" delay="0">
                  <p:tgtEl>
                    <p:spTgt spid="4"/>
                  </p:tgtEl>
                </p:cond>
              </p:nextCondLst>
            </p:seq>
          </p:childTnLst>
        </p:cTn>
      </p:par>
    </p:tnLst>
    <p:bldLst>
      <p:bldP spid="4" grpId="0"/>
      <p:bldP spid="4"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smtClean="0"/>
          </a:p>
        </p:txBody>
      </p:sp>
      <p:sp>
        <p:nvSpPr>
          <p:cNvPr id="25603" name="Rectangle 3"/>
          <p:cNvSpPr>
            <a:spLocks noGrp="1" noChangeArrowheads="1"/>
          </p:cNvSpPr>
          <p:nvPr>
            <p:ph type="body" idx="1"/>
          </p:nvPr>
        </p:nvSpPr>
        <p:spPr/>
        <p:txBody>
          <a:bodyPr/>
          <a:lstStyle/>
          <a:p>
            <a:pPr eaLnBrk="1" hangingPunct="1"/>
            <a:endParaRPr lang="en-US" smtClean="0"/>
          </a:p>
        </p:txBody>
      </p:sp>
      <p:pic>
        <p:nvPicPr>
          <p:cNvPr id="25604" name="Picture 4" descr="rt_ramadan2_071009_ssh"/>
          <p:cNvPicPr>
            <a:picLocks noChangeAspect="1" noChangeArrowheads="1"/>
          </p:cNvPicPr>
          <p:nvPr/>
        </p:nvPicPr>
        <p:blipFill>
          <a:blip r:embed="rId2" cstate="print"/>
          <a:srcRect/>
          <a:stretch>
            <a:fillRect/>
          </a:stretch>
        </p:blipFill>
        <p:spPr bwMode="auto">
          <a:xfrm>
            <a:off x="152400" y="7938"/>
            <a:ext cx="8686800" cy="672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alpha val="63000"/>
              </a:srgbClr>
            </a:gs>
            <a:gs pos="45000">
              <a:srgbClr val="E6D78A"/>
            </a:gs>
            <a:gs pos="77000">
              <a:srgbClr val="C7AC4C">
                <a:alpha val="68000"/>
              </a:srgbClr>
            </a:gs>
            <a:gs pos="100000">
              <a:srgbClr val="E6DCAC"/>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b="1" dirty="0" smtClean="0"/>
              <a:t>TABLE OF CONTENTS</a:t>
            </a:r>
            <a:endParaRPr lang="en-US" sz="7200" b="1" dirty="0"/>
          </a:p>
        </p:txBody>
      </p:sp>
      <p:pic>
        <p:nvPicPr>
          <p:cNvPr id="1026" name="Picture 2" descr="http://upload.wikimedia.org/wikipedia/commons/thumb/7/72/Map_of_expansion_of_Caliphate.svg/500px-Map_of_expansion_of_Caliphate.svg.png">
            <a:hlinkClick r:id="rId3" action="ppaction://hlinksldjump"/>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92" r="16377"/>
          <a:stretch/>
        </p:blipFill>
        <p:spPr bwMode="auto">
          <a:xfrm>
            <a:off x="4525072" y="2827953"/>
            <a:ext cx="4466528" cy="2948940"/>
          </a:xfrm>
          <a:prstGeom prst="rect">
            <a:avLst/>
          </a:prstGeom>
          <a:solidFill>
            <a:schemeClr val="bg1"/>
          </a:solidFill>
          <a:effectLst>
            <a:glow rad="63500">
              <a:schemeClr val="accent1">
                <a:satMod val="175000"/>
                <a:alpha val="40000"/>
              </a:schemeClr>
            </a:glow>
            <a:softEdge rad="31750"/>
          </a:effectLst>
        </p:spPr>
      </p:pic>
      <p:pic>
        <p:nvPicPr>
          <p:cNvPr id="6" name="Picture 1">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20000"/>
                    </a14:imgEffect>
                  </a14:imgLayer>
                </a14:imgProps>
              </a:ext>
            </a:extLst>
          </a:blip>
          <a:srcRect b="4444"/>
          <a:stretch>
            <a:fillRect/>
          </a:stretch>
        </p:blipFill>
        <p:spPr bwMode="auto">
          <a:xfrm>
            <a:off x="152400" y="2111375"/>
            <a:ext cx="4114800" cy="2948940"/>
          </a:xfrm>
          <a:prstGeom prst="rect">
            <a:avLst/>
          </a:prstGeom>
          <a:noFill/>
          <a:ln w="9525">
            <a:noFill/>
            <a:miter lim="800000"/>
            <a:headEnd/>
            <a:tailEnd/>
          </a:ln>
          <a:effectLst>
            <a:glow rad="63500">
              <a:schemeClr val="accent1">
                <a:satMod val="175000"/>
                <a:alpha val="40000"/>
              </a:schemeClr>
            </a:glow>
            <a:softEdge rad="31750"/>
          </a:effectLst>
        </p:spPr>
      </p:pic>
      <p:sp>
        <p:nvSpPr>
          <p:cNvPr id="5" name="TextBox 4"/>
          <p:cNvSpPr txBox="1"/>
          <p:nvPr/>
        </p:nvSpPr>
        <p:spPr>
          <a:xfrm>
            <a:off x="152400" y="1447800"/>
            <a:ext cx="4114800" cy="646331"/>
          </a:xfrm>
          <a:prstGeom prst="rect">
            <a:avLst/>
          </a:prstGeom>
          <a:noFill/>
        </p:spPr>
        <p:txBody>
          <a:bodyPr wrap="square" rtlCol="0">
            <a:spAutoFit/>
          </a:bodyPr>
          <a:lstStyle/>
          <a:p>
            <a:pPr algn="ctr"/>
            <a:r>
              <a:rPr lang="en-US" sz="3600" b="1" dirty="0" smtClean="0"/>
              <a:t>Part I</a:t>
            </a:r>
            <a:endParaRPr lang="en-US" sz="3600" b="1" dirty="0"/>
          </a:p>
        </p:txBody>
      </p:sp>
      <p:sp>
        <p:nvSpPr>
          <p:cNvPr id="8" name="TextBox 7"/>
          <p:cNvSpPr txBox="1"/>
          <p:nvPr/>
        </p:nvSpPr>
        <p:spPr>
          <a:xfrm>
            <a:off x="4525072" y="2164378"/>
            <a:ext cx="4466528" cy="646331"/>
          </a:xfrm>
          <a:prstGeom prst="rect">
            <a:avLst/>
          </a:prstGeom>
          <a:noFill/>
        </p:spPr>
        <p:txBody>
          <a:bodyPr wrap="square" rtlCol="0">
            <a:spAutoFit/>
          </a:bodyPr>
          <a:lstStyle/>
          <a:p>
            <a:pPr algn="ctr"/>
            <a:r>
              <a:rPr lang="en-US" sz="3600" b="1" dirty="0" smtClean="0"/>
              <a:t>Part II</a:t>
            </a:r>
            <a:endParaRPr lang="en-US" sz="3600" b="1" dirty="0"/>
          </a:p>
        </p:txBody>
      </p:sp>
      <p:sp>
        <p:nvSpPr>
          <p:cNvPr id="9" name="TextBox 8"/>
          <p:cNvSpPr txBox="1"/>
          <p:nvPr/>
        </p:nvSpPr>
        <p:spPr>
          <a:xfrm>
            <a:off x="4535214" y="5709047"/>
            <a:ext cx="4456386" cy="615553"/>
          </a:xfrm>
          <a:prstGeom prst="rect">
            <a:avLst/>
          </a:prstGeom>
          <a:noFill/>
        </p:spPr>
        <p:txBody>
          <a:bodyPr wrap="square" rtlCol="0">
            <a:spAutoFit/>
          </a:bodyPr>
          <a:lstStyle/>
          <a:p>
            <a:pPr algn="ctr"/>
            <a:r>
              <a:rPr lang="en-US" sz="3400" b="1" dirty="0" smtClean="0"/>
              <a:t>Expansion of Islam</a:t>
            </a:r>
            <a:endParaRPr lang="en-US" sz="3400" b="1" dirty="0"/>
          </a:p>
        </p:txBody>
      </p:sp>
      <p:sp>
        <p:nvSpPr>
          <p:cNvPr id="10" name="TextBox 9"/>
          <p:cNvSpPr txBox="1"/>
          <p:nvPr/>
        </p:nvSpPr>
        <p:spPr>
          <a:xfrm>
            <a:off x="268014" y="4992469"/>
            <a:ext cx="4075386" cy="615553"/>
          </a:xfrm>
          <a:prstGeom prst="rect">
            <a:avLst/>
          </a:prstGeom>
          <a:noFill/>
        </p:spPr>
        <p:txBody>
          <a:bodyPr wrap="square" rtlCol="0">
            <a:spAutoFit/>
          </a:bodyPr>
          <a:lstStyle/>
          <a:p>
            <a:pPr algn="ctr"/>
            <a:r>
              <a:rPr lang="en-US" sz="3400" b="1" dirty="0" smtClean="0"/>
              <a:t>Introduction to Islam</a:t>
            </a:r>
            <a:endParaRPr lang="en-US" sz="3400" b="1" dirty="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normAutofit fontScale="90000"/>
          </a:bodyPr>
          <a:lstStyle/>
          <a:p>
            <a:pPr eaLnBrk="1" hangingPunct="1"/>
            <a:r>
              <a:rPr lang="en-US" sz="4000" smtClean="0"/>
              <a:t>5</a:t>
            </a:r>
            <a:r>
              <a:rPr lang="en-US" sz="4000" baseline="30000" smtClean="0"/>
              <a:t>th</a:t>
            </a:r>
            <a:r>
              <a:rPr lang="en-US" sz="4000" smtClean="0"/>
              <a:t> Pillar: The Hajj (Pilgrimage to Mecca)</a:t>
            </a:r>
          </a:p>
        </p:txBody>
      </p:sp>
      <p:sp>
        <p:nvSpPr>
          <p:cNvPr id="5125" name="Rectangle 3"/>
          <p:cNvSpPr>
            <a:spLocks noGrp="1" noChangeArrowheads="1"/>
          </p:cNvSpPr>
          <p:nvPr>
            <p:ph type="body" idx="1"/>
          </p:nvPr>
        </p:nvSpPr>
        <p:spPr/>
        <p:txBody>
          <a:bodyPr/>
          <a:lstStyle/>
          <a:p>
            <a:pPr eaLnBrk="1" hangingPunct="1"/>
            <a:r>
              <a:rPr lang="en-US" sz="2800" u="sng" dirty="0" smtClean="0"/>
              <a:t>Muslims are required to travel to Mecca at least once during their life time.  </a:t>
            </a:r>
            <a:r>
              <a:rPr lang="en-US" sz="2800" dirty="0" smtClean="0"/>
              <a:t>The Pilgrimage is done during the 12</a:t>
            </a:r>
            <a:r>
              <a:rPr lang="en-US" sz="2800" baseline="30000" dirty="0" smtClean="0"/>
              <a:t>th</a:t>
            </a:r>
            <a:r>
              <a:rPr lang="en-US" sz="2800" dirty="0" smtClean="0"/>
              <a:t> Lunar Month (</a:t>
            </a:r>
            <a:r>
              <a:rPr lang="en-US" sz="2800" dirty="0" err="1" smtClean="0"/>
              <a:t>Dhul</a:t>
            </a:r>
            <a:r>
              <a:rPr lang="en-US" sz="2800" dirty="0" smtClean="0"/>
              <a:t> </a:t>
            </a:r>
            <a:r>
              <a:rPr lang="en-US" sz="2800" dirty="0" err="1" smtClean="0"/>
              <a:t>Hijjah</a:t>
            </a:r>
            <a:r>
              <a:rPr lang="en-US" sz="2800" dirty="0" smtClean="0"/>
              <a:t>). </a:t>
            </a:r>
          </a:p>
          <a:p>
            <a:pPr eaLnBrk="1" hangingPunct="1"/>
            <a:r>
              <a:rPr lang="en-US" sz="2800" dirty="0" smtClean="0"/>
              <a:t>At Mecca, they will perform a variety of rituals involving the </a:t>
            </a:r>
            <a:r>
              <a:rPr lang="en-US" sz="2800" u="sng" dirty="0" err="1" smtClean="0"/>
              <a:t>Kaaba</a:t>
            </a:r>
            <a:r>
              <a:rPr lang="en-US" sz="2800" dirty="0" smtClean="0"/>
              <a:t> and the </a:t>
            </a:r>
            <a:r>
              <a:rPr lang="en-US" sz="2800" u="sng" dirty="0" smtClean="0"/>
              <a:t>Black Stone</a:t>
            </a:r>
            <a:r>
              <a:rPr lang="en-US" sz="2800" dirty="0" smtClean="0"/>
              <a:t>.</a:t>
            </a:r>
          </a:p>
          <a:p>
            <a:pPr eaLnBrk="1" hangingPunct="1"/>
            <a:r>
              <a:rPr lang="en-US" sz="2800" dirty="0" smtClean="0"/>
              <a:t>The Pilgrimage was performed by Muhammad at the end of his life.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smtClean="0"/>
          </a:p>
        </p:txBody>
      </p:sp>
      <p:sp>
        <p:nvSpPr>
          <p:cNvPr id="26627" name="Rectangle 3"/>
          <p:cNvSpPr>
            <a:spLocks noGrp="1" noChangeArrowheads="1"/>
          </p:cNvSpPr>
          <p:nvPr>
            <p:ph type="body" idx="1"/>
          </p:nvPr>
        </p:nvSpPr>
        <p:spPr/>
        <p:txBody>
          <a:bodyPr/>
          <a:lstStyle/>
          <a:p>
            <a:pPr eaLnBrk="1" hangingPunct="1"/>
            <a:endParaRPr lang="en-US" smtClean="0"/>
          </a:p>
        </p:txBody>
      </p:sp>
      <p:pic>
        <p:nvPicPr>
          <p:cNvPr id="26628" name="Picture 4" descr="Mecca"/>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endParaRPr lang="en-US" smtClean="0"/>
          </a:p>
        </p:txBody>
      </p:sp>
      <p:sp>
        <p:nvSpPr>
          <p:cNvPr id="27651" name="Rectangle 3"/>
          <p:cNvSpPr>
            <a:spLocks noGrp="1" noChangeArrowheads="1"/>
          </p:cNvSpPr>
          <p:nvPr>
            <p:ph type="body" idx="1"/>
          </p:nvPr>
        </p:nvSpPr>
        <p:spPr/>
        <p:txBody>
          <a:bodyPr/>
          <a:lstStyle/>
          <a:p>
            <a:pPr eaLnBrk="1" hangingPunct="1"/>
            <a:endParaRPr lang="en-US" smtClean="0"/>
          </a:p>
        </p:txBody>
      </p:sp>
      <p:pic>
        <p:nvPicPr>
          <p:cNvPr id="57345"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2"/>
          <p:cNvSpPr>
            <a:spLocks noGrp="1" noChangeArrowheads="1"/>
          </p:cNvSpPr>
          <p:nvPr>
            <p:ph type="title"/>
          </p:nvPr>
        </p:nvSpPr>
        <p:spPr/>
        <p:txBody>
          <a:bodyPr/>
          <a:lstStyle/>
          <a:p>
            <a:pPr eaLnBrk="1" hangingPunct="1"/>
            <a:endParaRPr lang="en-US" smtClean="0"/>
          </a:p>
        </p:txBody>
      </p:sp>
      <p:sp>
        <p:nvSpPr>
          <p:cNvPr id="6151" name="Rectangle 3"/>
          <p:cNvSpPr>
            <a:spLocks noGrp="1" noChangeArrowheads="1"/>
          </p:cNvSpPr>
          <p:nvPr>
            <p:ph type="body" idx="1"/>
          </p:nvPr>
        </p:nvSpPr>
        <p:spPr/>
        <p:txBody>
          <a:bodyPr/>
          <a:lstStyle/>
          <a:p>
            <a:pPr eaLnBrk="1" hangingPunct="1"/>
            <a:endParaRPr lang="en-US" smtClean="0"/>
          </a:p>
        </p:txBody>
      </p:sp>
      <p:pic>
        <p:nvPicPr>
          <p:cNvPr id="6152" name="Picture 4" descr="Kaab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050" name="Ink 6"/>
              <p14:cNvContentPartPr>
                <a14:cpLocks xmlns:a14="http://schemas.microsoft.com/office/drawing/2010/main" noRot="1" noChangeAspect="1" noEditPoints="1" noChangeArrowheads="1" noChangeShapeType="1"/>
              </p14:cNvContentPartPr>
              <p14:nvPr/>
            </p14:nvContentPartPr>
            <p14:xfrm>
              <a:off x="2708275" y="2863850"/>
              <a:ext cx="1763713" cy="393700"/>
            </p14:xfrm>
          </p:contentPart>
        </mc:Choice>
        <mc:Fallback xmlns="">
          <p:pic>
            <p:nvPicPr>
              <p:cNvPr id="2050" name="Ink 6"/>
              <p:cNvPicPr>
                <a:picLocks noRot="1" noChangeAspect="1" noEditPoints="1" noChangeArrowheads="1" noChangeShapeType="1"/>
              </p:cNvPicPr>
              <p:nvPr/>
            </p:nvPicPr>
            <p:blipFill>
              <a:blip r:embed="rId4"/>
              <a:stretch>
                <a:fillRect/>
              </a:stretch>
            </p:blipFill>
            <p:spPr>
              <a:xfrm>
                <a:off x="2698920" y="2854485"/>
                <a:ext cx="1782422" cy="41243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51" name="Ink 7"/>
              <p14:cNvContentPartPr>
                <a14:cpLocks xmlns:a14="http://schemas.microsoft.com/office/drawing/2010/main" noRot="1" noChangeAspect="1" noEditPoints="1" noChangeArrowheads="1" noChangeShapeType="1"/>
              </p14:cNvContentPartPr>
              <p14:nvPr/>
            </p14:nvContentPartPr>
            <p14:xfrm>
              <a:off x="2671763" y="3351213"/>
              <a:ext cx="1579562" cy="385762"/>
            </p14:xfrm>
          </p:contentPart>
        </mc:Choice>
        <mc:Fallback xmlns="">
          <p:pic>
            <p:nvPicPr>
              <p:cNvPr id="2051" name="Ink 7"/>
              <p:cNvPicPr>
                <a:picLocks noRot="1" noChangeAspect="1" noEditPoints="1" noChangeArrowheads="1" noChangeShapeType="1"/>
              </p:cNvPicPr>
              <p:nvPr/>
            </p:nvPicPr>
            <p:blipFill>
              <a:blip r:embed="rId6"/>
              <a:stretch>
                <a:fillRect/>
              </a:stretch>
            </p:blipFill>
            <p:spPr>
              <a:xfrm>
                <a:off x="2662399" y="3341857"/>
                <a:ext cx="1598289" cy="40447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52" name="Ink 8"/>
              <p14:cNvContentPartPr>
                <a14:cpLocks xmlns:a14="http://schemas.microsoft.com/office/drawing/2010/main" noRot="1" noChangeAspect="1" noEditPoints="1" noChangeArrowheads="1" noChangeShapeType="1"/>
              </p14:cNvContentPartPr>
              <p14:nvPr/>
            </p14:nvContentPartPr>
            <p14:xfrm>
              <a:off x="5114925" y="906463"/>
              <a:ext cx="2436813" cy="2659062"/>
            </p14:xfrm>
          </p:contentPart>
        </mc:Choice>
        <mc:Fallback xmlns="">
          <p:pic>
            <p:nvPicPr>
              <p:cNvPr id="2052" name="Ink 8"/>
              <p:cNvPicPr>
                <a:picLocks noRot="1" noChangeAspect="1" noEditPoints="1" noChangeArrowheads="1" noChangeShapeType="1"/>
              </p:cNvPicPr>
              <p:nvPr/>
            </p:nvPicPr>
            <p:blipFill>
              <a:blip r:embed="rId8"/>
              <a:stretch>
                <a:fillRect/>
              </a:stretch>
            </p:blipFill>
            <p:spPr>
              <a:xfrm>
                <a:off x="5105572" y="897100"/>
                <a:ext cx="2455519" cy="267778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53" name="Ink 9"/>
              <p14:cNvContentPartPr>
                <a14:cpLocks xmlns:a14="http://schemas.microsoft.com/office/drawing/2010/main" noRot="1" noChangeAspect="1" noEditPoints="1" noChangeArrowheads="1" noChangeShapeType="1"/>
              </p14:cNvContentPartPr>
              <p14:nvPr/>
            </p14:nvContentPartPr>
            <p14:xfrm>
              <a:off x="5137150" y="3235325"/>
              <a:ext cx="1035050" cy="322263"/>
            </p14:xfrm>
          </p:contentPart>
        </mc:Choice>
        <mc:Fallback xmlns="">
          <p:pic>
            <p:nvPicPr>
              <p:cNvPr id="2053" name="Ink 9"/>
              <p:cNvPicPr>
                <a:picLocks noRot="1" noChangeAspect="1" noEditPoints="1" noChangeArrowheads="1" noChangeShapeType="1"/>
              </p:cNvPicPr>
              <p:nvPr/>
            </p:nvPicPr>
            <p:blipFill>
              <a:blip r:embed="rId10"/>
              <a:stretch>
                <a:fillRect/>
              </a:stretch>
            </p:blipFill>
            <p:spPr>
              <a:xfrm>
                <a:off x="5127799" y="3225953"/>
                <a:ext cx="1053751" cy="341008"/>
              </a:xfrm>
              <a:prstGeom prst="rect">
                <a:avLst/>
              </a:prstGeom>
            </p:spPr>
          </p:pic>
        </mc:Fallback>
      </mc:AlternateContent>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dirty="0" smtClean="0"/>
              <a:t>The Black Stone</a:t>
            </a:r>
            <a:br>
              <a:rPr lang="en-US" sz="4900" dirty="0" smtClean="0"/>
            </a:br>
            <a:r>
              <a:rPr lang="en-US" sz="3600" dirty="0" smtClean="0"/>
              <a:t>Close-up</a:t>
            </a:r>
            <a:endParaRPr lang="en-US" dirty="0"/>
          </a:p>
        </p:txBody>
      </p:sp>
      <p:pic>
        <p:nvPicPr>
          <p:cNvPr id="61442" name="Picture 2"/>
          <p:cNvPicPr>
            <a:picLocks noGrp="1" noChangeAspect="1" noChangeArrowheads="1"/>
          </p:cNvPicPr>
          <p:nvPr>
            <p:ph idx="1"/>
          </p:nvPr>
        </p:nvPicPr>
        <p:blipFill>
          <a:blip r:embed="rId2" cstate="print"/>
          <a:srcRect/>
          <a:stretch>
            <a:fillRect/>
          </a:stretch>
        </p:blipFill>
        <p:spPr bwMode="auto">
          <a:xfrm>
            <a:off x="2819400" y="1557528"/>
            <a:ext cx="3581400" cy="53004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lum bright="40000" contrast="-40000"/>
          </a:blip>
          <a:srcRect/>
          <a:stretch>
            <a:fillRect/>
          </a:stretch>
        </p:blipFill>
        <p:spPr bwMode="auto">
          <a:xfrm>
            <a:off x="0" y="0"/>
            <a:ext cx="9144000" cy="6864858"/>
          </a:xfrm>
          <a:prstGeom prst="rect">
            <a:avLst/>
          </a:prstGeom>
          <a:noFill/>
          <a:ln w="9525">
            <a:noFill/>
            <a:miter lim="800000"/>
            <a:headEnd/>
            <a:tailEnd/>
          </a:ln>
          <a:effectLst/>
        </p:spPr>
      </p:pic>
      <p:sp>
        <p:nvSpPr>
          <p:cNvPr id="2" name="Title 1"/>
          <p:cNvSpPr>
            <a:spLocks noGrp="1"/>
          </p:cNvSpPr>
          <p:nvPr>
            <p:ph type="ctrTitle"/>
          </p:nvPr>
        </p:nvSpPr>
        <p:spPr/>
        <p:txBody>
          <a:bodyPr>
            <a:normAutofit/>
          </a:bodyPr>
          <a:lstStyle/>
          <a:p>
            <a:r>
              <a:rPr lang="en-US" sz="6000" b="1" dirty="0" smtClean="0"/>
              <a:t>The Expansion of Islam</a:t>
            </a:r>
            <a:br>
              <a:rPr lang="en-US" sz="6000" b="1" dirty="0" smtClean="0"/>
            </a:br>
            <a:r>
              <a:rPr lang="en-US" sz="2800" b="1" dirty="0" smtClean="0"/>
              <a:t>and the limits thereof</a:t>
            </a:r>
            <a:endParaRPr lang="en-US" sz="5400" b="1" dirty="0"/>
          </a:p>
        </p:txBody>
      </p:sp>
      <p:sp>
        <p:nvSpPr>
          <p:cNvPr id="5" name="Rectangle 4"/>
          <p:cNvSpPr/>
          <p:nvPr/>
        </p:nvSpPr>
        <p:spPr>
          <a:xfrm>
            <a:off x="6629400" y="6019800"/>
            <a:ext cx="2514601" cy="923330"/>
          </a:xfrm>
          <a:prstGeom prst="rect">
            <a:avLst/>
          </a:prstGeom>
        </p:spPr>
        <p:txBody>
          <a:bodyPr wrap="square">
            <a:spAutoFit/>
          </a:bodyPr>
          <a:lstStyle/>
          <a:p>
            <a:pPr algn="ctr"/>
            <a:r>
              <a:rPr lang="en-US" b="1" dirty="0">
                <a:solidFill>
                  <a:prstClr val="black"/>
                </a:solidFill>
              </a:rPr>
              <a:t> SC Standard </a:t>
            </a:r>
            <a:r>
              <a:rPr lang="en-US" b="1" dirty="0">
                <a:solidFill>
                  <a:prstClr val="black"/>
                </a:solidFill>
                <a:hlinkClick r:id="rId4" action="ppaction://hlinksldjump" tooltip="The student will demonstrate an understanding of the social, political, geographic, and economic changes that took place in Africa, Asia, Europe, and the Americas from the time of the Byzantine Empire through the Middle Ages."/>
              </a:rPr>
              <a:t>GS-2</a:t>
            </a:r>
            <a:endParaRPr lang="en-US" b="1" dirty="0">
              <a:solidFill>
                <a:prstClr val="black"/>
              </a:solidFill>
            </a:endParaRPr>
          </a:p>
          <a:p>
            <a:pPr algn="ctr"/>
            <a:r>
              <a:rPr lang="en-US" b="1" dirty="0">
                <a:solidFill>
                  <a:prstClr val="black"/>
                </a:solidFill>
              </a:rPr>
              <a:t>Indicator(s):  </a:t>
            </a:r>
            <a:r>
              <a:rPr lang="en-US" b="1" dirty="0">
                <a:solidFill>
                  <a:prstClr val="black"/>
                </a:solidFill>
                <a:hlinkClick r:id="rId4" action="ppaction://hlinksldjump" tooltip="Explain the influence of the Byzantine Empire, including the role the Empire played in preserving Hellenistic (Greek) and learning. (H, G, P, E) "/>
              </a:rPr>
              <a:t>2.1</a:t>
            </a:r>
            <a:r>
              <a:rPr lang="en-US" b="1" dirty="0">
                <a:solidFill>
                  <a:prstClr val="black"/>
                </a:solidFill>
              </a:rPr>
              <a:t>, </a:t>
            </a:r>
            <a:r>
              <a:rPr lang="en-US" b="1" dirty="0">
                <a:solidFill>
                  <a:prstClr val="black"/>
                </a:solidFill>
                <a:hlinkClick r:id="rId4" action="ppaction://hlinksldjump" tooltip="Summarize the origins and expansion of Islam, including its basic beliefs, the emergence and the spread of an Islamic empire, the reasons for the split between Sunni and Shiite groups, and the changing role of women in the modern world. (H, G, P) "/>
              </a:rPr>
              <a:t>2.2</a:t>
            </a:r>
            <a:endParaRPr lang="en-US" b="1" dirty="0">
              <a:solidFill>
                <a:prstClr val="black"/>
              </a:solidFill>
            </a:endParaRPr>
          </a:p>
          <a:p>
            <a:pPr algn="ctr"/>
            <a:endParaRPr lang="en-US" dirty="0">
              <a:solidFill>
                <a:prstClr val="black"/>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TERMS LIST (B)</a:t>
            </a:r>
            <a:endParaRPr lang="en-US" b="1" dirty="0"/>
          </a:p>
        </p:txBody>
      </p:sp>
      <p:sp>
        <p:nvSpPr>
          <p:cNvPr id="3" name="Content Placeholder 2"/>
          <p:cNvSpPr>
            <a:spLocks noGrp="1"/>
          </p:cNvSpPr>
          <p:nvPr>
            <p:ph idx="1"/>
          </p:nvPr>
        </p:nvSpPr>
        <p:spPr>
          <a:xfrm>
            <a:off x="457200" y="1371600"/>
            <a:ext cx="8305800" cy="5486400"/>
          </a:xfrm>
        </p:spPr>
        <p:txBody>
          <a:bodyPr numCol="2">
            <a:normAutofit/>
          </a:bodyPr>
          <a:lstStyle/>
          <a:p>
            <a:pPr marL="514350" indent="-514350">
              <a:buFont typeface="+mj-lt"/>
              <a:buAutoNum type="arabicPeriod"/>
            </a:pPr>
            <a:r>
              <a:rPr lang="en-US" b="1" dirty="0" smtClean="0"/>
              <a:t>Jihad</a:t>
            </a:r>
          </a:p>
          <a:p>
            <a:pPr marL="514350" indent="-514350">
              <a:buFont typeface="+mj-lt"/>
              <a:buAutoNum type="arabicPeriod"/>
            </a:pPr>
            <a:r>
              <a:rPr lang="en-US" b="1" dirty="0" smtClean="0"/>
              <a:t>“People of the Book”</a:t>
            </a:r>
          </a:p>
          <a:p>
            <a:pPr marL="514350" indent="-514350">
              <a:buFont typeface="+mj-lt"/>
              <a:buAutoNum type="arabicPeriod"/>
            </a:pPr>
            <a:r>
              <a:rPr lang="en-US" b="1" dirty="0" smtClean="0"/>
              <a:t>Moors</a:t>
            </a:r>
          </a:p>
          <a:p>
            <a:pPr marL="514350" indent="-514350">
              <a:buFont typeface="+mj-lt"/>
              <a:buAutoNum type="arabicPeriod"/>
            </a:pPr>
            <a:r>
              <a:rPr lang="en-US" b="1" dirty="0" smtClean="0"/>
              <a:t>Extent of Islamic Conquests</a:t>
            </a:r>
          </a:p>
          <a:p>
            <a:pPr marL="514350" indent="-514350">
              <a:buFont typeface="+mj-lt"/>
              <a:buAutoNum type="arabicPeriod"/>
            </a:pPr>
            <a:r>
              <a:rPr lang="en-US" b="1" dirty="0" smtClean="0"/>
              <a:t>Franks</a:t>
            </a:r>
          </a:p>
          <a:p>
            <a:pPr marL="514350" indent="-514350">
              <a:buFont typeface="+mj-lt"/>
              <a:buAutoNum type="arabicPeriod"/>
            </a:pPr>
            <a:r>
              <a:rPr lang="en-US" b="1" dirty="0" smtClean="0"/>
              <a:t>Clovis</a:t>
            </a:r>
          </a:p>
          <a:p>
            <a:pPr marL="514350" indent="-514350">
              <a:buFont typeface="+mj-lt"/>
              <a:buAutoNum type="arabicPeriod"/>
            </a:pPr>
            <a:r>
              <a:rPr lang="en-US" sz="2800" b="1" dirty="0" smtClean="0"/>
              <a:t>Merovingian Dynasty</a:t>
            </a:r>
          </a:p>
          <a:p>
            <a:pPr marL="514350" indent="-514350">
              <a:buFont typeface="+mj-lt"/>
              <a:buAutoNum type="arabicPeriod"/>
            </a:pPr>
            <a:r>
              <a:rPr lang="en-US" b="1" dirty="0" smtClean="0"/>
              <a:t>Charles Martel</a:t>
            </a:r>
          </a:p>
          <a:p>
            <a:pPr marL="514350" indent="-514350">
              <a:buFont typeface="+mj-lt"/>
              <a:buAutoNum type="arabicPeriod"/>
            </a:pPr>
            <a:r>
              <a:rPr lang="en-US" b="1" dirty="0" smtClean="0"/>
              <a:t>Battle of Tours</a:t>
            </a:r>
          </a:p>
          <a:p>
            <a:pPr marL="514350" indent="-514350">
              <a:buFont typeface="+mj-lt"/>
              <a:buAutoNum type="arabicPeriod"/>
            </a:pPr>
            <a:r>
              <a:rPr lang="en-US" sz="2800" b="1" dirty="0" smtClean="0"/>
              <a:t>Siege of Constantinople</a:t>
            </a:r>
          </a:p>
          <a:p>
            <a:pPr marL="514350" indent="-514350">
              <a:buFont typeface="+mj-lt"/>
              <a:buAutoNum type="arabicPeriod"/>
            </a:pPr>
            <a:r>
              <a:rPr lang="en-US" b="1" dirty="0" smtClean="0"/>
              <a:t>Theodosian Walls</a:t>
            </a:r>
          </a:p>
          <a:p>
            <a:pPr marL="514350" indent="-514350">
              <a:buFont typeface="+mj-lt"/>
              <a:buAutoNum type="arabicPeriod"/>
            </a:pPr>
            <a:r>
              <a:rPr lang="en-US" b="1" dirty="0" smtClean="0"/>
              <a:t>Greek Fire</a:t>
            </a:r>
          </a:p>
          <a:p>
            <a:pPr marL="514350" indent="-514350">
              <a:buFont typeface="+mj-lt"/>
              <a:buAutoNum type="arabicPeriod" startAt="13"/>
            </a:pPr>
            <a:r>
              <a:rPr lang="en-US" b="1" dirty="0" smtClean="0"/>
              <a:t>Islamic Golden Age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Jihad and Conquest</a:t>
            </a:r>
            <a:endParaRPr lang="en-US" b="1" dirty="0"/>
          </a:p>
        </p:txBody>
      </p:sp>
      <p:sp>
        <p:nvSpPr>
          <p:cNvPr id="3" name="Content Placeholder 2"/>
          <p:cNvSpPr>
            <a:spLocks noGrp="1"/>
          </p:cNvSpPr>
          <p:nvPr>
            <p:ph idx="1"/>
          </p:nvPr>
        </p:nvSpPr>
        <p:spPr>
          <a:xfrm>
            <a:off x="457200" y="1600200"/>
            <a:ext cx="5715000" cy="4953000"/>
          </a:xfrm>
        </p:spPr>
        <p:txBody>
          <a:bodyPr>
            <a:normAutofit fontScale="92500" lnSpcReduction="10000"/>
          </a:bodyPr>
          <a:lstStyle/>
          <a:p>
            <a:r>
              <a:rPr lang="en-US" b="1" dirty="0" smtClean="0"/>
              <a:t>Jihad</a:t>
            </a:r>
          </a:p>
          <a:p>
            <a:pPr lvl="1"/>
            <a:r>
              <a:rPr lang="en-US" dirty="0" smtClean="0"/>
              <a:t>“Strive in the way of Allah”</a:t>
            </a:r>
          </a:p>
          <a:p>
            <a:pPr lvl="1"/>
            <a:r>
              <a:rPr lang="en-US" dirty="0" smtClean="0"/>
              <a:t>Could describe spiritual or military struggle</a:t>
            </a:r>
          </a:p>
          <a:p>
            <a:r>
              <a:rPr lang="en-US" b="1" dirty="0" smtClean="0"/>
              <a:t>Conquest and Conversion</a:t>
            </a:r>
          </a:p>
          <a:p>
            <a:pPr lvl="1"/>
            <a:r>
              <a:rPr lang="en-US" dirty="0" smtClean="0"/>
              <a:t>“People of the Book” not forced to convert</a:t>
            </a:r>
          </a:p>
          <a:p>
            <a:pPr lvl="1"/>
            <a:r>
              <a:rPr lang="en-US" dirty="0" smtClean="0"/>
              <a:t>Conquests stretched from Spain in the West to Persia in the East</a:t>
            </a:r>
          </a:p>
          <a:p>
            <a:pPr lvl="1"/>
            <a:r>
              <a:rPr lang="en-US" b="1" dirty="0" smtClean="0"/>
              <a:t>Moors</a:t>
            </a:r>
            <a:r>
              <a:rPr lang="en-US" dirty="0" smtClean="0"/>
              <a:t> – Muslim conquerors of Spain</a:t>
            </a:r>
            <a:endParaRPr lang="en-US" dirty="0"/>
          </a:p>
        </p:txBody>
      </p:sp>
      <p:pic>
        <p:nvPicPr>
          <p:cNvPr id="4915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11830604" flipH="1">
            <a:off x="5951620" y="1604392"/>
            <a:ext cx="3315979" cy="468352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9154"/>
                                        </p:tgtEl>
                                        <p:attrNameLst>
                                          <p:attrName>style.visibility</p:attrName>
                                        </p:attrNameLst>
                                      </p:cBhvr>
                                      <p:to>
                                        <p:strVal val="visible"/>
                                      </p:to>
                                    </p:set>
                                    <p:anim calcmode="lin" valueType="num">
                                      <p:cBhvr>
                                        <p:cTn id="7" dur="1000" fill="hold"/>
                                        <p:tgtEl>
                                          <p:spTgt spid="49154"/>
                                        </p:tgtEl>
                                        <p:attrNameLst>
                                          <p:attrName>ppt_w</p:attrName>
                                        </p:attrNameLst>
                                      </p:cBhvr>
                                      <p:tavLst>
                                        <p:tav tm="0">
                                          <p:val>
                                            <p:fltVal val="0"/>
                                          </p:val>
                                        </p:tav>
                                        <p:tav tm="100000">
                                          <p:val>
                                            <p:strVal val="#ppt_w"/>
                                          </p:val>
                                        </p:tav>
                                      </p:tavLst>
                                    </p:anim>
                                    <p:anim calcmode="lin" valueType="num">
                                      <p:cBhvr>
                                        <p:cTn id="8" dur="1000" fill="hold"/>
                                        <p:tgtEl>
                                          <p:spTgt spid="49154"/>
                                        </p:tgtEl>
                                        <p:attrNameLst>
                                          <p:attrName>ppt_h</p:attrName>
                                        </p:attrNameLst>
                                      </p:cBhvr>
                                      <p:tavLst>
                                        <p:tav tm="0">
                                          <p:val>
                                            <p:fltVal val="0"/>
                                          </p:val>
                                        </p:tav>
                                        <p:tav tm="100000">
                                          <p:val>
                                            <p:strVal val="#ppt_h"/>
                                          </p:val>
                                        </p:tav>
                                      </p:tavLst>
                                    </p:anim>
                                    <p:anim calcmode="lin" valueType="num">
                                      <p:cBhvr>
                                        <p:cTn id="9" dur="1000" fill="hold"/>
                                        <p:tgtEl>
                                          <p:spTgt spid="49154"/>
                                        </p:tgtEl>
                                        <p:attrNameLst>
                                          <p:attrName>style.rotation</p:attrName>
                                        </p:attrNameLst>
                                      </p:cBhvr>
                                      <p:tavLst>
                                        <p:tav tm="0">
                                          <p:val>
                                            <p:fltVal val="360"/>
                                          </p:val>
                                        </p:tav>
                                        <p:tav tm="100000">
                                          <p:val>
                                            <p:fltVal val="0"/>
                                          </p:val>
                                        </p:tav>
                                      </p:tavLst>
                                    </p:anim>
                                    <p:animEffect transition="in" filter="fade">
                                      <p:cBhvr>
                                        <p:cTn id="10" dur="1000"/>
                                        <p:tgtEl>
                                          <p:spTgt spid="49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6082" name="Picture 2"/>
          <p:cNvPicPr>
            <a:picLocks noChangeAspect="1" noChangeArrowheads="1"/>
          </p:cNvPicPr>
          <p:nvPr/>
        </p:nvPicPr>
        <p:blipFill>
          <a:blip r:embed="rId3" cstate="print"/>
          <a:srcRect/>
          <a:stretch>
            <a:fillRect/>
          </a:stretch>
        </p:blipFill>
        <p:spPr bwMode="auto">
          <a:xfrm>
            <a:off x="0" y="0"/>
            <a:ext cx="9144000" cy="6864858"/>
          </a:xfrm>
          <a:prstGeom prst="rect">
            <a:avLst/>
          </a:prstGeom>
          <a:noFill/>
          <a:ln w="9525">
            <a:noFill/>
            <a:miter lim="800000"/>
            <a:headEnd/>
            <a:tailEnd/>
          </a:ln>
          <a:effectLst/>
        </p:spPr>
      </p:pic>
      <p:sp>
        <p:nvSpPr>
          <p:cNvPr id="6" name="Rectangle 5"/>
          <p:cNvSpPr/>
          <p:nvPr/>
        </p:nvSpPr>
        <p:spPr>
          <a:xfrm>
            <a:off x="2209800" y="5867400"/>
            <a:ext cx="1981200" cy="1015663"/>
          </a:xfrm>
          <a:prstGeom prst="rect">
            <a:avLst/>
          </a:prstGeom>
        </p:spPr>
        <p:txBody>
          <a:bodyPr wrap="square">
            <a:spAutoFit/>
          </a:bodyPr>
          <a:lstStyle/>
          <a:p>
            <a:r>
              <a:rPr lang="en-US" sz="1200" dirty="0">
                <a:solidFill>
                  <a:prstClr val="black"/>
                </a:solidFill>
              </a:rPr>
              <a:t>Source:  </a:t>
            </a:r>
            <a:r>
              <a:rPr lang="en-US" sz="1200" dirty="0">
                <a:solidFill>
                  <a:prstClr val="black"/>
                </a:solidFill>
                <a:hlinkClick r:id="rId4"/>
              </a:rPr>
              <a:t>http://www.wall-maps.com/Classroom/HISTORY/World/Universal/World-history-universal.htm</a:t>
            </a:r>
            <a:r>
              <a:rPr lang="en-US" sz="1200" dirty="0">
                <a:solidFill>
                  <a:prstClr val="black"/>
                </a:solidFill>
              </a:rPr>
              <a:t> </a:t>
            </a:r>
          </a:p>
          <a:p>
            <a:endParaRPr lang="en-US" sz="1200" dirty="0">
              <a:solidFill>
                <a:prstClr val="black"/>
              </a:solidFill>
            </a:endParaRPr>
          </a:p>
        </p:txBody>
      </p:sp>
      <p:sp>
        <p:nvSpPr>
          <p:cNvPr id="7" name="Explosion 2 6"/>
          <p:cNvSpPr/>
          <p:nvPr/>
        </p:nvSpPr>
        <p:spPr>
          <a:xfrm>
            <a:off x="1143000" y="2209800"/>
            <a:ext cx="381000" cy="381000"/>
          </a:xfrm>
          <a:prstGeom prst="irregularSeal2">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1524000" y="1905000"/>
            <a:ext cx="1447800" cy="830997"/>
          </a:xfrm>
          <a:prstGeom prst="rect">
            <a:avLst/>
          </a:prstGeom>
          <a:noFill/>
        </p:spPr>
        <p:txBody>
          <a:bodyPr wrap="square" rtlCol="0">
            <a:spAutoFit/>
          </a:bodyPr>
          <a:lstStyle/>
          <a:p>
            <a:r>
              <a:rPr lang="en-US" sz="2400" b="1" dirty="0">
                <a:solidFill>
                  <a:prstClr val="white"/>
                </a:solidFill>
              </a:rPr>
              <a:t>Tours (732)</a:t>
            </a:r>
          </a:p>
        </p:txBody>
      </p:sp>
      <p:sp>
        <p:nvSpPr>
          <p:cNvPr id="9" name="Bevel 8"/>
          <p:cNvSpPr/>
          <p:nvPr/>
        </p:nvSpPr>
        <p:spPr>
          <a:xfrm>
            <a:off x="4114800" y="3124200"/>
            <a:ext cx="304800" cy="304800"/>
          </a:xfrm>
          <a:prstGeom prst="bevel">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2971800" y="1600200"/>
            <a:ext cx="1752600" cy="1477328"/>
          </a:xfrm>
          <a:prstGeom prst="rect">
            <a:avLst/>
          </a:prstGeom>
          <a:noFill/>
        </p:spPr>
        <p:txBody>
          <a:bodyPr wrap="square" rtlCol="0">
            <a:spAutoFit/>
          </a:bodyPr>
          <a:lstStyle/>
          <a:p>
            <a:r>
              <a:rPr lang="en-US" sz="2400" b="1" dirty="0">
                <a:solidFill>
                  <a:prstClr val="black"/>
                </a:solidFill>
              </a:rPr>
              <a:t>Sieges of </a:t>
            </a:r>
            <a:r>
              <a:rPr lang="en-US" b="1" dirty="0">
                <a:solidFill>
                  <a:prstClr val="black"/>
                </a:solidFill>
              </a:rPr>
              <a:t>Constantinople</a:t>
            </a:r>
          </a:p>
          <a:p>
            <a:r>
              <a:rPr lang="en-US" sz="2400" b="1" dirty="0">
                <a:solidFill>
                  <a:prstClr val="black"/>
                </a:solidFill>
              </a:rPr>
              <a:t>(674-678, 717-718)</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3581400" cy="1143000"/>
          </a:xfrm>
        </p:spPr>
        <p:txBody>
          <a:bodyPr>
            <a:normAutofit/>
          </a:bodyPr>
          <a:lstStyle/>
          <a:p>
            <a:pPr algn="l"/>
            <a:r>
              <a:rPr lang="en-US" sz="5400" b="1" dirty="0" smtClean="0"/>
              <a:t>The Franks</a:t>
            </a:r>
            <a:endParaRPr lang="en-US" sz="5400" b="1" dirty="0"/>
          </a:p>
        </p:txBody>
      </p:sp>
      <p:sp>
        <p:nvSpPr>
          <p:cNvPr id="3" name="Content Placeholder 2"/>
          <p:cNvSpPr>
            <a:spLocks noGrp="1"/>
          </p:cNvSpPr>
          <p:nvPr>
            <p:ph sz="half" idx="1"/>
          </p:nvPr>
        </p:nvSpPr>
        <p:spPr>
          <a:xfrm>
            <a:off x="6477000" y="4267199"/>
            <a:ext cx="2514600" cy="1981200"/>
          </a:xfrm>
        </p:spPr>
        <p:txBody>
          <a:bodyPr>
            <a:normAutofit/>
          </a:bodyPr>
          <a:lstStyle/>
          <a:p>
            <a:pPr marL="0" indent="0" algn="ctr">
              <a:buNone/>
            </a:pPr>
            <a:r>
              <a:rPr lang="en-US" sz="3200" b="1" dirty="0" smtClean="0"/>
              <a:t>Clovis </a:t>
            </a:r>
            <a:r>
              <a:rPr lang="en-US" sz="2200" b="1" dirty="0" smtClean="0"/>
              <a:t>(466-511)</a:t>
            </a:r>
          </a:p>
          <a:p>
            <a:pPr marL="0" indent="0" algn="ctr">
              <a:buNone/>
            </a:pPr>
            <a:r>
              <a:rPr lang="en-US" sz="1900" dirty="0" smtClean="0"/>
              <a:t>First King of the Franks</a:t>
            </a:r>
            <a:endParaRPr lang="en-US" sz="1900" dirty="0"/>
          </a:p>
          <a:p>
            <a:pPr marL="0" indent="0" algn="ctr">
              <a:buNone/>
            </a:pPr>
            <a:endParaRPr lang="en-US" sz="1200" dirty="0" smtClean="0"/>
          </a:p>
          <a:p>
            <a:pPr marL="0" indent="0" algn="ctr">
              <a:buNone/>
            </a:pPr>
            <a:r>
              <a:rPr lang="en-US" sz="1800" dirty="0" smtClean="0"/>
              <a:t>Battlefield Conversion </a:t>
            </a:r>
            <a:br>
              <a:rPr lang="en-US" sz="1800" dirty="0" smtClean="0"/>
            </a:br>
            <a:r>
              <a:rPr lang="en-US" sz="1800" dirty="0" smtClean="0"/>
              <a:t>to Christianity</a:t>
            </a:r>
          </a:p>
        </p:txBody>
      </p:sp>
      <p:pic>
        <p:nvPicPr>
          <p:cNvPr id="58370" name="Picture 2"/>
          <p:cNvPicPr>
            <a:picLocks noGrp="1" noChangeAspect="1" noChangeArrowheads="1"/>
          </p:cNvPicPr>
          <p:nvPr>
            <p:ph sz="half" idx="2"/>
          </p:nvPr>
        </p:nvPicPr>
        <p:blipFill>
          <a:blip r:embed="rId2" cstate="print"/>
          <a:srcRect/>
          <a:stretch>
            <a:fillRect/>
          </a:stretch>
        </p:blipFill>
        <p:spPr bwMode="auto">
          <a:xfrm>
            <a:off x="6477000" y="381000"/>
            <a:ext cx="2514599" cy="3915590"/>
          </a:xfrm>
          <a:prstGeom prst="rect">
            <a:avLst/>
          </a:prstGeom>
          <a:noFill/>
          <a:ln w="9525">
            <a:noFill/>
            <a:miter lim="800000"/>
            <a:headEnd/>
            <a:tailEnd/>
          </a:ln>
          <a:effectLst/>
        </p:spPr>
      </p:pic>
      <p:pic>
        <p:nvPicPr>
          <p:cNvPr id="1026" name="Picture 2" descr="File:Frankish Empire 481 to 814-en.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19200"/>
            <a:ext cx="5934456"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cstate="print">
            <a:lum bright="20000"/>
          </a:blip>
          <a:srcRect b="4444"/>
          <a:stretch>
            <a:fillRect/>
          </a:stretch>
        </p:blipFill>
        <p:spPr bwMode="auto">
          <a:xfrm>
            <a:off x="-381000" y="0"/>
            <a:ext cx="9569302" cy="6858000"/>
          </a:xfrm>
          <a:prstGeom prst="rect">
            <a:avLst/>
          </a:prstGeom>
          <a:noFill/>
          <a:ln w="9525">
            <a:noFill/>
            <a:miter lim="800000"/>
            <a:headEnd/>
            <a:tailEnd/>
          </a:ln>
          <a:effectLst/>
        </p:spPr>
      </p:pic>
      <p:sp>
        <p:nvSpPr>
          <p:cNvPr id="2" name="Title 1"/>
          <p:cNvSpPr>
            <a:spLocks noGrp="1"/>
          </p:cNvSpPr>
          <p:nvPr>
            <p:ph type="ctrTitle"/>
          </p:nvPr>
        </p:nvSpPr>
        <p:spPr/>
        <p:txBody>
          <a:bodyPr>
            <a:normAutofit/>
          </a:bodyPr>
          <a:lstStyle/>
          <a:p>
            <a:r>
              <a:rPr lang="en-US" sz="6000" b="1" dirty="0" smtClean="0"/>
              <a:t>Introduction to Islam</a:t>
            </a:r>
            <a:endParaRPr lang="en-US" sz="60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Charles “The Hammer” Martel</a:t>
            </a:r>
            <a:endParaRPr lang="en-US" b="1" dirty="0"/>
          </a:p>
        </p:txBody>
      </p:sp>
      <p:sp>
        <p:nvSpPr>
          <p:cNvPr id="3" name="Content Placeholder 2"/>
          <p:cNvSpPr>
            <a:spLocks noGrp="1"/>
          </p:cNvSpPr>
          <p:nvPr>
            <p:ph idx="1"/>
          </p:nvPr>
        </p:nvSpPr>
        <p:spPr/>
        <p:txBody>
          <a:bodyPr/>
          <a:lstStyle/>
          <a:p>
            <a:r>
              <a:rPr lang="en-US" i="1" dirty="0" smtClean="0"/>
              <a:t>Mayor of the Palace</a:t>
            </a:r>
          </a:p>
          <a:p>
            <a:r>
              <a:rPr lang="en-US" dirty="0" smtClean="0"/>
              <a:t>732 - Battle of Tours</a:t>
            </a:r>
          </a:p>
          <a:p>
            <a:pPr lvl="1"/>
            <a:r>
              <a:rPr lang="en-US" dirty="0" smtClean="0"/>
              <a:t>Muslim expansion halted</a:t>
            </a:r>
            <a:endParaRPr lang="en-US" dirty="0"/>
          </a:p>
        </p:txBody>
      </p:sp>
      <p:pic>
        <p:nvPicPr>
          <p:cNvPr id="1026" name="Picture 2" descr="Image:Steuben - Bataille de Poitiers.png">
            <a:hlinkClick r:id="rId2"/>
          </p:cNvPr>
          <p:cNvPicPr>
            <a:picLocks noChangeAspect="1" noChangeArrowheads="1"/>
          </p:cNvPicPr>
          <p:nvPr/>
        </p:nvPicPr>
        <p:blipFill>
          <a:blip r:embed="rId3" cstate="print"/>
          <a:srcRect/>
          <a:stretch>
            <a:fillRect/>
          </a:stretch>
        </p:blipFill>
        <p:spPr bwMode="auto">
          <a:xfrm>
            <a:off x="3048000" y="3352800"/>
            <a:ext cx="3438525" cy="2921527"/>
          </a:xfrm>
          <a:prstGeom prst="rect">
            <a:avLst/>
          </a:prstGeom>
          <a:noFill/>
        </p:spPr>
      </p:pic>
      <p:sp>
        <p:nvSpPr>
          <p:cNvPr id="5" name="TextBox 4"/>
          <p:cNvSpPr txBox="1"/>
          <p:nvPr/>
        </p:nvSpPr>
        <p:spPr>
          <a:xfrm>
            <a:off x="2971800" y="6248400"/>
            <a:ext cx="3657600" cy="369332"/>
          </a:xfrm>
          <a:prstGeom prst="rect">
            <a:avLst/>
          </a:prstGeom>
          <a:noFill/>
        </p:spPr>
        <p:txBody>
          <a:bodyPr wrap="square" rtlCol="0">
            <a:spAutoFit/>
          </a:bodyPr>
          <a:lstStyle/>
          <a:p>
            <a:pPr algn="ctr"/>
            <a:r>
              <a:rPr lang="en-US" dirty="0">
                <a:solidFill>
                  <a:prstClr val="black"/>
                </a:solidFill>
              </a:rPr>
              <a:t>Steuben, </a:t>
            </a:r>
            <a:r>
              <a:rPr lang="en-US" i="1" dirty="0">
                <a:solidFill>
                  <a:prstClr val="black"/>
                </a:solidFill>
              </a:rPr>
              <a:t>Bataille de Poitiers, 1837</a:t>
            </a:r>
            <a:endParaRPr lang="en-US" dirty="0">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026"/>
                                        </p:tgtEl>
                                      </p:cBhvr>
                                      <p:by x="250000" y="2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2" descr="Image:Steuben - Bataille de Poitiers.png">
            <a:hlinkClick r:id="rId2"/>
          </p:cNvPr>
          <p:cNvPicPr>
            <a:picLocks noChangeAspect="1" noChangeArrowheads="1"/>
          </p:cNvPicPr>
          <p:nvPr/>
        </p:nvPicPr>
        <p:blipFill>
          <a:blip r:embed="rId3" cstate="print"/>
          <a:srcRect/>
          <a:stretch>
            <a:fillRect/>
          </a:stretch>
        </p:blipFill>
        <p:spPr bwMode="auto">
          <a:xfrm>
            <a:off x="555661" y="0"/>
            <a:ext cx="8071603" cy="6858000"/>
          </a:xfrm>
          <a:prstGeom prst="rect">
            <a:avLst/>
          </a:prstGeom>
          <a:noFill/>
        </p:spPr>
      </p:pic>
      <p:sp>
        <p:nvSpPr>
          <p:cNvPr id="6" name="Rectangle 5"/>
          <p:cNvSpPr/>
          <p:nvPr/>
        </p:nvSpPr>
        <p:spPr>
          <a:xfrm>
            <a:off x="3581400" y="0"/>
            <a:ext cx="5045411" cy="400110"/>
          </a:xfrm>
          <a:prstGeom prst="rect">
            <a:avLst/>
          </a:prstGeom>
        </p:spPr>
        <p:txBody>
          <a:bodyPr wrap="square">
            <a:spAutoFit/>
          </a:bodyPr>
          <a:lstStyle/>
          <a:p>
            <a:pPr algn="ctr"/>
            <a:r>
              <a:rPr lang="en-US" sz="2000" b="1" dirty="0">
                <a:solidFill>
                  <a:prstClr val="black"/>
                </a:solidFill>
              </a:rPr>
              <a:t>Steuben, </a:t>
            </a:r>
            <a:r>
              <a:rPr lang="en-US" sz="2000" b="1" i="1" dirty="0">
                <a:solidFill>
                  <a:prstClr val="black"/>
                </a:solidFill>
              </a:rPr>
              <a:t>Bataille de Poitiers </a:t>
            </a:r>
            <a:r>
              <a:rPr lang="en-US" sz="2000" b="1" dirty="0">
                <a:solidFill>
                  <a:prstClr val="black"/>
                </a:solidFill>
              </a:rPr>
              <a:t>[Tours]</a:t>
            </a:r>
            <a:r>
              <a:rPr lang="en-US" sz="2000" b="1" i="1" dirty="0">
                <a:solidFill>
                  <a:prstClr val="black"/>
                </a:solidFill>
              </a:rPr>
              <a:t>, 1837</a:t>
            </a:r>
            <a:endParaRPr lang="en-US" sz="2000" b="1" dirty="0">
              <a:solidFill>
                <a:prstClr val="black"/>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E2DD9C"/>
            </a:gs>
            <a:gs pos="50000">
              <a:srgbClr val="EBE6C5"/>
            </a:gs>
            <a:gs pos="100000">
              <a:schemeClr val="accent1">
                <a:tint val="23500"/>
                <a:satMod val="16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1202" name="Picture 2"/>
          <p:cNvPicPr>
            <a:picLocks noChangeAspect="1" noChangeArrowheads="1"/>
          </p:cNvPicPr>
          <p:nvPr/>
        </p:nvPicPr>
        <p:blipFill>
          <a:blip r:embed="rId2" cstate="print"/>
          <a:srcRect/>
          <a:stretch>
            <a:fillRect/>
          </a:stretch>
        </p:blipFill>
        <p:spPr bwMode="auto">
          <a:xfrm>
            <a:off x="304800" y="0"/>
            <a:ext cx="8464296" cy="6870370"/>
          </a:xfrm>
          <a:prstGeom prst="rect">
            <a:avLst/>
          </a:prstGeom>
          <a:noFill/>
          <a:ln w="9525">
            <a:noFill/>
            <a:miter lim="800000"/>
            <a:headEnd/>
            <a:tailEnd/>
          </a:ln>
          <a:effectLst/>
        </p:spPr>
      </p:pic>
      <p:sp>
        <p:nvSpPr>
          <p:cNvPr id="6" name="TextBox 5"/>
          <p:cNvSpPr txBox="1"/>
          <p:nvPr/>
        </p:nvSpPr>
        <p:spPr>
          <a:xfrm>
            <a:off x="1219200" y="3048000"/>
            <a:ext cx="2057400" cy="830997"/>
          </a:xfrm>
          <a:prstGeom prst="rect">
            <a:avLst/>
          </a:prstGeom>
          <a:noFill/>
        </p:spPr>
        <p:txBody>
          <a:bodyPr wrap="square" rtlCol="0">
            <a:spAutoFit/>
          </a:bodyPr>
          <a:lstStyle/>
          <a:p>
            <a:r>
              <a:rPr lang="en-US" sz="4800" b="1" dirty="0">
                <a:solidFill>
                  <a:prstClr val="black"/>
                </a:solidFill>
              </a:rPr>
              <a:t>WALLS</a:t>
            </a:r>
          </a:p>
        </p:txBody>
      </p:sp>
      <p:sp>
        <p:nvSpPr>
          <p:cNvPr id="7" name="TextBox 6"/>
          <p:cNvSpPr txBox="1"/>
          <p:nvPr/>
        </p:nvSpPr>
        <p:spPr>
          <a:xfrm>
            <a:off x="3886200" y="4876800"/>
            <a:ext cx="1676400" cy="830997"/>
          </a:xfrm>
          <a:prstGeom prst="rect">
            <a:avLst/>
          </a:prstGeom>
          <a:noFill/>
        </p:spPr>
        <p:txBody>
          <a:bodyPr wrap="square" rtlCol="0">
            <a:spAutoFit/>
          </a:bodyPr>
          <a:lstStyle/>
          <a:p>
            <a:r>
              <a:rPr lang="en-US" sz="4800" b="1" dirty="0">
                <a:solidFill>
                  <a:prstClr val="black"/>
                </a:solidFill>
              </a:rPr>
              <a:t>NAVY</a:t>
            </a:r>
          </a:p>
        </p:txBody>
      </p:sp>
      <p:sp>
        <p:nvSpPr>
          <p:cNvPr id="8" name="TextBox 7"/>
          <p:cNvSpPr txBox="1"/>
          <p:nvPr/>
        </p:nvSpPr>
        <p:spPr>
          <a:xfrm>
            <a:off x="3733800" y="0"/>
            <a:ext cx="4114800" cy="584775"/>
          </a:xfrm>
          <a:prstGeom prst="rect">
            <a:avLst/>
          </a:prstGeom>
          <a:noFill/>
        </p:spPr>
        <p:txBody>
          <a:bodyPr wrap="square" rtlCol="0">
            <a:spAutoFit/>
          </a:bodyPr>
          <a:lstStyle/>
          <a:p>
            <a:pPr algn="ctr"/>
            <a:r>
              <a:rPr lang="en-US" sz="3200" b="1" dirty="0">
                <a:solidFill>
                  <a:prstClr val="black"/>
                </a:solidFill>
              </a:rPr>
              <a:t>Byzantine-Arab Wars</a:t>
            </a:r>
          </a:p>
        </p:txBody>
      </p:sp>
      <p:sp>
        <p:nvSpPr>
          <p:cNvPr id="11" name="TextBox 10"/>
          <p:cNvSpPr txBox="1"/>
          <p:nvPr/>
        </p:nvSpPr>
        <p:spPr>
          <a:xfrm>
            <a:off x="4038600" y="533400"/>
            <a:ext cx="3200400" cy="677108"/>
          </a:xfrm>
          <a:prstGeom prst="rect">
            <a:avLst/>
          </a:prstGeom>
          <a:noFill/>
        </p:spPr>
        <p:txBody>
          <a:bodyPr wrap="square" rtlCol="0">
            <a:spAutoFit/>
          </a:bodyPr>
          <a:lstStyle/>
          <a:p>
            <a:r>
              <a:rPr lang="en-US" sz="2000" b="1" dirty="0">
                <a:solidFill>
                  <a:prstClr val="black"/>
                </a:solidFill>
              </a:rPr>
              <a:t>“All roads lead to </a:t>
            </a:r>
            <a:r>
              <a:rPr lang="en-US" sz="2000" b="1" dirty="0" err="1">
                <a:solidFill>
                  <a:prstClr val="black"/>
                </a:solidFill>
              </a:rPr>
              <a:t>Rûm</a:t>
            </a:r>
            <a:r>
              <a:rPr lang="en-US" sz="2000" b="1" dirty="0">
                <a:solidFill>
                  <a:prstClr val="black"/>
                </a:solidFill>
              </a:rPr>
              <a:t>”</a:t>
            </a:r>
          </a:p>
          <a:p>
            <a:r>
              <a:rPr lang="en-US" b="1" dirty="0">
                <a:solidFill>
                  <a:prstClr val="black"/>
                </a:solidFill>
              </a:rPr>
              <a:t>	-- Arab Saying</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Theodosian Wall (Constantinople)</a:t>
            </a:r>
            <a:endParaRPr lang="en-US" b="1"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0178" name="Picture 2"/>
          <p:cNvPicPr>
            <a:picLocks noChangeAspect="1" noChangeArrowheads="1"/>
          </p:cNvPicPr>
          <p:nvPr/>
        </p:nvPicPr>
        <p:blipFill>
          <a:blip r:embed="rId2" cstate="print"/>
          <a:srcRect/>
          <a:stretch>
            <a:fillRect/>
          </a:stretch>
        </p:blipFill>
        <p:spPr bwMode="auto">
          <a:xfrm>
            <a:off x="0" y="1295400"/>
            <a:ext cx="9177866" cy="5162549"/>
          </a:xfrm>
          <a:prstGeom prst="rect">
            <a:avLst/>
          </a:prstGeom>
          <a:noFill/>
          <a:ln w="9525">
            <a:noFill/>
            <a:miter lim="800000"/>
            <a:headEnd/>
            <a:tailEnd/>
          </a:ln>
          <a:effectLst/>
        </p:spPr>
      </p:pic>
      <p:sp>
        <p:nvSpPr>
          <p:cNvPr id="6" name="Rectangle 5"/>
          <p:cNvSpPr/>
          <p:nvPr/>
        </p:nvSpPr>
        <p:spPr>
          <a:xfrm>
            <a:off x="304800" y="6488668"/>
            <a:ext cx="8534400" cy="369332"/>
          </a:xfrm>
          <a:prstGeom prst="rect">
            <a:avLst/>
          </a:prstGeom>
        </p:spPr>
        <p:txBody>
          <a:bodyPr wrap="square">
            <a:spAutoFit/>
          </a:bodyPr>
          <a:lstStyle/>
          <a:p>
            <a:r>
              <a:rPr lang="en-US" b="1" dirty="0">
                <a:solidFill>
                  <a:prstClr val="black"/>
                </a:solidFill>
              </a:rPr>
              <a:t>More: </a:t>
            </a:r>
            <a:r>
              <a:rPr lang="en-US" b="1" dirty="0">
                <a:solidFill>
                  <a:prstClr val="black"/>
                </a:solidFill>
                <a:hlinkClick r:id="rId3"/>
              </a:rPr>
              <a:t>http://www.mlahanas.de/Greeks/Medieval/war/WallsOfConstantinople.html</a:t>
            </a:r>
            <a:r>
              <a:rPr lang="en-US" b="1" dirty="0">
                <a:solidFill>
                  <a:prstClr val="black"/>
                </a:solidFill>
              </a:rPr>
              <a:t>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“Greek Fire”</a:t>
            </a:r>
            <a:endParaRPr lang="en-US" b="1"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9154" name="Picture 2"/>
          <p:cNvPicPr>
            <a:picLocks noChangeAspect="1" noChangeArrowheads="1"/>
          </p:cNvPicPr>
          <p:nvPr/>
        </p:nvPicPr>
        <p:blipFill>
          <a:blip r:embed="rId2" cstate="print"/>
          <a:srcRect/>
          <a:stretch>
            <a:fillRect/>
          </a:stretch>
        </p:blipFill>
        <p:spPr bwMode="auto">
          <a:xfrm>
            <a:off x="-16624" y="1676400"/>
            <a:ext cx="9160624" cy="41073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4710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6" name="Rectangle 5"/>
          <p:cNvSpPr/>
          <p:nvPr/>
        </p:nvSpPr>
        <p:spPr>
          <a:xfrm>
            <a:off x="1905000" y="6211669"/>
            <a:ext cx="2286000" cy="646331"/>
          </a:xfrm>
          <a:prstGeom prst="rect">
            <a:avLst/>
          </a:prstGeom>
        </p:spPr>
        <p:txBody>
          <a:bodyPr wrap="square">
            <a:spAutoFit/>
          </a:bodyPr>
          <a:lstStyle/>
          <a:p>
            <a:r>
              <a:rPr lang="en-US" sz="1200" dirty="0">
                <a:solidFill>
                  <a:prstClr val="black"/>
                </a:solidFill>
              </a:rPr>
              <a:t>Credit:  </a:t>
            </a:r>
            <a:r>
              <a:rPr lang="en-US" sz="1200" dirty="0">
                <a:solidFill>
                  <a:prstClr val="black"/>
                </a:solidFill>
                <a:hlinkClick r:id="rId3"/>
              </a:rPr>
              <a:t>http://espliego.files.wordpress.com/2008/03/islam-map1ref1.jpg</a:t>
            </a:r>
            <a:r>
              <a:rPr lang="en-US" sz="1200" dirty="0">
                <a:solidFill>
                  <a:prstClr val="black"/>
                </a:solidFill>
              </a:rPr>
              <a:t>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E2DD9C"/>
            </a:gs>
            <a:gs pos="50000">
              <a:srgbClr val="EBE6C5"/>
            </a:gs>
            <a:gs pos="100000">
              <a:schemeClr val="accent1">
                <a:tint val="23500"/>
                <a:satMod val="1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smtClean="0"/>
              <a:t>Islamic Golden Age</a:t>
            </a:r>
            <a:r>
              <a:rPr lang="en-US" dirty="0" smtClean="0"/>
              <a:t/>
            </a:r>
            <a:br>
              <a:rPr lang="en-US" dirty="0" smtClean="0"/>
            </a:br>
            <a:r>
              <a:rPr lang="en-US" sz="3600" dirty="0" smtClean="0"/>
              <a:t>(c. 700-1200 A.D.)</a:t>
            </a:r>
            <a:endParaRPr lang="en-US" sz="3600" dirty="0"/>
          </a:p>
        </p:txBody>
      </p:sp>
      <p:sp>
        <p:nvSpPr>
          <p:cNvPr id="3" name="Content Placeholder 2"/>
          <p:cNvSpPr>
            <a:spLocks noGrp="1"/>
          </p:cNvSpPr>
          <p:nvPr>
            <p:ph sz="half" idx="1"/>
          </p:nvPr>
        </p:nvSpPr>
        <p:spPr>
          <a:xfrm>
            <a:off x="457200" y="1600200"/>
            <a:ext cx="4343400" cy="5105400"/>
          </a:xfrm>
        </p:spPr>
        <p:txBody>
          <a:bodyPr>
            <a:normAutofit lnSpcReduction="10000"/>
          </a:bodyPr>
          <a:lstStyle/>
          <a:p>
            <a:r>
              <a:rPr lang="en-US" b="1" dirty="0" smtClean="0"/>
              <a:t>Literature:</a:t>
            </a:r>
          </a:p>
          <a:p>
            <a:pPr lvl="1"/>
            <a:r>
              <a:rPr lang="en-US" i="1" dirty="0" smtClean="0"/>
              <a:t>Arabian Nights </a:t>
            </a:r>
            <a:r>
              <a:rPr lang="en-US" dirty="0" smtClean="0"/>
              <a:t>(10</a:t>
            </a:r>
            <a:r>
              <a:rPr lang="en-US" baseline="30000" dirty="0" smtClean="0"/>
              <a:t>th</a:t>
            </a:r>
            <a:r>
              <a:rPr lang="en-US" dirty="0" smtClean="0"/>
              <a:t> c.)</a:t>
            </a:r>
          </a:p>
          <a:p>
            <a:r>
              <a:rPr lang="en-US" b="1" dirty="0" smtClean="0"/>
              <a:t>Medicine:</a:t>
            </a:r>
          </a:p>
          <a:p>
            <a:pPr lvl="1"/>
            <a:r>
              <a:rPr lang="en-US" dirty="0" smtClean="0"/>
              <a:t>Postmortem </a:t>
            </a:r>
            <a:r>
              <a:rPr lang="en-US" i="1" dirty="0" smtClean="0"/>
              <a:t>Autopsies</a:t>
            </a:r>
            <a:r>
              <a:rPr lang="en-US" dirty="0" smtClean="0"/>
              <a:t> on Humans</a:t>
            </a:r>
          </a:p>
          <a:p>
            <a:pPr lvl="2"/>
            <a:r>
              <a:rPr lang="en-US" dirty="0" smtClean="0"/>
              <a:t>Forbidden by Romans</a:t>
            </a:r>
          </a:p>
          <a:p>
            <a:pPr lvl="1"/>
            <a:r>
              <a:rPr lang="en-US" dirty="0" smtClean="0"/>
              <a:t>Experimental Surgery</a:t>
            </a:r>
          </a:p>
          <a:p>
            <a:pPr lvl="1"/>
            <a:r>
              <a:rPr lang="en-US" dirty="0" smtClean="0"/>
              <a:t>Germ Theory</a:t>
            </a:r>
          </a:p>
          <a:p>
            <a:pPr lvl="2"/>
            <a:r>
              <a:rPr lang="en-US" dirty="0" smtClean="0"/>
              <a:t>Disproved </a:t>
            </a:r>
            <a:r>
              <a:rPr lang="en-US" dirty="0" smtClean="0">
                <a:hlinkClick r:id="rId2"/>
              </a:rPr>
              <a:t>Humorism</a:t>
            </a:r>
            <a:endParaRPr lang="en-US" dirty="0" smtClean="0"/>
          </a:p>
          <a:p>
            <a:r>
              <a:rPr lang="en-US" b="1" dirty="0" smtClean="0"/>
              <a:t>Chemistry</a:t>
            </a:r>
          </a:p>
          <a:p>
            <a:pPr lvl="1"/>
            <a:r>
              <a:rPr lang="en-US" dirty="0" smtClean="0"/>
              <a:t>Distilled Liquors</a:t>
            </a:r>
          </a:p>
          <a:p>
            <a:pPr lvl="1"/>
            <a:r>
              <a:rPr lang="en-US" dirty="0" smtClean="0"/>
              <a:t>Perfume</a:t>
            </a:r>
            <a:endParaRPr lang="en-US" dirty="0"/>
          </a:p>
        </p:txBody>
      </p:sp>
      <p:pic>
        <p:nvPicPr>
          <p:cNvPr id="48130" name="Picture 2"/>
          <p:cNvPicPr>
            <a:picLocks noGrp="1" noChangeAspect="1" noChangeArrowheads="1"/>
          </p:cNvPicPr>
          <p:nvPr>
            <p:ph sz="half" idx="2"/>
          </p:nvPr>
        </p:nvPicPr>
        <p:blipFill>
          <a:blip r:embed="rId3" cstate="print"/>
          <a:srcRect/>
          <a:stretch>
            <a:fillRect/>
          </a:stretch>
        </p:blipFill>
        <p:spPr bwMode="auto">
          <a:xfrm>
            <a:off x="5181600" y="1600200"/>
            <a:ext cx="3316486" cy="4421981"/>
          </a:xfrm>
          <a:prstGeom prst="rect">
            <a:avLst/>
          </a:prstGeom>
          <a:noFill/>
          <a:ln w="9525">
            <a:noFill/>
            <a:miter lim="800000"/>
            <a:headEnd/>
            <a:tailEnd/>
          </a:ln>
          <a:effectLst/>
        </p:spPr>
      </p:pic>
      <p:sp>
        <p:nvSpPr>
          <p:cNvPr id="6" name="Rectangle 5"/>
          <p:cNvSpPr/>
          <p:nvPr/>
        </p:nvSpPr>
        <p:spPr>
          <a:xfrm>
            <a:off x="5257800" y="6019801"/>
            <a:ext cx="3276600" cy="584775"/>
          </a:xfrm>
          <a:prstGeom prst="rect">
            <a:avLst/>
          </a:prstGeom>
        </p:spPr>
        <p:txBody>
          <a:bodyPr wrap="square">
            <a:spAutoFit/>
          </a:bodyPr>
          <a:lstStyle/>
          <a:p>
            <a:r>
              <a:rPr lang="en-US" sz="1600" b="1" dirty="0">
                <a:solidFill>
                  <a:prstClr val="black"/>
                </a:solidFill>
              </a:rPr>
              <a:t>An Arabic manuscript describing the eye, dating back to the 12th century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76200"/>
            <a:ext cx="9144000" cy="1828800"/>
          </a:xfrm>
        </p:spPr>
        <p:txBody>
          <a:bodyPr/>
          <a:lstStyle/>
          <a:p>
            <a:pPr algn="ctr"/>
            <a:r>
              <a:rPr lang="en-US" b="1" i="1" dirty="0" smtClean="0"/>
              <a:t>For more videos and </a:t>
            </a:r>
            <a:br>
              <a:rPr lang="en-US" b="1" i="1" dirty="0" smtClean="0"/>
            </a:br>
            <a:r>
              <a:rPr lang="en-US" b="1" i="1" dirty="0" smtClean="0"/>
              <a:t>instructional materials, visit</a:t>
            </a:r>
            <a:endParaRPr lang="en-US" b="1" i="1" dirty="0"/>
          </a:p>
        </p:txBody>
      </p:sp>
      <p:sp>
        <p:nvSpPr>
          <p:cNvPr id="4" name="AutoShape 2" descr="https://docs.google.com/viewer?attid=0.2&amp;pid=gmail&amp;thid=13b66f0af3f35be2&amp;url=https%3A%2F%2Fmail.google.com%2Fmail%2Fu%2F0%2F%3Fui%3D2%26ik%3Dde1f2a8af3%26view%3Datt%26th%3D13b66f0af3f35be2%26attid%3D0.2%26disp%3Dsafe%26zw&amp;docid=10644f530a953871e9dbbf9aa49bef3f%7C86e5a916e2b89e165c33fb5aa4f7647a&amp;a=bi&amp;pagenumber=1&amp;w=8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5" name="Picture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590800"/>
            <a:ext cx="7620000" cy="3095625"/>
          </a:xfrm>
          <a:prstGeom prst="rect">
            <a:avLst/>
          </a:prstGeom>
          <a:effectLst>
            <a:glow rad="101600">
              <a:schemeClr val="tx1">
                <a:alpha val="60000"/>
              </a:schemeClr>
            </a:glow>
          </a:effectLst>
        </p:spPr>
      </p:pic>
    </p:spTree>
    <p:extLst>
      <p:ext uri="{BB962C8B-B14F-4D97-AF65-F5344CB8AC3E}">
        <p14:creationId xmlns:p14="http://schemas.microsoft.com/office/powerpoint/2010/main" val="18728734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0" y="2667000"/>
            <a:ext cx="7543800" cy="1524000"/>
          </a:xfrm>
        </p:spPr>
        <p:txBody>
          <a:bodyPr anchor="ctr"/>
          <a:lstStyle/>
          <a:p>
            <a:pPr algn="ctr"/>
            <a:r>
              <a:rPr lang="en-US" sz="9600" b="1" dirty="0" smtClean="0"/>
              <a:t>@TomRichey</a:t>
            </a:r>
            <a:endParaRPr lang="en-US" sz="9600" b="1" dirty="0"/>
          </a:p>
        </p:txBody>
      </p:sp>
      <p:sp>
        <p:nvSpPr>
          <p:cNvPr id="4" name="AutoShape 2" descr="https://docs.google.com/viewer?attid=0.2&amp;pid=gmail&amp;thid=13b66f0af3f35be2&amp;url=https%3A%2F%2Fmail.google.com%2Fmail%2Fu%2F0%2F%3Fui%3D2%26ik%3Dde1f2a8af3%26view%3Datt%26th%3D13b66f0af3f35be2%26attid%3D0.2%26disp%3Dsafe%26zw&amp;docid=10644f530a953871e9dbbf9aa49bef3f%7C86e5a916e2b89e165c33fb5aa4f7647a&amp;a=bi&amp;pagenumber=1&amp;w=80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65" y="2743200"/>
            <a:ext cx="1302735" cy="1302735"/>
          </a:xfrm>
          <a:prstGeom prst="rect">
            <a:avLst/>
          </a:prstGeom>
        </p:spPr>
      </p:pic>
      <p:sp>
        <p:nvSpPr>
          <p:cNvPr id="5" name="Rectangle 4">
            <a:hlinkClick r:id="rId3"/>
          </p:cNvPr>
          <p:cNvSpPr/>
          <p:nvPr/>
        </p:nvSpPr>
        <p:spPr>
          <a:xfrm>
            <a:off x="0" y="2209800"/>
            <a:ext cx="9144000" cy="2438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23872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TERMS LIST (A)</a:t>
            </a:r>
            <a:endParaRPr lang="en-US" b="1" dirty="0"/>
          </a:p>
        </p:txBody>
      </p:sp>
      <p:sp>
        <p:nvSpPr>
          <p:cNvPr id="3" name="Content Placeholder 2"/>
          <p:cNvSpPr>
            <a:spLocks noGrp="1"/>
          </p:cNvSpPr>
          <p:nvPr>
            <p:ph idx="1"/>
          </p:nvPr>
        </p:nvSpPr>
        <p:spPr>
          <a:xfrm>
            <a:off x="457200" y="1371600"/>
            <a:ext cx="8305800" cy="5486400"/>
          </a:xfrm>
        </p:spPr>
        <p:txBody>
          <a:bodyPr numCol="2">
            <a:normAutofit/>
          </a:bodyPr>
          <a:lstStyle/>
          <a:p>
            <a:pPr marL="514350" indent="-514350">
              <a:buFont typeface="+mj-lt"/>
              <a:buAutoNum type="arabicPeriod"/>
            </a:pPr>
            <a:r>
              <a:rPr lang="en-US" b="1" dirty="0" smtClean="0"/>
              <a:t>Bazaar</a:t>
            </a:r>
          </a:p>
          <a:p>
            <a:pPr marL="514350" indent="-514350">
              <a:buFont typeface="+mj-lt"/>
              <a:buAutoNum type="arabicPeriod"/>
            </a:pPr>
            <a:r>
              <a:rPr lang="en-US" b="1" dirty="0" smtClean="0"/>
              <a:t>Bedouins</a:t>
            </a:r>
          </a:p>
          <a:p>
            <a:pPr marL="514350" indent="-514350">
              <a:buFont typeface="+mj-lt"/>
              <a:buAutoNum type="arabicPeriod"/>
            </a:pPr>
            <a:r>
              <a:rPr lang="en-US" b="1" dirty="0" smtClean="0"/>
              <a:t>Allah</a:t>
            </a:r>
          </a:p>
          <a:p>
            <a:pPr marL="514350" indent="-514350">
              <a:buFont typeface="+mj-lt"/>
              <a:buAutoNum type="arabicPeriod"/>
            </a:pPr>
            <a:r>
              <a:rPr lang="en-US" b="1" dirty="0" smtClean="0"/>
              <a:t>Muhammad</a:t>
            </a:r>
          </a:p>
          <a:p>
            <a:pPr marL="514350" indent="-514350">
              <a:buFont typeface="+mj-lt"/>
              <a:buAutoNum type="arabicPeriod"/>
            </a:pPr>
            <a:r>
              <a:rPr lang="en-US" b="1" dirty="0" smtClean="0"/>
              <a:t>Mecca</a:t>
            </a:r>
          </a:p>
          <a:p>
            <a:pPr marL="514350" indent="-514350">
              <a:buFont typeface="+mj-lt"/>
              <a:buAutoNum type="arabicPeriod"/>
            </a:pPr>
            <a:r>
              <a:rPr lang="en-US" b="1" dirty="0" err="1" smtClean="0"/>
              <a:t>Kaaba</a:t>
            </a:r>
            <a:endParaRPr lang="en-US" b="1" dirty="0" smtClean="0"/>
          </a:p>
          <a:p>
            <a:pPr marL="514350" indent="-514350">
              <a:buFont typeface="+mj-lt"/>
              <a:buAutoNum type="arabicPeriod"/>
            </a:pPr>
            <a:r>
              <a:rPr lang="en-US" b="1" dirty="0" smtClean="0"/>
              <a:t>Black Stone</a:t>
            </a:r>
          </a:p>
          <a:p>
            <a:pPr marL="514350" indent="-514350">
              <a:buFont typeface="+mj-lt"/>
              <a:buAutoNum type="arabicPeriod"/>
            </a:pPr>
            <a:r>
              <a:rPr lang="en-US" b="1" dirty="0" smtClean="0"/>
              <a:t>Medina</a:t>
            </a:r>
          </a:p>
          <a:p>
            <a:pPr marL="514350" indent="-514350">
              <a:buFont typeface="+mj-lt"/>
              <a:buAutoNum type="arabicPeriod"/>
            </a:pPr>
            <a:r>
              <a:rPr lang="en-US" b="1" dirty="0" err="1" smtClean="0"/>
              <a:t>Hijrah</a:t>
            </a:r>
            <a:endParaRPr lang="en-US" b="1" dirty="0" smtClean="0"/>
          </a:p>
          <a:p>
            <a:pPr marL="514350" indent="-514350">
              <a:buFont typeface="+mj-lt"/>
              <a:buAutoNum type="arabicPeriod"/>
            </a:pPr>
            <a:r>
              <a:rPr lang="en-US" b="1" dirty="0" smtClean="0"/>
              <a:t>Islam</a:t>
            </a:r>
          </a:p>
          <a:p>
            <a:pPr marL="514350" indent="-514350">
              <a:buFont typeface="+mj-lt"/>
              <a:buAutoNum type="arabicPeriod"/>
            </a:pPr>
            <a:r>
              <a:rPr lang="en-US" b="1" dirty="0" smtClean="0"/>
              <a:t>Muslims</a:t>
            </a:r>
          </a:p>
          <a:p>
            <a:pPr marL="514350" indent="-514350">
              <a:buFont typeface="+mj-lt"/>
              <a:buAutoNum type="arabicPeriod"/>
            </a:pPr>
            <a:r>
              <a:rPr lang="en-US" b="1" dirty="0" smtClean="0"/>
              <a:t>Qur’an</a:t>
            </a:r>
          </a:p>
          <a:p>
            <a:pPr marL="514350" indent="-514350">
              <a:buFont typeface="+mj-lt"/>
              <a:buAutoNum type="arabicPeriod"/>
            </a:pPr>
            <a:r>
              <a:rPr lang="en-US" b="1" dirty="0" smtClean="0"/>
              <a:t>Mosques</a:t>
            </a:r>
            <a:endParaRPr lang="en-US" dirty="0" smtClean="0"/>
          </a:p>
          <a:p>
            <a:pPr marL="514350" indent="-514350">
              <a:buFont typeface="+mj-lt"/>
              <a:buAutoNum type="arabicPeriod"/>
            </a:pPr>
            <a:r>
              <a:rPr lang="en-US" b="1" dirty="0" smtClean="0"/>
              <a:t>Five Pillars</a:t>
            </a:r>
          </a:p>
          <a:p>
            <a:pPr marL="914400" lvl="1" indent="-514350">
              <a:buFont typeface="+mj-lt"/>
              <a:buAutoNum type="alphaLcParenR"/>
            </a:pPr>
            <a:r>
              <a:rPr lang="en-US" b="1" dirty="0" smtClean="0"/>
              <a:t>Profession of Faith</a:t>
            </a:r>
          </a:p>
          <a:p>
            <a:pPr marL="914400" lvl="1" indent="-514350">
              <a:buFont typeface="+mj-lt"/>
              <a:buAutoNum type="alphaLcParenR"/>
            </a:pPr>
            <a:r>
              <a:rPr lang="en-US" b="1" dirty="0" smtClean="0"/>
              <a:t>Prayer</a:t>
            </a:r>
          </a:p>
          <a:p>
            <a:pPr marL="914400" lvl="1" indent="-514350">
              <a:buFont typeface="+mj-lt"/>
              <a:buAutoNum type="alphaLcParenR"/>
            </a:pPr>
            <a:r>
              <a:rPr lang="en-US" b="1" dirty="0" smtClean="0"/>
              <a:t>Mosque Tax</a:t>
            </a:r>
          </a:p>
          <a:p>
            <a:pPr marL="914400" lvl="1" indent="-514350">
              <a:buFont typeface="+mj-lt"/>
              <a:buAutoNum type="alphaLcParenR"/>
            </a:pPr>
            <a:r>
              <a:rPr lang="en-US" b="1" dirty="0" smtClean="0"/>
              <a:t>Ramadan</a:t>
            </a:r>
          </a:p>
          <a:p>
            <a:pPr marL="914400" lvl="1" indent="-514350">
              <a:buFont typeface="+mj-lt"/>
              <a:buAutoNum type="alphaLcParenR"/>
            </a:pPr>
            <a:r>
              <a:rPr lang="en-US" b="1" dirty="0" smtClean="0"/>
              <a:t>Hajj</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Users\Tom Richey\AppData\Local\Microsoft\Windows\Temporary Internet Files\Content.Outlook\X7LPKGG3\scan0007.jpg"/>
          <p:cNvPicPr/>
          <p:nvPr/>
        </p:nvPicPr>
        <p:blipFill>
          <a:blip r:embed="rId3" cstate="email"/>
          <a:srcRect/>
          <a:stretch>
            <a:fillRect/>
          </a:stretch>
        </p:blipFill>
        <p:spPr bwMode="auto">
          <a:xfrm>
            <a:off x="2667001" y="0"/>
            <a:ext cx="6477000" cy="6858000"/>
          </a:xfrm>
          <a:prstGeom prst="rect">
            <a:avLst/>
          </a:prstGeom>
          <a:noFill/>
          <a:ln w="9525">
            <a:solidFill>
              <a:schemeClr val="tx1"/>
            </a:solidFill>
            <a:miter lim="800000"/>
            <a:headEnd/>
            <a:tailEnd/>
          </a:ln>
        </p:spPr>
      </p:pic>
      <p:sp>
        <p:nvSpPr>
          <p:cNvPr id="6" name="Rectangle 5"/>
          <p:cNvSpPr/>
          <p:nvPr/>
        </p:nvSpPr>
        <p:spPr>
          <a:xfrm>
            <a:off x="152400" y="152400"/>
            <a:ext cx="2286000" cy="6524863"/>
          </a:xfrm>
          <a:prstGeom prst="rect">
            <a:avLst/>
          </a:prstGeom>
        </p:spPr>
        <p:txBody>
          <a:bodyPr wrap="square">
            <a:spAutoFit/>
          </a:bodyPr>
          <a:lstStyle/>
          <a:p>
            <a:r>
              <a:rPr lang="en-US" sz="2000" b="1" dirty="0">
                <a:solidFill>
                  <a:prstClr val="black"/>
                </a:solidFill>
              </a:rPr>
              <a:t>CITIES:</a:t>
            </a:r>
          </a:p>
          <a:p>
            <a:r>
              <a:rPr lang="en-US" sz="2000" dirty="0">
                <a:solidFill>
                  <a:prstClr val="black"/>
                </a:solidFill>
              </a:rPr>
              <a:t>Constantinople</a:t>
            </a:r>
          </a:p>
          <a:p>
            <a:r>
              <a:rPr lang="en-US" sz="2000" dirty="0">
                <a:solidFill>
                  <a:prstClr val="black"/>
                </a:solidFill>
              </a:rPr>
              <a:t>Jerusalem</a:t>
            </a:r>
          </a:p>
          <a:p>
            <a:r>
              <a:rPr lang="en-US" sz="2000" dirty="0">
                <a:solidFill>
                  <a:prstClr val="black"/>
                </a:solidFill>
              </a:rPr>
              <a:t>Mecca</a:t>
            </a:r>
          </a:p>
          <a:p>
            <a:r>
              <a:rPr lang="en-US" sz="2000" dirty="0">
                <a:solidFill>
                  <a:prstClr val="black"/>
                </a:solidFill>
              </a:rPr>
              <a:t>Medina</a:t>
            </a:r>
          </a:p>
          <a:p>
            <a:endParaRPr lang="en-US" sz="1000" dirty="0">
              <a:solidFill>
                <a:prstClr val="black"/>
              </a:solidFill>
            </a:endParaRPr>
          </a:p>
          <a:p>
            <a:r>
              <a:rPr lang="en-US" sz="2000" b="1" dirty="0">
                <a:solidFill>
                  <a:prstClr val="black"/>
                </a:solidFill>
              </a:rPr>
              <a:t>REGIONS:</a:t>
            </a:r>
          </a:p>
          <a:p>
            <a:r>
              <a:rPr lang="en-US" sz="2000" dirty="0">
                <a:solidFill>
                  <a:prstClr val="black"/>
                </a:solidFill>
              </a:rPr>
              <a:t>Anatolia</a:t>
            </a:r>
          </a:p>
          <a:p>
            <a:r>
              <a:rPr lang="en-US" sz="2000" dirty="0">
                <a:solidFill>
                  <a:prstClr val="black"/>
                </a:solidFill>
              </a:rPr>
              <a:t>Arabian Peninsula</a:t>
            </a:r>
          </a:p>
          <a:p>
            <a:r>
              <a:rPr lang="en-US" sz="2000" dirty="0">
                <a:solidFill>
                  <a:prstClr val="black"/>
                </a:solidFill>
              </a:rPr>
              <a:t>Cyprus</a:t>
            </a:r>
          </a:p>
          <a:p>
            <a:r>
              <a:rPr lang="en-US" sz="2000" dirty="0">
                <a:solidFill>
                  <a:prstClr val="black"/>
                </a:solidFill>
              </a:rPr>
              <a:t>Egypt</a:t>
            </a:r>
          </a:p>
          <a:p>
            <a:r>
              <a:rPr lang="en-US" sz="2000" dirty="0">
                <a:solidFill>
                  <a:prstClr val="black"/>
                </a:solidFill>
              </a:rPr>
              <a:t>Iran</a:t>
            </a:r>
          </a:p>
          <a:p>
            <a:r>
              <a:rPr lang="en-US" sz="2000" dirty="0">
                <a:solidFill>
                  <a:prstClr val="black"/>
                </a:solidFill>
              </a:rPr>
              <a:t>Mesopotamia</a:t>
            </a:r>
          </a:p>
          <a:p>
            <a:endParaRPr lang="en-US" sz="1000" dirty="0">
              <a:solidFill>
                <a:prstClr val="black"/>
              </a:solidFill>
            </a:endParaRPr>
          </a:p>
          <a:p>
            <a:r>
              <a:rPr lang="en-US" sz="2000" b="1" dirty="0">
                <a:solidFill>
                  <a:prstClr val="black"/>
                </a:solidFill>
              </a:rPr>
              <a:t>WATERS:</a:t>
            </a:r>
          </a:p>
          <a:p>
            <a:r>
              <a:rPr lang="en-US" sz="2000" dirty="0">
                <a:solidFill>
                  <a:prstClr val="black"/>
                </a:solidFill>
              </a:rPr>
              <a:t>Mediterranean Sea</a:t>
            </a:r>
          </a:p>
          <a:p>
            <a:r>
              <a:rPr lang="en-US" sz="2000" dirty="0">
                <a:solidFill>
                  <a:prstClr val="black"/>
                </a:solidFill>
              </a:rPr>
              <a:t>Persian Gulf</a:t>
            </a:r>
          </a:p>
          <a:p>
            <a:r>
              <a:rPr lang="en-US" sz="2000" dirty="0">
                <a:solidFill>
                  <a:prstClr val="black"/>
                </a:solidFill>
              </a:rPr>
              <a:t>Red Sea</a:t>
            </a:r>
          </a:p>
          <a:p>
            <a:endParaRPr lang="en-US" dirty="0">
              <a:solidFill>
                <a:prstClr val="black"/>
              </a:solidFill>
            </a:endParaRPr>
          </a:p>
          <a:p>
            <a:r>
              <a:rPr lang="en-US" sz="2000" dirty="0">
                <a:solidFill>
                  <a:prstClr val="black"/>
                </a:solidFill>
              </a:rPr>
              <a:t>Euphrates River</a:t>
            </a:r>
          </a:p>
          <a:p>
            <a:r>
              <a:rPr lang="en-US" sz="2000" dirty="0">
                <a:solidFill>
                  <a:prstClr val="black"/>
                </a:solidFill>
              </a:rPr>
              <a:t>Nile River</a:t>
            </a:r>
          </a:p>
          <a:p>
            <a:r>
              <a:rPr lang="en-US" sz="2000" dirty="0">
                <a:solidFill>
                  <a:prstClr val="black"/>
                </a:solidFill>
              </a:rPr>
              <a:t>Tigris River</a:t>
            </a:r>
          </a:p>
        </p:txBody>
      </p:sp>
      <p:sp>
        <p:nvSpPr>
          <p:cNvPr id="12" name="Oval 11"/>
          <p:cNvSpPr/>
          <p:nvPr/>
        </p:nvSpPr>
        <p:spPr>
          <a:xfrm flipV="1">
            <a:off x="4648200" y="3810000"/>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flipV="1">
            <a:off x="4800600" y="4648200"/>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flipV="1">
            <a:off x="3962400" y="2362200"/>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flipV="1">
            <a:off x="3124200" y="152400"/>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304800"/>
            <a:ext cx="7772400" cy="1470025"/>
          </a:xfrm>
        </p:spPr>
        <p:txBody>
          <a:bodyPr/>
          <a:lstStyle/>
          <a:p>
            <a:pPr eaLnBrk="1" hangingPunct="1"/>
            <a:r>
              <a:rPr lang="en-US" dirty="0" smtClean="0"/>
              <a:t>Islam</a:t>
            </a:r>
          </a:p>
        </p:txBody>
      </p:sp>
      <p:sp>
        <p:nvSpPr>
          <p:cNvPr id="8195" name="Rectangle 3"/>
          <p:cNvSpPr>
            <a:spLocks noGrp="1" noChangeArrowheads="1"/>
          </p:cNvSpPr>
          <p:nvPr>
            <p:ph type="subTitle" idx="1"/>
          </p:nvPr>
        </p:nvSpPr>
        <p:spPr>
          <a:xfrm>
            <a:off x="1371600" y="1371600"/>
            <a:ext cx="6400800" cy="1752600"/>
          </a:xfrm>
        </p:spPr>
        <p:txBody>
          <a:bodyPr/>
          <a:lstStyle/>
          <a:p>
            <a:pPr eaLnBrk="1" hangingPunct="1"/>
            <a:r>
              <a:rPr lang="en-US" dirty="0" smtClean="0"/>
              <a:t>The term Islam means “to submit”</a:t>
            </a:r>
          </a:p>
        </p:txBody>
      </p:sp>
      <p:pic>
        <p:nvPicPr>
          <p:cNvPr id="8196" name="Picture 4" descr="247px-Bismillah_svg"/>
          <p:cNvPicPr>
            <a:picLocks noChangeAspect="1" noChangeArrowheads="1"/>
          </p:cNvPicPr>
          <p:nvPr/>
        </p:nvPicPr>
        <p:blipFill>
          <a:blip r:embed="rId2" cstate="print"/>
          <a:srcRect/>
          <a:stretch>
            <a:fillRect/>
          </a:stretch>
        </p:blipFill>
        <p:spPr bwMode="auto">
          <a:xfrm>
            <a:off x="3124200" y="2209800"/>
            <a:ext cx="2809875" cy="2730500"/>
          </a:xfrm>
          <a:prstGeom prst="rect">
            <a:avLst/>
          </a:prstGeom>
          <a:noFill/>
          <a:ln w="9525">
            <a:noFill/>
            <a:miter lim="800000"/>
            <a:headEnd/>
            <a:tailEnd/>
          </a:ln>
        </p:spPr>
      </p:pic>
      <p:graphicFrame>
        <p:nvGraphicFramePr>
          <p:cNvPr id="5" name="Table 4"/>
          <p:cNvGraphicFramePr>
            <a:graphicFrameLocks noGrp="1"/>
          </p:cNvGraphicFramePr>
          <p:nvPr/>
        </p:nvGraphicFramePr>
        <p:xfrm>
          <a:off x="0" y="5105400"/>
          <a:ext cx="9144000" cy="1542635"/>
        </p:xfrm>
        <a:graphic>
          <a:graphicData uri="http://schemas.openxmlformats.org/drawingml/2006/table">
            <a:tbl>
              <a:tblPr firstRow="1" bandRow="1">
                <a:tableStyleId>{5C22544A-7EE6-4342-B048-85BDC9FD1C3A}</a:tableStyleId>
              </a:tblPr>
              <a:tblGrid>
                <a:gridCol w="2364828"/>
                <a:gridCol w="2995448"/>
                <a:gridCol w="3783724"/>
              </a:tblGrid>
              <a:tr h="530005">
                <a:tc>
                  <a:txBody>
                    <a:bodyPr/>
                    <a:lstStyle/>
                    <a:p>
                      <a:r>
                        <a:rPr lang="en-US" sz="4000" i="1" dirty="0" smtClean="0"/>
                        <a:t>Religion</a:t>
                      </a:r>
                      <a:endParaRPr lang="en-US" sz="4000" i="1" dirty="0"/>
                    </a:p>
                  </a:txBody>
                  <a:tcPr/>
                </a:tc>
                <a:tc>
                  <a:txBody>
                    <a:bodyPr/>
                    <a:lstStyle/>
                    <a:p>
                      <a:r>
                        <a:rPr lang="en-US" sz="4000" dirty="0" smtClean="0"/>
                        <a:t>Islam</a:t>
                      </a:r>
                      <a:endParaRPr lang="en-US" sz="4000" dirty="0"/>
                    </a:p>
                  </a:txBody>
                  <a:tcPr/>
                </a:tc>
                <a:tc>
                  <a:txBody>
                    <a:bodyPr/>
                    <a:lstStyle/>
                    <a:p>
                      <a:r>
                        <a:rPr lang="en-US" sz="3200" dirty="0" smtClean="0"/>
                        <a:t>“To Submit”</a:t>
                      </a:r>
                      <a:endParaRPr lang="en-US" sz="3200" dirty="0"/>
                    </a:p>
                  </a:txBody>
                  <a:tcPr anchor="ctr"/>
                </a:tc>
              </a:tr>
              <a:tr h="841595">
                <a:tc>
                  <a:txBody>
                    <a:bodyPr/>
                    <a:lstStyle/>
                    <a:p>
                      <a:r>
                        <a:rPr lang="en-US" sz="4000" i="1" dirty="0" smtClean="0"/>
                        <a:t>Follower</a:t>
                      </a:r>
                      <a:endParaRPr lang="en-US" sz="4000" i="1" dirty="0"/>
                    </a:p>
                  </a:txBody>
                  <a:tcPr/>
                </a:tc>
                <a:tc>
                  <a:txBody>
                    <a:bodyPr/>
                    <a:lstStyle/>
                    <a:p>
                      <a:r>
                        <a:rPr lang="en-US" sz="4000" dirty="0" smtClean="0"/>
                        <a:t>Muslim</a:t>
                      </a:r>
                      <a:endParaRPr lang="en-US" sz="4000" dirty="0"/>
                    </a:p>
                  </a:txBody>
                  <a:tcPr/>
                </a:tc>
                <a:tc>
                  <a:txBody>
                    <a:bodyPr/>
                    <a:lstStyle/>
                    <a:p>
                      <a:r>
                        <a:rPr lang="en-US" sz="3200" dirty="0" smtClean="0"/>
                        <a:t>“One Who Submits”</a:t>
                      </a:r>
                      <a:endParaRPr lang="en-US" sz="3200" dirty="0"/>
                    </a:p>
                  </a:txBody>
                  <a:tcPr anchor="ct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Indian Ocean Trade</a:t>
            </a:r>
          </a:p>
        </p:txBody>
      </p:sp>
      <p:sp>
        <p:nvSpPr>
          <p:cNvPr id="9219" name="Rectangle 3"/>
          <p:cNvSpPr>
            <a:spLocks noGrp="1" noChangeArrowheads="1"/>
          </p:cNvSpPr>
          <p:nvPr>
            <p:ph type="body" idx="1"/>
          </p:nvPr>
        </p:nvSpPr>
        <p:spPr/>
        <p:txBody>
          <a:bodyPr/>
          <a:lstStyle/>
          <a:p>
            <a:pPr eaLnBrk="1" hangingPunct="1"/>
            <a:endParaRPr lang="en-US" smtClean="0"/>
          </a:p>
        </p:txBody>
      </p:sp>
      <p:pic>
        <p:nvPicPr>
          <p:cNvPr id="9220" name="Picture 4" descr="800px-PeriplusMap"/>
          <p:cNvPicPr>
            <a:picLocks noChangeAspect="1" noChangeArrowheads="1"/>
          </p:cNvPicPr>
          <p:nvPr/>
        </p:nvPicPr>
        <p:blipFill>
          <a:blip r:embed="rId2" cstate="print"/>
          <a:srcRect/>
          <a:stretch>
            <a:fillRect/>
          </a:stretch>
        </p:blipFill>
        <p:spPr bwMode="auto">
          <a:xfrm>
            <a:off x="0" y="1524000"/>
            <a:ext cx="9144000" cy="5006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pPr eaLnBrk="1" hangingPunct="1"/>
            <a:r>
              <a:rPr lang="en-US" sz="4800" b="1" dirty="0" smtClean="0"/>
              <a:t>Bazaar</a:t>
            </a:r>
          </a:p>
        </p:txBody>
      </p:sp>
      <p:sp>
        <p:nvSpPr>
          <p:cNvPr id="10243" name="Rectangle 3"/>
          <p:cNvSpPr>
            <a:spLocks noGrp="1" noChangeArrowheads="1"/>
          </p:cNvSpPr>
          <p:nvPr>
            <p:ph type="body" idx="1"/>
          </p:nvPr>
        </p:nvSpPr>
        <p:spPr/>
        <p:txBody>
          <a:bodyPr/>
          <a:lstStyle/>
          <a:p>
            <a:pPr eaLnBrk="1" hangingPunct="1"/>
            <a:endParaRPr lang="en-US" smtClean="0"/>
          </a:p>
        </p:txBody>
      </p:sp>
      <p:pic>
        <p:nvPicPr>
          <p:cNvPr id="10244" name="Picture 4" descr="800px-Bd_bazaar"/>
          <p:cNvPicPr>
            <a:picLocks noChangeAspect="1" noChangeArrowheads="1"/>
          </p:cNvPicPr>
          <p:nvPr/>
        </p:nvPicPr>
        <p:blipFill>
          <a:blip r:embed="rId2" cstate="email"/>
          <a:srcRect/>
          <a:stretch>
            <a:fillRect/>
          </a:stretch>
        </p:blipFill>
        <p:spPr bwMode="auto">
          <a:xfrm>
            <a:off x="457201" y="1142999"/>
            <a:ext cx="8295810" cy="55374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alkboard">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Elementary Light SF"/>
        <a:ea typeface=""/>
        <a:cs typeface=""/>
      </a:majorFont>
      <a:minorFont>
        <a:latin typeface="Elementary Light S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686</TotalTime>
  <Words>715</Words>
  <Application>Microsoft Office PowerPoint</Application>
  <PresentationFormat>On-screen Show (4:3)</PresentationFormat>
  <Paragraphs>187</Paragraphs>
  <Slides>48</Slides>
  <Notes>4</Notes>
  <HiddenSlides>1</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48</vt:i4>
      </vt:variant>
    </vt:vector>
  </HeadingPairs>
  <TitlesOfParts>
    <vt:vector size="57" baseType="lpstr">
      <vt:lpstr>Arial</vt:lpstr>
      <vt:lpstr>Calibri</vt:lpstr>
      <vt:lpstr>Elementary Light SF</vt:lpstr>
      <vt:lpstr>Palatino Linotype</vt:lpstr>
      <vt:lpstr>Wingdings</vt:lpstr>
      <vt:lpstr>1_Office Theme</vt:lpstr>
      <vt:lpstr>2_Office Theme</vt:lpstr>
      <vt:lpstr>1_Chalkboard</vt:lpstr>
      <vt:lpstr>1_Elemental</vt:lpstr>
      <vt:lpstr>The Rise of Islam</vt:lpstr>
      <vt:lpstr>PowerPoint Presentation</vt:lpstr>
      <vt:lpstr>TABLE OF CONTENTS</vt:lpstr>
      <vt:lpstr>Introduction to Islam</vt:lpstr>
      <vt:lpstr>TERMS LIST (A)</vt:lpstr>
      <vt:lpstr>PowerPoint Presentation</vt:lpstr>
      <vt:lpstr>Islam</vt:lpstr>
      <vt:lpstr>Indian Ocean Trade</vt:lpstr>
      <vt:lpstr>Bazaar</vt:lpstr>
      <vt:lpstr>Hejaz</vt:lpstr>
      <vt:lpstr>Bedouin</vt:lpstr>
      <vt:lpstr>PowerPoint Presentation</vt:lpstr>
      <vt:lpstr>PowerPoint Presentation</vt:lpstr>
      <vt:lpstr>Muhammad</vt:lpstr>
      <vt:lpstr>PowerPoint Presentation</vt:lpstr>
      <vt:lpstr>Islam</vt:lpstr>
      <vt:lpstr>PowerPoint Presentation</vt:lpstr>
      <vt:lpstr>Five Pillars of Islam</vt:lpstr>
      <vt:lpstr>1st Pillar: Profession of Faith (Shahada) </vt:lpstr>
      <vt:lpstr>2nd Pillar: Praying (Salat)</vt:lpstr>
      <vt:lpstr>Salat</vt:lpstr>
      <vt:lpstr>PowerPoint Presentation</vt:lpstr>
      <vt:lpstr>PowerPoint Presentation</vt:lpstr>
      <vt:lpstr>The Umayyad Mosque</vt:lpstr>
      <vt:lpstr>Great Mosque of X’ian</vt:lpstr>
      <vt:lpstr>Masjid Nabawi (The Prophet’s Mosque)</vt:lpstr>
      <vt:lpstr>3rd Pillar: Zakat (Charity)</vt:lpstr>
      <vt:lpstr>4th Pillar: Ramadan (Fasting)</vt:lpstr>
      <vt:lpstr>PowerPoint Presentation</vt:lpstr>
      <vt:lpstr>5th Pillar: The Hajj (Pilgrimage to Mecca)</vt:lpstr>
      <vt:lpstr>PowerPoint Presentation</vt:lpstr>
      <vt:lpstr>PowerPoint Presentation</vt:lpstr>
      <vt:lpstr>PowerPoint Presentation</vt:lpstr>
      <vt:lpstr>The Black Stone Close-up</vt:lpstr>
      <vt:lpstr>The Expansion of Islam and the limits thereof</vt:lpstr>
      <vt:lpstr>TERMS LIST (B)</vt:lpstr>
      <vt:lpstr>Jihad and Conquest</vt:lpstr>
      <vt:lpstr>PowerPoint Presentation</vt:lpstr>
      <vt:lpstr>The Franks</vt:lpstr>
      <vt:lpstr>Charles “The Hammer” Martel</vt:lpstr>
      <vt:lpstr>PowerPoint Presentation</vt:lpstr>
      <vt:lpstr>PowerPoint Presentation</vt:lpstr>
      <vt:lpstr>Theodosian Wall (Constantinople)</vt:lpstr>
      <vt:lpstr>“Greek Fire”</vt:lpstr>
      <vt:lpstr>PowerPoint Presentation</vt:lpstr>
      <vt:lpstr>Islamic Golden Age (c. 700-1200 A.D.)</vt:lpstr>
      <vt:lpstr>For more videos and  instructional materials, visit</vt:lpstr>
      <vt:lpstr>@TomRichey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Islam</dc:title>
  <dc:creator>Tom Richey</dc:creator>
  <cp:lastModifiedBy>Tom Richey</cp:lastModifiedBy>
  <cp:revision>13</cp:revision>
  <dcterms:created xsi:type="dcterms:W3CDTF">2009-11-04T00:09:28Z</dcterms:created>
  <dcterms:modified xsi:type="dcterms:W3CDTF">2013-10-29T20:56:01Z</dcterms:modified>
</cp:coreProperties>
</file>