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21" r:id="rId1"/>
    <p:sldMasterId id="2147483734" r:id="rId2"/>
    <p:sldMasterId id="2147483746" r:id="rId3"/>
    <p:sldMasterId id="2147483759" r:id="rId4"/>
  </p:sldMasterIdLst>
  <p:notesMasterIdLst>
    <p:notesMasterId r:id="rId84"/>
  </p:notesMasterIdLst>
  <p:sldIdLst>
    <p:sldId id="425" r:id="rId5"/>
    <p:sldId id="464" r:id="rId6"/>
    <p:sldId id="486" r:id="rId7"/>
    <p:sldId id="491" r:id="rId8"/>
    <p:sldId id="478" r:id="rId9"/>
    <p:sldId id="484" r:id="rId10"/>
    <p:sldId id="471" r:id="rId11"/>
    <p:sldId id="443" r:id="rId12"/>
    <p:sldId id="442" r:id="rId13"/>
    <p:sldId id="420" r:id="rId14"/>
    <p:sldId id="437" r:id="rId15"/>
    <p:sldId id="475" r:id="rId16"/>
    <p:sldId id="479" r:id="rId17"/>
    <p:sldId id="493" r:id="rId18"/>
    <p:sldId id="494" r:id="rId19"/>
    <p:sldId id="444" r:id="rId20"/>
    <p:sldId id="436" r:id="rId21"/>
    <p:sldId id="492" r:id="rId22"/>
    <p:sldId id="439" r:id="rId23"/>
    <p:sldId id="391" r:id="rId24"/>
    <p:sldId id="441" r:id="rId25"/>
    <p:sldId id="440" r:id="rId26"/>
    <p:sldId id="377" r:id="rId27"/>
    <p:sldId id="487" r:id="rId28"/>
    <p:sldId id="488" r:id="rId29"/>
    <p:sldId id="446" r:id="rId30"/>
    <p:sldId id="445" r:id="rId31"/>
    <p:sldId id="459" r:id="rId32"/>
    <p:sldId id="460" r:id="rId33"/>
    <p:sldId id="469" r:id="rId34"/>
    <p:sldId id="465" r:id="rId35"/>
    <p:sldId id="466" r:id="rId36"/>
    <p:sldId id="483" r:id="rId37"/>
    <p:sldId id="468" r:id="rId38"/>
    <p:sldId id="379" r:id="rId39"/>
    <p:sldId id="384" r:id="rId40"/>
    <p:sldId id="386" r:id="rId41"/>
    <p:sldId id="449" r:id="rId42"/>
    <p:sldId id="448" r:id="rId43"/>
    <p:sldId id="447" r:id="rId44"/>
    <p:sldId id="428" r:id="rId45"/>
    <p:sldId id="433" r:id="rId46"/>
    <p:sldId id="473" r:id="rId47"/>
    <p:sldId id="476" r:id="rId48"/>
    <p:sldId id="485" r:id="rId49"/>
    <p:sldId id="477" r:id="rId50"/>
    <p:sldId id="482" r:id="rId51"/>
    <p:sldId id="418" r:id="rId52"/>
    <p:sldId id="430" r:id="rId53"/>
    <p:sldId id="431" r:id="rId54"/>
    <p:sldId id="432" r:id="rId55"/>
    <p:sldId id="481" r:id="rId56"/>
    <p:sldId id="490" r:id="rId57"/>
    <p:sldId id="489" r:id="rId58"/>
    <p:sldId id="419" r:id="rId59"/>
    <p:sldId id="461" r:id="rId60"/>
    <p:sldId id="470" r:id="rId61"/>
    <p:sldId id="474" r:id="rId62"/>
    <p:sldId id="401" r:id="rId63"/>
    <p:sldId id="421" r:id="rId64"/>
    <p:sldId id="450" r:id="rId65"/>
    <p:sldId id="451" r:id="rId66"/>
    <p:sldId id="452" r:id="rId67"/>
    <p:sldId id="453" r:id="rId68"/>
    <p:sldId id="458" r:id="rId69"/>
    <p:sldId id="435" r:id="rId70"/>
    <p:sldId id="454" r:id="rId71"/>
    <p:sldId id="434" r:id="rId72"/>
    <p:sldId id="398" r:id="rId73"/>
    <p:sldId id="480" r:id="rId74"/>
    <p:sldId id="427" r:id="rId75"/>
    <p:sldId id="495" r:id="rId76"/>
    <p:sldId id="400" r:id="rId77"/>
    <p:sldId id="457" r:id="rId78"/>
    <p:sldId id="455" r:id="rId79"/>
    <p:sldId id="456" r:id="rId80"/>
    <p:sldId id="463" r:id="rId81"/>
    <p:sldId id="462" r:id="rId82"/>
    <p:sldId id="426" r:id="rId83"/>
  </p:sldIdLst>
  <p:sldSz cx="9144000" cy="6858000" type="screen4x3"/>
  <p:notesSz cx="6858000" cy="9083675"/>
  <p:embeddedFontLst>
    <p:embeddedFont>
      <p:font typeface="Batang" panose="020B0503020000020004" pitchFamily="18" charset="-127"/>
      <p:regular r:id="rId85"/>
    </p:embeddedFont>
    <p:embeddedFont>
      <p:font typeface="Calibri" panose="020F0502020204030204" pitchFamily="34" charset="0"/>
      <p:regular r:id="rId86"/>
      <p:bold r:id="rId87"/>
      <p:italic r:id="rId88"/>
      <p:boldItalic r:id="rId89"/>
    </p:embeddedFont>
    <p:embeddedFont>
      <p:font typeface="Centaur" panose="02030504050205020304" pitchFamily="18" charset="0"/>
      <p:regular r:id="rId90"/>
    </p:embeddedFont>
    <p:embeddedFont>
      <p:font typeface="Copperplate Gothic Bold" panose="020E0705020206020404" pitchFamily="34" charset="0"/>
      <p:regular r:id="rId91"/>
    </p:embeddedFont>
    <p:embeddedFont>
      <p:font typeface="Georgia" panose="02040502050405020303" pitchFamily="18" charset="0"/>
      <p:regular r:id="rId92"/>
      <p:bold r:id="rId93"/>
      <p:italic r:id="rId94"/>
      <p:boldItalic r:id="rId95"/>
    </p:embeddedFont>
    <p:embeddedFont>
      <p:font typeface="Gill Sans MT" panose="020B0502020104020203" pitchFamily="34" charset="0"/>
      <p:regular r:id="rId96"/>
      <p:bold r:id="rId97"/>
      <p:italic r:id="rId98"/>
      <p:boldItalic r:id="rId99"/>
    </p:embeddedFont>
    <p:embeddedFont>
      <p:font typeface="IM FELL Double Pica" panose="02000000000000000000" pitchFamily="2" charset="0"/>
      <p:regular r:id="rId100"/>
      <p:italic r:id="rId101"/>
    </p:embeddedFont>
    <p:embeddedFont>
      <p:font typeface="Monotype Corsiva" panose="03010101010201010101" pitchFamily="66" charset="0"/>
      <p:italic r:id="rId102"/>
    </p:embeddedFont>
    <p:embeddedFont>
      <p:font typeface="Wingdings 2" panose="05020102010507070707" pitchFamily="18" charset="2"/>
      <p:regular r:id="rId103"/>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401406"/>
    <a:srgbClr val="693542"/>
    <a:srgbClr val="935B68"/>
    <a:srgbClr val="230C1B"/>
    <a:srgbClr val="E8D9AE"/>
    <a:srgbClr val="0B203C"/>
    <a:srgbClr val="2A5394"/>
    <a:srgbClr val="142F5A"/>
    <a:srgbClr val="2160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75" autoAdjust="0"/>
  </p:normalViewPr>
  <p:slideViewPr>
    <p:cSldViewPr>
      <p:cViewPr varScale="1">
        <p:scale>
          <a:sx n="81" d="100"/>
          <a:sy n="81" d="100"/>
        </p:scale>
        <p:origin x="101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font" Target="fonts/font5.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ableStyles" Target="tableStyle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font" Target="fonts/font3.fntdata"/><Relationship Id="rId102" Type="http://schemas.openxmlformats.org/officeDocument/2006/relationships/font" Target="fonts/font18.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font" Target="fonts/font6.fntdata"/><Relationship Id="rId95"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font" Target="fonts/font16.fntdata"/><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font" Target="fonts/font1.fntdata"/><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3.fntdata"/><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6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5613"/>
          </a:xfrm>
          <a:prstGeom prst="rect">
            <a:avLst/>
          </a:prstGeom>
        </p:spPr>
        <p:txBody>
          <a:bodyPr vert="horz" lIns="91440" tIns="45720" rIns="91440" bIns="45720" rtlCol="0"/>
          <a:lstStyle>
            <a:lvl1pPr algn="r">
              <a:defRPr sz="1200"/>
            </a:lvl1pPr>
          </a:lstStyle>
          <a:p>
            <a:fld id="{5A641A28-48FD-44A0-92EA-06D2DC4EFC4F}" type="datetimeFigureOut">
              <a:rPr lang="en-US" smtClean="0"/>
              <a:t>10/8/2023</a:t>
            </a:fld>
            <a:endParaRPr lang="en-US"/>
          </a:p>
        </p:txBody>
      </p:sp>
      <p:sp>
        <p:nvSpPr>
          <p:cNvPr id="4" name="Slide Image Placeholder 3"/>
          <p:cNvSpPr>
            <a:spLocks noGrp="1" noRot="1" noChangeAspect="1"/>
          </p:cNvSpPr>
          <p:nvPr>
            <p:ph type="sldImg" idx="2"/>
          </p:nvPr>
        </p:nvSpPr>
        <p:spPr>
          <a:xfrm>
            <a:off x="1385888" y="1135063"/>
            <a:ext cx="4086225" cy="30654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71975"/>
            <a:ext cx="5486400" cy="35766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28063"/>
            <a:ext cx="2971800" cy="4556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28063"/>
            <a:ext cx="2971800" cy="455612"/>
          </a:xfrm>
          <a:prstGeom prst="rect">
            <a:avLst/>
          </a:prstGeom>
        </p:spPr>
        <p:txBody>
          <a:bodyPr vert="horz" lIns="91440" tIns="45720" rIns="91440" bIns="45720" rtlCol="0" anchor="b"/>
          <a:lstStyle>
            <a:lvl1pPr algn="r">
              <a:defRPr sz="1200"/>
            </a:lvl1pPr>
          </a:lstStyle>
          <a:p>
            <a:fld id="{336BB6D2-C0E4-4980-AEE8-48F9F75002FA}" type="slidenum">
              <a:rPr lang="en-US" smtClean="0"/>
              <a:t>‹#›</a:t>
            </a:fld>
            <a:endParaRPr lang="en-US"/>
          </a:p>
        </p:txBody>
      </p:sp>
    </p:spTree>
    <p:extLst>
      <p:ext uri="{BB962C8B-B14F-4D97-AF65-F5344CB8AC3E}">
        <p14:creationId xmlns:p14="http://schemas.microsoft.com/office/powerpoint/2010/main" val="532839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Tom Richey</a:t>
            </a:r>
          </a:p>
        </p:txBody>
      </p:sp>
      <p:sp>
        <p:nvSpPr>
          <p:cNvPr id="4" name="Slide Number Placeholder 3"/>
          <p:cNvSpPr>
            <a:spLocks noGrp="1"/>
          </p:cNvSpPr>
          <p:nvPr>
            <p:ph type="sldNum" sz="quarter" idx="10"/>
          </p:nvPr>
        </p:nvSpPr>
        <p:spPr/>
        <p:txBody>
          <a:bodyPr/>
          <a:lstStyle/>
          <a:p>
            <a:fld id="{336BB6D2-C0E4-4980-AEE8-48F9F75002FA}" type="slidenum">
              <a:rPr lang="en-US" smtClean="0"/>
              <a:t>27</a:t>
            </a:fld>
            <a:endParaRPr lang="en-US"/>
          </a:p>
        </p:txBody>
      </p:sp>
    </p:spTree>
    <p:extLst>
      <p:ext uri="{BB962C8B-B14F-4D97-AF65-F5344CB8AC3E}">
        <p14:creationId xmlns:p14="http://schemas.microsoft.com/office/powerpoint/2010/main" val="2512223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Tom Richey</a:t>
            </a:r>
          </a:p>
        </p:txBody>
      </p:sp>
      <p:sp>
        <p:nvSpPr>
          <p:cNvPr id="4" name="Slide Number Placeholder 3"/>
          <p:cNvSpPr>
            <a:spLocks noGrp="1"/>
          </p:cNvSpPr>
          <p:nvPr>
            <p:ph type="sldNum" sz="quarter" idx="10"/>
          </p:nvPr>
        </p:nvSpPr>
        <p:spPr/>
        <p:txBody>
          <a:bodyPr/>
          <a:lstStyle/>
          <a:p>
            <a:fld id="{336BB6D2-C0E4-4980-AEE8-48F9F75002FA}" type="slidenum">
              <a:rPr lang="en-US" smtClean="0"/>
              <a:t>29</a:t>
            </a:fld>
            <a:endParaRPr lang="en-US"/>
          </a:p>
        </p:txBody>
      </p:sp>
    </p:spTree>
    <p:extLst>
      <p:ext uri="{BB962C8B-B14F-4D97-AF65-F5344CB8AC3E}">
        <p14:creationId xmlns:p14="http://schemas.microsoft.com/office/powerpoint/2010/main" val="2688338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defRPr/>
            </a:pPr>
            <a:fld id="{98CB9161-8E1F-47E0-B682-2586ED39424A}"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3862258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defRPr/>
            </a:pPr>
            <a:fld id="{B5A3C6E9-E0E1-4241-81B0-ABECFFE5B8E4}"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415035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defRPr/>
            </a:pPr>
            <a:fld id="{8F77AE61-D62B-4398-83BB-70BAD642516E}"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3210032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ictureTex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483FB3C-263A-45EB-B8F9-11CB3DF9A25B}"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FF807EF8-7A88-4F1C-AC08-B5ECD083112F}" type="datetimeFigureOut">
              <a:rPr lang="en-US" smtClean="0"/>
              <a:pPr/>
              <a:t>10/8/2023</a:t>
            </a:fld>
            <a:endParaRPr lang="en-US"/>
          </a:p>
        </p:txBody>
      </p:sp>
      <p:sp>
        <p:nvSpPr>
          <p:cNvPr id="32" name="Content Placeholder 31"/>
          <p:cNvSpPr>
            <a:spLocks noGrp="1"/>
          </p:cNvSpPr>
          <p:nvPr>
            <p:ph sz="half" idx="2"/>
          </p:nvPr>
        </p:nvSpPr>
        <p:spPr>
          <a:xfrm>
            <a:off x="457200" y="1371600"/>
            <a:ext cx="4038600" cy="474392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8200" y="1371600"/>
            <a:ext cx="4038600" cy="4191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b="1"/>
            </a:lvl1pPr>
          </a:lstStyle>
          <a:p>
            <a:r>
              <a:rPr kumimoji="0" lang="en-US" dirty="0"/>
              <a:t>Click to edit Master title style</a:t>
            </a:r>
          </a:p>
        </p:txBody>
      </p:sp>
      <p:sp>
        <p:nvSpPr>
          <p:cNvPr id="12" name="Text Placeholder 11"/>
          <p:cNvSpPr>
            <a:spLocks noGrp="1"/>
          </p:cNvSpPr>
          <p:nvPr>
            <p:ph type="body" idx="3"/>
          </p:nvPr>
        </p:nvSpPr>
        <p:spPr>
          <a:xfrm>
            <a:off x="4648200" y="5562600"/>
            <a:ext cx="4040188" cy="5334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4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10/8/2023</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360958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10/8/2023</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70083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10/8/2023</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189307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10/8/2023</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273078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10/8/2023</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183457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10/8/2023</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47600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10/8/2023</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004958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defRPr/>
            </a:pPr>
            <a:fld id="{DA0CD805-98DE-4F31-9335-D45227B84F75}"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940718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10/8/2023</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620255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10/8/2023</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866485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10/8/2023</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935126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10/8/2023</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048547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defRPr/>
            </a:pPr>
            <a:fld id="{98CB9161-8E1F-47E0-B682-2586ED39424A}"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909239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defRPr/>
            </a:pPr>
            <a:fld id="{DA0CD805-98DE-4F31-9335-D45227B84F75}"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3261814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defRPr/>
            </a:pPr>
            <a:fld id="{23756242-8C24-4765-BB8F-669A088F9B64}"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1457366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6" name="Footer Placeholder 5"/>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7" name="Slide Number Placeholder 6"/>
          <p:cNvSpPr>
            <a:spLocks noGrp="1"/>
          </p:cNvSpPr>
          <p:nvPr>
            <p:ph type="sldNum" sz="quarter" idx="12"/>
          </p:nvPr>
        </p:nvSpPr>
        <p:spPr/>
        <p:txBody>
          <a:bodyPr/>
          <a:lstStyle/>
          <a:p>
            <a:pPr algn="r" rtl="0" fontAlgn="base">
              <a:spcBef>
                <a:spcPct val="0"/>
              </a:spcBef>
              <a:spcAft>
                <a:spcPct val="0"/>
              </a:spcAft>
              <a:defRPr/>
            </a:pPr>
            <a:fld id="{8F19E2C6-0B2B-4481-A727-C20D4B38564E}"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1906779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8" name="Footer Placeholder 7"/>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9" name="Slide Number Placeholder 8"/>
          <p:cNvSpPr>
            <a:spLocks noGrp="1"/>
          </p:cNvSpPr>
          <p:nvPr>
            <p:ph type="sldNum" sz="quarter" idx="12"/>
          </p:nvPr>
        </p:nvSpPr>
        <p:spPr/>
        <p:txBody>
          <a:bodyPr/>
          <a:lstStyle/>
          <a:p>
            <a:pPr algn="r" rtl="0" fontAlgn="base">
              <a:spcBef>
                <a:spcPct val="0"/>
              </a:spcBef>
              <a:spcAft>
                <a:spcPct val="0"/>
              </a:spcAft>
              <a:defRPr/>
            </a:pPr>
            <a:fld id="{85C86927-5704-4D73-9E2E-08AA33EF605D}"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29302503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4" name="Footer Placeholder 3"/>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5" name="Slide Number Placeholder 4"/>
          <p:cNvSpPr>
            <a:spLocks noGrp="1"/>
          </p:cNvSpPr>
          <p:nvPr>
            <p:ph type="sldNum" sz="quarter" idx="12"/>
          </p:nvPr>
        </p:nvSpPr>
        <p:spPr/>
        <p:txBody>
          <a:bodyPr/>
          <a:lstStyle/>
          <a:p>
            <a:pPr algn="r" rtl="0" fontAlgn="base">
              <a:spcBef>
                <a:spcPct val="0"/>
              </a:spcBef>
              <a:spcAft>
                <a:spcPct val="0"/>
              </a:spcAft>
              <a:defRPr/>
            </a:pPr>
            <a:fld id="{D1F93BD6-8A30-4278-9E7D-6ECB50B421E1}"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413009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defRPr/>
            </a:pPr>
            <a:fld id="{23756242-8C24-4765-BB8F-669A088F9B64}"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3776656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3" name="Footer Placeholder 2"/>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DCF6AEA8-45D0-4683-8D92-320F3D08D3BD}"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2758555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6" name="Footer Placeholder 5"/>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7" name="Slide Number Placeholder 6"/>
          <p:cNvSpPr>
            <a:spLocks noGrp="1"/>
          </p:cNvSpPr>
          <p:nvPr>
            <p:ph type="sldNum" sz="quarter" idx="12"/>
          </p:nvPr>
        </p:nvSpPr>
        <p:spPr/>
        <p:txBody>
          <a:bodyPr/>
          <a:lstStyle/>
          <a:p>
            <a:pPr algn="r" rtl="0" fontAlgn="base">
              <a:spcBef>
                <a:spcPct val="0"/>
              </a:spcBef>
              <a:spcAft>
                <a:spcPct val="0"/>
              </a:spcAft>
              <a:defRPr/>
            </a:pPr>
            <a:fld id="{57FC4A9D-99BE-4AF1-A9F1-0D828F11D5D2}"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19828273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6" name="Footer Placeholder 5"/>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7" name="Slide Number Placeholder 6"/>
          <p:cNvSpPr>
            <a:spLocks noGrp="1"/>
          </p:cNvSpPr>
          <p:nvPr>
            <p:ph type="sldNum" sz="quarter" idx="12"/>
          </p:nvPr>
        </p:nvSpPr>
        <p:spPr/>
        <p:txBody>
          <a:bodyPr/>
          <a:lstStyle/>
          <a:p>
            <a:pPr algn="r" rtl="0" fontAlgn="base">
              <a:spcBef>
                <a:spcPct val="0"/>
              </a:spcBef>
              <a:spcAft>
                <a:spcPct val="0"/>
              </a:spcAft>
              <a:defRPr/>
            </a:pPr>
            <a:fld id="{8050B633-2531-4DFD-8A58-AC8156B2E5AC}"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661866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defRPr/>
            </a:pPr>
            <a:fld id="{B5A3C6E9-E0E1-4241-81B0-ABECFFE5B8E4}"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3338241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defRPr/>
            </a:pPr>
            <a:fld id="{8F77AE61-D62B-4398-83BB-70BAD642516E}"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4270960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PictureTex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483FB3C-263A-45EB-B8F9-11CB3DF9A25B}"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FF807EF8-7A88-4F1C-AC08-B5ECD083112F}" type="datetimeFigureOut">
              <a:rPr lang="en-US" smtClean="0"/>
              <a:pPr/>
              <a:t>10/8/2023</a:t>
            </a:fld>
            <a:endParaRPr lang="en-US"/>
          </a:p>
        </p:txBody>
      </p:sp>
      <p:sp>
        <p:nvSpPr>
          <p:cNvPr id="32" name="Content Placeholder 31"/>
          <p:cNvSpPr>
            <a:spLocks noGrp="1"/>
          </p:cNvSpPr>
          <p:nvPr>
            <p:ph sz="half" idx="2"/>
          </p:nvPr>
        </p:nvSpPr>
        <p:spPr>
          <a:xfrm>
            <a:off x="457200" y="1371600"/>
            <a:ext cx="4038600" cy="474392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8200" y="1371600"/>
            <a:ext cx="4038600" cy="4191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b="1"/>
            </a:lvl1pPr>
          </a:lstStyle>
          <a:p>
            <a:r>
              <a:rPr kumimoji="0" lang="en-US" dirty="0"/>
              <a:t>Click to edit Master title style</a:t>
            </a:r>
          </a:p>
        </p:txBody>
      </p:sp>
      <p:sp>
        <p:nvSpPr>
          <p:cNvPr id="12" name="Text Placeholder 11"/>
          <p:cNvSpPr>
            <a:spLocks noGrp="1"/>
          </p:cNvSpPr>
          <p:nvPr>
            <p:ph type="body" idx="3"/>
          </p:nvPr>
        </p:nvSpPr>
        <p:spPr>
          <a:xfrm>
            <a:off x="4648200" y="5562600"/>
            <a:ext cx="4040188" cy="5334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4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Tree>
    <p:extLst>
      <p:ext uri="{BB962C8B-B14F-4D97-AF65-F5344CB8AC3E}">
        <p14:creationId xmlns:p14="http://schemas.microsoft.com/office/powerpoint/2010/main" val="294128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9C364B-A886-40AB-983F-7C8D66679BCC}" type="datetimeFigureOut">
              <a:rPr lang="en-US" smtClean="0">
                <a:solidFill>
                  <a:prstClr val="black">
                    <a:tint val="75000"/>
                  </a:prstClr>
                </a:solidFill>
              </a:rPr>
              <a:pPr/>
              <a:t>10/8/2023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7080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9C364B-A886-40AB-983F-7C8D66679BCC}" type="datetimeFigureOut">
              <a:rPr lang="en-US" smtClean="0">
                <a:solidFill>
                  <a:prstClr val="black">
                    <a:tint val="75000"/>
                  </a:prstClr>
                </a:solidFill>
              </a:rPr>
              <a:pPr/>
              <a:t>10/8/2023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4031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9C364B-A886-40AB-983F-7C8D66679BCC}" type="datetimeFigureOut">
              <a:rPr lang="en-US" smtClean="0">
                <a:solidFill>
                  <a:prstClr val="black">
                    <a:tint val="75000"/>
                  </a:prstClr>
                </a:solidFill>
              </a:rPr>
              <a:pPr/>
              <a:t>10/8/2023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0868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9C364B-A886-40AB-983F-7C8D66679BCC}" type="datetimeFigureOut">
              <a:rPr lang="en-US" smtClean="0">
                <a:solidFill>
                  <a:prstClr val="black">
                    <a:tint val="75000"/>
                  </a:prstClr>
                </a:solidFill>
              </a:rPr>
              <a:pPr/>
              <a:t>10/8/2023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8841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6" name="Footer Placeholder 5"/>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7" name="Slide Number Placeholder 6"/>
          <p:cNvSpPr>
            <a:spLocks noGrp="1"/>
          </p:cNvSpPr>
          <p:nvPr>
            <p:ph type="sldNum" sz="quarter" idx="12"/>
          </p:nvPr>
        </p:nvSpPr>
        <p:spPr/>
        <p:txBody>
          <a:bodyPr/>
          <a:lstStyle/>
          <a:p>
            <a:pPr algn="r" rtl="0" fontAlgn="base">
              <a:spcBef>
                <a:spcPct val="0"/>
              </a:spcBef>
              <a:spcAft>
                <a:spcPct val="0"/>
              </a:spcAft>
              <a:defRPr/>
            </a:pPr>
            <a:fld id="{8F19E2C6-0B2B-4481-A727-C20D4B38564E}"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13483743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9C364B-A886-40AB-983F-7C8D66679BCC}" type="datetimeFigureOut">
              <a:rPr lang="en-US" smtClean="0">
                <a:solidFill>
                  <a:prstClr val="black">
                    <a:tint val="75000"/>
                  </a:prstClr>
                </a:solidFill>
              </a:rPr>
              <a:pPr/>
              <a:t>10/8/2023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48729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9C364B-A886-40AB-983F-7C8D66679BCC}" type="datetimeFigureOut">
              <a:rPr lang="en-US" smtClean="0">
                <a:solidFill>
                  <a:prstClr val="black">
                    <a:tint val="75000"/>
                  </a:prstClr>
                </a:solidFill>
              </a:rPr>
              <a:pPr/>
              <a:t>10/8/2023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8624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9C364B-A886-40AB-983F-7C8D66679BCC}" type="datetimeFigureOut">
              <a:rPr lang="en-US" smtClean="0">
                <a:solidFill>
                  <a:prstClr val="black">
                    <a:tint val="75000"/>
                  </a:prstClr>
                </a:solidFill>
              </a:rPr>
              <a:pPr/>
              <a:t>10/8/2023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8687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9C364B-A886-40AB-983F-7C8D66679BCC}" type="datetimeFigureOut">
              <a:rPr lang="en-US" smtClean="0">
                <a:solidFill>
                  <a:prstClr val="black">
                    <a:tint val="75000"/>
                  </a:prstClr>
                </a:solidFill>
              </a:rPr>
              <a:pPr/>
              <a:t>10/8/2023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52324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9C364B-A886-40AB-983F-7C8D66679BCC}" type="datetimeFigureOut">
              <a:rPr lang="en-US" smtClean="0">
                <a:solidFill>
                  <a:prstClr val="black">
                    <a:tint val="75000"/>
                  </a:prstClr>
                </a:solidFill>
              </a:rPr>
              <a:pPr/>
              <a:t>10/8/2023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75174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9C364B-A886-40AB-983F-7C8D66679BCC}" type="datetimeFigureOut">
              <a:rPr lang="en-US" smtClean="0">
                <a:solidFill>
                  <a:prstClr val="black">
                    <a:tint val="75000"/>
                  </a:prstClr>
                </a:solidFill>
              </a:rPr>
              <a:pPr/>
              <a:t>10/8/2023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30538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9C364B-A886-40AB-983F-7C8D66679BCC}" type="datetimeFigureOut">
              <a:rPr lang="en-US" smtClean="0">
                <a:solidFill>
                  <a:prstClr val="black">
                    <a:tint val="75000"/>
                  </a:prstClr>
                </a:solidFill>
              </a:rPr>
              <a:pPr/>
              <a:t>10/8/2023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8166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8" name="Footer Placeholder 7"/>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9" name="Slide Number Placeholder 8"/>
          <p:cNvSpPr>
            <a:spLocks noGrp="1"/>
          </p:cNvSpPr>
          <p:nvPr>
            <p:ph type="sldNum" sz="quarter" idx="12"/>
          </p:nvPr>
        </p:nvSpPr>
        <p:spPr/>
        <p:txBody>
          <a:bodyPr/>
          <a:lstStyle/>
          <a:p>
            <a:pPr algn="r" rtl="0" fontAlgn="base">
              <a:spcBef>
                <a:spcPct val="0"/>
              </a:spcBef>
              <a:spcAft>
                <a:spcPct val="0"/>
              </a:spcAft>
              <a:defRPr/>
            </a:pPr>
            <a:fld id="{85C86927-5704-4D73-9E2E-08AA33EF605D}"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619720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4" name="Footer Placeholder 3"/>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5" name="Slide Number Placeholder 4"/>
          <p:cNvSpPr>
            <a:spLocks noGrp="1"/>
          </p:cNvSpPr>
          <p:nvPr>
            <p:ph type="sldNum" sz="quarter" idx="12"/>
          </p:nvPr>
        </p:nvSpPr>
        <p:spPr/>
        <p:txBody>
          <a:bodyPr/>
          <a:lstStyle/>
          <a:p>
            <a:pPr algn="r" rtl="0" fontAlgn="base">
              <a:spcBef>
                <a:spcPct val="0"/>
              </a:spcBef>
              <a:spcAft>
                <a:spcPct val="0"/>
              </a:spcAft>
              <a:defRPr/>
            </a:pPr>
            <a:fld id="{D1F93BD6-8A30-4278-9E7D-6ECB50B421E1}"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285860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3" name="Footer Placeholder 2"/>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DCF6AEA8-45D0-4683-8D92-320F3D08D3BD}"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1933004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6" name="Footer Placeholder 5"/>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7" name="Slide Number Placeholder 6"/>
          <p:cNvSpPr>
            <a:spLocks noGrp="1"/>
          </p:cNvSpPr>
          <p:nvPr>
            <p:ph type="sldNum" sz="quarter" idx="12"/>
          </p:nvPr>
        </p:nvSpPr>
        <p:spPr/>
        <p:txBody>
          <a:bodyPr/>
          <a:lstStyle/>
          <a:p>
            <a:pPr algn="r" rtl="0" fontAlgn="base">
              <a:spcBef>
                <a:spcPct val="0"/>
              </a:spcBef>
              <a:spcAft>
                <a:spcPct val="0"/>
              </a:spcAft>
              <a:defRPr/>
            </a:pPr>
            <a:fld id="{57FC4A9D-99BE-4AF1-A9F1-0D828F11D5D2}"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3461038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lgn="l"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6" name="Footer Placeholder 5"/>
          <p:cNvSpPr>
            <a:spLocks noGrp="1"/>
          </p:cNvSpPr>
          <p:nvPr>
            <p:ph type="ftr" sz="quarter" idx="11"/>
          </p:nvPr>
        </p:nvSpPr>
        <p:spPr/>
        <p:txBody>
          <a:bodyPr/>
          <a:lstStyle/>
          <a:p>
            <a:pPr algn="ctr" rtl="0" fontAlgn="base">
              <a:spcBef>
                <a:spcPct val="0"/>
              </a:spcBef>
              <a:spcAft>
                <a:spcPct val="0"/>
              </a:spcAft>
              <a:defRPr/>
            </a:pPr>
            <a:endParaRPr lang="en-US" sz="1200" b="1" kern="1200">
              <a:solidFill>
                <a:prstClr val="white">
                  <a:shade val="50000"/>
                </a:prstClr>
              </a:solidFill>
              <a:latin typeface="Arial" charset="0"/>
              <a:ea typeface="+mn-ea"/>
              <a:cs typeface="+mn-cs"/>
            </a:endParaRPr>
          </a:p>
        </p:txBody>
      </p:sp>
      <p:sp>
        <p:nvSpPr>
          <p:cNvPr id="7" name="Slide Number Placeholder 6"/>
          <p:cNvSpPr>
            <a:spLocks noGrp="1"/>
          </p:cNvSpPr>
          <p:nvPr>
            <p:ph type="sldNum" sz="quarter" idx="12"/>
          </p:nvPr>
        </p:nvSpPr>
        <p:spPr/>
        <p:txBody>
          <a:bodyPr/>
          <a:lstStyle/>
          <a:p>
            <a:pPr algn="r" rtl="0" fontAlgn="base">
              <a:spcBef>
                <a:spcPct val="0"/>
              </a:spcBef>
              <a:spcAft>
                <a:spcPct val="0"/>
              </a:spcAft>
              <a:defRPr/>
            </a:pPr>
            <a:fld id="{8050B633-2531-4DFD-8A58-AC8156B2E5AC}" type="slidenum">
              <a:rPr lang="en-US" sz="1200" b="1" kern="1200" smtClean="0">
                <a:solidFill>
                  <a:prstClr val="white">
                    <a:shade val="50000"/>
                  </a:prstClr>
                </a:solidFill>
                <a:latin typeface="Arial" charset="0"/>
                <a:ea typeface="+mn-ea"/>
                <a:cs typeface="+mn-cs"/>
              </a:rPr>
              <a:pPr algn="r" rtl="0" fontAlgn="base">
                <a:spcBef>
                  <a:spcPct val="0"/>
                </a:spcBef>
                <a:spcAft>
                  <a:spcPct val="0"/>
                </a:spcAft>
                <a:defRPr/>
              </a:pPr>
              <a:t>‹#›</a:t>
            </a:fld>
            <a:endParaRPr lang="en-US" sz="1200"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1164147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fontAlgn="base">
              <a:spcBef>
                <a:spcPct val="0"/>
              </a:spcBef>
              <a:spcAft>
                <a:spcPct val="0"/>
              </a:spcAft>
              <a:defRPr/>
            </a:pPr>
            <a:endParaRPr lang="en-US" b="1" kern="1200">
              <a:solidFill>
                <a:prstClr val="white">
                  <a:shade val="50000"/>
                </a:prstClr>
              </a:solidFill>
              <a:latin typeface="Arial" charset="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fontAlgn="base">
              <a:spcBef>
                <a:spcPct val="0"/>
              </a:spcBef>
              <a:spcAft>
                <a:spcPct val="0"/>
              </a:spcAft>
              <a:defRPr/>
            </a:pPr>
            <a:endParaRPr lang="en-US" b="1" kern="1200">
              <a:solidFill>
                <a:prstClr val="white">
                  <a:shade val="50000"/>
                </a:prstClr>
              </a:solidFill>
              <a:latin typeface="Arial"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fontAlgn="base">
              <a:spcBef>
                <a:spcPct val="0"/>
              </a:spcBef>
              <a:spcAft>
                <a:spcPct val="0"/>
              </a:spcAft>
              <a:defRPr/>
            </a:pPr>
            <a:fld id="{B500578E-F594-4AFB-A1D0-3A58D0FCB7CD}" type="slidenum">
              <a:rPr lang="en-US" b="1" kern="1200" smtClean="0">
                <a:solidFill>
                  <a:prstClr val="white">
                    <a:shade val="50000"/>
                  </a:prstClr>
                </a:solidFill>
                <a:latin typeface="Arial" charset="0"/>
                <a:ea typeface="+mn-ea"/>
                <a:cs typeface="+mn-cs"/>
              </a:rPr>
              <a:pPr rtl="0" fontAlgn="base">
                <a:spcBef>
                  <a:spcPct val="0"/>
                </a:spcBef>
                <a:spcAft>
                  <a:spcPct val="0"/>
                </a:spcAft>
                <a:defRPr/>
              </a:pPr>
              <a:t>‹#›</a:t>
            </a:fld>
            <a:endParaRPr lang="en-US"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335904044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4FEE20D-232A-47E8-8FDB-17CD01AF0984}" type="datetimeFigureOut">
              <a:rPr lang="en-US" smtClean="0">
                <a:solidFill>
                  <a:srgbClr val="072F54">
                    <a:tint val="75000"/>
                  </a:srgbClr>
                </a:solidFill>
                <a:latin typeface="Calibri"/>
              </a:rPr>
              <a:pPr fontAlgn="auto">
                <a:spcBef>
                  <a:spcPts val="0"/>
                </a:spcBef>
                <a:spcAft>
                  <a:spcPts val="0"/>
                </a:spcAft>
              </a:pPr>
              <a:t>10/8/2023</a:t>
            </a:fld>
            <a:endParaRPr lang="en-US">
              <a:solidFill>
                <a:srgbClr val="072F54">
                  <a:tint val="75000"/>
                </a:srgb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srgbClr val="072F54">
                  <a:tint val="75000"/>
                </a:srgb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A836336-2B4A-402D-A477-F0BC818CA747}" type="slidenum">
              <a:rPr lang="en-US" smtClean="0">
                <a:solidFill>
                  <a:srgbClr val="072F54">
                    <a:tint val="75000"/>
                  </a:srgbClr>
                </a:solidFill>
                <a:latin typeface="Calibri"/>
              </a:rPr>
              <a:pPr fontAlgn="auto">
                <a:spcBef>
                  <a:spcPts val="0"/>
                </a:spcBef>
                <a:spcAft>
                  <a:spcPts val="0"/>
                </a:spcAft>
              </a:pPr>
              <a:t>‹#›</a:t>
            </a:fld>
            <a:endParaRPr lang="en-US">
              <a:solidFill>
                <a:srgbClr val="072F54">
                  <a:tint val="75000"/>
                </a:srgbClr>
              </a:solidFill>
              <a:latin typeface="Calibri"/>
            </a:endParaRPr>
          </a:p>
        </p:txBody>
      </p:sp>
    </p:spTree>
    <p:extLst>
      <p:ext uri="{BB962C8B-B14F-4D97-AF65-F5344CB8AC3E}">
        <p14:creationId xmlns:p14="http://schemas.microsoft.com/office/powerpoint/2010/main" val="26317914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fontAlgn="base">
              <a:spcBef>
                <a:spcPct val="0"/>
              </a:spcBef>
              <a:spcAft>
                <a:spcPct val="0"/>
              </a:spcAft>
              <a:defRPr/>
            </a:pPr>
            <a:endParaRPr lang="en-US" b="1" kern="1200">
              <a:solidFill>
                <a:prstClr val="white">
                  <a:shade val="50000"/>
                </a:prstClr>
              </a:solidFill>
              <a:latin typeface="Arial" charset="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fontAlgn="base">
              <a:spcBef>
                <a:spcPct val="0"/>
              </a:spcBef>
              <a:spcAft>
                <a:spcPct val="0"/>
              </a:spcAft>
              <a:defRPr/>
            </a:pPr>
            <a:endParaRPr lang="en-US" b="1" kern="1200">
              <a:solidFill>
                <a:prstClr val="white">
                  <a:shade val="50000"/>
                </a:prstClr>
              </a:solidFill>
              <a:latin typeface="Arial"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fontAlgn="base">
              <a:spcBef>
                <a:spcPct val="0"/>
              </a:spcBef>
              <a:spcAft>
                <a:spcPct val="0"/>
              </a:spcAft>
              <a:defRPr/>
            </a:pPr>
            <a:fld id="{B500578E-F594-4AFB-A1D0-3A58D0FCB7CD}" type="slidenum">
              <a:rPr lang="en-US" b="1" kern="1200" smtClean="0">
                <a:solidFill>
                  <a:prstClr val="white">
                    <a:shade val="50000"/>
                  </a:prstClr>
                </a:solidFill>
                <a:latin typeface="Arial" charset="0"/>
                <a:ea typeface="+mn-ea"/>
                <a:cs typeface="+mn-cs"/>
              </a:rPr>
              <a:pPr rtl="0" fontAlgn="base">
                <a:spcBef>
                  <a:spcPct val="0"/>
                </a:spcBef>
                <a:spcAft>
                  <a:spcPct val="0"/>
                </a:spcAft>
                <a:defRPr/>
              </a:pPr>
              <a:t>‹#›</a:t>
            </a:fld>
            <a:endParaRPr lang="en-US" b="1" kern="1200">
              <a:solidFill>
                <a:prstClr val="white">
                  <a:shade val="50000"/>
                </a:prstClr>
              </a:solidFill>
              <a:latin typeface="Arial" charset="0"/>
              <a:ea typeface="+mn-ea"/>
              <a:cs typeface="+mn-cs"/>
            </a:endParaRPr>
          </a:p>
        </p:txBody>
      </p:sp>
    </p:spTree>
    <p:extLst>
      <p:ext uri="{BB962C8B-B14F-4D97-AF65-F5344CB8AC3E}">
        <p14:creationId xmlns:p14="http://schemas.microsoft.com/office/powerpoint/2010/main" val="353364849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9C364B-A886-40AB-983F-7C8D66679BCC}" type="datetimeFigureOut">
              <a:rPr lang="en-US" smtClean="0">
                <a:solidFill>
                  <a:prstClr val="black">
                    <a:tint val="75000"/>
                  </a:prstClr>
                </a:solidFill>
              </a:rPr>
              <a:pPr/>
              <a:t>10/8/2023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40FB-2265-4A22-B1C8-0E77711E64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3822877"/>
      </p:ext>
    </p:extLst>
  </p:cSld>
  <p:clrMap bg1="dk1" tx1="lt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5.xml"/><Relationship Id="rId1" Type="http://schemas.openxmlformats.org/officeDocument/2006/relationships/themeOverride" Target="../theme/themeOverride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7.xml"/><Relationship Id="rId5" Type="http://schemas.microsoft.com/office/2007/relationships/hdphoto" Target="../media/hdphoto2.wdp"/><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8.xml"/><Relationship Id="rId5" Type="http://schemas.openxmlformats.org/officeDocument/2006/relationships/image" Target="../media/image10.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microsoft.com/office/2007/relationships/hdphoto" Target="../media/hdphoto2.wdp"/><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10.xml"/><Relationship Id="rId5" Type="http://schemas.openxmlformats.org/officeDocument/2006/relationships/image" Target="../media/image10.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hemeOverride" Target="../theme/themeOverride16.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hemeOverride" Target="../theme/themeOverride18.xml"/><Relationship Id="rId5" Type="http://schemas.openxmlformats.org/officeDocument/2006/relationships/image" Target="../media/image20.jpeg"/><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3.jpe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2.xml"/><Relationship Id="rId1" Type="http://schemas.openxmlformats.org/officeDocument/2006/relationships/themeOverride" Target="../theme/themeOverride20.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2.xml"/><Relationship Id="rId1" Type="http://schemas.openxmlformats.org/officeDocument/2006/relationships/themeOverride" Target="../theme/themeOverride21.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hemeOverride" Target="../theme/themeOverride22.xml"/><Relationship Id="rId4" Type="http://schemas.openxmlformats.org/officeDocument/2006/relationships/hyperlink" Target="http://www.pocanticohills.org/revolution/hart.htm" TargetMode="Externa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23.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hemeOverride" Target="../theme/themeOverride24.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hemeOverride" Target="../theme/themeOverride25.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4.xml"/><Relationship Id="rId1" Type="http://schemas.openxmlformats.org/officeDocument/2006/relationships/themeOverride" Target="../theme/themeOverride26.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hemeOverride" Target="../theme/themeOverride27.xml"/><Relationship Id="rId4" Type="http://schemas.microsoft.com/office/2007/relationships/hdphoto" Target="../media/hdphoto7.wdp"/></Relationships>
</file>

<file path=ppt/slides/_rels/slide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28.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2.xml"/><Relationship Id="rId1" Type="http://schemas.openxmlformats.org/officeDocument/2006/relationships/themeOverride" Target="../theme/themeOverride29.xml"/><Relationship Id="rId4" Type="http://schemas.openxmlformats.org/officeDocument/2006/relationships/hyperlink" Target="https://www.flickr.com/photos/ell-r-brown/"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6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6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5.xml"/><Relationship Id="rId1" Type="http://schemas.openxmlformats.org/officeDocument/2006/relationships/themeOverride" Target="../theme/themeOverride30.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2.xml"/><Relationship Id="rId1" Type="http://schemas.openxmlformats.org/officeDocument/2006/relationships/themeOverride" Target="../theme/themeOverride31.xml"/><Relationship Id="rId4" Type="http://schemas.openxmlformats.org/officeDocument/2006/relationships/hyperlink" Target="https://www.flickr.com/photos/ell-r-brown/"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2.xml"/><Relationship Id="rId1" Type="http://schemas.openxmlformats.org/officeDocument/2006/relationships/themeOverride" Target="../theme/themeOverride3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hemeOverride" Target="../theme/themeOverride3.xml"/><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33.xml"/></Relationships>
</file>

<file path=ppt/slides/_rels/slide7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6.xml"/><Relationship Id="rId1" Type="http://schemas.openxmlformats.org/officeDocument/2006/relationships/themeOverride" Target="../theme/themeOverride34.xml"/></Relationships>
</file>

<file path=ppt/slides/_rels/slide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5.xml"/><Relationship Id="rId1" Type="http://schemas.openxmlformats.org/officeDocument/2006/relationships/themeOverride" Target="../theme/themeOverride35.xml"/><Relationship Id="rId5" Type="http://schemas.microsoft.com/office/2007/relationships/hdphoto" Target="../media/hdphoto8.wdp"/><Relationship Id="rId4" Type="http://schemas.openxmlformats.org/officeDocument/2006/relationships/image" Target="../media/image51.png"/></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2.xml"/><Relationship Id="rId1" Type="http://schemas.openxmlformats.org/officeDocument/2006/relationships/themeOverride" Target="../theme/themeOverride36.xml"/><Relationship Id="rId4" Type="http://schemas.openxmlformats.org/officeDocument/2006/relationships/hyperlink" Target="https://www.flickr.com/photos/ell-r-brown/"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2.xml"/><Relationship Id="rId1" Type="http://schemas.openxmlformats.org/officeDocument/2006/relationships/themeOverride" Target="../theme/themeOverride37.xml"/><Relationship Id="rId4" Type="http://schemas.openxmlformats.org/officeDocument/2006/relationships/hyperlink" Target="https://www.flickr.com/photos/ell-r-brown/"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2.xml"/><Relationship Id="rId1" Type="http://schemas.openxmlformats.org/officeDocument/2006/relationships/themeOverride" Target="../theme/themeOverride38.xml"/><Relationship Id="rId4" Type="http://schemas.openxmlformats.org/officeDocument/2006/relationships/hyperlink" Target="https://www.flickr.com/photos/ell-r-brown/" TargetMode="Externa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www.tomrichey.net/" TargetMode="External"/><Relationship Id="rId7" Type="http://schemas.openxmlformats.org/officeDocument/2006/relationships/hyperlink" Target="http://twitter.com/tomrichey" TargetMode="External"/><Relationship Id="rId12" Type="http://schemas.openxmlformats.org/officeDocument/2006/relationships/image" Target="../media/image58.png"/><Relationship Id="rId2"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hyperlink" Target="https://www.facebook.com/pages/Tom-Richey/14074617563" TargetMode="External"/><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hyperlink" Target="http://www.youtube.com/tomforamerica" TargetMode="Externa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192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200" t="4116" r="7362" b="2085"/>
          <a:stretch/>
        </p:blipFill>
        <p:spPr>
          <a:xfrm>
            <a:off x="0" y="0"/>
            <a:ext cx="4800600" cy="6858000"/>
          </a:xfrm>
          <a:prstGeom prst="rect">
            <a:avLst/>
          </a:prstGeom>
        </p:spPr>
      </p:pic>
      <p:sp>
        <p:nvSpPr>
          <p:cNvPr id="5" name="Rectangle 4"/>
          <p:cNvSpPr/>
          <p:nvPr/>
        </p:nvSpPr>
        <p:spPr>
          <a:xfrm>
            <a:off x="3965039" y="0"/>
            <a:ext cx="835561" cy="6858000"/>
          </a:xfrm>
          <a:prstGeom prst="rect">
            <a:avLst/>
          </a:prstGeom>
          <a:gradFill flip="none" rotWithShape="1">
            <a:gsLst>
              <a:gs pos="100000">
                <a:srgbClr val="1B1A22"/>
              </a:gs>
              <a:gs pos="0">
                <a:srgbClr val="1B1A22">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429000" y="762000"/>
            <a:ext cx="5715000" cy="192405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800" b="1" dirty="0">
                <a:ln w="11430"/>
                <a:solidFill>
                  <a:srgbClr val="DBCFD1"/>
                </a:solidFill>
                <a:effectLst>
                  <a:outerShdw blurRad="50800" dist="39000" dir="5460000" algn="tl">
                    <a:srgbClr val="000000">
                      <a:alpha val="38000"/>
                    </a:srgbClr>
                  </a:outerShdw>
                </a:effectLst>
                <a:latin typeface="Centaur" pitchFamily="18" charset="0"/>
              </a:rPr>
              <a:t>LEGACIES</a:t>
            </a:r>
          </a:p>
        </p:txBody>
      </p:sp>
      <p:sp>
        <p:nvSpPr>
          <p:cNvPr id="3" name="Subtitle 2"/>
          <p:cNvSpPr>
            <a:spLocks noGrp="1"/>
          </p:cNvSpPr>
          <p:nvPr>
            <p:ph type="subTitle" idx="1"/>
          </p:nvPr>
        </p:nvSpPr>
        <p:spPr>
          <a:xfrm>
            <a:off x="3200400" y="2362200"/>
            <a:ext cx="5943600" cy="2286000"/>
          </a:xfrm>
        </p:spPr>
        <p:txBody>
          <a:bodyPr>
            <a:noAutofit/>
          </a:bodyPr>
          <a:lstStyle/>
          <a:p>
            <a:r>
              <a:rPr lang="en-US" sz="6000" dirty="0">
                <a:solidFill>
                  <a:srgbClr val="E2D6DB"/>
                </a:solidFill>
                <a:effectLst>
                  <a:outerShdw blurRad="38100" dist="38100" dir="2700000" algn="tl">
                    <a:srgbClr val="000000">
                      <a:alpha val="43137"/>
                    </a:srgbClr>
                  </a:outerShdw>
                </a:effectLst>
                <a:latin typeface="Monotype Corsiva" pitchFamily="66" charset="0"/>
              </a:rPr>
              <a:t>of the American </a:t>
            </a:r>
            <a:r>
              <a:rPr lang="en-US" sz="8000" dirty="0">
                <a:solidFill>
                  <a:srgbClr val="E2D6DB"/>
                </a:solidFill>
                <a:effectLst>
                  <a:outerShdw blurRad="38100" dist="38100" dir="2700000" algn="tl">
                    <a:srgbClr val="000000">
                      <a:alpha val="43137"/>
                    </a:srgbClr>
                  </a:outerShdw>
                </a:effectLst>
                <a:latin typeface="Monotype Corsiva" pitchFamily="66" charset="0"/>
              </a:rPr>
              <a:t>Revolution</a:t>
            </a:r>
            <a:endParaRPr lang="en-US" sz="7200" dirty="0">
              <a:solidFill>
                <a:srgbClr val="E2D6DB"/>
              </a:solidFill>
              <a:effectLst>
                <a:outerShdw blurRad="38100" dist="38100" dir="2700000" algn="tl">
                  <a:srgbClr val="000000">
                    <a:alpha val="43137"/>
                  </a:srgbClr>
                </a:outerShdw>
              </a:effectLst>
              <a:latin typeface="Monotype Corsiva" pitchFamily="66" charset="0"/>
            </a:endParaRPr>
          </a:p>
        </p:txBody>
      </p:sp>
    </p:spTree>
    <p:extLst>
      <p:ext uri="{BB962C8B-B14F-4D97-AF65-F5344CB8AC3E}">
        <p14:creationId xmlns:p14="http://schemas.microsoft.com/office/powerpoint/2010/main" val="2844563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lumMod val="50000"/>
              </a:schemeClr>
            </a:gs>
            <a:gs pos="53000">
              <a:schemeClr val="bg2">
                <a:lumMod val="75000"/>
              </a:schemeClr>
            </a:gs>
            <a:gs pos="0">
              <a:schemeClr val="bg2">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59786"/>
            <a:ext cx="8229600" cy="1143000"/>
          </a:xfrm>
        </p:spPr>
        <p:txBody>
          <a:bodyPr>
            <a:noAutofit/>
            <a:scene3d>
              <a:camera prst="orthographicFront"/>
              <a:lightRig rig="soft" dir="t">
                <a:rot lat="0" lon="0" rev="10800000"/>
              </a:lightRig>
            </a:scene3d>
            <a:sp3d>
              <a:bevelT w="27940" h="12700"/>
              <a:contourClr>
                <a:srgbClr val="DDDDDD"/>
              </a:contourClr>
            </a:sp3d>
          </a:bodyPr>
          <a:lstStyle/>
          <a:p>
            <a:pPr algn="l"/>
            <a:r>
              <a:rPr lang="en-US" sz="7200" b="1" spc="150" dirty="0">
                <a:ln w="11430"/>
                <a:solidFill>
                  <a:srgbClr val="F8F8F8"/>
                </a:solidFill>
                <a:effectLst>
                  <a:outerShdw blurRad="25400" algn="tl" rotWithShape="0">
                    <a:srgbClr val="000000">
                      <a:alpha val="43000"/>
                    </a:srgbClr>
                  </a:outerShdw>
                </a:effectLst>
                <a:cs typeface="Calibri" pitchFamily="34" charset="0"/>
              </a:rPr>
              <a:t>[r]</a:t>
            </a:r>
            <a:r>
              <a:rPr lang="en-US" sz="7200" b="1" spc="150" dirty="0" err="1">
                <a:ln w="11430"/>
                <a:solidFill>
                  <a:srgbClr val="F8F8F8"/>
                </a:solidFill>
                <a:effectLst>
                  <a:outerShdw blurRad="25400" algn="tl" rotWithShape="0">
                    <a:srgbClr val="000000">
                      <a:alpha val="43000"/>
                    </a:srgbClr>
                  </a:outerShdw>
                </a:effectLst>
                <a:cs typeface="Calibri" pitchFamily="34" charset="0"/>
              </a:rPr>
              <a:t>epublicanism</a:t>
            </a:r>
            <a:endParaRPr lang="en-US" sz="7200" b="1" spc="150" dirty="0">
              <a:ln w="11430"/>
              <a:solidFill>
                <a:srgbClr val="F8F8F8"/>
              </a:solidFill>
              <a:effectLst>
                <a:outerShdw blurRad="25400" algn="tl" rotWithShape="0">
                  <a:srgbClr val="000000">
                    <a:alpha val="43000"/>
                  </a:srgbClr>
                </a:outerShdw>
              </a:effectLst>
              <a:cs typeface="Calibri" pitchFamily="34" charset="0"/>
            </a:endParaRPr>
          </a:p>
        </p:txBody>
      </p:sp>
      <p:sp>
        <p:nvSpPr>
          <p:cNvPr id="5" name="Content Placeholder 4"/>
          <p:cNvSpPr>
            <a:spLocks noGrp="1"/>
          </p:cNvSpPr>
          <p:nvPr>
            <p:ph sz="half" idx="2"/>
          </p:nvPr>
        </p:nvSpPr>
        <p:spPr>
          <a:xfrm>
            <a:off x="533400" y="1309688"/>
            <a:ext cx="7010400" cy="5243512"/>
          </a:xfrm>
        </p:spPr>
        <p:txBody>
          <a:bodyPr>
            <a:noAutofit/>
          </a:bodyPr>
          <a:lstStyle/>
          <a:p>
            <a:pPr marL="457200" indent="-388938"/>
            <a:r>
              <a:rPr lang="en-US" sz="3600" b="1" strike="sngStrike" dirty="0">
                <a:solidFill>
                  <a:srgbClr val="F9F6F1"/>
                </a:solidFill>
                <a:effectLst>
                  <a:outerShdw blurRad="38100" dist="38100" dir="2700000" algn="tl">
                    <a:srgbClr val="000000">
                      <a:alpha val="43137"/>
                    </a:srgbClr>
                  </a:outerShdw>
                </a:effectLst>
                <a:latin typeface="+mj-lt"/>
              </a:rPr>
              <a:t>Monarchy</a:t>
            </a:r>
          </a:p>
          <a:p>
            <a:pPr marL="457200" indent="-388938"/>
            <a:r>
              <a:rPr lang="en-US" sz="3600" b="1" dirty="0">
                <a:solidFill>
                  <a:srgbClr val="F9F6F1"/>
                </a:solidFill>
                <a:effectLst>
                  <a:outerShdw blurRad="38100" dist="38100" dir="2700000" algn="tl">
                    <a:srgbClr val="000000">
                      <a:alpha val="43137"/>
                    </a:srgbClr>
                  </a:outerShdw>
                </a:effectLst>
              </a:rPr>
              <a:t>Popular Sovereignty</a:t>
            </a:r>
          </a:p>
          <a:p>
            <a:pPr marL="457200" indent="-388938"/>
            <a:r>
              <a:rPr lang="en-US" sz="3600" b="1" dirty="0">
                <a:solidFill>
                  <a:srgbClr val="F9F6F1"/>
                </a:solidFill>
                <a:effectLst>
                  <a:outerShdw blurRad="38100" dist="38100" dir="2700000" algn="tl">
                    <a:srgbClr val="000000">
                      <a:alpha val="43137"/>
                    </a:srgbClr>
                  </a:outerShdw>
                </a:effectLst>
              </a:rPr>
              <a:t>Representative Government</a:t>
            </a:r>
          </a:p>
          <a:p>
            <a:pPr marL="457200" indent="-388938"/>
            <a:r>
              <a:rPr lang="en-US" sz="3600" b="1" dirty="0">
                <a:solidFill>
                  <a:srgbClr val="F9F6F1"/>
                </a:solidFill>
                <a:effectLst>
                  <a:outerShdw blurRad="38100" dist="38100" dir="2700000" algn="tl">
                    <a:srgbClr val="000000">
                      <a:alpha val="43137"/>
                    </a:srgbClr>
                  </a:outerShdw>
                </a:effectLst>
              </a:rPr>
              <a:t>Egalitarianism </a:t>
            </a:r>
            <a:r>
              <a:rPr lang="en-US" sz="3000" b="1" dirty="0">
                <a:solidFill>
                  <a:srgbClr val="F9F6F1"/>
                </a:solidFill>
                <a:effectLst>
                  <a:outerShdw blurRad="38100" dist="38100" dir="2700000" algn="tl">
                    <a:srgbClr val="000000">
                      <a:alpha val="43137"/>
                    </a:srgbClr>
                  </a:outerShdw>
                </a:effectLst>
              </a:rPr>
              <a:t>(Equality Under the Law)</a:t>
            </a:r>
            <a:endParaRPr lang="en-US" sz="3000" b="1" strike="sngStrike" dirty="0">
              <a:solidFill>
                <a:srgbClr val="F9F6F1"/>
              </a:solidFill>
              <a:effectLst>
                <a:outerShdw blurRad="38100" dist="38100" dir="2700000" algn="tl">
                  <a:srgbClr val="000000">
                    <a:alpha val="43137"/>
                  </a:srgbClr>
                </a:outerShdw>
              </a:effectLst>
              <a:latin typeface="+mj-lt"/>
            </a:endParaRPr>
          </a:p>
          <a:p>
            <a:pPr marL="457200" lvl="0" indent="-388938"/>
            <a:r>
              <a:rPr lang="en-US" sz="3600" b="1" dirty="0">
                <a:solidFill>
                  <a:srgbClr val="F9F6F1"/>
                </a:solidFill>
                <a:effectLst>
                  <a:outerShdw blurRad="38100" dist="38100" dir="2700000" algn="tl">
                    <a:srgbClr val="000000">
                      <a:alpha val="43137"/>
                    </a:srgbClr>
                  </a:outerShdw>
                </a:effectLst>
                <a:latin typeface="Centaur"/>
              </a:rPr>
              <a:t>Limited Government</a:t>
            </a:r>
          </a:p>
          <a:p>
            <a:pPr marL="457200" indent="-388938"/>
            <a:r>
              <a:rPr lang="en-US" sz="3600" b="1" dirty="0">
                <a:solidFill>
                  <a:srgbClr val="F9F6F1"/>
                </a:solidFill>
                <a:effectLst>
                  <a:outerShdw blurRad="38100" dist="38100" dir="2700000" algn="tl">
                    <a:srgbClr val="000000">
                      <a:alpha val="43137"/>
                    </a:srgbClr>
                  </a:outerShdw>
                </a:effectLst>
              </a:rPr>
              <a:t>Individual Rights</a:t>
            </a:r>
            <a:endParaRPr lang="en-US" sz="3600" b="1" dirty="0">
              <a:solidFill>
                <a:srgbClr val="F9F6F1"/>
              </a:solidFill>
              <a:effectLst>
                <a:outerShdw blurRad="38100" dist="38100" dir="2700000" algn="tl">
                  <a:srgbClr val="000000">
                    <a:alpha val="43137"/>
                  </a:srgbClr>
                </a:outerShdw>
              </a:effectLst>
              <a:latin typeface="+mj-lt"/>
            </a:endParaRPr>
          </a:p>
          <a:p>
            <a:pPr marL="457200" indent="-388938"/>
            <a:r>
              <a:rPr lang="en-US" sz="3600" b="1" dirty="0">
                <a:solidFill>
                  <a:srgbClr val="F9F6F1"/>
                </a:solidFill>
                <a:effectLst>
                  <a:outerShdw blurRad="38100" dist="38100" dir="2700000" algn="tl">
                    <a:srgbClr val="000000">
                      <a:alpha val="43137"/>
                    </a:srgbClr>
                  </a:outerShdw>
                </a:effectLst>
                <a:latin typeface="+mj-lt"/>
              </a:rPr>
              <a:t>Rotation in Office </a:t>
            </a:r>
            <a:r>
              <a:rPr lang="en-US" sz="3200" b="1" dirty="0">
                <a:solidFill>
                  <a:srgbClr val="F9F6F1"/>
                </a:solidFill>
                <a:effectLst>
                  <a:outerShdw blurRad="38100" dist="38100" dir="2700000" algn="tl">
                    <a:srgbClr val="000000">
                      <a:alpha val="43137"/>
                    </a:srgbClr>
                  </a:outerShdw>
                </a:effectLst>
                <a:latin typeface="+mj-lt"/>
              </a:rPr>
              <a:t>(Term Limits)</a:t>
            </a:r>
          </a:p>
          <a:p>
            <a:pPr marL="457200" indent="-388938"/>
            <a:r>
              <a:rPr lang="en-US" sz="3600" b="1" dirty="0">
                <a:solidFill>
                  <a:srgbClr val="F9F6F1"/>
                </a:solidFill>
                <a:effectLst>
                  <a:outerShdw blurRad="38100" dist="38100" dir="2700000" algn="tl">
                    <a:srgbClr val="000000">
                      <a:alpha val="43137"/>
                    </a:srgbClr>
                  </a:outerShdw>
                </a:effectLst>
                <a:latin typeface="+mj-lt"/>
              </a:rPr>
              <a:t>P</a:t>
            </a:r>
            <a:r>
              <a:rPr lang="en-US" sz="3200" b="1" dirty="0">
                <a:solidFill>
                  <a:srgbClr val="F9F6F1"/>
                </a:solidFill>
                <a:effectLst>
                  <a:outerShdw blurRad="38100" dist="38100" dir="2700000" algn="tl">
                    <a:srgbClr val="000000">
                      <a:alpha val="43137"/>
                    </a:srgbClr>
                  </a:outerShdw>
                </a:effectLst>
                <a:latin typeface="+mj-lt"/>
              </a:rPr>
              <a:t>atriotic, Virtuous, &amp; Educated Citizenry</a:t>
            </a:r>
          </a:p>
        </p:txBody>
      </p:sp>
      <p:pic>
        <p:nvPicPr>
          <p:cNvPr id="4100" name="Picture 4" descr="fasclick to add 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550" y="159786"/>
            <a:ext cx="2628900" cy="6572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595583" y="4343400"/>
            <a:ext cx="1024417" cy="830997"/>
          </a:xfrm>
          <a:prstGeom prst="rect">
            <a:avLst/>
          </a:prstGeom>
        </p:spPr>
        <p:txBody>
          <a:bodyPr wrap="square">
            <a:spAutoFit/>
          </a:bodyPr>
          <a:lstStyle/>
          <a:p>
            <a:pPr algn="ctr"/>
            <a:r>
              <a:rPr lang="en-US" sz="2400" b="1" dirty="0">
                <a:solidFill>
                  <a:srgbClr val="F9F6F1"/>
                </a:solidFill>
                <a:effectLst>
                  <a:outerShdw blurRad="38100" dist="38100" dir="2700000" algn="tl">
                    <a:srgbClr val="000000">
                      <a:alpha val="43137"/>
                    </a:srgbClr>
                  </a:outerShdw>
                </a:effectLst>
                <a:latin typeface="+mn-lt"/>
              </a:rPr>
              <a:t>Roman </a:t>
            </a:r>
            <a:r>
              <a:rPr lang="en-US" sz="2400" b="1" i="1" dirty="0">
                <a:solidFill>
                  <a:srgbClr val="F9F6F1"/>
                </a:solidFill>
                <a:effectLst>
                  <a:outerShdw blurRad="38100" dist="38100" dir="2700000" algn="tl">
                    <a:srgbClr val="000000">
                      <a:alpha val="43137"/>
                    </a:srgbClr>
                  </a:outerShdw>
                </a:effectLst>
                <a:latin typeface="+mn-lt"/>
              </a:rPr>
              <a:t>Fasces</a:t>
            </a:r>
            <a:endParaRPr lang="en-US" sz="2400" i="1" dirty="0">
              <a:latin typeface="+mn-lt"/>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10000"/>
                <a:lumOff val="90000"/>
              </a:schemeClr>
            </a:gs>
            <a:gs pos="53000">
              <a:schemeClr val="tx2">
                <a:lumMod val="25000"/>
                <a:lumOff val="75000"/>
              </a:schemeClr>
            </a:gs>
            <a:gs pos="0">
              <a:schemeClr val="tx2">
                <a:lumMod val="25000"/>
                <a:lumOff val="75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47800"/>
            <a:ext cx="9144000" cy="1524000"/>
          </a:xfrm>
        </p:spPr>
        <p:txBody>
          <a:bodyPr>
            <a:noAutofit/>
          </a:bodyPr>
          <a:lstStyle/>
          <a:p>
            <a:r>
              <a:rPr lang="en-US" sz="11500" b="1" dirty="0"/>
              <a:t>Egalitarianism</a:t>
            </a:r>
          </a:p>
        </p:txBody>
      </p:sp>
      <p:sp>
        <p:nvSpPr>
          <p:cNvPr id="3" name="Content Placeholder 2"/>
          <p:cNvSpPr>
            <a:spLocks noGrp="1"/>
          </p:cNvSpPr>
          <p:nvPr>
            <p:ph idx="1"/>
          </p:nvPr>
        </p:nvSpPr>
        <p:spPr>
          <a:xfrm>
            <a:off x="0" y="3962400"/>
            <a:ext cx="9144000" cy="1173163"/>
          </a:xfrm>
        </p:spPr>
        <p:txBody>
          <a:bodyPr>
            <a:noAutofit/>
          </a:bodyPr>
          <a:lstStyle/>
          <a:p>
            <a:pPr marL="0" indent="0" algn="ctr">
              <a:buNone/>
            </a:pPr>
            <a:r>
              <a:rPr lang="en-US" sz="6600" dirty="0">
                <a:latin typeface="+mj-lt"/>
              </a:rPr>
              <a:t>Monarchy vs. Republic</a:t>
            </a:r>
          </a:p>
        </p:txBody>
      </p:sp>
      <p:sp>
        <p:nvSpPr>
          <p:cNvPr id="5" name="TextBox 4">
            <a:extLst>
              <a:ext uri="{FF2B5EF4-FFF2-40B4-BE49-F238E27FC236}">
                <a16:creationId xmlns:a16="http://schemas.microsoft.com/office/drawing/2014/main" id="{CCF8AD7A-31BD-DE16-A99A-F0E8369DE8F5}"/>
              </a:ext>
            </a:extLst>
          </p:cNvPr>
          <p:cNvSpPr txBox="1"/>
          <p:nvPr/>
        </p:nvSpPr>
        <p:spPr>
          <a:xfrm>
            <a:off x="3344594" y="3025914"/>
            <a:ext cx="4656406" cy="707886"/>
          </a:xfrm>
          <a:prstGeom prst="rect">
            <a:avLst/>
          </a:prstGeom>
          <a:noFill/>
        </p:spPr>
        <p:txBody>
          <a:bodyPr wrap="square">
            <a:spAutoFit/>
          </a:bodyPr>
          <a:lstStyle/>
          <a:p>
            <a:r>
              <a:rPr lang="en-US" sz="4000" i="1" dirty="0">
                <a:solidFill>
                  <a:schemeClr val="bg2"/>
                </a:solidFill>
                <a:latin typeface="+mj-lt"/>
              </a:rPr>
              <a:t>root word = equal</a:t>
            </a:r>
            <a:endParaRPr lang="en-US" sz="4000" i="1" dirty="0">
              <a:solidFill>
                <a:schemeClr val="bg2"/>
              </a:solidFill>
            </a:endParaRPr>
          </a:p>
        </p:txBody>
      </p:sp>
    </p:spTree>
    <p:extLst>
      <p:ext uri="{BB962C8B-B14F-4D97-AF65-F5344CB8AC3E}">
        <p14:creationId xmlns:p14="http://schemas.microsoft.com/office/powerpoint/2010/main" val="18215057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10000"/>
                <a:lumOff val="90000"/>
              </a:schemeClr>
            </a:gs>
            <a:gs pos="53000">
              <a:schemeClr val="tx2">
                <a:lumMod val="25000"/>
                <a:lumOff val="75000"/>
              </a:schemeClr>
            </a:gs>
            <a:gs pos="0">
              <a:schemeClr val="tx2">
                <a:lumMod val="25000"/>
                <a:lumOff val="75000"/>
              </a:schemeClr>
            </a:gs>
          </a:gsLst>
          <a:lin ang="27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C7A2D9-822B-425A-9B78-B6CECAAE29B9}"/>
              </a:ext>
            </a:extLst>
          </p:cNvPr>
          <p:cNvSpPr/>
          <p:nvPr/>
        </p:nvSpPr>
        <p:spPr>
          <a:xfrm>
            <a:off x="4567989" y="0"/>
            <a:ext cx="4620650" cy="6858000"/>
          </a:xfrm>
          <a:prstGeom prst="rect">
            <a:avLst/>
          </a:prstGeom>
          <a:gradFill>
            <a:gsLst>
              <a:gs pos="100000">
                <a:schemeClr val="bg2">
                  <a:lumMod val="60000"/>
                </a:schemeClr>
              </a:gs>
              <a:gs pos="53000">
                <a:schemeClr val="bg2">
                  <a:lumMod val="50000"/>
                </a:schemeClr>
              </a:gs>
              <a:gs pos="0">
                <a:schemeClr val="bg2">
                  <a:lumMod val="6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8E544F-6038-43F7-B175-0AC7B47C0886}"/>
              </a:ext>
            </a:extLst>
          </p:cNvPr>
          <p:cNvSpPr/>
          <p:nvPr/>
        </p:nvSpPr>
        <p:spPr>
          <a:xfrm>
            <a:off x="0" y="0"/>
            <a:ext cx="4572000" cy="6858000"/>
          </a:xfrm>
          <a:prstGeom prst="rect">
            <a:avLst/>
          </a:prstGeom>
          <a:gradFill>
            <a:gsLst>
              <a:gs pos="100000">
                <a:schemeClr val="tx2"/>
              </a:gs>
              <a:gs pos="53000">
                <a:schemeClr val="tx2">
                  <a:lumMod val="90000"/>
                  <a:lumOff val="10000"/>
                </a:schemeClr>
              </a:gs>
              <a:gs pos="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4B7CDB-855A-4C53-8072-191180194594}"/>
              </a:ext>
            </a:extLst>
          </p:cNvPr>
          <p:cNvSpPr>
            <a:spLocks noGrp="1"/>
          </p:cNvSpPr>
          <p:nvPr>
            <p:ph type="title"/>
          </p:nvPr>
        </p:nvSpPr>
        <p:spPr>
          <a:xfrm>
            <a:off x="4011" y="731837"/>
            <a:ext cx="4572000" cy="1325563"/>
          </a:xfrm>
        </p:spPr>
        <p:txBody>
          <a:bodyPr>
            <a:normAutofit/>
          </a:bodyPr>
          <a:lstStyle/>
          <a:p>
            <a:r>
              <a:rPr lang="en-US" sz="7200" b="1" dirty="0">
                <a:solidFill>
                  <a:schemeClr val="accent3">
                    <a:lumMod val="20000"/>
                    <a:lumOff val="80000"/>
                  </a:schemeClr>
                </a:solidFill>
                <a:effectLst>
                  <a:outerShdw blurRad="38100" dist="38100" dir="2700000" algn="tl">
                    <a:srgbClr val="000000">
                      <a:alpha val="43137"/>
                    </a:srgbClr>
                  </a:outerShdw>
                </a:effectLst>
              </a:rPr>
              <a:t>Monarchy</a:t>
            </a:r>
          </a:p>
        </p:txBody>
      </p:sp>
      <p:sp>
        <p:nvSpPr>
          <p:cNvPr id="3" name="Content Placeholder 2">
            <a:extLst>
              <a:ext uri="{FF2B5EF4-FFF2-40B4-BE49-F238E27FC236}">
                <a16:creationId xmlns:a16="http://schemas.microsoft.com/office/drawing/2014/main" id="{87F77039-2522-47F5-A43A-C587446E962A}"/>
              </a:ext>
            </a:extLst>
          </p:cNvPr>
          <p:cNvSpPr>
            <a:spLocks noGrp="1"/>
          </p:cNvSpPr>
          <p:nvPr>
            <p:ph idx="1"/>
          </p:nvPr>
        </p:nvSpPr>
        <p:spPr>
          <a:xfrm>
            <a:off x="0" y="4659709"/>
            <a:ext cx="4572000" cy="1741091"/>
          </a:xfrm>
        </p:spPr>
        <p:txBody>
          <a:bodyPr anchor="ctr">
            <a:normAutofit/>
          </a:bodyPr>
          <a:lstStyle/>
          <a:p>
            <a:pPr marL="0" indent="0" algn="ctr">
              <a:buNone/>
            </a:pPr>
            <a:r>
              <a:rPr lang="en-US" sz="4000" b="1" dirty="0">
                <a:solidFill>
                  <a:schemeClr val="accent6">
                    <a:lumMod val="20000"/>
                    <a:lumOff val="80000"/>
                  </a:schemeClr>
                </a:solidFill>
                <a:effectLst>
                  <a:outerShdw blurRad="38100" dist="38100" dir="2700000" algn="tl">
                    <a:srgbClr val="000000">
                      <a:alpha val="43137"/>
                    </a:srgbClr>
                  </a:outerShdw>
                </a:effectLst>
              </a:rPr>
              <a:t>Fixed Social</a:t>
            </a:r>
            <a:br>
              <a:rPr lang="en-US" sz="4000" b="1" dirty="0">
                <a:solidFill>
                  <a:schemeClr val="accent6">
                    <a:lumMod val="20000"/>
                    <a:lumOff val="80000"/>
                  </a:schemeClr>
                </a:solidFill>
                <a:effectLst>
                  <a:outerShdw blurRad="38100" dist="38100" dir="2700000" algn="tl">
                    <a:srgbClr val="000000">
                      <a:alpha val="43137"/>
                    </a:srgbClr>
                  </a:outerShdw>
                </a:effectLst>
              </a:rPr>
            </a:br>
            <a:r>
              <a:rPr lang="en-US" sz="4000" b="1" dirty="0">
                <a:solidFill>
                  <a:schemeClr val="accent6">
                    <a:lumMod val="20000"/>
                    <a:lumOff val="80000"/>
                  </a:schemeClr>
                </a:solidFill>
                <a:effectLst>
                  <a:outerShdw blurRad="38100" dist="38100" dir="2700000" algn="tl">
                    <a:srgbClr val="000000">
                      <a:alpha val="43137"/>
                    </a:srgbClr>
                  </a:outerShdw>
                </a:effectLst>
              </a:rPr>
              <a:t>Hierarchy</a:t>
            </a:r>
          </a:p>
        </p:txBody>
      </p:sp>
      <p:pic>
        <p:nvPicPr>
          <p:cNvPr id="2050" name="Picture 2">
            <a:extLst>
              <a:ext uri="{FF2B5EF4-FFF2-40B4-BE49-F238E27FC236}">
                <a16:creationId xmlns:a16="http://schemas.microsoft.com/office/drawing/2014/main" id="{19DC9C51-B670-4A97-B521-31AB48F7A5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845" y="2057400"/>
            <a:ext cx="2602309" cy="26023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basketball, game&#10;&#10;Description automatically generated">
            <a:extLst>
              <a:ext uri="{FF2B5EF4-FFF2-40B4-BE49-F238E27FC236}">
                <a16:creationId xmlns:a16="http://schemas.microsoft.com/office/drawing/2014/main" id="{26DE7341-3587-4EF6-B16D-051593D0CA7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20027" b="23105"/>
          <a:stretch/>
        </p:blipFill>
        <p:spPr>
          <a:xfrm>
            <a:off x="4567989" y="2057400"/>
            <a:ext cx="4576011" cy="2602309"/>
          </a:xfrm>
          <a:prstGeom prst="rect">
            <a:avLst/>
          </a:prstGeom>
        </p:spPr>
      </p:pic>
      <p:sp>
        <p:nvSpPr>
          <p:cNvPr id="10" name="Title 1">
            <a:extLst>
              <a:ext uri="{FF2B5EF4-FFF2-40B4-BE49-F238E27FC236}">
                <a16:creationId xmlns:a16="http://schemas.microsoft.com/office/drawing/2014/main" id="{E02E5509-B571-4E56-9618-6727D46D54B3}"/>
              </a:ext>
            </a:extLst>
          </p:cNvPr>
          <p:cNvSpPr txBox="1">
            <a:spLocks/>
          </p:cNvSpPr>
          <p:nvPr/>
        </p:nvSpPr>
        <p:spPr>
          <a:xfrm>
            <a:off x="4576011" y="731837"/>
            <a:ext cx="45720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7200" b="1" dirty="0">
                <a:solidFill>
                  <a:srgbClr val="969696"/>
                </a:solidFill>
                <a:effectLst>
                  <a:outerShdw blurRad="38100" dist="38100" dir="2700000" algn="tl">
                    <a:srgbClr val="000000">
                      <a:alpha val="43137"/>
                    </a:srgbClr>
                  </a:outerShdw>
                </a:effectLst>
              </a:rPr>
              <a:t>Republic</a:t>
            </a:r>
          </a:p>
        </p:txBody>
      </p:sp>
      <p:sp>
        <p:nvSpPr>
          <p:cNvPr id="11" name="Content Placeholder 2">
            <a:extLst>
              <a:ext uri="{FF2B5EF4-FFF2-40B4-BE49-F238E27FC236}">
                <a16:creationId xmlns:a16="http://schemas.microsoft.com/office/drawing/2014/main" id="{161917AA-288B-4360-BAF6-628CE0153317}"/>
              </a:ext>
            </a:extLst>
          </p:cNvPr>
          <p:cNvSpPr txBox="1">
            <a:spLocks/>
          </p:cNvSpPr>
          <p:nvPr/>
        </p:nvSpPr>
        <p:spPr>
          <a:xfrm>
            <a:off x="4594319" y="4659709"/>
            <a:ext cx="4572000" cy="17410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sz="4000" b="1" dirty="0">
                <a:solidFill>
                  <a:srgbClr val="969696"/>
                </a:solidFill>
                <a:effectLst>
                  <a:outerShdw blurRad="38100" dist="38100" dir="2700000" algn="tl">
                    <a:srgbClr val="000000">
                      <a:alpha val="43137"/>
                    </a:srgbClr>
                  </a:outerShdw>
                </a:effectLst>
              </a:rPr>
              <a:t>Equality Under</a:t>
            </a:r>
            <a:br>
              <a:rPr lang="en-US" sz="4000" b="1" dirty="0">
                <a:solidFill>
                  <a:srgbClr val="969696"/>
                </a:solidFill>
                <a:effectLst>
                  <a:outerShdw blurRad="38100" dist="38100" dir="2700000" algn="tl">
                    <a:srgbClr val="000000">
                      <a:alpha val="43137"/>
                    </a:srgbClr>
                  </a:outerShdw>
                </a:effectLst>
              </a:rPr>
            </a:br>
            <a:r>
              <a:rPr lang="en-US" sz="4000" b="1" dirty="0">
                <a:solidFill>
                  <a:srgbClr val="969696"/>
                </a:solidFill>
                <a:effectLst>
                  <a:outerShdw blurRad="38100" dist="38100" dir="2700000" algn="tl">
                    <a:srgbClr val="000000">
                      <a:alpha val="43137"/>
                    </a:srgbClr>
                  </a:outerShdw>
                </a:effectLst>
              </a:rPr>
              <a:t>the Law</a:t>
            </a:r>
          </a:p>
        </p:txBody>
      </p:sp>
    </p:spTree>
    <p:extLst>
      <p:ext uri="{BB962C8B-B14F-4D97-AF65-F5344CB8AC3E}">
        <p14:creationId xmlns:p14="http://schemas.microsoft.com/office/powerpoint/2010/main" val="149396430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10000"/>
                <a:lumOff val="90000"/>
              </a:schemeClr>
            </a:gs>
            <a:gs pos="53000">
              <a:schemeClr val="tx2">
                <a:lumMod val="25000"/>
                <a:lumOff val="75000"/>
              </a:schemeClr>
            </a:gs>
            <a:gs pos="0">
              <a:schemeClr val="tx2">
                <a:lumMod val="25000"/>
                <a:lumOff val="75000"/>
              </a:schemeClr>
            </a:gs>
          </a:gsLst>
          <a:lin ang="27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C7A2D9-822B-425A-9B78-B6CECAAE29B9}"/>
              </a:ext>
            </a:extLst>
          </p:cNvPr>
          <p:cNvSpPr/>
          <p:nvPr/>
        </p:nvSpPr>
        <p:spPr>
          <a:xfrm>
            <a:off x="4567989" y="0"/>
            <a:ext cx="4620650" cy="6858000"/>
          </a:xfrm>
          <a:prstGeom prst="rect">
            <a:avLst/>
          </a:prstGeom>
          <a:gradFill>
            <a:gsLst>
              <a:gs pos="100000">
                <a:schemeClr val="bg2">
                  <a:lumMod val="60000"/>
                </a:schemeClr>
              </a:gs>
              <a:gs pos="53000">
                <a:schemeClr val="bg2">
                  <a:lumMod val="50000"/>
                </a:schemeClr>
              </a:gs>
              <a:gs pos="0">
                <a:schemeClr val="bg2">
                  <a:lumMod val="6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8E544F-6038-43F7-B175-0AC7B47C0886}"/>
              </a:ext>
            </a:extLst>
          </p:cNvPr>
          <p:cNvSpPr/>
          <p:nvPr/>
        </p:nvSpPr>
        <p:spPr>
          <a:xfrm>
            <a:off x="0" y="0"/>
            <a:ext cx="4572000" cy="6858000"/>
          </a:xfrm>
          <a:prstGeom prst="rect">
            <a:avLst/>
          </a:prstGeom>
          <a:gradFill>
            <a:gsLst>
              <a:gs pos="100000">
                <a:schemeClr val="tx2"/>
              </a:gs>
              <a:gs pos="53000">
                <a:schemeClr val="tx2">
                  <a:lumMod val="90000"/>
                  <a:lumOff val="10000"/>
                </a:schemeClr>
              </a:gs>
              <a:gs pos="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4B7CDB-855A-4C53-8072-191180194594}"/>
              </a:ext>
            </a:extLst>
          </p:cNvPr>
          <p:cNvSpPr>
            <a:spLocks noGrp="1"/>
          </p:cNvSpPr>
          <p:nvPr>
            <p:ph type="title"/>
          </p:nvPr>
        </p:nvSpPr>
        <p:spPr>
          <a:xfrm>
            <a:off x="4011" y="731837"/>
            <a:ext cx="4572000" cy="1325563"/>
          </a:xfrm>
        </p:spPr>
        <p:txBody>
          <a:bodyPr>
            <a:normAutofit/>
          </a:bodyPr>
          <a:lstStyle/>
          <a:p>
            <a:r>
              <a:rPr lang="en-US" sz="7200" b="1" dirty="0">
                <a:solidFill>
                  <a:srgbClr val="969696"/>
                </a:solidFill>
                <a:effectLst>
                  <a:outerShdw blurRad="38100" dist="38100" dir="2700000" algn="tl">
                    <a:srgbClr val="000000">
                      <a:alpha val="43137"/>
                    </a:srgbClr>
                  </a:outerShdw>
                </a:effectLst>
              </a:rPr>
              <a:t>Monarchy</a:t>
            </a:r>
          </a:p>
        </p:txBody>
      </p:sp>
      <p:sp>
        <p:nvSpPr>
          <p:cNvPr id="3" name="Content Placeholder 2">
            <a:extLst>
              <a:ext uri="{FF2B5EF4-FFF2-40B4-BE49-F238E27FC236}">
                <a16:creationId xmlns:a16="http://schemas.microsoft.com/office/drawing/2014/main" id="{87F77039-2522-47F5-A43A-C587446E962A}"/>
              </a:ext>
            </a:extLst>
          </p:cNvPr>
          <p:cNvSpPr>
            <a:spLocks noGrp="1"/>
          </p:cNvSpPr>
          <p:nvPr>
            <p:ph idx="1"/>
          </p:nvPr>
        </p:nvSpPr>
        <p:spPr>
          <a:xfrm>
            <a:off x="0" y="4659709"/>
            <a:ext cx="4572000" cy="1741091"/>
          </a:xfrm>
        </p:spPr>
        <p:txBody>
          <a:bodyPr anchor="ctr">
            <a:normAutofit/>
          </a:bodyPr>
          <a:lstStyle/>
          <a:p>
            <a:pPr marL="0" indent="0" algn="ctr">
              <a:buNone/>
            </a:pPr>
            <a:r>
              <a:rPr lang="en-US" sz="4000" b="1" dirty="0">
                <a:solidFill>
                  <a:srgbClr val="969696"/>
                </a:solidFill>
                <a:effectLst>
                  <a:outerShdw blurRad="38100" dist="38100" dir="2700000" algn="tl">
                    <a:srgbClr val="000000">
                      <a:alpha val="43137"/>
                    </a:srgbClr>
                  </a:outerShdw>
                </a:effectLst>
              </a:rPr>
              <a:t>Fixed Social</a:t>
            </a:r>
            <a:br>
              <a:rPr lang="en-US" sz="4000" b="1" dirty="0">
                <a:solidFill>
                  <a:srgbClr val="969696"/>
                </a:solidFill>
                <a:effectLst>
                  <a:outerShdw blurRad="38100" dist="38100" dir="2700000" algn="tl">
                    <a:srgbClr val="000000">
                      <a:alpha val="43137"/>
                    </a:srgbClr>
                  </a:outerShdw>
                </a:effectLst>
              </a:rPr>
            </a:br>
            <a:r>
              <a:rPr lang="en-US" sz="4000" b="1" dirty="0">
                <a:solidFill>
                  <a:srgbClr val="969696"/>
                </a:solidFill>
                <a:effectLst>
                  <a:outerShdw blurRad="38100" dist="38100" dir="2700000" algn="tl">
                    <a:srgbClr val="000000">
                      <a:alpha val="43137"/>
                    </a:srgbClr>
                  </a:outerShdw>
                </a:effectLst>
              </a:rPr>
              <a:t>Hierarchy</a:t>
            </a:r>
          </a:p>
        </p:txBody>
      </p:sp>
      <p:pic>
        <p:nvPicPr>
          <p:cNvPr id="2050" name="Picture 2">
            <a:extLst>
              <a:ext uri="{FF2B5EF4-FFF2-40B4-BE49-F238E27FC236}">
                <a16:creationId xmlns:a16="http://schemas.microsoft.com/office/drawing/2014/main" id="{19DC9C51-B670-4A97-B521-31AB48F7A56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84845" y="2057400"/>
            <a:ext cx="2602309" cy="26023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basketball, game&#10;&#10;Description automatically generated">
            <a:extLst>
              <a:ext uri="{FF2B5EF4-FFF2-40B4-BE49-F238E27FC236}">
                <a16:creationId xmlns:a16="http://schemas.microsoft.com/office/drawing/2014/main" id="{26DE7341-3587-4EF6-B16D-051593D0CA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027" b="23105"/>
          <a:stretch/>
        </p:blipFill>
        <p:spPr>
          <a:xfrm>
            <a:off x="4567989" y="2057400"/>
            <a:ext cx="4576011" cy="2602309"/>
          </a:xfrm>
          <a:prstGeom prst="rect">
            <a:avLst/>
          </a:prstGeom>
        </p:spPr>
      </p:pic>
      <p:sp>
        <p:nvSpPr>
          <p:cNvPr id="10" name="Title 1">
            <a:extLst>
              <a:ext uri="{FF2B5EF4-FFF2-40B4-BE49-F238E27FC236}">
                <a16:creationId xmlns:a16="http://schemas.microsoft.com/office/drawing/2014/main" id="{E02E5509-B571-4E56-9618-6727D46D54B3}"/>
              </a:ext>
            </a:extLst>
          </p:cNvPr>
          <p:cNvSpPr txBox="1">
            <a:spLocks/>
          </p:cNvSpPr>
          <p:nvPr/>
        </p:nvSpPr>
        <p:spPr>
          <a:xfrm>
            <a:off x="4576011" y="731837"/>
            <a:ext cx="45720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7200" b="1" dirty="0">
                <a:solidFill>
                  <a:schemeClr val="accent3">
                    <a:lumMod val="20000"/>
                    <a:lumOff val="80000"/>
                  </a:schemeClr>
                </a:solidFill>
                <a:effectLst>
                  <a:outerShdw blurRad="38100" dist="38100" dir="2700000" algn="tl">
                    <a:srgbClr val="000000">
                      <a:alpha val="43137"/>
                    </a:srgbClr>
                  </a:outerShdw>
                </a:effectLst>
              </a:rPr>
              <a:t>Republic</a:t>
            </a:r>
          </a:p>
        </p:txBody>
      </p:sp>
      <p:sp>
        <p:nvSpPr>
          <p:cNvPr id="11" name="Content Placeholder 2">
            <a:extLst>
              <a:ext uri="{FF2B5EF4-FFF2-40B4-BE49-F238E27FC236}">
                <a16:creationId xmlns:a16="http://schemas.microsoft.com/office/drawing/2014/main" id="{161917AA-288B-4360-BAF6-628CE0153317}"/>
              </a:ext>
            </a:extLst>
          </p:cNvPr>
          <p:cNvSpPr txBox="1">
            <a:spLocks/>
          </p:cNvSpPr>
          <p:nvPr/>
        </p:nvSpPr>
        <p:spPr>
          <a:xfrm>
            <a:off x="4594319" y="4659709"/>
            <a:ext cx="4572000" cy="17410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sz="4000" b="1" dirty="0">
                <a:solidFill>
                  <a:schemeClr val="accent6">
                    <a:lumMod val="20000"/>
                    <a:lumOff val="80000"/>
                  </a:schemeClr>
                </a:solidFill>
                <a:effectLst>
                  <a:outerShdw blurRad="38100" dist="38100" dir="2700000" algn="tl">
                    <a:srgbClr val="000000">
                      <a:alpha val="43137"/>
                    </a:srgbClr>
                  </a:outerShdw>
                </a:effectLst>
              </a:rPr>
              <a:t>Equality Under</a:t>
            </a:r>
            <a:br>
              <a:rPr lang="en-US" sz="4000" b="1" dirty="0">
                <a:solidFill>
                  <a:schemeClr val="accent6">
                    <a:lumMod val="20000"/>
                    <a:lumOff val="80000"/>
                  </a:schemeClr>
                </a:solidFill>
                <a:effectLst>
                  <a:outerShdw blurRad="38100" dist="38100" dir="2700000" algn="tl">
                    <a:srgbClr val="000000">
                      <a:alpha val="43137"/>
                    </a:srgbClr>
                  </a:outerShdw>
                </a:effectLst>
              </a:rPr>
            </a:br>
            <a:r>
              <a:rPr lang="en-US" sz="4000" b="1" dirty="0">
                <a:solidFill>
                  <a:schemeClr val="accent6">
                    <a:lumMod val="20000"/>
                    <a:lumOff val="80000"/>
                  </a:schemeClr>
                </a:solidFill>
                <a:effectLst>
                  <a:outerShdw blurRad="38100" dist="38100" dir="2700000" algn="tl">
                    <a:srgbClr val="000000">
                      <a:alpha val="43137"/>
                    </a:srgbClr>
                  </a:outerShdw>
                </a:effectLst>
              </a:rPr>
              <a:t>the Law</a:t>
            </a:r>
          </a:p>
        </p:txBody>
      </p:sp>
    </p:spTree>
    <p:extLst>
      <p:ext uri="{BB962C8B-B14F-4D97-AF65-F5344CB8AC3E}">
        <p14:creationId xmlns:p14="http://schemas.microsoft.com/office/powerpoint/2010/main" val="232106662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10000"/>
                <a:lumOff val="90000"/>
              </a:schemeClr>
            </a:gs>
            <a:gs pos="53000">
              <a:schemeClr val="tx2">
                <a:lumMod val="25000"/>
                <a:lumOff val="75000"/>
              </a:schemeClr>
            </a:gs>
            <a:gs pos="0">
              <a:schemeClr val="tx2">
                <a:lumMod val="25000"/>
                <a:lumOff val="75000"/>
              </a:schemeClr>
            </a:gs>
          </a:gsLst>
          <a:lin ang="27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C7A2D9-822B-425A-9B78-B6CECAAE29B9}"/>
              </a:ext>
            </a:extLst>
          </p:cNvPr>
          <p:cNvSpPr/>
          <p:nvPr/>
        </p:nvSpPr>
        <p:spPr>
          <a:xfrm>
            <a:off x="4567989" y="0"/>
            <a:ext cx="4620650" cy="6858000"/>
          </a:xfrm>
          <a:prstGeom prst="rect">
            <a:avLst/>
          </a:prstGeom>
          <a:gradFill>
            <a:gsLst>
              <a:gs pos="100000">
                <a:schemeClr val="bg2">
                  <a:lumMod val="60000"/>
                </a:schemeClr>
              </a:gs>
              <a:gs pos="53000">
                <a:schemeClr val="bg2">
                  <a:lumMod val="50000"/>
                </a:schemeClr>
              </a:gs>
              <a:gs pos="0">
                <a:schemeClr val="bg2">
                  <a:lumMod val="6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8E544F-6038-43F7-B175-0AC7B47C0886}"/>
              </a:ext>
            </a:extLst>
          </p:cNvPr>
          <p:cNvSpPr/>
          <p:nvPr/>
        </p:nvSpPr>
        <p:spPr>
          <a:xfrm>
            <a:off x="0" y="0"/>
            <a:ext cx="4572000" cy="6858000"/>
          </a:xfrm>
          <a:prstGeom prst="rect">
            <a:avLst/>
          </a:prstGeom>
          <a:gradFill>
            <a:gsLst>
              <a:gs pos="100000">
                <a:schemeClr val="tx2"/>
              </a:gs>
              <a:gs pos="53000">
                <a:schemeClr val="tx2">
                  <a:lumMod val="90000"/>
                  <a:lumOff val="10000"/>
                </a:schemeClr>
              </a:gs>
              <a:gs pos="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4B7CDB-855A-4C53-8072-191180194594}"/>
              </a:ext>
            </a:extLst>
          </p:cNvPr>
          <p:cNvSpPr>
            <a:spLocks noGrp="1"/>
          </p:cNvSpPr>
          <p:nvPr>
            <p:ph type="title"/>
          </p:nvPr>
        </p:nvSpPr>
        <p:spPr>
          <a:xfrm>
            <a:off x="4011" y="731837"/>
            <a:ext cx="4572000" cy="1325563"/>
          </a:xfrm>
        </p:spPr>
        <p:txBody>
          <a:bodyPr>
            <a:normAutofit/>
          </a:bodyPr>
          <a:lstStyle/>
          <a:p>
            <a:r>
              <a:rPr lang="en-US" sz="7200" b="1" dirty="0">
                <a:solidFill>
                  <a:schemeClr val="accent3">
                    <a:lumMod val="20000"/>
                    <a:lumOff val="80000"/>
                  </a:schemeClr>
                </a:solidFill>
                <a:effectLst>
                  <a:outerShdw blurRad="38100" dist="38100" dir="2700000" algn="tl">
                    <a:srgbClr val="000000">
                      <a:alpha val="43137"/>
                    </a:srgbClr>
                  </a:outerShdw>
                </a:effectLst>
              </a:rPr>
              <a:t>Monarchy</a:t>
            </a:r>
          </a:p>
        </p:txBody>
      </p:sp>
      <p:sp>
        <p:nvSpPr>
          <p:cNvPr id="3" name="Content Placeholder 2">
            <a:extLst>
              <a:ext uri="{FF2B5EF4-FFF2-40B4-BE49-F238E27FC236}">
                <a16:creationId xmlns:a16="http://schemas.microsoft.com/office/drawing/2014/main" id="{87F77039-2522-47F5-A43A-C587446E962A}"/>
              </a:ext>
            </a:extLst>
          </p:cNvPr>
          <p:cNvSpPr>
            <a:spLocks noGrp="1"/>
          </p:cNvSpPr>
          <p:nvPr>
            <p:ph idx="1"/>
          </p:nvPr>
        </p:nvSpPr>
        <p:spPr>
          <a:xfrm>
            <a:off x="0" y="4659709"/>
            <a:ext cx="4572000" cy="1741091"/>
          </a:xfrm>
        </p:spPr>
        <p:txBody>
          <a:bodyPr anchor="ctr">
            <a:normAutofit/>
          </a:bodyPr>
          <a:lstStyle/>
          <a:p>
            <a:pPr marL="0" indent="0" algn="ctr">
              <a:buNone/>
            </a:pPr>
            <a:r>
              <a:rPr lang="en-US" sz="5400" b="1" dirty="0">
                <a:solidFill>
                  <a:schemeClr val="accent6">
                    <a:lumMod val="20000"/>
                    <a:lumOff val="80000"/>
                  </a:schemeClr>
                </a:solidFill>
                <a:effectLst>
                  <a:outerShdw blurRad="38100" dist="38100" dir="2700000" algn="tl">
                    <a:srgbClr val="000000">
                      <a:alpha val="43137"/>
                    </a:srgbClr>
                  </a:outerShdw>
                </a:effectLst>
              </a:rPr>
              <a:t>SUBJECTS</a:t>
            </a:r>
          </a:p>
          <a:p>
            <a:pPr marL="0" indent="0" algn="ctr">
              <a:buNone/>
            </a:pPr>
            <a:r>
              <a:rPr lang="en-US" sz="2800" b="1" dirty="0">
                <a:solidFill>
                  <a:schemeClr val="accent6">
                    <a:lumMod val="20000"/>
                    <a:lumOff val="80000"/>
                  </a:schemeClr>
                </a:solidFill>
                <a:effectLst>
                  <a:outerShdw blurRad="38100" dist="38100" dir="2700000" algn="tl">
                    <a:srgbClr val="000000">
                      <a:alpha val="43137"/>
                    </a:srgbClr>
                  </a:outerShdw>
                </a:effectLst>
              </a:rPr>
              <a:t>(ruled by the monarch)</a:t>
            </a:r>
          </a:p>
        </p:txBody>
      </p:sp>
      <p:pic>
        <p:nvPicPr>
          <p:cNvPr id="2050" name="Picture 2">
            <a:extLst>
              <a:ext uri="{FF2B5EF4-FFF2-40B4-BE49-F238E27FC236}">
                <a16:creationId xmlns:a16="http://schemas.microsoft.com/office/drawing/2014/main" id="{19DC9C51-B670-4A97-B521-31AB48F7A5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845" y="2057400"/>
            <a:ext cx="2602309" cy="26023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basketball, game&#10;&#10;Description automatically generated">
            <a:extLst>
              <a:ext uri="{FF2B5EF4-FFF2-40B4-BE49-F238E27FC236}">
                <a16:creationId xmlns:a16="http://schemas.microsoft.com/office/drawing/2014/main" id="{26DE7341-3587-4EF6-B16D-051593D0CA7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20027" b="23105"/>
          <a:stretch/>
        </p:blipFill>
        <p:spPr>
          <a:xfrm>
            <a:off x="4567989" y="2057400"/>
            <a:ext cx="4576011" cy="2602309"/>
          </a:xfrm>
          <a:prstGeom prst="rect">
            <a:avLst/>
          </a:prstGeom>
        </p:spPr>
      </p:pic>
      <p:sp>
        <p:nvSpPr>
          <p:cNvPr id="10" name="Title 1">
            <a:extLst>
              <a:ext uri="{FF2B5EF4-FFF2-40B4-BE49-F238E27FC236}">
                <a16:creationId xmlns:a16="http://schemas.microsoft.com/office/drawing/2014/main" id="{E02E5509-B571-4E56-9618-6727D46D54B3}"/>
              </a:ext>
            </a:extLst>
          </p:cNvPr>
          <p:cNvSpPr txBox="1">
            <a:spLocks/>
          </p:cNvSpPr>
          <p:nvPr/>
        </p:nvSpPr>
        <p:spPr>
          <a:xfrm>
            <a:off x="4576011" y="731837"/>
            <a:ext cx="45720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7200" b="1" dirty="0">
                <a:solidFill>
                  <a:srgbClr val="969696"/>
                </a:solidFill>
                <a:effectLst>
                  <a:outerShdw blurRad="38100" dist="38100" dir="2700000" algn="tl">
                    <a:srgbClr val="000000">
                      <a:alpha val="43137"/>
                    </a:srgbClr>
                  </a:outerShdw>
                </a:effectLst>
              </a:rPr>
              <a:t>Republic</a:t>
            </a:r>
          </a:p>
        </p:txBody>
      </p:sp>
      <p:sp>
        <p:nvSpPr>
          <p:cNvPr id="5" name="Content Placeholder 2">
            <a:extLst>
              <a:ext uri="{FF2B5EF4-FFF2-40B4-BE49-F238E27FC236}">
                <a16:creationId xmlns:a16="http://schemas.microsoft.com/office/drawing/2014/main" id="{7CE60C9D-1ADD-25DD-3AEB-58DE0551260B}"/>
              </a:ext>
            </a:extLst>
          </p:cNvPr>
          <p:cNvSpPr txBox="1">
            <a:spLocks/>
          </p:cNvSpPr>
          <p:nvPr/>
        </p:nvSpPr>
        <p:spPr>
          <a:xfrm>
            <a:off x="4594319" y="4659709"/>
            <a:ext cx="4572000" cy="17410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sz="5400" b="1" dirty="0">
                <a:solidFill>
                  <a:srgbClr val="969696"/>
                </a:solidFill>
                <a:effectLst>
                  <a:outerShdw blurRad="38100" dist="38100" dir="2700000" algn="tl">
                    <a:srgbClr val="000000">
                      <a:alpha val="43137"/>
                    </a:srgbClr>
                  </a:outerShdw>
                </a:effectLst>
              </a:rPr>
              <a:t>CITIZENS</a:t>
            </a:r>
          </a:p>
          <a:p>
            <a:pPr marL="0" indent="0" algn="ctr" fontAlgn="auto">
              <a:spcAft>
                <a:spcPts val="0"/>
              </a:spcAft>
              <a:buFont typeface="Arial" pitchFamily="34" charset="0"/>
              <a:buNone/>
            </a:pPr>
            <a:r>
              <a:rPr lang="en-US" sz="2800" b="1" dirty="0">
                <a:solidFill>
                  <a:srgbClr val="969696"/>
                </a:solidFill>
                <a:effectLst>
                  <a:outerShdw blurRad="38100" dist="38100" dir="2700000" algn="tl">
                    <a:srgbClr val="000000">
                      <a:alpha val="43137"/>
                    </a:srgbClr>
                  </a:outerShdw>
                </a:effectLst>
              </a:rPr>
              <a:t> (in charge of the gov.)</a:t>
            </a:r>
          </a:p>
        </p:txBody>
      </p:sp>
    </p:spTree>
    <p:extLst>
      <p:ext uri="{BB962C8B-B14F-4D97-AF65-F5344CB8AC3E}">
        <p14:creationId xmlns:p14="http://schemas.microsoft.com/office/powerpoint/2010/main" val="156458023"/>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10000"/>
                <a:lumOff val="90000"/>
              </a:schemeClr>
            </a:gs>
            <a:gs pos="53000">
              <a:schemeClr val="tx2">
                <a:lumMod val="25000"/>
                <a:lumOff val="75000"/>
              </a:schemeClr>
            </a:gs>
            <a:gs pos="0">
              <a:schemeClr val="tx2">
                <a:lumMod val="25000"/>
                <a:lumOff val="75000"/>
              </a:schemeClr>
            </a:gs>
          </a:gsLst>
          <a:lin ang="27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C7A2D9-822B-425A-9B78-B6CECAAE29B9}"/>
              </a:ext>
            </a:extLst>
          </p:cNvPr>
          <p:cNvSpPr/>
          <p:nvPr/>
        </p:nvSpPr>
        <p:spPr>
          <a:xfrm>
            <a:off x="4567989" y="0"/>
            <a:ext cx="4620650" cy="6858000"/>
          </a:xfrm>
          <a:prstGeom prst="rect">
            <a:avLst/>
          </a:prstGeom>
          <a:gradFill>
            <a:gsLst>
              <a:gs pos="100000">
                <a:schemeClr val="bg2">
                  <a:lumMod val="60000"/>
                </a:schemeClr>
              </a:gs>
              <a:gs pos="53000">
                <a:schemeClr val="bg2">
                  <a:lumMod val="50000"/>
                </a:schemeClr>
              </a:gs>
              <a:gs pos="0">
                <a:schemeClr val="bg2">
                  <a:lumMod val="6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8E544F-6038-43F7-B175-0AC7B47C0886}"/>
              </a:ext>
            </a:extLst>
          </p:cNvPr>
          <p:cNvSpPr/>
          <p:nvPr/>
        </p:nvSpPr>
        <p:spPr>
          <a:xfrm>
            <a:off x="0" y="0"/>
            <a:ext cx="4572000" cy="6858000"/>
          </a:xfrm>
          <a:prstGeom prst="rect">
            <a:avLst/>
          </a:prstGeom>
          <a:gradFill>
            <a:gsLst>
              <a:gs pos="100000">
                <a:schemeClr val="tx2"/>
              </a:gs>
              <a:gs pos="53000">
                <a:schemeClr val="tx2">
                  <a:lumMod val="90000"/>
                  <a:lumOff val="10000"/>
                </a:schemeClr>
              </a:gs>
              <a:gs pos="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4B7CDB-855A-4C53-8072-191180194594}"/>
              </a:ext>
            </a:extLst>
          </p:cNvPr>
          <p:cNvSpPr>
            <a:spLocks noGrp="1"/>
          </p:cNvSpPr>
          <p:nvPr>
            <p:ph type="title"/>
          </p:nvPr>
        </p:nvSpPr>
        <p:spPr>
          <a:xfrm>
            <a:off x="4011" y="731837"/>
            <a:ext cx="4572000" cy="1325563"/>
          </a:xfrm>
        </p:spPr>
        <p:txBody>
          <a:bodyPr>
            <a:normAutofit/>
          </a:bodyPr>
          <a:lstStyle/>
          <a:p>
            <a:r>
              <a:rPr lang="en-US" sz="7200" b="1" dirty="0">
                <a:solidFill>
                  <a:srgbClr val="969696"/>
                </a:solidFill>
                <a:effectLst>
                  <a:outerShdw blurRad="38100" dist="38100" dir="2700000" algn="tl">
                    <a:srgbClr val="000000">
                      <a:alpha val="43137"/>
                    </a:srgbClr>
                  </a:outerShdw>
                </a:effectLst>
              </a:rPr>
              <a:t>Monarchy</a:t>
            </a:r>
          </a:p>
        </p:txBody>
      </p:sp>
      <p:pic>
        <p:nvPicPr>
          <p:cNvPr id="2050" name="Picture 2">
            <a:extLst>
              <a:ext uri="{FF2B5EF4-FFF2-40B4-BE49-F238E27FC236}">
                <a16:creationId xmlns:a16="http://schemas.microsoft.com/office/drawing/2014/main" id="{19DC9C51-B670-4A97-B521-31AB48F7A56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84845" y="2057400"/>
            <a:ext cx="2602309" cy="26023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basketball, game&#10;&#10;Description automatically generated">
            <a:extLst>
              <a:ext uri="{FF2B5EF4-FFF2-40B4-BE49-F238E27FC236}">
                <a16:creationId xmlns:a16="http://schemas.microsoft.com/office/drawing/2014/main" id="{26DE7341-3587-4EF6-B16D-051593D0CA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027" b="23105"/>
          <a:stretch/>
        </p:blipFill>
        <p:spPr>
          <a:xfrm>
            <a:off x="4567989" y="2057400"/>
            <a:ext cx="4576011" cy="2602309"/>
          </a:xfrm>
          <a:prstGeom prst="rect">
            <a:avLst/>
          </a:prstGeom>
        </p:spPr>
      </p:pic>
      <p:sp>
        <p:nvSpPr>
          <p:cNvPr id="10" name="Title 1">
            <a:extLst>
              <a:ext uri="{FF2B5EF4-FFF2-40B4-BE49-F238E27FC236}">
                <a16:creationId xmlns:a16="http://schemas.microsoft.com/office/drawing/2014/main" id="{E02E5509-B571-4E56-9618-6727D46D54B3}"/>
              </a:ext>
            </a:extLst>
          </p:cNvPr>
          <p:cNvSpPr txBox="1">
            <a:spLocks/>
          </p:cNvSpPr>
          <p:nvPr/>
        </p:nvSpPr>
        <p:spPr>
          <a:xfrm>
            <a:off x="4576011" y="731837"/>
            <a:ext cx="45720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7200" b="1" dirty="0">
                <a:solidFill>
                  <a:schemeClr val="accent3">
                    <a:lumMod val="20000"/>
                    <a:lumOff val="80000"/>
                  </a:schemeClr>
                </a:solidFill>
                <a:effectLst>
                  <a:outerShdw blurRad="38100" dist="38100" dir="2700000" algn="tl">
                    <a:srgbClr val="000000">
                      <a:alpha val="43137"/>
                    </a:srgbClr>
                  </a:outerShdw>
                </a:effectLst>
              </a:rPr>
              <a:t>Republic</a:t>
            </a:r>
          </a:p>
        </p:txBody>
      </p:sp>
      <p:sp>
        <p:nvSpPr>
          <p:cNvPr id="11" name="Content Placeholder 2">
            <a:extLst>
              <a:ext uri="{FF2B5EF4-FFF2-40B4-BE49-F238E27FC236}">
                <a16:creationId xmlns:a16="http://schemas.microsoft.com/office/drawing/2014/main" id="{161917AA-288B-4360-BAF6-628CE0153317}"/>
              </a:ext>
            </a:extLst>
          </p:cNvPr>
          <p:cNvSpPr txBox="1">
            <a:spLocks/>
          </p:cNvSpPr>
          <p:nvPr/>
        </p:nvSpPr>
        <p:spPr>
          <a:xfrm>
            <a:off x="4594319" y="4659709"/>
            <a:ext cx="4572000" cy="17410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sz="5400" b="1" dirty="0">
                <a:solidFill>
                  <a:schemeClr val="accent6">
                    <a:lumMod val="20000"/>
                    <a:lumOff val="80000"/>
                  </a:schemeClr>
                </a:solidFill>
                <a:effectLst>
                  <a:outerShdw blurRad="38100" dist="38100" dir="2700000" algn="tl">
                    <a:srgbClr val="000000">
                      <a:alpha val="43137"/>
                    </a:srgbClr>
                  </a:outerShdw>
                </a:effectLst>
              </a:rPr>
              <a:t>CITIZENS</a:t>
            </a:r>
          </a:p>
          <a:p>
            <a:pPr marL="0" indent="0" algn="ctr" fontAlgn="auto">
              <a:spcAft>
                <a:spcPts val="0"/>
              </a:spcAft>
              <a:buFont typeface="Arial" pitchFamily="34" charset="0"/>
              <a:buNone/>
            </a:pPr>
            <a:r>
              <a:rPr lang="en-US" sz="2800" b="1" dirty="0">
                <a:solidFill>
                  <a:schemeClr val="accent6">
                    <a:lumMod val="20000"/>
                    <a:lumOff val="80000"/>
                  </a:schemeClr>
                </a:solidFill>
                <a:effectLst>
                  <a:outerShdw blurRad="38100" dist="38100" dir="2700000" algn="tl">
                    <a:srgbClr val="000000">
                      <a:alpha val="43137"/>
                    </a:srgbClr>
                  </a:outerShdw>
                </a:effectLst>
              </a:rPr>
              <a:t> (in charge of the gov.)</a:t>
            </a:r>
          </a:p>
        </p:txBody>
      </p:sp>
      <p:sp>
        <p:nvSpPr>
          <p:cNvPr id="7" name="Content Placeholder 2">
            <a:extLst>
              <a:ext uri="{FF2B5EF4-FFF2-40B4-BE49-F238E27FC236}">
                <a16:creationId xmlns:a16="http://schemas.microsoft.com/office/drawing/2014/main" id="{827F5E91-5BF2-458B-BDCC-15EA5B016EC0}"/>
              </a:ext>
            </a:extLst>
          </p:cNvPr>
          <p:cNvSpPr>
            <a:spLocks noGrp="1"/>
          </p:cNvSpPr>
          <p:nvPr>
            <p:ph idx="1"/>
          </p:nvPr>
        </p:nvSpPr>
        <p:spPr>
          <a:xfrm>
            <a:off x="0" y="4659709"/>
            <a:ext cx="4572000" cy="1741091"/>
          </a:xfrm>
        </p:spPr>
        <p:txBody>
          <a:bodyPr anchor="ctr">
            <a:normAutofit/>
          </a:bodyPr>
          <a:lstStyle/>
          <a:p>
            <a:pPr marL="0" indent="0" algn="ctr">
              <a:buNone/>
            </a:pPr>
            <a:r>
              <a:rPr lang="en-US" sz="5400" b="1" dirty="0">
                <a:solidFill>
                  <a:srgbClr val="969696"/>
                </a:solidFill>
                <a:effectLst>
                  <a:outerShdw blurRad="38100" dist="38100" dir="2700000" algn="tl">
                    <a:srgbClr val="000000">
                      <a:alpha val="43137"/>
                    </a:srgbClr>
                  </a:outerShdw>
                </a:effectLst>
              </a:rPr>
              <a:t>SUBJECTS</a:t>
            </a:r>
          </a:p>
          <a:p>
            <a:pPr marL="0" indent="0" algn="ctr">
              <a:buNone/>
            </a:pPr>
            <a:r>
              <a:rPr lang="en-US" sz="2800" b="1" dirty="0">
                <a:solidFill>
                  <a:srgbClr val="969696"/>
                </a:solidFill>
                <a:effectLst>
                  <a:outerShdw blurRad="38100" dist="38100" dir="2700000" algn="tl">
                    <a:srgbClr val="000000">
                      <a:alpha val="43137"/>
                    </a:srgbClr>
                  </a:outerShdw>
                </a:effectLst>
              </a:rPr>
              <a:t>(ruled by the monarch)</a:t>
            </a:r>
          </a:p>
        </p:txBody>
      </p:sp>
    </p:spTree>
    <p:extLst>
      <p:ext uri="{BB962C8B-B14F-4D97-AF65-F5344CB8AC3E}">
        <p14:creationId xmlns:p14="http://schemas.microsoft.com/office/powerpoint/2010/main" val="129923525"/>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49000">
              <a:schemeClr val="bg1">
                <a:lumMod val="20000"/>
                <a:lumOff val="80000"/>
              </a:schemeClr>
            </a:gs>
            <a:gs pos="100000">
              <a:schemeClr val="bg1">
                <a:lumMod val="40000"/>
                <a:lumOff val="60000"/>
              </a:schemeClr>
            </a:gs>
            <a:gs pos="1000">
              <a:schemeClr val="bg1">
                <a:lumMod val="40000"/>
                <a:lumOff val="60000"/>
              </a:schemeClr>
            </a:gs>
          </a:gsLst>
          <a:lin ang="27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5" y="685800"/>
            <a:ext cx="7753350" cy="5715000"/>
          </a:xfrm>
        </p:spPr>
        <p:txBody>
          <a:bodyPr>
            <a:normAutofit/>
          </a:bodyPr>
          <a:lstStyle/>
          <a:p>
            <a:pPr marL="0" indent="0">
              <a:spcBef>
                <a:spcPts val="0"/>
              </a:spcBef>
              <a:buNone/>
            </a:pPr>
            <a:r>
              <a:rPr lang="en-US" sz="8000" dirty="0">
                <a:latin typeface="Monotype Corsiva" panose="03010101010201010101" pitchFamily="66" charset="0"/>
              </a:rPr>
              <a:t>No title of nobility shall be granted by the United States</a:t>
            </a:r>
            <a:r>
              <a:rPr lang="en-US" sz="5400" dirty="0">
                <a:latin typeface="Monotype Corsiva" panose="03010101010201010101" pitchFamily="66" charset="0"/>
              </a:rPr>
              <a:t>…</a:t>
            </a:r>
          </a:p>
          <a:p>
            <a:pPr marL="0" indent="0">
              <a:spcBef>
                <a:spcPts val="0"/>
              </a:spcBef>
              <a:buNone/>
            </a:pPr>
            <a:endParaRPr lang="en-US" sz="1100" dirty="0">
              <a:latin typeface="Monotype Corsiva" panose="03010101010201010101" pitchFamily="66" charset="0"/>
            </a:endParaRPr>
          </a:p>
          <a:p>
            <a:pPr marL="3200400" indent="0">
              <a:spcBef>
                <a:spcPts val="0"/>
              </a:spcBef>
              <a:buNone/>
            </a:pPr>
            <a:endParaRPr lang="en-US" dirty="0">
              <a:latin typeface="Monotype Corsiva" panose="03010101010201010101" pitchFamily="66" charset="0"/>
            </a:endParaRPr>
          </a:p>
          <a:p>
            <a:pPr marL="2109788" indent="0">
              <a:spcBef>
                <a:spcPts val="0"/>
              </a:spcBef>
              <a:buNone/>
            </a:pPr>
            <a:r>
              <a:rPr lang="en-US" sz="4000" dirty="0">
                <a:latin typeface="Monotype Corsiva" panose="03010101010201010101" pitchFamily="66" charset="0"/>
              </a:rPr>
              <a:t>United States Constitution</a:t>
            </a:r>
          </a:p>
          <a:p>
            <a:pPr marL="2109788" indent="0">
              <a:spcBef>
                <a:spcPts val="0"/>
              </a:spcBef>
              <a:buNone/>
            </a:pPr>
            <a:r>
              <a:rPr lang="en-US" sz="2800" dirty="0">
                <a:latin typeface="Monotype Corsiva" panose="03010101010201010101" pitchFamily="66" charset="0"/>
              </a:rPr>
              <a:t>Article I, Section 9, Clause 8</a:t>
            </a:r>
          </a:p>
        </p:txBody>
      </p:sp>
    </p:spTree>
    <p:extLst>
      <p:ext uri="{BB962C8B-B14F-4D97-AF65-F5344CB8AC3E}">
        <p14:creationId xmlns:p14="http://schemas.microsoft.com/office/powerpoint/2010/main" val="576463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chemeClr val="tx2">
                <a:lumMod val="10000"/>
                <a:lumOff val="90000"/>
              </a:schemeClr>
            </a:gs>
            <a:gs pos="100000">
              <a:schemeClr val="tx2">
                <a:lumMod val="20000"/>
                <a:lumOff val="80000"/>
              </a:schemeClr>
            </a:gs>
            <a:gs pos="0">
              <a:schemeClr val="tx2">
                <a:lumMod val="20000"/>
                <a:lumOff val="8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143000"/>
          </a:xfrm>
        </p:spPr>
        <p:txBody>
          <a:bodyPr>
            <a:noAutofit/>
          </a:bodyPr>
          <a:lstStyle/>
          <a:p>
            <a:pPr marL="0" indent="0"/>
            <a:r>
              <a:rPr lang="en-US" sz="7200" b="1" strike="sngStrike" dirty="0">
                <a:cs typeface="Calibri" pitchFamily="34" charset="0"/>
              </a:rPr>
              <a:t>Primogeniture and Titles</a:t>
            </a:r>
          </a:p>
        </p:txBody>
      </p:sp>
      <p:sp>
        <p:nvSpPr>
          <p:cNvPr id="4" name="Content Placeholder 2"/>
          <p:cNvSpPr>
            <a:spLocks noGrp="1"/>
          </p:cNvSpPr>
          <p:nvPr>
            <p:ph idx="1"/>
          </p:nvPr>
        </p:nvSpPr>
        <p:spPr>
          <a:xfrm>
            <a:off x="4457700" y="1752600"/>
            <a:ext cx="4381500" cy="4572000"/>
          </a:xfrm>
          <a:noFill/>
          <a:effectLst>
            <a:softEdge rad="31750"/>
          </a:effectLst>
        </p:spPr>
        <p:txBody>
          <a:bodyPr>
            <a:noAutofit/>
          </a:bodyPr>
          <a:lstStyle/>
          <a:p>
            <a:pPr marL="0" lvl="1" indent="0" algn="ctr">
              <a:buNone/>
            </a:pPr>
            <a:r>
              <a:rPr lang="en-US" sz="3600" i="1" dirty="0">
                <a:latin typeface="Monotype Corsiva" panose="03010101010201010101" pitchFamily="66" charset="0"/>
                <a:cs typeface="Calibri" pitchFamily="34" charset="0"/>
              </a:rPr>
              <a:t>Southern states abolished </a:t>
            </a:r>
            <a:r>
              <a:rPr lang="en-US" sz="4400" b="1" i="1" dirty="0">
                <a:latin typeface="Monotype Corsiva" panose="03010101010201010101" pitchFamily="66" charset="0"/>
                <a:cs typeface="Calibri" pitchFamily="34" charset="0"/>
              </a:rPr>
              <a:t>primogeniture</a:t>
            </a:r>
            <a:r>
              <a:rPr lang="en-US" sz="4400" i="1" dirty="0">
                <a:latin typeface="Monotype Corsiva" panose="03010101010201010101" pitchFamily="66" charset="0"/>
                <a:cs typeface="Calibri" pitchFamily="34" charset="0"/>
              </a:rPr>
              <a:t> laws,</a:t>
            </a:r>
            <a:r>
              <a:rPr lang="en-US" sz="3600" i="1" dirty="0">
                <a:latin typeface="Monotype Corsiva" panose="03010101010201010101" pitchFamily="66" charset="0"/>
                <a:cs typeface="Calibri" pitchFamily="34" charset="0"/>
              </a:rPr>
              <a:t> which favored firstborn sons after the Revolution.</a:t>
            </a:r>
          </a:p>
          <a:p>
            <a:pPr marL="0" lvl="1" indent="0" algn="ctr">
              <a:buNone/>
            </a:pPr>
            <a:r>
              <a:rPr lang="en-US" sz="1200" i="1" dirty="0">
                <a:latin typeface="Monotype Corsiva" panose="03010101010201010101" pitchFamily="66" charset="0"/>
                <a:cs typeface="Calibri" pitchFamily="34" charset="0"/>
              </a:rPr>
              <a:t>  </a:t>
            </a:r>
          </a:p>
          <a:p>
            <a:pPr marL="0" lvl="1" indent="0" algn="ctr">
              <a:buNone/>
            </a:pPr>
            <a:r>
              <a:rPr lang="en-US" sz="3600" i="1" dirty="0">
                <a:latin typeface="Monotype Corsiva" panose="03010101010201010101" pitchFamily="66" charset="0"/>
                <a:cs typeface="Calibri" pitchFamily="34" charset="0"/>
              </a:rPr>
              <a:t>All state legislatures banned aristocratic </a:t>
            </a:r>
            <a:br>
              <a:rPr lang="en-US" sz="3600" i="1" dirty="0">
                <a:latin typeface="Monotype Corsiva" panose="03010101010201010101" pitchFamily="66" charset="0"/>
                <a:cs typeface="Calibri" pitchFamily="34" charset="0"/>
              </a:rPr>
            </a:br>
            <a:r>
              <a:rPr lang="en-US" sz="3600" i="1" dirty="0">
                <a:latin typeface="Monotype Corsiva" panose="03010101010201010101" pitchFamily="66" charset="0"/>
                <a:cs typeface="Calibri" pitchFamily="34" charset="0"/>
              </a:rPr>
              <a:t>titles of nobility.</a:t>
            </a:r>
          </a:p>
        </p:txBody>
      </p:sp>
      <p:sp>
        <p:nvSpPr>
          <p:cNvPr id="5" name="Rectangle 4"/>
          <p:cNvSpPr/>
          <p:nvPr/>
        </p:nvSpPr>
        <p:spPr>
          <a:xfrm>
            <a:off x="4495800" y="6477000"/>
            <a:ext cx="4572000" cy="276999"/>
          </a:xfrm>
          <a:prstGeom prst="rect">
            <a:avLst/>
          </a:prstGeom>
        </p:spPr>
        <p:txBody>
          <a:bodyPr>
            <a:spAutoFit/>
          </a:bodyPr>
          <a:lstStyle/>
          <a:p>
            <a:pPr algn="r"/>
            <a:r>
              <a:rPr lang="en-US" sz="1200" dirty="0"/>
              <a:t>Person by Alex Berkowitz from The Noun Project</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6217" r="16216"/>
          <a:stretch/>
        </p:blipFill>
        <p:spPr>
          <a:xfrm>
            <a:off x="304800" y="2209800"/>
            <a:ext cx="1905000" cy="28194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6217" r="16216"/>
          <a:stretch/>
        </p:blipFill>
        <p:spPr>
          <a:xfrm>
            <a:off x="2057400" y="3450337"/>
            <a:ext cx="1066800" cy="1578863"/>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6217" r="16216"/>
          <a:stretch/>
        </p:blipFill>
        <p:spPr>
          <a:xfrm>
            <a:off x="3115235" y="3450337"/>
            <a:ext cx="1066800" cy="1578863"/>
          </a:xfrm>
          <a:prstGeom prst="rect">
            <a:avLst/>
          </a:prstGeom>
        </p:spPr>
      </p:pic>
      <p:sp>
        <p:nvSpPr>
          <p:cNvPr id="9" name="Rectangle 8"/>
          <p:cNvSpPr/>
          <p:nvPr/>
        </p:nvSpPr>
        <p:spPr>
          <a:xfrm>
            <a:off x="962628" y="2895600"/>
            <a:ext cx="561372" cy="1015663"/>
          </a:xfrm>
          <a:prstGeom prst="rect">
            <a:avLst/>
          </a:prstGeom>
        </p:spPr>
        <p:txBody>
          <a:bodyPr wrap="none">
            <a:spAutoFit/>
          </a:bodyPr>
          <a:lstStyle/>
          <a:p>
            <a:r>
              <a:rPr lang="en-US" sz="6000" b="1" dirty="0">
                <a:solidFill>
                  <a:schemeClr val="bg1">
                    <a:lumMod val="20000"/>
                    <a:lumOff val="80000"/>
                  </a:schemeClr>
                </a:solidFill>
                <a:latin typeface="+mj-lt"/>
              </a:rPr>
              <a:t>$</a:t>
            </a:r>
          </a:p>
        </p:txBody>
      </p:sp>
      <p:sp>
        <p:nvSpPr>
          <p:cNvPr id="10" name="&quot;No&quot; Symbol 9"/>
          <p:cNvSpPr/>
          <p:nvPr/>
        </p:nvSpPr>
        <p:spPr>
          <a:xfrm>
            <a:off x="313765" y="2133600"/>
            <a:ext cx="3953435" cy="2971800"/>
          </a:xfrm>
          <a:prstGeom prst="noSmoking">
            <a:avLst>
              <a:gd name="adj" fmla="val 5174"/>
            </a:avLst>
          </a:prstGeom>
          <a:ln>
            <a:solidFill>
              <a:schemeClr val="bg2"/>
            </a:solidFill>
          </a:ln>
          <a:scene3d>
            <a:camera prst="orthographicFront"/>
            <a:lightRig rig="threePt" dir="t"/>
          </a:scene3d>
          <a:sp3d>
            <a:bevelT/>
          </a:sp3d>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94553011"/>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796" y="1600200"/>
            <a:ext cx="5272596" cy="1807305"/>
          </a:xfrm>
        </p:spPr>
        <p:txBody>
          <a:bodyPr>
            <a:normAutofit/>
          </a:bodyPr>
          <a:lstStyle/>
          <a:p>
            <a:r>
              <a:rPr lang="en-US" sz="6000" b="1" dirty="0"/>
              <a:t>“Mr. President”</a:t>
            </a:r>
          </a:p>
        </p:txBody>
      </p:sp>
      <p:pic>
        <p:nvPicPr>
          <p:cNvPr id="4" name="Picture 3">
            <a:extLst>
              <a:ext uri="{FF2B5EF4-FFF2-40B4-BE49-F238E27FC236}">
                <a16:creationId xmlns:a16="http://schemas.microsoft.com/office/drawing/2014/main" id="{0C4A09A0-8C38-974B-0472-D0F96E2BD543}"/>
              </a:ext>
            </a:extLst>
          </p:cNvPr>
          <p:cNvPicPr>
            <a:picLocks noChangeAspect="1"/>
          </p:cNvPicPr>
          <p:nvPr/>
        </p:nvPicPr>
        <p:blipFill rotWithShape="1">
          <a:blip r:embed="rId2"/>
          <a:srcRect l="7167" r="13550"/>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F56CFFC0-87BD-A088-0739-3141D87D5DB7}"/>
              </a:ext>
            </a:extLst>
          </p:cNvPr>
          <p:cNvSpPr txBox="1"/>
          <p:nvPr/>
        </p:nvSpPr>
        <p:spPr>
          <a:xfrm>
            <a:off x="998553" y="3733800"/>
            <a:ext cx="3245898" cy="1815882"/>
          </a:xfrm>
          <a:prstGeom prst="rect">
            <a:avLst/>
          </a:prstGeom>
          <a:noFill/>
        </p:spPr>
        <p:txBody>
          <a:bodyPr wrap="square">
            <a:spAutoFit/>
          </a:bodyPr>
          <a:lstStyle/>
          <a:p>
            <a:pPr algn="ctr"/>
            <a:r>
              <a:rPr lang="en-US" sz="2800" i="1" dirty="0">
                <a:latin typeface="+mn-lt"/>
              </a:rPr>
              <a:t>Washington’s choice of a title reflects the egalitarianism of a republican society.</a:t>
            </a:r>
          </a:p>
        </p:txBody>
      </p:sp>
    </p:spTree>
    <p:extLst>
      <p:ext uri="{BB962C8B-B14F-4D97-AF65-F5344CB8AC3E}">
        <p14:creationId xmlns:p14="http://schemas.microsoft.com/office/powerpoint/2010/main" val="2864637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20000"/>
                <a:lumOff val="80000"/>
              </a:schemeClr>
            </a:gs>
            <a:gs pos="0">
              <a:schemeClr val="tx1">
                <a:lumMod val="5000"/>
                <a:lumOff val="95000"/>
              </a:schemeClr>
            </a:gs>
          </a:gsLst>
          <a:lin ang="5400000" scaled="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1336" r="-1" b="47178"/>
          <a:stretch/>
        </p:blipFill>
        <p:spPr>
          <a:xfrm>
            <a:off x="0" y="258538"/>
            <a:ext cx="6781246" cy="6599462"/>
          </a:xfrm>
          <a:prstGeom prst="rect">
            <a:avLst/>
          </a:prstGeom>
        </p:spPr>
      </p:pic>
      <p:sp useBgFill="1">
        <p:nvSpPr>
          <p:cNvPr id="6" name="Rectangle 5"/>
          <p:cNvSpPr/>
          <p:nvPr/>
        </p:nvSpPr>
        <p:spPr>
          <a:xfrm>
            <a:off x="0" y="1143000"/>
            <a:ext cx="762000" cy="106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8600" y="271552"/>
            <a:ext cx="4387401" cy="1862048"/>
          </a:xfrm>
          <a:prstGeom prst="rect">
            <a:avLst/>
          </a:prstGeom>
        </p:spPr>
        <p:txBody>
          <a:bodyPr wrap="square">
            <a:spAutoFit/>
          </a:bodyPr>
          <a:lstStyle/>
          <a:p>
            <a:r>
              <a:rPr lang="en-US" sz="11500" spc="50" dirty="0">
                <a:ln w="13500">
                  <a:solidFill>
                    <a:srgbClr val="CCB898">
                      <a:shade val="2500"/>
                      <a:alpha val="6500"/>
                    </a:srgbClr>
                  </a:solidFill>
                  <a:prstDash val="solid"/>
                </a:ln>
                <a:solidFill>
                  <a:srgbClr val="1B1E31">
                    <a:alpha val="95000"/>
                  </a:srgbClr>
                </a:solidFill>
                <a:effectLst>
                  <a:innerShdw blurRad="50900" dist="38500" dir="13500000">
                    <a:srgbClr val="000000">
                      <a:alpha val="60000"/>
                    </a:srgbClr>
                  </a:innerShdw>
                </a:effectLst>
                <a:latin typeface="Centaur"/>
                <a:ea typeface="+mj-ea"/>
                <a:cs typeface="Calibri" pitchFamily="34" charset="0"/>
              </a:rPr>
              <a:t>Slavery</a:t>
            </a:r>
            <a:endParaRPr lang="en-US" dirty="0"/>
          </a:p>
        </p:txBody>
      </p:sp>
      <p:sp>
        <p:nvSpPr>
          <p:cNvPr id="8" name="TextBox 7"/>
          <p:cNvSpPr txBox="1"/>
          <p:nvPr/>
        </p:nvSpPr>
        <p:spPr>
          <a:xfrm>
            <a:off x="5105400" y="4114800"/>
            <a:ext cx="3962400" cy="2246769"/>
          </a:xfrm>
          <a:prstGeom prst="rect">
            <a:avLst/>
          </a:prstGeom>
          <a:noFill/>
        </p:spPr>
        <p:txBody>
          <a:bodyPr wrap="square" rtlCol="0">
            <a:spAutoFit/>
          </a:bodyPr>
          <a:lstStyle/>
          <a:p>
            <a:r>
              <a:rPr lang="en-US" sz="2800" dirty="0">
                <a:latin typeface="IM FELL Double Pica" panose="02000000000000000000" pitchFamily="2" charset="0"/>
              </a:rPr>
              <a:t>By 1800, nearly all states north of the Mason-Dixon Line passed laws providing for </a:t>
            </a:r>
            <a:r>
              <a:rPr lang="en-US" sz="2800" b="1" u="sng" dirty="0">
                <a:latin typeface="IM FELL Double Pica" panose="02000000000000000000" pitchFamily="2" charset="0"/>
              </a:rPr>
              <a:t>gradual</a:t>
            </a:r>
            <a:r>
              <a:rPr lang="en-US" sz="2800" i="1" dirty="0">
                <a:latin typeface="IM FELL Double Pica" panose="02000000000000000000" pitchFamily="2" charset="0"/>
              </a:rPr>
              <a:t> </a:t>
            </a:r>
            <a:r>
              <a:rPr lang="en-US" sz="2800" dirty="0">
                <a:latin typeface="IM FELL Double Pica" panose="02000000000000000000" pitchFamily="2" charset="0"/>
              </a:rPr>
              <a:t>emancipation of slaves.</a:t>
            </a:r>
          </a:p>
        </p:txBody>
      </p:sp>
    </p:spTree>
    <p:extLst>
      <p:ext uri="{BB962C8B-B14F-4D97-AF65-F5344CB8AC3E}">
        <p14:creationId xmlns:p14="http://schemas.microsoft.com/office/powerpoint/2010/main" val="2238190190"/>
      </p:ext>
    </p:extLst>
  </p:cSld>
  <p:clrMapOvr>
    <a:overrideClrMapping bg1="lt1" tx1="dk1" bg2="lt2" tx2="dk2" accent1="accent1" accent2="accent2" accent3="accent3" accent4="accent4" accent5="accent5" accent6="accent6" hlink="hlink" folHlink="folHlink"/>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474A6B-A830-496F-9944-EB1A22499B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46" r="30857" b="13575"/>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76400" y="4343400"/>
            <a:ext cx="7543800" cy="1143000"/>
          </a:xfrm>
          <a:solidFill>
            <a:schemeClr val="tx1">
              <a:alpha val="40000"/>
            </a:schemeClr>
          </a:solidFill>
        </p:spPr>
        <p:txBody>
          <a:bodyPr>
            <a:normAutofit/>
          </a:bodyPr>
          <a:lstStyle/>
          <a:p>
            <a:r>
              <a:rPr lang="en-US" sz="4800" b="1" dirty="0">
                <a:solidFill>
                  <a:schemeClr val="bg1">
                    <a:lumMod val="20000"/>
                    <a:lumOff val="80000"/>
                  </a:schemeClr>
                </a:solidFill>
                <a:effectLst>
                  <a:glow rad="101600">
                    <a:srgbClr val="242729">
                      <a:alpha val="60000"/>
                    </a:srgbClr>
                  </a:glow>
                  <a:outerShdw blurRad="38100" dist="38100" dir="2700000" algn="tl">
                    <a:srgbClr val="000000">
                      <a:alpha val="43137"/>
                    </a:srgbClr>
                  </a:outerShdw>
                </a:effectLst>
              </a:rPr>
              <a:t>What difference did it make?</a:t>
            </a:r>
          </a:p>
        </p:txBody>
      </p:sp>
    </p:spTree>
    <p:extLst>
      <p:ext uri="{BB962C8B-B14F-4D97-AF65-F5344CB8AC3E}">
        <p14:creationId xmlns:p14="http://schemas.microsoft.com/office/powerpoint/2010/main" val="3362316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75000"/>
                <a:lumOff val="25000"/>
              </a:schemeClr>
            </a:gs>
            <a:gs pos="53000">
              <a:schemeClr val="tx2"/>
            </a:gs>
            <a:gs pos="0">
              <a:schemeClr val="tx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50838"/>
            <a:ext cx="9144000" cy="1020762"/>
          </a:xfrm>
        </p:spPr>
        <p:txBody>
          <a:bodyPr>
            <a:noAutofit/>
          </a:bodyPr>
          <a:lstStyle/>
          <a:p>
            <a:r>
              <a:rPr lang="en-US" sz="7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Calibri" pitchFamily="34" charset="0"/>
              </a:rPr>
              <a:t>Northern Emancipation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33973429"/>
              </p:ext>
            </p:extLst>
          </p:nvPr>
        </p:nvGraphicFramePr>
        <p:xfrm>
          <a:off x="0" y="1752600"/>
          <a:ext cx="9143999" cy="3653730"/>
        </p:xfrm>
        <a:graphic>
          <a:graphicData uri="http://schemas.openxmlformats.org/drawingml/2006/table">
            <a:tbl>
              <a:tblPr>
                <a:tableStyleId>{3C2FFA5D-87B4-456A-9821-1D502468CF0F}</a:tableStyleId>
              </a:tblPr>
              <a:tblGrid>
                <a:gridCol w="1537482">
                  <a:extLst>
                    <a:ext uri="{9D8B030D-6E8A-4147-A177-3AD203B41FA5}">
                      <a16:colId xmlns:a16="http://schemas.microsoft.com/office/drawing/2014/main" val="20000"/>
                    </a:ext>
                  </a:extLst>
                </a:gridCol>
                <a:gridCol w="890125">
                  <a:extLst>
                    <a:ext uri="{9D8B030D-6E8A-4147-A177-3AD203B41FA5}">
                      <a16:colId xmlns:a16="http://schemas.microsoft.com/office/drawing/2014/main" val="20001"/>
                    </a:ext>
                  </a:extLst>
                </a:gridCol>
                <a:gridCol w="890125">
                  <a:extLst>
                    <a:ext uri="{9D8B030D-6E8A-4147-A177-3AD203B41FA5}">
                      <a16:colId xmlns:a16="http://schemas.microsoft.com/office/drawing/2014/main" val="20005"/>
                    </a:ext>
                  </a:extLst>
                </a:gridCol>
                <a:gridCol w="890125">
                  <a:extLst>
                    <a:ext uri="{9D8B030D-6E8A-4147-A177-3AD203B41FA5}">
                      <a16:colId xmlns:a16="http://schemas.microsoft.com/office/drawing/2014/main" val="20002"/>
                    </a:ext>
                  </a:extLst>
                </a:gridCol>
                <a:gridCol w="971050">
                  <a:extLst>
                    <a:ext uri="{9D8B030D-6E8A-4147-A177-3AD203B41FA5}">
                      <a16:colId xmlns:a16="http://schemas.microsoft.com/office/drawing/2014/main" val="20003"/>
                    </a:ext>
                  </a:extLst>
                </a:gridCol>
                <a:gridCol w="971044">
                  <a:extLst>
                    <a:ext uri="{9D8B030D-6E8A-4147-A177-3AD203B41FA5}">
                      <a16:colId xmlns:a16="http://schemas.microsoft.com/office/drawing/2014/main" val="20006"/>
                    </a:ext>
                  </a:extLst>
                </a:gridCol>
                <a:gridCol w="971044">
                  <a:extLst>
                    <a:ext uri="{9D8B030D-6E8A-4147-A177-3AD203B41FA5}">
                      <a16:colId xmlns:a16="http://schemas.microsoft.com/office/drawing/2014/main" val="20007"/>
                    </a:ext>
                  </a:extLst>
                </a:gridCol>
                <a:gridCol w="971044">
                  <a:extLst>
                    <a:ext uri="{9D8B030D-6E8A-4147-A177-3AD203B41FA5}">
                      <a16:colId xmlns:a16="http://schemas.microsoft.com/office/drawing/2014/main" val="20004"/>
                    </a:ext>
                  </a:extLst>
                </a:gridCol>
                <a:gridCol w="1051960">
                  <a:extLst>
                    <a:ext uri="{9D8B030D-6E8A-4147-A177-3AD203B41FA5}">
                      <a16:colId xmlns:a16="http://schemas.microsoft.com/office/drawing/2014/main" val="20008"/>
                    </a:ext>
                  </a:extLst>
                </a:gridCol>
              </a:tblGrid>
              <a:tr h="330651">
                <a:tc>
                  <a:txBody>
                    <a:bodyPr/>
                    <a:lstStyle/>
                    <a:p>
                      <a:pPr algn="ctr"/>
                      <a:endParaRPr lang="en-US" sz="2000" b="1" dirty="0">
                        <a:solidFill>
                          <a:schemeClr val="bg1"/>
                        </a:solidFill>
                        <a:latin typeface="Calibri" pitchFamily="34" charset="0"/>
                      </a:endParaRPr>
                    </a:p>
                  </a:txBody>
                  <a:tcPr marL="17815" marR="17815" marT="17815" marB="17815" anchor="ctr"/>
                </a:tc>
                <a:tc>
                  <a:txBody>
                    <a:bodyPr/>
                    <a:lstStyle/>
                    <a:p>
                      <a:pPr algn="ctr"/>
                      <a:r>
                        <a:rPr lang="en-US" sz="2400" dirty="0"/>
                        <a:t>VT</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PA</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MA</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NH</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CT</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RI</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NY</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NJ</a:t>
                      </a:r>
                      <a:endParaRPr lang="en-US" sz="2400" b="1" dirty="0">
                        <a:solidFill>
                          <a:schemeClr val="bg1"/>
                        </a:solidFill>
                        <a:latin typeface="Calibri" pitchFamily="34" charset="0"/>
                      </a:endParaRPr>
                    </a:p>
                  </a:txBody>
                  <a:tcPr marL="17815" marR="17815" marT="17815" marB="17815" anchor="ctr"/>
                </a:tc>
                <a:extLst>
                  <a:ext uri="{0D108BD9-81ED-4DB2-BD59-A6C34878D82A}">
                    <a16:rowId xmlns:a16="http://schemas.microsoft.com/office/drawing/2014/main" val="10000"/>
                  </a:ext>
                </a:extLst>
              </a:tr>
              <a:tr h="859020">
                <a:tc>
                  <a:txBody>
                    <a:bodyPr/>
                    <a:lstStyle/>
                    <a:p>
                      <a:pPr algn="ctr"/>
                      <a:r>
                        <a:rPr lang="en-US" sz="2000" dirty="0"/>
                        <a:t>Official end of slavery</a:t>
                      </a:r>
                      <a:endParaRPr lang="en-US" sz="2000" b="1" dirty="0">
                        <a:solidFill>
                          <a:schemeClr val="bg1"/>
                        </a:solidFill>
                        <a:latin typeface="Calibri" pitchFamily="34" charset="0"/>
                      </a:endParaRPr>
                    </a:p>
                  </a:txBody>
                  <a:tcPr marL="17815" marR="17815" marT="17815" marB="17815" anchor="ctr"/>
                </a:tc>
                <a:tc>
                  <a:txBody>
                    <a:bodyPr/>
                    <a:lstStyle/>
                    <a:p>
                      <a:pPr algn="ctr"/>
                      <a:r>
                        <a:rPr lang="en-US" sz="2400" dirty="0"/>
                        <a:t>1777</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1780</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1783</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1783</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1784</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1784</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1799</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1804</a:t>
                      </a:r>
                      <a:endParaRPr lang="en-US" sz="2400" b="1" dirty="0">
                        <a:solidFill>
                          <a:schemeClr val="bg1"/>
                        </a:solidFill>
                        <a:latin typeface="Calibri" pitchFamily="34" charset="0"/>
                      </a:endParaRPr>
                    </a:p>
                  </a:txBody>
                  <a:tcPr marL="17815" marR="17815" marT="17815" marB="17815" anchor="ctr"/>
                </a:tc>
                <a:extLst>
                  <a:ext uri="{0D108BD9-81ED-4DB2-BD59-A6C34878D82A}">
                    <a16:rowId xmlns:a16="http://schemas.microsoft.com/office/drawing/2014/main" val="10001"/>
                  </a:ext>
                </a:extLst>
              </a:tr>
              <a:tr h="859020">
                <a:tc>
                  <a:txBody>
                    <a:bodyPr/>
                    <a:lstStyle/>
                    <a:p>
                      <a:pPr algn="ctr"/>
                      <a:r>
                        <a:rPr lang="en-US" sz="2000" dirty="0"/>
                        <a:t>Actual end </a:t>
                      </a:r>
                      <a:br>
                        <a:rPr lang="en-US" sz="2000" dirty="0"/>
                      </a:br>
                      <a:r>
                        <a:rPr lang="en-US" sz="2000" dirty="0"/>
                        <a:t>of slavery</a:t>
                      </a:r>
                      <a:endParaRPr lang="en-US" sz="2000" b="1" dirty="0">
                        <a:solidFill>
                          <a:schemeClr val="bg1"/>
                        </a:solidFill>
                        <a:latin typeface="Calibri" pitchFamily="34" charset="0"/>
                      </a:endParaRPr>
                    </a:p>
                  </a:txBody>
                  <a:tcPr marL="17815" marR="17815" marT="17815" marB="17815" anchor="ctr"/>
                </a:tc>
                <a:tc>
                  <a:txBody>
                    <a:bodyPr/>
                    <a:lstStyle/>
                    <a:p>
                      <a:pPr algn="ctr"/>
                      <a:r>
                        <a:rPr lang="en-US" sz="2400" dirty="0"/>
                        <a:t>1777</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c.1845</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1783</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c.1845</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1848</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1842</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1827</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1865</a:t>
                      </a:r>
                      <a:endParaRPr lang="en-US" sz="2400" b="1" dirty="0">
                        <a:solidFill>
                          <a:schemeClr val="bg1"/>
                        </a:solidFill>
                        <a:latin typeface="Calibri" pitchFamily="34" charset="0"/>
                      </a:endParaRPr>
                    </a:p>
                  </a:txBody>
                  <a:tcPr marL="17815" marR="17815" marT="17815" marB="17815" anchor="ctr"/>
                </a:tc>
                <a:extLst>
                  <a:ext uri="{0D108BD9-81ED-4DB2-BD59-A6C34878D82A}">
                    <a16:rowId xmlns:a16="http://schemas.microsoft.com/office/drawing/2014/main" val="10002"/>
                  </a:ext>
                </a:extLst>
              </a:tr>
              <a:tr h="722186">
                <a:tc>
                  <a:txBody>
                    <a:bodyPr/>
                    <a:lstStyle/>
                    <a:p>
                      <a:pPr algn="ctr"/>
                      <a:r>
                        <a:rPr lang="en-US" sz="2400" dirty="0"/>
                        <a:t>% Black 1790</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0.3%</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2.4%</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1.4%</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0.6%</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2.3%</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6.3%</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7.6%</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7.7%</a:t>
                      </a:r>
                      <a:endParaRPr lang="en-US" sz="2400" b="1" dirty="0">
                        <a:solidFill>
                          <a:schemeClr val="bg1"/>
                        </a:solidFill>
                        <a:latin typeface="Calibri" pitchFamily="34" charset="0"/>
                      </a:endParaRPr>
                    </a:p>
                  </a:txBody>
                  <a:tcPr marL="17815" marR="17815" marT="17815" marB="17815" anchor="ctr"/>
                </a:tc>
                <a:extLst>
                  <a:ext uri="{0D108BD9-81ED-4DB2-BD59-A6C34878D82A}">
                    <a16:rowId xmlns:a16="http://schemas.microsoft.com/office/drawing/2014/main" val="10003"/>
                  </a:ext>
                </a:extLst>
              </a:tr>
              <a:tr h="722186">
                <a:tc>
                  <a:txBody>
                    <a:bodyPr/>
                    <a:lstStyle/>
                    <a:p>
                      <a:pPr algn="ctr"/>
                      <a:r>
                        <a:rPr lang="en-US" sz="2400" dirty="0"/>
                        <a:t>% Black 1860</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0.22%</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1.95%</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0.78%</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0.15%</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1.87%</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2.26%</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1.26%</a:t>
                      </a:r>
                      <a:endParaRPr lang="en-US" sz="2400" b="1" dirty="0">
                        <a:solidFill>
                          <a:schemeClr val="bg1"/>
                        </a:solidFill>
                        <a:latin typeface="Calibri" pitchFamily="34" charset="0"/>
                      </a:endParaRPr>
                    </a:p>
                  </a:txBody>
                  <a:tcPr marL="17815" marR="17815" marT="17815" marB="17815" anchor="ctr"/>
                </a:tc>
                <a:tc>
                  <a:txBody>
                    <a:bodyPr/>
                    <a:lstStyle/>
                    <a:p>
                      <a:pPr algn="ctr"/>
                      <a:r>
                        <a:rPr lang="en-US" sz="2400" dirty="0"/>
                        <a:t>3.76%</a:t>
                      </a:r>
                      <a:endParaRPr lang="en-US" sz="2400" b="1" dirty="0">
                        <a:solidFill>
                          <a:schemeClr val="bg1"/>
                        </a:solidFill>
                        <a:latin typeface="Calibri" pitchFamily="34" charset="0"/>
                      </a:endParaRPr>
                    </a:p>
                  </a:txBody>
                  <a:tcPr marL="17815" marR="17815" marT="17815" marB="17815" anchor="ctr"/>
                </a:tc>
                <a:extLst>
                  <a:ext uri="{0D108BD9-81ED-4DB2-BD59-A6C34878D82A}">
                    <a16:rowId xmlns:a16="http://schemas.microsoft.com/office/drawing/2014/main" val="10004"/>
                  </a:ext>
                </a:extLst>
              </a:tr>
            </a:tbl>
          </a:graphicData>
        </a:graphic>
      </p:graphicFrame>
      <p:sp>
        <p:nvSpPr>
          <p:cNvPr id="5" name="Rectangle 4"/>
          <p:cNvSpPr/>
          <p:nvPr/>
        </p:nvSpPr>
        <p:spPr>
          <a:xfrm>
            <a:off x="6934199" y="6400800"/>
            <a:ext cx="2057401" cy="33855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r"/>
            <a:r>
              <a:rPr lang="en-US" sz="1600" dirty="0">
                <a:solidFill>
                  <a:schemeClr val="bg1">
                    <a:lumMod val="20000"/>
                    <a:lumOff val="80000"/>
                  </a:schemeClr>
                </a:solidFill>
                <a:latin typeface="+mj-lt"/>
              </a:rPr>
              <a:t>Source: slavenorth.com  </a:t>
            </a:r>
          </a:p>
        </p:txBody>
      </p:sp>
    </p:spTree>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20000"/>
                <a:lumOff val="80000"/>
              </a:schemeClr>
            </a:gs>
            <a:gs pos="0">
              <a:schemeClr val="tx1">
                <a:lumMod val="5000"/>
                <a:lumOff val="95000"/>
              </a:schemeClr>
            </a:gs>
          </a:gsLst>
          <a:lin ang="5400000" scaled="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1336" r="-1" b="47178"/>
          <a:stretch/>
        </p:blipFill>
        <p:spPr>
          <a:xfrm>
            <a:off x="0" y="258538"/>
            <a:ext cx="6781246" cy="6599462"/>
          </a:xfrm>
          <a:prstGeom prst="rect">
            <a:avLst/>
          </a:prstGeom>
        </p:spPr>
      </p:pic>
      <p:sp useBgFill="1">
        <p:nvSpPr>
          <p:cNvPr id="6" name="Rectangle 5"/>
          <p:cNvSpPr/>
          <p:nvPr/>
        </p:nvSpPr>
        <p:spPr>
          <a:xfrm>
            <a:off x="0" y="1143000"/>
            <a:ext cx="762000" cy="106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8600" y="271552"/>
            <a:ext cx="4387401" cy="1862048"/>
          </a:xfrm>
          <a:prstGeom prst="rect">
            <a:avLst/>
          </a:prstGeom>
        </p:spPr>
        <p:txBody>
          <a:bodyPr wrap="square">
            <a:spAutoFit/>
          </a:bodyPr>
          <a:lstStyle/>
          <a:p>
            <a:r>
              <a:rPr lang="en-US" sz="11500" spc="50" dirty="0">
                <a:ln w="13500">
                  <a:solidFill>
                    <a:srgbClr val="CCB898">
                      <a:shade val="2500"/>
                      <a:alpha val="6500"/>
                    </a:srgbClr>
                  </a:solidFill>
                  <a:prstDash val="solid"/>
                </a:ln>
                <a:solidFill>
                  <a:srgbClr val="1B1E31">
                    <a:alpha val="95000"/>
                  </a:srgbClr>
                </a:solidFill>
                <a:effectLst>
                  <a:innerShdw blurRad="50900" dist="38500" dir="13500000">
                    <a:srgbClr val="000000">
                      <a:alpha val="60000"/>
                    </a:srgbClr>
                  </a:innerShdw>
                </a:effectLst>
                <a:latin typeface="Centaur"/>
                <a:ea typeface="+mj-ea"/>
                <a:cs typeface="Calibri" pitchFamily="34" charset="0"/>
              </a:rPr>
              <a:t>Slavery</a:t>
            </a:r>
            <a:endParaRPr lang="en-US" dirty="0"/>
          </a:p>
        </p:txBody>
      </p:sp>
      <p:sp>
        <p:nvSpPr>
          <p:cNvPr id="8" name="TextBox 7"/>
          <p:cNvSpPr txBox="1"/>
          <p:nvPr/>
        </p:nvSpPr>
        <p:spPr>
          <a:xfrm>
            <a:off x="5181600" y="4800600"/>
            <a:ext cx="3657600" cy="1077218"/>
          </a:xfrm>
          <a:prstGeom prst="rect">
            <a:avLst/>
          </a:prstGeom>
          <a:noFill/>
        </p:spPr>
        <p:txBody>
          <a:bodyPr wrap="square" rtlCol="0">
            <a:spAutoFit/>
          </a:bodyPr>
          <a:lstStyle/>
          <a:p>
            <a:r>
              <a:rPr lang="en-US" sz="3200" dirty="0">
                <a:latin typeface="IM FELL Double Pica" panose="02000000000000000000" pitchFamily="2" charset="0"/>
              </a:rPr>
              <a:t>Some even banned free black settlement.</a:t>
            </a:r>
          </a:p>
        </p:txBody>
      </p:sp>
      <p:sp>
        <p:nvSpPr>
          <p:cNvPr id="9" name="TextBox 8">
            <a:extLst>
              <a:ext uri="{FF2B5EF4-FFF2-40B4-BE49-F238E27FC236}">
                <a16:creationId xmlns:a16="http://schemas.microsoft.com/office/drawing/2014/main" id="{C0E9ADD7-7AAC-4019-81CF-59E6CD6643CF}"/>
              </a:ext>
            </a:extLst>
          </p:cNvPr>
          <p:cNvSpPr txBox="1"/>
          <p:nvPr/>
        </p:nvSpPr>
        <p:spPr>
          <a:xfrm>
            <a:off x="5638800" y="2057400"/>
            <a:ext cx="3200400" cy="2185214"/>
          </a:xfrm>
          <a:prstGeom prst="rect">
            <a:avLst/>
          </a:prstGeom>
          <a:noFill/>
        </p:spPr>
        <p:txBody>
          <a:bodyPr wrap="square">
            <a:spAutoFit/>
          </a:bodyPr>
          <a:lstStyle/>
          <a:p>
            <a:pPr algn="r"/>
            <a:r>
              <a:rPr lang="en-US" sz="3400" dirty="0">
                <a:latin typeface="IM FELL Double Pica" panose="02000000000000000000" pitchFamily="2" charset="0"/>
              </a:rPr>
              <a:t>Few Northern states allowed free black residents to vote.</a:t>
            </a:r>
            <a:endParaRPr lang="en-US" sz="3400" dirty="0"/>
          </a:p>
        </p:txBody>
      </p:sp>
    </p:spTree>
    <p:extLst>
      <p:ext uri="{BB962C8B-B14F-4D97-AF65-F5344CB8AC3E}">
        <p14:creationId xmlns:p14="http://schemas.microsoft.com/office/powerpoint/2010/main" val="3911910840"/>
      </p:ext>
    </p:extLst>
  </p:cSld>
  <p:clrMapOvr>
    <a:overrideClrMapping bg1="lt1" tx1="dk1" bg2="lt2" tx2="dk2" accent1="accent1" accent2="accent2" accent3="accent3" accent4="accent4" accent5="accent5" accent6="accent6" hlink="hlink" folHlink="folHlink"/>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20000"/>
                <a:lumOff val="80000"/>
              </a:schemeClr>
            </a:gs>
            <a:gs pos="0">
              <a:schemeClr val="tx1">
                <a:lumMod val="5000"/>
                <a:lumOff val="95000"/>
              </a:schemeClr>
            </a:gs>
          </a:gsLst>
          <a:lin ang="5400000" scaled="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2464" t="26836" r="-1129" b="18272"/>
          <a:stretch/>
        </p:blipFill>
        <p:spPr>
          <a:xfrm>
            <a:off x="5739" y="-1"/>
            <a:ext cx="6781246" cy="6858001"/>
          </a:xfrm>
          <a:prstGeom prst="rect">
            <a:avLst/>
          </a:prstGeom>
        </p:spPr>
      </p:pic>
      <p:sp>
        <p:nvSpPr>
          <p:cNvPr id="8" name="TextBox 7"/>
          <p:cNvSpPr txBox="1"/>
          <p:nvPr/>
        </p:nvSpPr>
        <p:spPr>
          <a:xfrm>
            <a:off x="4038600" y="4114800"/>
            <a:ext cx="4856747" cy="1938992"/>
          </a:xfrm>
          <a:prstGeom prst="rect">
            <a:avLst/>
          </a:prstGeom>
          <a:noFill/>
        </p:spPr>
        <p:txBody>
          <a:bodyPr wrap="square" rtlCol="0">
            <a:spAutoFit/>
          </a:bodyPr>
          <a:lstStyle/>
          <a:p>
            <a:r>
              <a:rPr lang="en-US" sz="4000" dirty="0">
                <a:latin typeface="IM FELL Double Pica" panose="02000000000000000000" pitchFamily="2" charset="0"/>
              </a:rPr>
              <a:t>Slavery became even MORE entrenched in the South.</a:t>
            </a:r>
          </a:p>
        </p:txBody>
      </p:sp>
      <p:sp>
        <p:nvSpPr>
          <p:cNvPr id="3" name="Rectangle 2"/>
          <p:cNvSpPr/>
          <p:nvPr/>
        </p:nvSpPr>
        <p:spPr>
          <a:xfrm>
            <a:off x="4746092" y="1575137"/>
            <a:ext cx="4093108" cy="1015663"/>
          </a:xfrm>
          <a:prstGeom prst="rect">
            <a:avLst/>
          </a:prstGeom>
        </p:spPr>
        <p:txBody>
          <a:bodyPr wrap="none">
            <a:spAutoFit/>
          </a:bodyPr>
          <a:lstStyle/>
          <a:p>
            <a:r>
              <a:rPr lang="en-US" sz="6000" spc="50" dirty="0">
                <a:ln w="13500">
                  <a:solidFill>
                    <a:srgbClr val="CCB898">
                      <a:shade val="2500"/>
                      <a:alpha val="6500"/>
                    </a:srgbClr>
                  </a:solidFill>
                  <a:prstDash val="solid"/>
                </a:ln>
                <a:solidFill>
                  <a:srgbClr val="1B1E31">
                    <a:alpha val="95000"/>
                  </a:srgbClr>
                </a:solidFill>
                <a:effectLst>
                  <a:innerShdw blurRad="50900" dist="38500" dir="13500000">
                    <a:srgbClr val="000000">
                      <a:alpha val="60000"/>
                    </a:srgbClr>
                  </a:innerShdw>
                </a:effectLst>
                <a:latin typeface="Centaur"/>
                <a:cs typeface="Calibri" pitchFamily="34" charset="0"/>
              </a:rPr>
              <a:t>Meanwhile…</a:t>
            </a:r>
            <a:endParaRPr lang="en-US" sz="1050" dirty="0"/>
          </a:p>
        </p:txBody>
      </p:sp>
    </p:spTree>
    <p:extLst>
      <p:ext uri="{BB962C8B-B14F-4D97-AF65-F5344CB8AC3E}">
        <p14:creationId xmlns:p14="http://schemas.microsoft.com/office/powerpoint/2010/main" val="2245625361"/>
      </p:ext>
    </p:extLst>
  </p:cSld>
  <p:clrMapOvr>
    <a:overrideClrMapping bg1="lt1" tx1="dk1" bg2="lt2" tx2="dk2" accent1="accent1" accent2="accent2" accent3="accent3" accent4="accent4" accent5="accent5" accent6="accent6" hlink="hlink" folHlink="folHlink"/>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75000"/>
                <a:lumOff val="25000"/>
              </a:schemeClr>
            </a:gs>
            <a:gs pos="53000">
              <a:schemeClr val="tx2"/>
            </a:gs>
            <a:gs pos="0">
              <a:schemeClr val="tx1"/>
            </a:gs>
          </a:gsLst>
          <a:lin ang="5400000" scaled="0"/>
        </a:gradFill>
        <a:effectLst/>
      </p:bgPr>
    </p:bg>
    <p:spTree>
      <p:nvGrpSpPr>
        <p:cNvPr id="1" name=""/>
        <p:cNvGrpSpPr/>
        <p:nvPr/>
      </p:nvGrpSpPr>
      <p:grpSpPr>
        <a:xfrm>
          <a:off x="0" y="0"/>
          <a:ext cx="0" cy="0"/>
          <a:chOff x="0" y="0"/>
          <a:chExt cx="0" cy="0"/>
        </a:xfrm>
      </p:grpSpPr>
      <p:pic>
        <p:nvPicPr>
          <p:cNvPr id="9" name="Picture 2" descr="File:Thomas Jefferson by Rembrandt Peale, 1800.jp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14191" t="6278" r="19506" b="17788"/>
          <a:stretch/>
        </p:blipFill>
        <p:spPr bwMode="auto">
          <a:xfrm>
            <a:off x="5486400" y="1941097"/>
            <a:ext cx="3264501" cy="445970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28600" y="417097"/>
            <a:ext cx="8685212" cy="990600"/>
          </a:xfrm>
        </p:spPr>
        <p:txBody>
          <a:bodyPr anchor="ctr">
            <a:noAutofit/>
            <a:scene3d>
              <a:camera prst="orthographicFront"/>
              <a:lightRig rig="glow" dir="tl">
                <a:rot lat="0" lon="0" rev="5400000"/>
              </a:lightRig>
            </a:scene3d>
            <a:sp3d contourW="12700">
              <a:bevelT w="25400" h="25400"/>
              <a:contourClr>
                <a:schemeClr val="accent6">
                  <a:shade val="73000"/>
                </a:schemeClr>
              </a:contourClr>
            </a:sp3d>
          </a:bodyPr>
          <a:lstStyle/>
          <a:p>
            <a:pPr algn="l"/>
            <a:r>
              <a:rPr sz="96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Calibri" pitchFamily="34" charset="0"/>
              </a:rPr>
              <a:t>Religious Freedom</a:t>
            </a:r>
            <a:endParaRPr lang="en-US" sz="96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Calibri" pitchFamily="34" charset="0"/>
            </a:endParaRPr>
          </a:p>
        </p:txBody>
      </p:sp>
      <p:sp>
        <p:nvSpPr>
          <p:cNvPr id="10" name="Rectangle 9"/>
          <p:cNvSpPr/>
          <p:nvPr/>
        </p:nvSpPr>
        <p:spPr>
          <a:xfrm>
            <a:off x="0" y="2017297"/>
            <a:ext cx="5410200" cy="4001095"/>
          </a:xfrm>
          <a:prstGeom prst="rect">
            <a:avLst/>
          </a:prstGeom>
          <a:noFill/>
        </p:spPr>
        <p:txBody>
          <a:bodyPr wrap="square">
            <a:spAutoFit/>
          </a:bodyPr>
          <a:lstStyle/>
          <a:p>
            <a:pPr marL="0" lvl="1" algn="ctr">
              <a:spcAft>
                <a:spcPts val="1200"/>
              </a:spcAft>
            </a:pPr>
            <a:r>
              <a:rPr lang="en-US" sz="4000" b="1" dirty="0">
                <a:solidFill>
                  <a:srgbClr val="FFFFFF"/>
                </a:solidFill>
                <a:effectLst>
                  <a:outerShdw blurRad="38100" dist="38100" dir="2700000" algn="tl">
                    <a:srgbClr val="000000">
                      <a:alpha val="43137"/>
                    </a:srgbClr>
                  </a:outerShdw>
                </a:effectLst>
                <a:latin typeface="+mj-lt"/>
                <a:cs typeface="Calibri" pitchFamily="34" charset="0"/>
              </a:rPr>
              <a:t>Virginia Statute for </a:t>
            </a:r>
            <a:br>
              <a:rPr lang="en-US" sz="4000" b="1" dirty="0">
                <a:solidFill>
                  <a:srgbClr val="FFFFFF"/>
                </a:solidFill>
                <a:effectLst>
                  <a:outerShdw blurRad="38100" dist="38100" dir="2700000" algn="tl">
                    <a:srgbClr val="000000">
                      <a:alpha val="43137"/>
                    </a:srgbClr>
                  </a:outerShdw>
                </a:effectLst>
                <a:latin typeface="+mj-lt"/>
                <a:cs typeface="Calibri" pitchFamily="34" charset="0"/>
              </a:rPr>
            </a:br>
            <a:r>
              <a:rPr lang="en-US" sz="4000" b="1" dirty="0">
                <a:solidFill>
                  <a:srgbClr val="FFFFFF"/>
                </a:solidFill>
                <a:effectLst>
                  <a:outerShdw blurRad="38100" dist="38100" dir="2700000" algn="tl">
                    <a:srgbClr val="000000">
                      <a:alpha val="43137"/>
                    </a:srgbClr>
                  </a:outerShdw>
                </a:effectLst>
                <a:latin typeface="+mj-lt"/>
                <a:cs typeface="Calibri" pitchFamily="34" charset="0"/>
              </a:rPr>
              <a:t>Religious Freedom </a:t>
            </a:r>
            <a:r>
              <a:rPr lang="en-US" sz="3600" b="1" dirty="0">
                <a:solidFill>
                  <a:srgbClr val="FFFFFF"/>
                </a:solidFill>
                <a:effectLst>
                  <a:outerShdw blurRad="38100" dist="38100" dir="2700000" algn="tl">
                    <a:srgbClr val="000000">
                      <a:alpha val="43137"/>
                    </a:srgbClr>
                  </a:outerShdw>
                </a:effectLst>
                <a:latin typeface="+mj-lt"/>
                <a:cs typeface="Calibri" pitchFamily="34" charset="0"/>
              </a:rPr>
              <a:t>(1786)</a:t>
            </a:r>
            <a:endParaRPr lang="en-US" sz="1000" b="1" dirty="0">
              <a:solidFill>
                <a:srgbClr val="FFFFFF"/>
              </a:solidFill>
              <a:effectLst>
                <a:outerShdw blurRad="38100" dist="38100" dir="2700000" algn="tl">
                  <a:srgbClr val="000000">
                    <a:alpha val="43137"/>
                  </a:srgbClr>
                </a:outerShdw>
              </a:effectLst>
              <a:latin typeface="+mj-lt"/>
              <a:cs typeface="Calibri" pitchFamily="34" charset="0"/>
            </a:endParaRPr>
          </a:p>
          <a:p>
            <a:pPr marL="220662" lvl="2">
              <a:spcAft>
                <a:spcPts val="1200"/>
              </a:spcAft>
            </a:pPr>
            <a:endParaRPr lang="en-US" sz="1000" b="1" i="1" dirty="0">
              <a:solidFill>
                <a:srgbClr val="FFFFFF"/>
              </a:solidFill>
              <a:effectLst>
                <a:outerShdw blurRad="38100" dist="38100" dir="2700000" algn="tl">
                  <a:srgbClr val="000000">
                    <a:alpha val="43137"/>
                  </a:srgbClr>
                </a:outerShdw>
              </a:effectLst>
              <a:latin typeface="+mj-lt"/>
              <a:cs typeface="Calibri" pitchFamily="34" charset="0"/>
            </a:endParaRPr>
          </a:p>
          <a:p>
            <a:pPr marL="0" lvl="2" algn="ctr">
              <a:spcAft>
                <a:spcPts val="1200"/>
              </a:spcAft>
            </a:pPr>
            <a:r>
              <a:rPr lang="en-US" sz="4800" dirty="0">
                <a:solidFill>
                  <a:srgbClr val="FFFFFF"/>
                </a:solidFill>
                <a:effectLst>
                  <a:outerShdw blurRad="38100" dist="38100" dir="2700000" algn="tl">
                    <a:srgbClr val="000000">
                      <a:alpha val="43137"/>
                    </a:srgbClr>
                  </a:outerShdw>
                </a:effectLst>
                <a:latin typeface="+mj-lt"/>
                <a:cs typeface="Calibri" pitchFamily="34" charset="0"/>
              </a:rPr>
              <a:t>Anglican Church</a:t>
            </a:r>
            <a:r>
              <a:rPr lang="en-US" sz="4400" dirty="0">
                <a:solidFill>
                  <a:srgbClr val="FFFFFF"/>
                </a:solidFill>
                <a:effectLst>
                  <a:outerShdw blurRad="38100" dist="38100" dir="2700000" algn="tl">
                    <a:srgbClr val="000000">
                      <a:alpha val="43137"/>
                    </a:srgbClr>
                  </a:outerShdw>
                </a:effectLst>
                <a:latin typeface="+mj-lt"/>
                <a:cs typeface="Calibri" pitchFamily="34" charset="0"/>
              </a:rPr>
              <a:t> </a:t>
            </a:r>
            <a:r>
              <a:rPr lang="en-US" sz="4800" b="1" dirty="0">
                <a:solidFill>
                  <a:schemeClr val="bg2">
                    <a:lumMod val="20000"/>
                    <a:lumOff val="80000"/>
                  </a:schemeClr>
                </a:solidFill>
                <a:effectLst>
                  <a:outerShdw blurRad="38100" dist="38100" dir="2700000" algn="tl">
                    <a:srgbClr val="000000">
                      <a:alpha val="43137"/>
                    </a:srgbClr>
                  </a:outerShdw>
                </a:effectLst>
                <a:latin typeface="+mj-lt"/>
                <a:cs typeface="Calibri" pitchFamily="34" charset="0"/>
              </a:rPr>
              <a:t>DISESTABLISHED</a:t>
            </a:r>
            <a:r>
              <a:rPr lang="en-US" sz="4800" b="1" i="1" dirty="0">
                <a:solidFill>
                  <a:srgbClr val="FFFFFF"/>
                </a:solidFill>
                <a:effectLst>
                  <a:outerShdw blurRad="38100" dist="38100" dir="2700000" algn="tl">
                    <a:srgbClr val="000000">
                      <a:alpha val="43137"/>
                    </a:srgbClr>
                  </a:outerShdw>
                </a:effectLst>
                <a:latin typeface="+mj-lt"/>
                <a:cs typeface="Calibri" pitchFamily="34" charset="0"/>
              </a:rPr>
              <a:t> </a:t>
            </a:r>
            <a:br>
              <a:rPr lang="en-US" sz="4000" b="1" i="1" dirty="0">
                <a:solidFill>
                  <a:srgbClr val="FFFFFF"/>
                </a:solidFill>
                <a:effectLst>
                  <a:outerShdw blurRad="38100" dist="38100" dir="2700000" algn="tl">
                    <a:srgbClr val="000000">
                      <a:alpha val="43137"/>
                    </a:srgbClr>
                  </a:outerShdw>
                </a:effectLst>
                <a:latin typeface="+mj-lt"/>
                <a:cs typeface="Calibri" pitchFamily="34" charset="0"/>
              </a:rPr>
            </a:br>
            <a:r>
              <a:rPr lang="en-US" sz="4800" dirty="0">
                <a:solidFill>
                  <a:srgbClr val="FFFFFF"/>
                </a:solidFill>
                <a:effectLst>
                  <a:outerShdw blurRad="38100" dist="38100" dir="2700000" algn="tl">
                    <a:srgbClr val="000000">
                      <a:alpha val="43137"/>
                    </a:srgbClr>
                  </a:outerShdw>
                </a:effectLst>
                <a:latin typeface="+mj-lt"/>
                <a:cs typeface="Calibri" pitchFamily="34" charset="0"/>
              </a:rPr>
              <a:t>in Virginia</a:t>
            </a:r>
          </a:p>
        </p:txBody>
      </p:sp>
      <p:sp>
        <p:nvSpPr>
          <p:cNvPr id="8" name="Text Placeholder 5"/>
          <p:cNvSpPr txBox="1">
            <a:spLocks/>
          </p:cNvSpPr>
          <p:nvPr/>
        </p:nvSpPr>
        <p:spPr>
          <a:xfrm>
            <a:off x="6629400" y="5838507"/>
            <a:ext cx="2055812" cy="533400"/>
          </a:xfrm>
          <a:prstGeom prst="rect">
            <a:avLst/>
          </a:prstGeom>
          <a:noFill/>
          <a:ln w="25400" cap="rnd" cmpd="sng" algn="ctr">
            <a:noFill/>
            <a:prstDash val="solid"/>
          </a:ln>
          <a:effectLst>
            <a:softEdge rad="63500"/>
          </a:effectLst>
        </p:spPr>
        <p:txBody>
          <a:bodyPr vert="horz" lIns="91440" tIns="45720" rIns="91440" bIns="45720" anchor="b">
            <a:noAutofit/>
          </a:bodyPr>
          <a:lstStyle/>
          <a:p>
            <a:pPr marL="0" marR="0" lvl="0" indent="0" algn="r" defTabSz="914400" rtl="0" eaLnBrk="1" fontAlgn="auto" latinLnBrk="0" hangingPunct="1">
              <a:lnSpc>
                <a:spcPct val="100000"/>
              </a:lnSpc>
              <a:spcBef>
                <a:spcPts val="0"/>
              </a:spcBef>
              <a:spcAft>
                <a:spcPts val="0"/>
              </a:spcAft>
              <a:buClr>
                <a:schemeClr val="tx1">
                  <a:shade val="95000"/>
                </a:schemeClr>
              </a:buClr>
              <a:buSzPct val="65000"/>
              <a:buFont typeface="Wingdings 2"/>
              <a:buNone/>
              <a:tabLst/>
              <a:defRPr/>
            </a:pPr>
            <a:r>
              <a:rPr kumimoji="0" lang="en-US" sz="3200" b="1" i="0" u="none" strike="noStrike" kern="1200" cap="none" spc="0" normalizeH="0" baseline="0" noProof="0" dirty="0">
                <a:ln>
                  <a:noFill/>
                </a:ln>
                <a:solidFill>
                  <a:schemeClr val="bg1">
                    <a:lumMod val="40000"/>
                    <a:lumOff val="60000"/>
                  </a:schemeClr>
                </a:solidFill>
                <a:effectLst>
                  <a:outerShdw blurRad="38100" dist="38100" dir="2700000" algn="tl">
                    <a:srgbClr val="000000">
                      <a:alpha val="43137"/>
                    </a:srgbClr>
                  </a:outerShdw>
                </a:effectLst>
                <a:uLnTx/>
                <a:uFillTx/>
                <a:latin typeface="+mj-lt"/>
                <a:cs typeface="Calibri" pitchFamily="34" charset="0"/>
              </a:rPr>
              <a:t>Jefferson</a:t>
            </a:r>
          </a:p>
        </p:txBody>
      </p:sp>
    </p:spTree>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C7A2D9-822B-425A-9B78-B6CECAAE29B9}"/>
              </a:ext>
            </a:extLst>
          </p:cNvPr>
          <p:cNvSpPr/>
          <p:nvPr/>
        </p:nvSpPr>
        <p:spPr>
          <a:xfrm>
            <a:off x="-8023" y="0"/>
            <a:ext cx="4620650" cy="6858000"/>
          </a:xfrm>
          <a:prstGeom prst="rect">
            <a:avLst/>
          </a:prstGeom>
          <a:gradFill>
            <a:gsLst>
              <a:gs pos="100000">
                <a:schemeClr val="bg2">
                  <a:lumMod val="60000"/>
                </a:schemeClr>
              </a:gs>
              <a:gs pos="53000">
                <a:schemeClr val="bg2">
                  <a:lumMod val="50000"/>
                </a:schemeClr>
              </a:gs>
              <a:gs pos="0">
                <a:schemeClr val="bg2">
                  <a:lumMod val="6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8E544F-6038-43F7-B175-0AC7B47C0886}"/>
              </a:ext>
            </a:extLst>
          </p:cNvPr>
          <p:cNvSpPr/>
          <p:nvPr/>
        </p:nvSpPr>
        <p:spPr>
          <a:xfrm>
            <a:off x="4572000" y="0"/>
            <a:ext cx="4572000" cy="6858000"/>
          </a:xfrm>
          <a:prstGeom prst="rect">
            <a:avLst/>
          </a:prstGeom>
          <a:gradFill>
            <a:gsLst>
              <a:gs pos="100000">
                <a:schemeClr val="tx2"/>
              </a:gs>
              <a:gs pos="53000">
                <a:schemeClr val="tx2">
                  <a:lumMod val="90000"/>
                  <a:lumOff val="10000"/>
                </a:schemeClr>
              </a:gs>
              <a:gs pos="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4B7CDB-855A-4C53-8072-191180194594}"/>
              </a:ext>
            </a:extLst>
          </p:cNvPr>
          <p:cNvSpPr>
            <a:spLocks noGrp="1"/>
          </p:cNvSpPr>
          <p:nvPr>
            <p:ph type="title"/>
          </p:nvPr>
        </p:nvSpPr>
        <p:spPr>
          <a:xfrm>
            <a:off x="4011" y="731837"/>
            <a:ext cx="4572000" cy="1325563"/>
          </a:xfrm>
        </p:spPr>
        <p:txBody>
          <a:bodyPr>
            <a:normAutofit/>
          </a:bodyPr>
          <a:lstStyle/>
          <a:p>
            <a:r>
              <a:rPr lang="en-US" sz="7200" b="1" dirty="0">
                <a:solidFill>
                  <a:schemeClr val="accent3">
                    <a:lumMod val="20000"/>
                    <a:lumOff val="80000"/>
                  </a:schemeClr>
                </a:solidFill>
                <a:effectLst>
                  <a:outerShdw blurRad="38100" dist="38100" dir="2700000" algn="tl">
                    <a:srgbClr val="000000">
                      <a:alpha val="43137"/>
                    </a:srgbClr>
                  </a:outerShdw>
                </a:effectLst>
              </a:rPr>
              <a:t>Before</a:t>
            </a:r>
          </a:p>
        </p:txBody>
      </p:sp>
      <p:sp>
        <p:nvSpPr>
          <p:cNvPr id="3" name="Content Placeholder 2">
            <a:extLst>
              <a:ext uri="{FF2B5EF4-FFF2-40B4-BE49-F238E27FC236}">
                <a16:creationId xmlns:a16="http://schemas.microsoft.com/office/drawing/2014/main" id="{87F77039-2522-47F5-A43A-C587446E962A}"/>
              </a:ext>
            </a:extLst>
          </p:cNvPr>
          <p:cNvSpPr>
            <a:spLocks noGrp="1"/>
          </p:cNvSpPr>
          <p:nvPr>
            <p:ph idx="1"/>
          </p:nvPr>
        </p:nvSpPr>
        <p:spPr>
          <a:xfrm>
            <a:off x="188495" y="2789237"/>
            <a:ext cx="4191000" cy="3124200"/>
          </a:xfrm>
        </p:spPr>
        <p:txBody>
          <a:bodyPr anchor="ctr">
            <a:normAutofit fontScale="85000" lnSpcReduction="10000"/>
          </a:bodyPr>
          <a:lstStyle/>
          <a:p>
            <a:pPr marL="0" indent="0" algn="ctr">
              <a:lnSpc>
                <a:spcPct val="110000"/>
              </a:lnSpc>
              <a:buNone/>
            </a:pPr>
            <a:r>
              <a:rPr lang="en-US" sz="4000" b="1" dirty="0">
                <a:solidFill>
                  <a:schemeClr val="accent6">
                    <a:lumMod val="20000"/>
                    <a:lumOff val="80000"/>
                  </a:schemeClr>
                </a:solidFill>
                <a:effectLst>
                  <a:outerShdw blurRad="38100" dist="38100" dir="2700000" algn="tl">
                    <a:srgbClr val="000000">
                      <a:alpha val="43137"/>
                    </a:srgbClr>
                  </a:outerShdw>
                </a:effectLst>
              </a:rPr>
              <a:t>Virginians paid taxes to support the Anglican Church, and there were some legal restrictions on other religious groups.</a:t>
            </a:r>
          </a:p>
        </p:txBody>
      </p:sp>
      <p:sp>
        <p:nvSpPr>
          <p:cNvPr id="10" name="Title 1">
            <a:extLst>
              <a:ext uri="{FF2B5EF4-FFF2-40B4-BE49-F238E27FC236}">
                <a16:creationId xmlns:a16="http://schemas.microsoft.com/office/drawing/2014/main" id="{E02E5509-B571-4E56-9618-6727D46D54B3}"/>
              </a:ext>
            </a:extLst>
          </p:cNvPr>
          <p:cNvSpPr txBox="1">
            <a:spLocks/>
          </p:cNvSpPr>
          <p:nvPr/>
        </p:nvSpPr>
        <p:spPr>
          <a:xfrm>
            <a:off x="4576011" y="731837"/>
            <a:ext cx="45720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7200" b="1" dirty="0">
                <a:solidFill>
                  <a:srgbClr val="969696"/>
                </a:solidFill>
                <a:effectLst>
                  <a:outerShdw blurRad="38100" dist="38100" dir="2700000" algn="tl">
                    <a:srgbClr val="000000">
                      <a:alpha val="43137"/>
                    </a:srgbClr>
                  </a:outerShdw>
                </a:effectLst>
              </a:rPr>
              <a:t>After</a:t>
            </a:r>
          </a:p>
        </p:txBody>
      </p:sp>
      <p:sp>
        <p:nvSpPr>
          <p:cNvPr id="11" name="Content Placeholder 2">
            <a:extLst>
              <a:ext uri="{FF2B5EF4-FFF2-40B4-BE49-F238E27FC236}">
                <a16:creationId xmlns:a16="http://schemas.microsoft.com/office/drawing/2014/main" id="{161917AA-288B-4360-BAF6-628CE0153317}"/>
              </a:ext>
            </a:extLst>
          </p:cNvPr>
          <p:cNvSpPr txBox="1">
            <a:spLocks/>
          </p:cNvSpPr>
          <p:nvPr/>
        </p:nvSpPr>
        <p:spPr>
          <a:xfrm>
            <a:off x="4755873" y="3017837"/>
            <a:ext cx="4244881" cy="2667000"/>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sz="3400" b="1" dirty="0">
                <a:solidFill>
                  <a:srgbClr val="969696"/>
                </a:solidFill>
                <a:effectLst>
                  <a:outerShdw blurRad="38100" dist="38100" dir="2700000" algn="tl">
                    <a:srgbClr val="000000">
                      <a:alpha val="43137"/>
                    </a:srgbClr>
                  </a:outerShdw>
                </a:effectLst>
              </a:rPr>
              <a:t>No mandatory taxes to support any church, and the practice of religion was not regulated by the government, at all.</a:t>
            </a:r>
          </a:p>
        </p:txBody>
      </p:sp>
    </p:spTree>
    <p:extLst>
      <p:ext uri="{BB962C8B-B14F-4D97-AF65-F5344CB8AC3E}">
        <p14:creationId xmlns:p14="http://schemas.microsoft.com/office/powerpoint/2010/main" val="1507037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BC7A2D9-822B-425A-9B78-B6CECAAE29B9}"/>
              </a:ext>
            </a:extLst>
          </p:cNvPr>
          <p:cNvSpPr/>
          <p:nvPr/>
        </p:nvSpPr>
        <p:spPr>
          <a:xfrm>
            <a:off x="-8023" y="0"/>
            <a:ext cx="4620650" cy="6858000"/>
          </a:xfrm>
          <a:prstGeom prst="rect">
            <a:avLst/>
          </a:prstGeom>
          <a:gradFill>
            <a:gsLst>
              <a:gs pos="100000">
                <a:schemeClr val="bg2">
                  <a:lumMod val="60000"/>
                </a:schemeClr>
              </a:gs>
              <a:gs pos="53000">
                <a:schemeClr val="bg2">
                  <a:lumMod val="50000"/>
                </a:schemeClr>
              </a:gs>
              <a:gs pos="0">
                <a:schemeClr val="bg2">
                  <a:lumMod val="6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98E544F-6038-43F7-B175-0AC7B47C0886}"/>
              </a:ext>
            </a:extLst>
          </p:cNvPr>
          <p:cNvSpPr/>
          <p:nvPr/>
        </p:nvSpPr>
        <p:spPr>
          <a:xfrm>
            <a:off x="4572000" y="0"/>
            <a:ext cx="4572000" cy="6858000"/>
          </a:xfrm>
          <a:prstGeom prst="rect">
            <a:avLst/>
          </a:prstGeom>
          <a:gradFill>
            <a:gsLst>
              <a:gs pos="100000">
                <a:schemeClr val="tx2"/>
              </a:gs>
              <a:gs pos="53000">
                <a:schemeClr val="tx2">
                  <a:lumMod val="90000"/>
                  <a:lumOff val="10000"/>
                </a:schemeClr>
              </a:gs>
              <a:gs pos="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4B7CDB-855A-4C53-8072-191180194594}"/>
              </a:ext>
            </a:extLst>
          </p:cNvPr>
          <p:cNvSpPr>
            <a:spLocks noGrp="1"/>
          </p:cNvSpPr>
          <p:nvPr>
            <p:ph type="title"/>
          </p:nvPr>
        </p:nvSpPr>
        <p:spPr>
          <a:xfrm>
            <a:off x="4011" y="731837"/>
            <a:ext cx="4572000" cy="1325563"/>
          </a:xfrm>
        </p:spPr>
        <p:txBody>
          <a:bodyPr>
            <a:normAutofit/>
          </a:bodyPr>
          <a:lstStyle/>
          <a:p>
            <a:r>
              <a:rPr lang="en-US" sz="7200" b="1" dirty="0">
                <a:solidFill>
                  <a:srgbClr val="969696"/>
                </a:solidFill>
                <a:effectLst>
                  <a:outerShdw blurRad="38100" dist="38100" dir="2700000" algn="tl">
                    <a:srgbClr val="000000">
                      <a:alpha val="43137"/>
                    </a:srgbClr>
                  </a:outerShdw>
                </a:effectLst>
              </a:rPr>
              <a:t>Before</a:t>
            </a:r>
          </a:p>
        </p:txBody>
      </p:sp>
      <p:sp>
        <p:nvSpPr>
          <p:cNvPr id="3" name="Content Placeholder 2">
            <a:extLst>
              <a:ext uri="{FF2B5EF4-FFF2-40B4-BE49-F238E27FC236}">
                <a16:creationId xmlns:a16="http://schemas.microsoft.com/office/drawing/2014/main" id="{87F77039-2522-47F5-A43A-C587446E962A}"/>
              </a:ext>
            </a:extLst>
          </p:cNvPr>
          <p:cNvSpPr>
            <a:spLocks noGrp="1"/>
          </p:cNvSpPr>
          <p:nvPr>
            <p:ph idx="1"/>
          </p:nvPr>
        </p:nvSpPr>
        <p:spPr>
          <a:xfrm>
            <a:off x="188495" y="2789237"/>
            <a:ext cx="4191000" cy="3124200"/>
          </a:xfrm>
        </p:spPr>
        <p:txBody>
          <a:bodyPr anchor="ctr">
            <a:normAutofit fontScale="85000" lnSpcReduction="10000"/>
          </a:bodyPr>
          <a:lstStyle/>
          <a:p>
            <a:pPr marL="0" indent="0" algn="ctr">
              <a:lnSpc>
                <a:spcPct val="110000"/>
              </a:lnSpc>
              <a:buNone/>
            </a:pPr>
            <a:r>
              <a:rPr lang="en-US" sz="4000" b="1" dirty="0">
                <a:solidFill>
                  <a:srgbClr val="969696"/>
                </a:solidFill>
                <a:effectLst>
                  <a:outerShdw blurRad="38100" dist="38100" dir="2700000" algn="tl">
                    <a:srgbClr val="000000">
                      <a:alpha val="43137"/>
                    </a:srgbClr>
                  </a:outerShdw>
                </a:effectLst>
              </a:rPr>
              <a:t>Virginians paid taxes to support the Anglican Church, and there were some legal restrictions on other religious groups.</a:t>
            </a:r>
          </a:p>
        </p:txBody>
      </p:sp>
      <p:sp>
        <p:nvSpPr>
          <p:cNvPr id="10" name="Title 1">
            <a:extLst>
              <a:ext uri="{FF2B5EF4-FFF2-40B4-BE49-F238E27FC236}">
                <a16:creationId xmlns:a16="http://schemas.microsoft.com/office/drawing/2014/main" id="{E02E5509-B571-4E56-9618-6727D46D54B3}"/>
              </a:ext>
            </a:extLst>
          </p:cNvPr>
          <p:cNvSpPr txBox="1">
            <a:spLocks/>
          </p:cNvSpPr>
          <p:nvPr/>
        </p:nvSpPr>
        <p:spPr>
          <a:xfrm>
            <a:off x="4576011" y="731837"/>
            <a:ext cx="45720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7200" b="1" dirty="0">
                <a:solidFill>
                  <a:schemeClr val="accent1">
                    <a:lumMod val="20000"/>
                    <a:lumOff val="80000"/>
                  </a:schemeClr>
                </a:solidFill>
                <a:effectLst>
                  <a:outerShdw blurRad="38100" dist="38100" dir="2700000" algn="tl">
                    <a:srgbClr val="000000">
                      <a:alpha val="43137"/>
                    </a:srgbClr>
                  </a:outerShdw>
                </a:effectLst>
              </a:rPr>
              <a:t>After</a:t>
            </a:r>
          </a:p>
        </p:txBody>
      </p:sp>
      <p:sp>
        <p:nvSpPr>
          <p:cNvPr id="11" name="Content Placeholder 2">
            <a:extLst>
              <a:ext uri="{FF2B5EF4-FFF2-40B4-BE49-F238E27FC236}">
                <a16:creationId xmlns:a16="http://schemas.microsoft.com/office/drawing/2014/main" id="{161917AA-288B-4360-BAF6-628CE0153317}"/>
              </a:ext>
            </a:extLst>
          </p:cNvPr>
          <p:cNvSpPr txBox="1">
            <a:spLocks/>
          </p:cNvSpPr>
          <p:nvPr/>
        </p:nvSpPr>
        <p:spPr>
          <a:xfrm>
            <a:off x="4755873" y="3017837"/>
            <a:ext cx="4244881" cy="2667000"/>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sz="3400" b="1" dirty="0">
                <a:solidFill>
                  <a:schemeClr val="accent1">
                    <a:lumMod val="20000"/>
                    <a:lumOff val="80000"/>
                  </a:schemeClr>
                </a:solidFill>
                <a:effectLst>
                  <a:outerShdw blurRad="38100" dist="38100" dir="2700000" algn="tl">
                    <a:srgbClr val="000000">
                      <a:alpha val="43137"/>
                    </a:srgbClr>
                  </a:outerShdw>
                </a:effectLst>
              </a:rPr>
              <a:t>No mandatory taxes to support any church, and the practice of religion was not regulated by the government, at all.</a:t>
            </a:r>
          </a:p>
        </p:txBody>
      </p:sp>
    </p:spTree>
    <p:extLst>
      <p:ext uri="{BB962C8B-B14F-4D97-AF65-F5344CB8AC3E}">
        <p14:creationId xmlns:p14="http://schemas.microsoft.com/office/powerpoint/2010/main" val="3058225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49000">
              <a:schemeClr val="bg1">
                <a:lumMod val="20000"/>
                <a:lumOff val="80000"/>
              </a:schemeClr>
            </a:gs>
            <a:gs pos="100000">
              <a:schemeClr val="bg1">
                <a:lumMod val="40000"/>
                <a:lumOff val="60000"/>
              </a:schemeClr>
            </a:gs>
            <a:gs pos="1000">
              <a:schemeClr val="bg1">
                <a:lumMod val="40000"/>
                <a:lumOff val="60000"/>
              </a:schemeClr>
            </a:gs>
          </a:gsLst>
          <a:lin ang="27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8001000" cy="5715000"/>
          </a:xfrm>
        </p:spPr>
        <p:txBody>
          <a:bodyPr>
            <a:normAutofit/>
          </a:bodyPr>
          <a:lstStyle/>
          <a:p>
            <a:pPr marL="171450" indent="-171450">
              <a:spcBef>
                <a:spcPts val="0"/>
              </a:spcBef>
              <a:buNone/>
            </a:pPr>
            <a:r>
              <a:rPr lang="en-US" sz="4400" dirty="0">
                <a:latin typeface="Monotype Corsiva" panose="03010101010201010101" pitchFamily="66" charset="0"/>
              </a:rPr>
              <a:t>“No man shall be compelled to frequent or support any religious worship, place, or ministry whatsoever… but that all men shall be free to profess… their opinions in matters of religion…”</a:t>
            </a:r>
          </a:p>
        </p:txBody>
      </p:sp>
      <p:sp>
        <p:nvSpPr>
          <p:cNvPr id="4" name="TextBox 3">
            <a:extLst>
              <a:ext uri="{FF2B5EF4-FFF2-40B4-BE49-F238E27FC236}">
                <a16:creationId xmlns:a16="http://schemas.microsoft.com/office/drawing/2014/main" id="{C0F38B00-49E4-4D7C-8373-A5F68518CF56}"/>
              </a:ext>
            </a:extLst>
          </p:cNvPr>
          <p:cNvSpPr txBox="1"/>
          <p:nvPr/>
        </p:nvSpPr>
        <p:spPr>
          <a:xfrm>
            <a:off x="4191000" y="4494074"/>
            <a:ext cx="3886200" cy="1754326"/>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3600" b="0" i="0" u="none" strike="noStrike" kern="1200" cap="none" spc="0" normalizeH="0" baseline="0" noProof="0" dirty="0">
                <a:ln>
                  <a:noFill/>
                </a:ln>
                <a:solidFill>
                  <a:srgbClr val="080812"/>
                </a:solidFill>
                <a:effectLst/>
                <a:uLnTx/>
                <a:uFillTx/>
                <a:latin typeface="Monotype Corsiva" panose="03010101010201010101" pitchFamily="66" charset="0"/>
                <a:ea typeface="+mn-ea"/>
                <a:cs typeface="+mn-cs"/>
              </a:rPr>
              <a:t>Virginia Statute for</a:t>
            </a:r>
            <a:br>
              <a:rPr kumimoji="0" lang="en-US" sz="3600" b="0" i="0" u="none" strike="noStrike" kern="1200" cap="none" spc="0" normalizeH="0" baseline="0" noProof="0" dirty="0">
                <a:ln>
                  <a:noFill/>
                </a:ln>
                <a:solidFill>
                  <a:srgbClr val="080812"/>
                </a:solidFill>
                <a:effectLst/>
                <a:uLnTx/>
                <a:uFillTx/>
                <a:latin typeface="Monotype Corsiva" panose="03010101010201010101" pitchFamily="66" charset="0"/>
                <a:ea typeface="+mn-ea"/>
                <a:cs typeface="+mn-cs"/>
              </a:rPr>
            </a:br>
            <a:r>
              <a:rPr kumimoji="0" lang="en-US" sz="3600" b="0" i="0" u="none" strike="noStrike" kern="1200" cap="none" spc="0" normalizeH="0" baseline="0" noProof="0" dirty="0">
                <a:ln>
                  <a:noFill/>
                </a:ln>
                <a:solidFill>
                  <a:srgbClr val="080812"/>
                </a:solidFill>
                <a:effectLst/>
                <a:uLnTx/>
                <a:uFillTx/>
                <a:latin typeface="Monotype Corsiva" panose="03010101010201010101" pitchFamily="66" charset="0"/>
                <a:ea typeface="+mn-ea"/>
                <a:cs typeface="+mn-cs"/>
              </a:rPr>
              <a:t>Religious Freedom </a:t>
            </a:r>
            <a:br>
              <a:rPr kumimoji="0" lang="en-US" sz="3600" b="0" i="0" u="none" strike="noStrike" kern="1200" cap="none" spc="0" normalizeH="0" baseline="0" noProof="0" dirty="0">
                <a:ln>
                  <a:noFill/>
                </a:ln>
                <a:solidFill>
                  <a:srgbClr val="080812"/>
                </a:solidFill>
                <a:effectLst/>
                <a:uLnTx/>
                <a:uFillTx/>
                <a:latin typeface="Monotype Corsiva" panose="03010101010201010101" pitchFamily="66" charset="0"/>
                <a:ea typeface="+mn-ea"/>
                <a:cs typeface="+mn-cs"/>
              </a:rPr>
            </a:br>
            <a:r>
              <a:rPr kumimoji="0" lang="en-US" sz="3600" b="0" i="0" u="none" strike="noStrike" kern="1200" cap="none" spc="0" normalizeH="0" baseline="0" noProof="0" dirty="0">
                <a:ln>
                  <a:noFill/>
                </a:ln>
                <a:solidFill>
                  <a:srgbClr val="080812"/>
                </a:solidFill>
                <a:effectLst/>
                <a:uLnTx/>
                <a:uFillTx/>
                <a:latin typeface="Monotype Corsiva" panose="03010101010201010101" pitchFamily="66" charset="0"/>
                <a:ea typeface="+mn-ea"/>
                <a:cs typeface="+mn-cs"/>
              </a:rPr>
              <a:t>(1786)</a:t>
            </a:r>
          </a:p>
        </p:txBody>
      </p:sp>
    </p:spTree>
    <p:extLst>
      <p:ext uri="{BB962C8B-B14F-4D97-AF65-F5344CB8AC3E}">
        <p14:creationId xmlns:p14="http://schemas.microsoft.com/office/powerpoint/2010/main" val="1201495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itle 5"/>
          <p:cNvSpPr>
            <a:spLocks noGrp="1"/>
          </p:cNvSpPr>
          <p:nvPr>
            <p:ph type="title"/>
          </p:nvPr>
        </p:nvSpPr>
        <p:spPr>
          <a:xfrm>
            <a:off x="76200" y="609600"/>
            <a:ext cx="2286000" cy="1143000"/>
          </a:xfrm>
        </p:spPr>
        <p:txBody>
          <a:bodyPr>
            <a:normAutofit fontScale="90000"/>
          </a:bodyPr>
          <a:lstStyle/>
          <a:p>
            <a:r>
              <a:rPr lang="en-US" b="1" dirty="0">
                <a:solidFill>
                  <a:schemeClr val="bg1">
                    <a:lumMod val="20000"/>
                    <a:lumOff val="80000"/>
                  </a:schemeClr>
                </a:solidFill>
                <a:effectLst>
                  <a:glow rad="101600">
                    <a:srgbClr val="2F3D30">
                      <a:alpha val="60000"/>
                    </a:srgbClr>
                  </a:glow>
                  <a:outerShdw blurRad="38100" dist="38100" dir="2700000" algn="tl">
                    <a:srgbClr val="000000">
                      <a:alpha val="43137"/>
                    </a:srgbClr>
                  </a:outerShdw>
                </a:effectLst>
              </a:rPr>
              <a:t>Jefferson’s</a:t>
            </a:r>
            <a:r>
              <a:rPr lang="en-US" dirty="0">
                <a:solidFill>
                  <a:schemeClr val="bg1">
                    <a:lumMod val="20000"/>
                    <a:lumOff val="80000"/>
                  </a:schemeClr>
                </a:solidFill>
                <a:effectLst>
                  <a:glow rad="101600">
                    <a:srgbClr val="2F3D30">
                      <a:alpha val="60000"/>
                    </a:srgbClr>
                  </a:glow>
                </a:effectLst>
              </a:rPr>
              <a:t> </a:t>
            </a:r>
            <a:r>
              <a:rPr lang="en-US" b="1" dirty="0">
                <a:solidFill>
                  <a:schemeClr val="bg1">
                    <a:lumMod val="20000"/>
                    <a:lumOff val="80000"/>
                  </a:schemeClr>
                </a:solidFill>
                <a:effectLst>
                  <a:glow rad="101600">
                    <a:srgbClr val="2F3D30">
                      <a:alpha val="60000"/>
                    </a:srgbClr>
                  </a:glow>
                  <a:outerShdw blurRad="38100" dist="38100" dir="2700000" algn="tl">
                    <a:srgbClr val="000000">
                      <a:alpha val="43137"/>
                    </a:srgbClr>
                  </a:outerShdw>
                </a:effectLst>
              </a:rPr>
              <a:t>Epitaph</a:t>
            </a:r>
          </a:p>
        </p:txBody>
      </p:sp>
    </p:spTree>
    <p:extLst>
      <p:ext uri="{BB962C8B-B14F-4D97-AF65-F5344CB8AC3E}">
        <p14:creationId xmlns:p14="http://schemas.microsoft.com/office/powerpoint/2010/main" val="1432212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Thomas Jefferson by Rembrandt Peale, 1800.jpg"/>
          <p:cNvPicPr>
            <a:picLocks noChangeAspect="1" noChangeArrowheads="1"/>
          </p:cNvPicPr>
          <p:nvPr/>
        </p:nvPicPr>
        <p:blipFill rotWithShape="1">
          <a:blip r:embed="rId2">
            <a:extLst>
              <a:ext uri="{28A0092B-C50C-407E-A947-70E740481C1C}">
                <a14:useLocalDpi xmlns:a14="http://schemas.microsoft.com/office/drawing/2010/main" val="0"/>
              </a:ext>
            </a:extLst>
          </a:blip>
          <a:srcRect l="16667" t="6986" b="30139"/>
          <a:stretch/>
        </p:blipFill>
        <p:spPr bwMode="auto">
          <a:xfrm>
            <a:off x="0" y="0"/>
            <a:ext cx="7620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ile:Thomas Jefferson by Rembrandt Peale, 1800.jpg"/>
          <p:cNvPicPr>
            <a:picLocks noChangeAspect="1" noChangeArrowheads="1"/>
          </p:cNvPicPr>
          <p:nvPr/>
        </p:nvPicPr>
        <p:blipFill rotWithShape="1">
          <a:blip r:embed="rId2">
            <a:extLst>
              <a:ext uri="{28A0092B-C50C-407E-A947-70E740481C1C}">
                <a14:useLocalDpi xmlns:a14="http://schemas.microsoft.com/office/drawing/2010/main" val="0"/>
              </a:ext>
            </a:extLst>
          </a:blip>
          <a:srcRect l="86897" t="6986" b="30139"/>
          <a:stretch/>
        </p:blipFill>
        <p:spPr bwMode="auto">
          <a:xfrm>
            <a:off x="6421820" y="0"/>
            <a:ext cx="272218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53000" y="0"/>
            <a:ext cx="4191000" cy="6858000"/>
          </a:xfrm>
          <a:prstGeom prst="rect">
            <a:avLst/>
          </a:prstGeom>
          <a:gradFill flip="none" rotWithShape="1">
            <a:gsLst>
              <a:gs pos="0">
                <a:srgbClr val="0F0D0E">
                  <a:alpha val="0"/>
                </a:srgbClr>
              </a:gs>
              <a:gs pos="29000">
                <a:schemeClr val="bg1">
                  <a:alpha val="15000"/>
                </a:schemeClr>
              </a:gs>
              <a:gs pos="72000">
                <a:schemeClr val="bg1">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Rectangle 5"/>
          <p:cNvSpPr/>
          <p:nvPr/>
        </p:nvSpPr>
        <p:spPr>
          <a:xfrm>
            <a:off x="4530866" y="3810000"/>
            <a:ext cx="4384534" cy="156966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11430"/>
                <a:solidFill>
                  <a:srgbClr val="E9D8C6"/>
                </a:solidFill>
                <a:effectLst>
                  <a:outerShdw blurRad="80000" dist="40000" dir="5040000" algn="tl">
                    <a:srgbClr val="000000">
                      <a:alpha val="30000"/>
                    </a:srgbClr>
                  </a:outerShdw>
                </a:effectLst>
                <a:uLnTx/>
                <a:uFillTx/>
                <a:latin typeface="Centaur"/>
                <a:ea typeface="+mj-ea"/>
                <a:cs typeface="Calibri" pitchFamily="34" charset="0"/>
              </a:rPr>
              <a:t>POTUS?</a:t>
            </a:r>
            <a:endParaRPr kumimoji="0" lang="en-US" sz="1800" b="0" i="0" u="none" strike="noStrike" kern="0" cap="none" spc="0" normalizeH="0" baseline="0" noProof="0" dirty="0">
              <a:ln>
                <a:noFill/>
              </a:ln>
              <a:solidFill>
                <a:srgbClr val="E9D8C6"/>
              </a:solidFill>
              <a:effectLst/>
              <a:uLnTx/>
              <a:uFillTx/>
            </a:endParaRPr>
          </a:p>
        </p:txBody>
      </p:sp>
    </p:spTree>
    <p:extLst>
      <p:ext uri="{BB962C8B-B14F-4D97-AF65-F5344CB8AC3E}">
        <p14:creationId xmlns:p14="http://schemas.microsoft.com/office/powerpoint/2010/main" val="1956491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Rectangle 6"/>
          <p:cNvSpPr/>
          <p:nvPr/>
        </p:nvSpPr>
        <p:spPr>
          <a:xfrm>
            <a:off x="0" y="-1"/>
            <a:ext cx="9144000" cy="6858001"/>
          </a:xfrm>
          <a:prstGeom prst="rect">
            <a:avLst/>
          </a:prstGeom>
          <a:gradFill flip="none" rotWithShape="1">
            <a:gsLst>
              <a:gs pos="29000">
                <a:srgbClr val="202920">
                  <a:alpha val="50000"/>
                </a:srgbClr>
              </a:gs>
              <a:gs pos="51000">
                <a:srgbClr val="20292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04800" y="2884944"/>
            <a:ext cx="2895600" cy="2677656"/>
          </a:xfrm>
          <a:prstGeom prst="rect">
            <a:avLst/>
          </a:prstGeom>
          <a:noFill/>
        </p:spPr>
        <p:txBody>
          <a:bodyPr wrap="square" rtlCol="0">
            <a:spAutoFit/>
          </a:bodyPr>
          <a:lstStyle/>
          <a:p>
            <a:r>
              <a:rPr lang="en-US" sz="2800" b="1" dirty="0">
                <a:solidFill>
                  <a:schemeClr val="bg1">
                    <a:lumMod val="20000"/>
                    <a:lumOff val="80000"/>
                  </a:schemeClr>
                </a:solidFill>
                <a:effectLst>
                  <a:glow rad="101600">
                    <a:srgbClr val="202920">
                      <a:alpha val="60000"/>
                    </a:srgbClr>
                  </a:glow>
                  <a:outerShdw blurRad="38100" dist="38100" dir="2700000" algn="tl">
                    <a:srgbClr val="000000">
                      <a:alpha val="43137"/>
                    </a:srgbClr>
                  </a:outerShdw>
                </a:effectLst>
                <a:latin typeface="+mj-lt"/>
              </a:rPr>
              <a:t>Jefferson was more proud of what he did to make Virginia more free than he was of his personal accomplishments.</a:t>
            </a:r>
          </a:p>
        </p:txBody>
      </p:sp>
    </p:spTree>
    <p:extLst>
      <p:ext uri="{BB962C8B-B14F-4D97-AF65-F5344CB8AC3E}">
        <p14:creationId xmlns:p14="http://schemas.microsoft.com/office/powerpoint/2010/main" val="1557680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A192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1143000"/>
          </a:xfrm>
        </p:spPr>
        <p:txBody>
          <a:bodyPr>
            <a:noAutofit/>
          </a:bodyPr>
          <a:lstStyle/>
          <a:p>
            <a:r>
              <a:rPr lang="en-US" sz="7600" b="1" dirty="0">
                <a:solidFill>
                  <a:schemeClr val="bg2">
                    <a:lumMod val="20000"/>
                    <a:lumOff val="80000"/>
                  </a:schemeClr>
                </a:solidFill>
              </a:rPr>
              <a:t>Evaluating Revolutions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0143586"/>
              </p:ext>
            </p:extLst>
          </p:nvPr>
        </p:nvGraphicFramePr>
        <p:xfrm>
          <a:off x="457200" y="2667000"/>
          <a:ext cx="8229600" cy="2743200"/>
        </p:xfrm>
        <a:graphic>
          <a:graphicData uri="http://schemas.openxmlformats.org/drawingml/2006/table">
            <a:tbl>
              <a:tblPr firstRow="1" bandRow="1">
                <a:tableStyleId>{BC89EF96-8CEA-46FF-86C4-4CE0E7609802}</a:tableStyleId>
              </a:tblPr>
              <a:tblGrid>
                <a:gridCol w="4114800">
                  <a:extLst>
                    <a:ext uri="{9D8B030D-6E8A-4147-A177-3AD203B41FA5}">
                      <a16:colId xmlns:a16="http://schemas.microsoft.com/office/drawing/2014/main" val="1194167585"/>
                    </a:ext>
                  </a:extLst>
                </a:gridCol>
                <a:gridCol w="4114800">
                  <a:extLst>
                    <a:ext uri="{9D8B030D-6E8A-4147-A177-3AD203B41FA5}">
                      <a16:colId xmlns:a16="http://schemas.microsoft.com/office/drawing/2014/main" val="3496498995"/>
                    </a:ext>
                  </a:extLst>
                </a:gridCol>
              </a:tblGrid>
              <a:tr h="800100">
                <a:tc>
                  <a:txBody>
                    <a:bodyPr/>
                    <a:lstStyle/>
                    <a:p>
                      <a:pPr algn="ctr"/>
                      <a:r>
                        <a:rPr lang="en-US" sz="3600" dirty="0">
                          <a:solidFill>
                            <a:schemeClr val="accent1">
                              <a:lumMod val="20000"/>
                              <a:lumOff val="80000"/>
                            </a:schemeClr>
                          </a:solidFill>
                        </a:rPr>
                        <a:t>Political Revolution</a:t>
                      </a:r>
                    </a:p>
                  </a:txBody>
                  <a:tcPr anchor="ctr"/>
                </a:tc>
                <a:tc>
                  <a:txBody>
                    <a:bodyPr/>
                    <a:lstStyle/>
                    <a:p>
                      <a:pPr algn="ctr"/>
                      <a:r>
                        <a:rPr lang="en-US" sz="3600" dirty="0">
                          <a:solidFill>
                            <a:schemeClr val="tx2">
                              <a:lumMod val="75000"/>
                              <a:lumOff val="25000"/>
                            </a:schemeClr>
                          </a:solidFill>
                        </a:rPr>
                        <a:t>Social Revolution</a:t>
                      </a:r>
                    </a:p>
                  </a:txBody>
                  <a:tcPr anchor="ctr"/>
                </a:tc>
                <a:extLst>
                  <a:ext uri="{0D108BD9-81ED-4DB2-BD59-A6C34878D82A}">
                    <a16:rowId xmlns:a16="http://schemas.microsoft.com/office/drawing/2014/main" val="3890201176"/>
                  </a:ext>
                </a:extLst>
              </a:tr>
              <a:tr h="1943100">
                <a:tc>
                  <a:txBody>
                    <a:bodyPr/>
                    <a:lstStyle/>
                    <a:p>
                      <a:pPr algn="ctr"/>
                      <a:r>
                        <a:rPr lang="en-US" sz="3200" dirty="0">
                          <a:solidFill>
                            <a:schemeClr val="accent1">
                              <a:lumMod val="20000"/>
                              <a:lumOff val="80000"/>
                            </a:schemeClr>
                          </a:solidFill>
                        </a:rPr>
                        <a:t>A revolution</a:t>
                      </a:r>
                      <a:r>
                        <a:rPr lang="en-US" sz="3200" baseline="0" dirty="0">
                          <a:solidFill>
                            <a:schemeClr val="accent1">
                              <a:lumMod val="20000"/>
                              <a:lumOff val="80000"/>
                            </a:schemeClr>
                          </a:solidFill>
                        </a:rPr>
                        <a:t> that produces a change </a:t>
                      </a:r>
                      <a:br>
                        <a:rPr lang="en-US" sz="3200" baseline="0" dirty="0">
                          <a:solidFill>
                            <a:schemeClr val="accent1">
                              <a:lumMod val="20000"/>
                              <a:lumOff val="80000"/>
                            </a:schemeClr>
                          </a:solidFill>
                        </a:rPr>
                      </a:br>
                      <a:r>
                        <a:rPr lang="en-US" sz="3200" baseline="0" dirty="0">
                          <a:solidFill>
                            <a:schemeClr val="accent1">
                              <a:lumMod val="20000"/>
                              <a:lumOff val="80000"/>
                            </a:schemeClr>
                          </a:solidFill>
                        </a:rPr>
                        <a:t>in </a:t>
                      </a:r>
                      <a:r>
                        <a:rPr lang="en-US" sz="3200" b="1" baseline="0" dirty="0">
                          <a:solidFill>
                            <a:schemeClr val="accent1">
                              <a:lumMod val="20000"/>
                              <a:lumOff val="80000"/>
                            </a:schemeClr>
                          </a:solidFill>
                        </a:rPr>
                        <a:t>government</a:t>
                      </a:r>
                      <a:endParaRPr lang="en-US" sz="3200" b="1" dirty="0">
                        <a:solidFill>
                          <a:schemeClr val="accent1">
                            <a:lumMod val="20000"/>
                            <a:lumOff val="80000"/>
                          </a:schemeClr>
                        </a:solidFill>
                      </a:endParaRPr>
                    </a:p>
                  </a:txBody>
                  <a:tcPr anchor="ctr"/>
                </a:tc>
                <a:tc>
                  <a:txBody>
                    <a:bodyPr/>
                    <a:lstStyle/>
                    <a:p>
                      <a:pPr algn="ctr"/>
                      <a:r>
                        <a:rPr lang="en-US" sz="3200" dirty="0">
                          <a:solidFill>
                            <a:schemeClr val="tx2">
                              <a:lumMod val="75000"/>
                              <a:lumOff val="25000"/>
                            </a:schemeClr>
                          </a:solidFill>
                        </a:rPr>
                        <a:t>A Revolution</a:t>
                      </a:r>
                      <a:r>
                        <a:rPr lang="en-US" sz="3200" baseline="0" dirty="0">
                          <a:solidFill>
                            <a:schemeClr val="tx2">
                              <a:lumMod val="75000"/>
                              <a:lumOff val="25000"/>
                            </a:schemeClr>
                          </a:solidFill>
                        </a:rPr>
                        <a:t> that produces a change </a:t>
                      </a:r>
                      <a:br>
                        <a:rPr lang="en-US" sz="3200" baseline="0" dirty="0">
                          <a:solidFill>
                            <a:schemeClr val="tx2">
                              <a:lumMod val="75000"/>
                              <a:lumOff val="25000"/>
                            </a:schemeClr>
                          </a:solidFill>
                        </a:rPr>
                      </a:br>
                      <a:r>
                        <a:rPr lang="en-US" sz="3200" baseline="0" dirty="0">
                          <a:solidFill>
                            <a:schemeClr val="tx2">
                              <a:lumMod val="75000"/>
                              <a:lumOff val="25000"/>
                            </a:schemeClr>
                          </a:solidFill>
                        </a:rPr>
                        <a:t>in </a:t>
                      </a:r>
                      <a:r>
                        <a:rPr lang="en-US" sz="3200" b="1" baseline="0" dirty="0">
                          <a:solidFill>
                            <a:schemeClr val="tx2">
                              <a:lumMod val="75000"/>
                              <a:lumOff val="25000"/>
                            </a:schemeClr>
                          </a:solidFill>
                        </a:rPr>
                        <a:t>society</a:t>
                      </a:r>
                      <a:endParaRPr lang="en-US" sz="3200" b="1" dirty="0">
                        <a:solidFill>
                          <a:schemeClr val="tx2">
                            <a:lumMod val="75000"/>
                            <a:lumOff val="25000"/>
                          </a:schemeClr>
                        </a:solidFill>
                      </a:endParaRPr>
                    </a:p>
                  </a:txBody>
                  <a:tcPr anchor="ctr"/>
                </a:tc>
                <a:extLst>
                  <a:ext uri="{0D108BD9-81ED-4DB2-BD59-A6C34878D82A}">
                    <a16:rowId xmlns:a16="http://schemas.microsoft.com/office/drawing/2014/main" val="475495658"/>
                  </a:ext>
                </a:extLst>
              </a:tr>
            </a:tbl>
          </a:graphicData>
        </a:graphic>
      </p:graphicFrame>
    </p:spTree>
    <p:extLst>
      <p:ext uri="{BB962C8B-B14F-4D97-AF65-F5344CB8AC3E}">
        <p14:creationId xmlns:p14="http://schemas.microsoft.com/office/powerpoint/2010/main" val="515085253"/>
      </p:ext>
    </p:extLst>
  </p:cSld>
  <p:clrMapOvr>
    <a:overrideClrMapping bg1="lt1" tx1="dk1" bg2="lt2" tx2="dk2" accent1="accent1" accent2="accent2" accent3="accent3" accent4="accent4" accent5="accent5" accent6="accent6" hlink="hlink" folHlink="folHlink"/>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49000">
              <a:schemeClr val="bg1">
                <a:lumMod val="20000"/>
                <a:lumOff val="80000"/>
              </a:schemeClr>
            </a:gs>
            <a:gs pos="100000">
              <a:schemeClr val="bg1">
                <a:lumMod val="40000"/>
                <a:lumOff val="60000"/>
              </a:schemeClr>
            </a:gs>
            <a:gs pos="1000">
              <a:schemeClr val="bg1">
                <a:lumMod val="40000"/>
                <a:lumOff val="60000"/>
              </a:schemeClr>
            </a:gs>
          </a:gsLst>
          <a:lin ang="27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001000" cy="4572000"/>
          </a:xfrm>
        </p:spPr>
        <p:txBody>
          <a:bodyPr>
            <a:normAutofit/>
          </a:bodyPr>
          <a:lstStyle/>
          <a:p>
            <a:pPr marL="171450" indent="-171450">
              <a:spcBef>
                <a:spcPts val="0"/>
              </a:spcBef>
              <a:buNone/>
            </a:pPr>
            <a:r>
              <a:rPr lang="en-US" sz="5400" dirty="0">
                <a:latin typeface="Monotype Corsiva" panose="03010101010201010101" pitchFamily="66" charset="0"/>
              </a:rPr>
              <a:t>“…no religious test shall ever be required as a qualification to any office or public trust under the United States.”</a:t>
            </a:r>
          </a:p>
          <a:p>
            <a:pPr marL="171450" indent="-171450">
              <a:spcBef>
                <a:spcPts val="0"/>
              </a:spcBef>
              <a:buNone/>
            </a:pPr>
            <a:endParaRPr lang="en-US" sz="2800" dirty="0">
              <a:latin typeface="Monotype Corsiva" panose="03010101010201010101" pitchFamily="66" charset="0"/>
            </a:endParaRPr>
          </a:p>
          <a:p>
            <a:pPr marL="2803525" indent="0" algn="ctr">
              <a:spcBef>
                <a:spcPts val="0"/>
              </a:spcBef>
              <a:buNone/>
            </a:pPr>
            <a:r>
              <a:rPr lang="en-US" sz="3600" dirty="0">
                <a:latin typeface="Monotype Corsiva" panose="03010101010201010101" pitchFamily="66" charset="0"/>
              </a:rPr>
              <a:t>United States Constitution</a:t>
            </a:r>
          </a:p>
        </p:txBody>
      </p:sp>
    </p:spTree>
    <p:extLst>
      <p:ext uri="{BB962C8B-B14F-4D97-AF65-F5344CB8AC3E}">
        <p14:creationId xmlns:p14="http://schemas.microsoft.com/office/powerpoint/2010/main" val="659890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75000"/>
                <a:lumOff val="25000"/>
              </a:schemeClr>
            </a:gs>
            <a:gs pos="53000">
              <a:schemeClr val="tx2"/>
            </a:gs>
            <a:gs pos="0">
              <a:schemeClr val="tx1"/>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528D7-9472-42FC-ACD6-E98C70DEB0C2}"/>
              </a:ext>
            </a:extLst>
          </p:cNvPr>
          <p:cNvSpPr>
            <a:spLocks noGrp="1"/>
          </p:cNvSpPr>
          <p:nvPr>
            <p:ph type="title"/>
          </p:nvPr>
        </p:nvSpPr>
        <p:spPr>
          <a:xfrm>
            <a:off x="533400" y="274638"/>
            <a:ext cx="5029200" cy="1325562"/>
          </a:xfrm>
        </p:spPr>
        <p:txBody>
          <a:bodyPr>
            <a:noAutofit/>
          </a:bodyPr>
          <a:lstStyle/>
          <a:p>
            <a:r>
              <a:rPr lang="en-US" sz="9600" dirty="0">
                <a:solidFill>
                  <a:schemeClr val="accent2">
                    <a:lumMod val="40000"/>
                    <a:lumOff val="60000"/>
                  </a:schemeClr>
                </a:solidFill>
              </a:rPr>
              <a:t>Federalism</a:t>
            </a:r>
          </a:p>
        </p:txBody>
      </p:sp>
      <p:pic>
        <p:nvPicPr>
          <p:cNvPr id="7" name="Content Placeholder 6">
            <a:extLst>
              <a:ext uri="{FF2B5EF4-FFF2-40B4-BE49-F238E27FC236}">
                <a16:creationId xmlns:a16="http://schemas.microsoft.com/office/drawing/2014/main" id="{E277C97A-72C7-4ACF-A2C1-CC590BAD8CA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752600"/>
            <a:ext cx="4843128" cy="3230329"/>
          </a:xfrm>
        </p:spPr>
      </p:pic>
      <p:sp>
        <p:nvSpPr>
          <p:cNvPr id="8" name="TextBox 7">
            <a:extLst>
              <a:ext uri="{FF2B5EF4-FFF2-40B4-BE49-F238E27FC236}">
                <a16:creationId xmlns:a16="http://schemas.microsoft.com/office/drawing/2014/main" id="{B3976B4E-98D3-4920-816A-28CBCF31B8B0}"/>
              </a:ext>
            </a:extLst>
          </p:cNvPr>
          <p:cNvSpPr txBox="1"/>
          <p:nvPr/>
        </p:nvSpPr>
        <p:spPr>
          <a:xfrm>
            <a:off x="5709557" y="508911"/>
            <a:ext cx="3048000" cy="2246769"/>
          </a:xfrm>
          <a:prstGeom prst="rect">
            <a:avLst/>
          </a:prstGeom>
          <a:noFill/>
        </p:spPr>
        <p:txBody>
          <a:bodyPr wrap="square" rtlCol="0">
            <a:spAutoFit/>
          </a:bodyPr>
          <a:lstStyle/>
          <a:p>
            <a:r>
              <a:rPr lang="en-US" sz="2800" b="1" dirty="0">
                <a:solidFill>
                  <a:schemeClr val="bg1">
                    <a:lumMod val="20000"/>
                    <a:lumOff val="80000"/>
                  </a:schemeClr>
                </a:solidFill>
                <a:effectLst>
                  <a:outerShdw blurRad="38100" dist="38100" dir="2700000" algn="tl">
                    <a:srgbClr val="000000">
                      <a:alpha val="43137"/>
                    </a:srgbClr>
                  </a:outerShdw>
                </a:effectLst>
                <a:latin typeface="+mn-lt"/>
              </a:rPr>
              <a:t>The states cooperated to win their independence from Britain in the Revolutionary War…</a:t>
            </a:r>
          </a:p>
        </p:txBody>
      </p:sp>
    </p:spTree>
    <p:extLst>
      <p:ext uri="{BB962C8B-B14F-4D97-AF65-F5344CB8AC3E}">
        <p14:creationId xmlns:p14="http://schemas.microsoft.com/office/powerpoint/2010/main" val="2056325869"/>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75000"/>
                <a:lumOff val="25000"/>
              </a:schemeClr>
            </a:gs>
            <a:gs pos="53000">
              <a:schemeClr val="tx2"/>
            </a:gs>
            <a:gs pos="0">
              <a:schemeClr val="tx1"/>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528D7-9472-42FC-ACD6-E98C70DEB0C2}"/>
              </a:ext>
            </a:extLst>
          </p:cNvPr>
          <p:cNvSpPr>
            <a:spLocks noGrp="1"/>
          </p:cNvSpPr>
          <p:nvPr>
            <p:ph type="title"/>
          </p:nvPr>
        </p:nvSpPr>
        <p:spPr>
          <a:xfrm>
            <a:off x="533400" y="274638"/>
            <a:ext cx="5029200" cy="1325562"/>
          </a:xfrm>
        </p:spPr>
        <p:txBody>
          <a:bodyPr>
            <a:noAutofit/>
          </a:bodyPr>
          <a:lstStyle/>
          <a:p>
            <a:r>
              <a:rPr lang="en-US" sz="9600" dirty="0">
                <a:solidFill>
                  <a:schemeClr val="accent2">
                    <a:lumMod val="40000"/>
                    <a:lumOff val="60000"/>
                  </a:schemeClr>
                </a:solidFill>
              </a:rPr>
              <a:t>Federalism</a:t>
            </a:r>
          </a:p>
        </p:txBody>
      </p:sp>
      <p:pic>
        <p:nvPicPr>
          <p:cNvPr id="7" name="Content Placeholder 6">
            <a:extLst>
              <a:ext uri="{FF2B5EF4-FFF2-40B4-BE49-F238E27FC236}">
                <a16:creationId xmlns:a16="http://schemas.microsoft.com/office/drawing/2014/main" id="{E277C97A-72C7-4ACF-A2C1-CC590BAD8CA7}"/>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09600" y="1752600"/>
            <a:ext cx="4843128" cy="3230329"/>
          </a:xfrm>
        </p:spPr>
      </p:pic>
      <p:pic>
        <p:nvPicPr>
          <p:cNvPr id="4" name="Picture 2" descr="Join, or Die by Benjamin Franklin was recycled to encourage the former colonies to unite against British rule">
            <a:extLst>
              <a:ext uri="{FF2B5EF4-FFF2-40B4-BE49-F238E27FC236}">
                <a16:creationId xmlns:a16="http://schemas.microsoft.com/office/drawing/2014/main" id="{A8116F44-9FDD-403B-B701-53EE6D0B5D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6329" y="2971800"/>
            <a:ext cx="4843128" cy="34904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3976B4E-98D3-4920-816A-28CBCF31B8B0}"/>
              </a:ext>
            </a:extLst>
          </p:cNvPr>
          <p:cNvSpPr txBox="1"/>
          <p:nvPr/>
        </p:nvSpPr>
        <p:spPr>
          <a:xfrm>
            <a:off x="5709557" y="508911"/>
            <a:ext cx="3048000" cy="2246769"/>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mn-lt"/>
              </a:rPr>
              <a:t>The states cooperated to win their independence from Britain in the Revolutionary War…</a:t>
            </a:r>
          </a:p>
        </p:txBody>
      </p:sp>
      <p:sp>
        <p:nvSpPr>
          <p:cNvPr id="9" name="TextBox 8">
            <a:extLst>
              <a:ext uri="{FF2B5EF4-FFF2-40B4-BE49-F238E27FC236}">
                <a16:creationId xmlns:a16="http://schemas.microsoft.com/office/drawing/2014/main" id="{1E4F1DBD-45FA-4A0E-8CB9-42090B566366}"/>
              </a:ext>
            </a:extLst>
          </p:cNvPr>
          <p:cNvSpPr txBox="1"/>
          <p:nvPr/>
        </p:nvSpPr>
        <p:spPr>
          <a:xfrm>
            <a:off x="761999" y="5334000"/>
            <a:ext cx="2971801" cy="769441"/>
          </a:xfrm>
          <a:prstGeom prst="rect">
            <a:avLst/>
          </a:prstGeom>
          <a:noFill/>
        </p:spPr>
        <p:txBody>
          <a:bodyPr wrap="square" rtlCol="0">
            <a:spAutoFit/>
          </a:bodyPr>
          <a:lstStyle/>
          <a:p>
            <a:r>
              <a:rPr lang="en-US" sz="4400" b="1" dirty="0">
                <a:solidFill>
                  <a:schemeClr val="bg1">
                    <a:lumMod val="20000"/>
                    <a:lumOff val="80000"/>
                  </a:schemeClr>
                </a:solidFill>
                <a:effectLst>
                  <a:outerShdw blurRad="38100" dist="38100" dir="2700000" algn="tl">
                    <a:srgbClr val="000000">
                      <a:alpha val="43137"/>
                    </a:srgbClr>
                  </a:outerShdw>
                </a:effectLst>
                <a:latin typeface="+mn-lt"/>
              </a:rPr>
              <a:t>To a point…</a:t>
            </a:r>
          </a:p>
        </p:txBody>
      </p:sp>
    </p:spTree>
    <p:extLst>
      <p:ext uri="{BB962C8B-B14F-4D97-AF65-F5344CB8AC3E}">
        <p14:creationId xmlns:p14="http://schemas.microsoft.com/office/powerpoint/2010/main" val="15439219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75000"/>
                <a:lumOff val="25000"/>
              </a:schemeClr>
            </a:gs>
            <a:gs pos="53000">
              <a:schemeClr val="tx2"/>
            </a:gs>
            <a:gs pos="0">
              <a:schemeClr val="tx1"/>
            </a:gs>
          </a:gsLst>
          <a:lin ang="5400000" scaled="0"/>
        </a:gradFill>
        <a:effectLst/>
      </p:bgPr>
    </p:bg>
    <p:spTree>
      <p:nvGrpSpPr>
        <p:cNvPr id="1" name=""/>
        <p:cNvGrpSpPr/>
        <p:nvPr/>
      </p:nvGrpSpPr>
      <p:grpSpPr>
        <a:xfrm>
          <a:off x="0" y="0"/>
          <a:ext cx="0" cy="0"/>
          <a:chOff x="0" y="0"/>
          <a:chExt cx="0" cy="0"/>
        </a:xfrm>
      </p:grpSpPr>
      <p:pic>
        <p:nvPicPr>
          <p:cNvPr id="2050" name="Picture 2" descr="https://upload.wikimedia.org/wikipedia/commons/thumb/5/5c/Great_Seal_of_the_United_States_%28obverse%29.svg/1024px-Great_Seal_of_the_United_States_%28obverse%29.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312" y="274638"/>
            <a:ext cx="6175375" cy="6175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115342"/>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49000">
              <a:schemeClr val="bg1">
                <a:lumMod val="20000"/>
                <a:lumOff val="80000"/>
              </a:schemeClr>
            </a:gs>
            <a:gs pos="100000">
              <a:schemeClr val="bg1">
                <a:lumMod val="40000"/>
                <a:lumOff val="60000"/>
              </a:schemeClr>
            </a:gs>
            <a:gs pos="1000">
              <a:schemeClr val="bg1">
                <a:lumMod val="40000"/>
                <a:lumOff val="60000"/>
              </a:schemeClr>
            </a:gs>
          </a:gsLst>
          <a:lin ang="27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533400"/>
            <a:ext cx="8458200" cy="4495800"/>
          </a:xfrm>
        </p:spPr>
        <p:txBody>
          <a:bodyPr>
            <a:normAutofit/>
          </a:bodyPr>
          <a:lstStyle/>
          <a:p>
            <a:pPr marL="0" indent="0" algn="ctr">
              <a:spcBef>
                <a:spcPts val="0"/>
              </a:spcBef>
              <a:buNone/>
            </a:pPr>
            <a:r>
              <a:rPr lang="en-US" sz="7200" dirty="0">
                <a:latin typeface="Monotype Corsiva" panose="03010101010201010101" pitchFamily="66" charset="0"/>
              </a:rPr>
              <a:t>These United Colonies are, and of Right ought </a:t>
            </a:r>
            <a:br>
              <a:rPr lang="en-US" sz="7200" dirty="0">
                <a:latin typeface="Monotype Corsiva" panose="03010101010201010101" pitchFamily="66" charset="0"/>
              </a:rPr>
            </a:br>
            <a:r>
              <a:rPr lang="en-US" sz="7200" dirty="0">
                <a:latin typeface="Monotype Corsiva" panose="03010101010201010101" pitchFamily="66" charset="0"/>
              </a:rPr>
              <a:t>to be Free and Independent States…</a:t>
            </a:r>
            <a:endParaRPr lang="en-US" sz="2800" dirty="0">
              <a:latin typeface="Monotype Corsiva" panose="03010101010201010101" pitchFamily="66" charset="0"/>
            </a:endParaRPr>
          </a:p>
        </p:txBody>
      </p:sp>
      <p:sp>
        <p:nvSpPr>
          <p:cNvPr id="4" name="TextBox 3">
            <a:extLst>
              <a:ext uri="{FF2B5EF4-FFF2-40B4-BE49-F238E27FC236}">
                <a16:creationId xmlns:a16="http://schemas.microsoft.com/office/drawing/2014/main" id="{D5BEDFDA-1E54-4AF1-993D-A6762EEDE4CD}"/>
              </a:ext>
            </a:extLst>
          </p:cNvPr>
          <p:cNvSpPr txBox="1"/>
          <p:nvPr/>
        </p:nvSpPr>
        <p:spPr>
          <a:xfrm>
            <a:off x="1295400" y="5459606"/>
            <a:ext cx="6553200" cy="830997"/>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4800" b="0" i="0" u="none" strike="noStrike" kern="1200" cap="none" spc="0" normalizeH="0" baseline="0" noProof="0" dirty="0">
                <a:ln>
                  <a:noFill/>
                </a:ln>
                <a:solidFill>
                  <a:srgbClr val="080812"/>
                </a:solidFill>
                <a:effectLst/>
                <a:uLnTx/>
                <a:uFillTx/>
                <a:latin typeface="Monotype Corsiva" panose="03010101010201010101" pitchFamily="66" charset="0"/>
                <a:ea typeface="+mn-ea"/>
                <a:cs typeface="+mn-cs"/>
              </a:rPr>
              <a:t>Declaration of Independence</a:t>
            </a:r>
          </a:p>
        </p:txBody>
      </p:sp>
    </p:spTree>
    <p:extLst>
      <p:ext uri="{BB962C8B-B14F-4D97-AF65-F5344CB8AC3E}">
        <p14:creationId xmlns:p14="http://schemas.microsoft.com/office/powerpoint/2010/main" val="1798483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25000"/>
                <a:lumOff val="75000"/>
              </a:schemeClr>
            </a:gs>
            <a:gs pos="53000">
              <a:schemeClr val="bg2">
                <a:lumMod val="12000"/>
                <a:lumOff val="88000"/>
              </a:schemeClr>
            </a:gs>
            <a:gs pos="100000">
              <a:schemeClr val="bg2">
                <a:lumMod val="25000"/>
                <a:lumOff val="75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200" y="304800"/>
            <a:ext cx="9067800" cy="1143000"/>
          </a:xfrm>
        </p:spPr>
        <p:txBody>
          <a:bodyPr>
            <a:noAutofit/>
            <a:scene3d>
              <a:camera prst="orthographicFront"/>
              <a:lightRig rig="soft" dir="t">
                <a:rot lat="0" lon="0" rev="10800000"/>
              </a:lightRig>
            </a:scene3d>
            <a:sp3d>
              <a:bevelT w="27940" h="12700"/>
              <a:contourClr>
                <a:srgbClr val="DDDDDD"/>
              </a:contourClr>
            </a:sp3d>
          </a:bodyPr>
          <a:lstStyle/>
          <a:p>
            <a:r>
              <a:rPr sz="6000" b="1" spc="150" dirty="0">
                <a:ln w="11430"/>
                <a:solidFill>
                  <a:schemeClr val="tx1">
                    <a:lumMod val="90000"/>
                    <a:lumOff val="10000"/>
                  </a:schemeClr>
                </a:solidFill>
                <a:effectLst>
                  <a:outerShdw blurRad="25400" algn="tl" rotWithShape="0">
                    <a:srgbClr val="000000">
                      <a:alpha val="43000"/>
                    </a:srgbClr>
                  </a:outerShdw>
                </a:effectLst>
              </a:rPr>
              <a:t>Women </a:t>
            </a:r>
            <a:r>
              <a:rPr lang="en-US" sz="6000" b="1" spc="150" dirty="0">
                <a:ln w="11430"/>
                <a:solidFill>
                  <a:schemeClr val="tx1">
                    <a:lumMod val="90000"/>
                    <a:lumOff val="10000"/>
                  </a:schemeClr>
                </a:solidFill>
                <a:effectLst>
                  <a:outerShdw blurRad="25400" algn="tl" rotWithShape="0">
                    <a:srgbClr val="000000">
                      <a:alpha val="43000"/>
                    </a:srgbClr>
                  </a:outerShdw>
                </a:effectLst>
              </a:rPr>
              <a:t>and </a:t>
            </a:r>
            <a:r>
              <a:rPr sz="6000" b="1" spc="150" dirty="0">
                <a:ln w="11430"/>
                <a:solidFill>
                  <a:schemeClr val="tx1">
                    <a:lumMod val="90000"/>
                    <a:lumOff val="10000"/>
                  </a:schemeClr>
                </a:solidFill>
                <a:effectLst>
                  <a:outerShdw blurRad="25400" algn="tl" rotWithShape="0">
                    <a:srgbClr val="000000">
                      <a:alpha val="43000"/>
                    </a:srgbClr>
                  </a:outerShdw>
                </a:effectLst>
              </a:rPr>
              <a:t>the Revolution</a:t>
            </a:r>
            <a:endParaRPr lang="en-US" sz="6000" b="1" spc="150" dirty="0">
              <a:ln w="11430"/>
              <a:solidFill>
                <a:schemeClr val="tx1">
                  <a:lumMod val="90000"/>
                  <a:lumOff val="10000"/>
                </a:schemeClr>
              </a:solidFill>
              <a:effectLst>
                <a:outerShdw blurRad="25400" algn="tl" rotWithShape="0">
                  <a:srgbClr val="000000">
                    <a:alpha val="43000"/>
                  </a:srgbClr>
                </a:outerShdw>
              </a:effectLst>
            </a:endParaRPr>
          </a:p>
        </p:txBody>
      </p:sp>
      <p:pic>
        <p:nvPicPr>
          <p:cNvPr id="14" name="Picture 2" descr="https://upload.wikimedia.org/wikipedia/commons/thumb/6/65/Molly_Pitcher_engraving.jpg/1280px-Molly_Pitcher_engrav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76" r="1796"/>
          <a:stretch/>
        </p:blipFill>
        <p:spPr bwMode="auto">
          <a:xfrm>
            <a:off x="304800" y="175260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6200" t="4116" r="7362" b="2085"/>
          <a:stretch/>
        </p:blipFill>
        <p:spPr>
          <a:xfrm>
            <a:off x="3135630" y="2362200"/>
            <a:ext cx="2426970" cy="3467100"/>
          </a:xfrm>
          <a:prstGeom prst="rect">
            <a:avLst/>
          </a:prstGeom>
        </p:spPr>
      </p:pic>
      <p:pic>
        <p:nvPicPr>
          <p:cNvPr id="21" name="Picture 2" descr="Nancy Hart holding British soldiers at gunpoint during the American Revolutionary War, 177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792" r="6792"/>
          <a:stretch/>
        </p:blipFill>
        <p:spPr bwMode="auto">
          <a:xfrm>
            <a:off x="5029200" y="3752850"/>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40000"/>
                <a:lumOff val="60000"/>
              </a:schemeClr>
            </a:gs>
            <a:gs pos="53000">
              <a:schemeClr val="bg2">
                <a:lumMod val="20000"/>
                <a:lumOff val="80000"/>
              </a:schemeClr>
            </a:gs>
            <a:gs pos="100000">
              <a:schemeClr val="bg2">
                <a:lumMod val="40000"/>
                <a:lumOff val="60000"/>
              </a:schemeClr>
            </a:gs>
          </a:gsLst>
          <a:lin ang="2700000" scaled="1"/>
          <a:tileRect/>
        </a:gradFill>
        <a:effectLst/>
      </p:bgPr>
    </p:bg>
    <p:spTree>
      <p:nvGrpSpPr>
        <p:cNvPr id="1" name=""/>
        <p:cNvGrpSpPr/>
        <p:nvPr/>
      </p:nvGrpSpPr>
      <p:grpSpPr>
        <a:xfrm>
          <a:off x="0" y="0"/>
          <a:ext cx="0" cy="0"/>
          <a:chOff x="0" y="0"/>
          <a:chExt cx="0" cy="0"/>
        </a:xfrm>
      </p:grpSpPr>
      <p:pic>
        <p:nvPicPr>
          <p:cNvPr id="1026" name="Picture 2" descr="https://upload.wikimedia.org/wikipedia/commons/thumb/6/65/Molly_Pitcher_engraving.jpg/1280px-Molly_Pitcher_engraving.jpg"/>
          <p:cNvPicPr>
            <a:picLocks noChangeAspect="1" noChangeArrowheads="1"/>
          </p:cNvPicPr>
          <p:nvPr/>
        </p:nvPicPr>
        <p:blipFill rotWithShape="1">
          <a:blip r:embed="rId3">
            <a:extLst>
              <a:ext uri="{28A0092B-C50C-407E-A947-70E740481C1C}">
                <a14:useLocalDpi xmlns:a14="http://schemas.microsoft.com/office/drawing/2010/main" val="0"/>
              </a:ext>
            </a:extLst>
          </a:blip>
          <a:srcRect l="2476" r="179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p:cNvSpPr>
            <a:spLocks noGrp="1"/>
          </p:cNvSpPr>
          <p:nvPr>
            <p:ph type="title"/>
          </p:nvPr>
        </p:nvSpPr>
        <p:spPr>
          <a:xfrm>
            <a:off x="2209800" y="3276600"/>
            <a:ext cx="6324600" cy="1143000"/>
          </a:xfrm>
        </p:spPr>
        <p:txBody>
          <a:bodyPr>
            <a:noAutofit/>
            <a:scene3d>
              <a:camera prst="orthographicFront"/>
              <a:lightRig rig="soft" dir="t">
                <a:rot lat="0" lon="0" rev="10800000"/>
              </a:lightRig>
            </a:scene3d>
            <a:sp3d>
              <a:bevelT w="27940" h="12700"/>
              <a:contourClr>
                <a:srgbClr val="DDDDDD"/>
              </a:contourClr>
            </a:sp3d>
          </a:bodyPr>
          <a:lstStyle/>
          <a:p>
            <a:pPr algn="l"/>
            <a:r>
              <a:rPr lang="en-US" sz="8800" dirty="0">
                <a:solidFill>
                  <a:srgbClr val="FBD1E1"/>
                </a:solidFill>
                <a:effectLst>
                  <a:glow rad="127000">
                    <a:srgbClr val="0E0E0E"/>
                  </a:glow>
                  <a:outerShdw blurRad="38100" dist="38100" dir="2700000" algn="tl">
                    <a:srgbClr val="000000">
                      <a:alpha val="43137"/>
                    </a:srgbClr>
                  </a:outerShdw>
                </a:effectLst>
                <a:ea typeface="+mn-ea"/>
                <a:cs typeface="+mn-cs"/>
              </a:rPr>
              <a:t>Molly Pitcher</a:t>
            </a:r>
            <a:endParaRPr lang="en-US" sz="71400" b="1" spc="150" dirty="0">
              <a:ln w="11430"/>
              <a:solidFill>
                <a:schemeClr val="tx1">
                  <a:lumMod val="90000"/>
                  <a:lumOff val="10000"/>
                </a:schemeClr>
              </a:solidFill>
              <a:effectLst>
                <a:glow rad="127000">
                  <a:srgbClr val="0E0E0E"/>
                </a:glow>
                <a:outerShdw blurRad="38100" dist="38100" dir="2700000" algn="tl">
                  <a:srgbClr val="000000">
                    <a:alpha val="43137"/>
                  </a:srgbClr>
                </a:outerShdw>
              </a:effectLst>
            </a:endParaRPr>
          </a:p>
        </p:txBody>
      </p:sp>
      <p:sp>
        <p:nvSpPr>
          <p:cNvPr id="5" name="Content Placeholder 4"/>
          <p:cNvSpPr>
            <a:spLocks noGrp="1"/>
          </p:cNvSpPr>
          <p:nvPr>
            <p:ph sz="half" idx="2"/>
          </p:nvPr>
        </p:nvSpPr>
        <p:spPr>
          <a:xfrm>
            <a:off x="2438400" y="4343400"/>
            <a:ext cx="5791200" cy="1314928"/>
          </a:xfrm>
        </p:spPr>
        <p:txBody>
          <a:bodyPr>
            <a:normAutofit fontScale="92500" lnSpcReduction="20000"/>
          </a:bodyPr>
          <a:lstStyle/>
          <a:p>
            <a:pPr marL="0" indent="0">
              <a:buNone/>
            </a:pPr>
            <a:r>
              <a:rPr lang="en-US" b="1" dirty="0">
                <a:solidFill>
                  <a:schemeClr val="accent5">
                    <a:lumMod val="20000"/>
                    <a:lumOff val="80000"/>
                  </a:schemeClr>
                </a:solidFill>
                <a:effectLst>
                  <a:glow rad="101600">
                    <a:srgbClr val="0E0E0E">
                      <a:alpha val="60000"/>
                    </a:srgbClr>
                  </a:glow>
                  <a:outerShdw blurRad="38100" dist="38100" dir="2700000" algn="tl">
                    <a:srgbClr val="000000">
                      <a:alpha val="43137"/>
                    </a:srgbClr>
                  </a:outerShdw>
                </a:effectLst>
                <a:latin typeface="+mj-lt"/>
              </a:rPr>
              <a:t>A legend circulated of a woman who took her husband’s place at an artillery piece during the Battle of Monmouth.</a:t>
            </a:r>
          </a:p>
        </p:txBody>
      </p:sp>
    </p:spTree>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40000"/>
                <a:lumOff val="60000"/>
              </a:schemeClr>
            </a:gs>
            <a:gs pos="53000">
              <a:schemeClr val="bg2">
                <a:lumMod val="20000"/>
                <a:lumOff val="80000"/>
              </a:schemeClr>
            </a:gs>
            <a:gs pos="100000">
              <a:schemeClr val="bg2">
                <a:lumMod val="40000"/>
                <a:lumOff val="60000"/>
              </a:schemeClr>
            </a:gs>
          </a:gsLst>
          <a:lin ang="2700000" scaled="1"/>
          <a:tileRect/>
        </a:gradFill>
        <a:effectLst/>
      </p:bgPr>
    </p:bg>
    <p:spTree>
      <p:nvGrpSpPr>
        <p:cNvPr id="1" name=""/>
        <p:cNvGrpSpPr/>
        <p:nvPr/>
      </p:nvGrpSpPr>
      <p:grpSpPr>
        <a:xfrm>
          <a:off x="0" y="0"/>
          <a:ext cx="0" cy="0"/>
          <a:chOff x="0" y="0"/>
          <a:chExt cx="0" cy="0"/>
        </a:xfrm>
      </p:grpSpPr>
      <p:pic>
        <p:nvPicPr>
          <p:cNvPr id="2050" name="Picture 2" descr="Nancy Hart holding British soldiers at gunpoint during the American Revolutionary War, 1778."/>
          <p:cNvPicPr>
            <a:picLocks noChangeAspect="1" noChangeArrowheads="1"/>
          </p:cNvPicPr>
          <p:nvPr/>
        </p:nvPicPr>
        <p:blipFill rotWithShape="1">
          <a:blip r:embed="rId3">
            <a:extLst>
              <a:ext uri="{28A0092B-C50C-407E-A947-70E740481C1C}">
                <a14:useLocalDpi xmlns:a14="http://schemas.microsoft.com/office/drawing/2010/main" val="0"/>
              </a:ext>
            </a:extLst>
          </a:blip>
          <a:srcRect l="6792" r="679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2"/>
          <p:cNvSpPr>
            <a:spLocks noGrp="1"/>
          </p:cNvSpPr>
          <p:nvPr>
            <p:ph type="title"/>
          </p:nvPr>
        </p:nvSpPr>
        <p:spPr>
          <a:xfrm>
            <a:off x="2057400" y="304800"/>
            <a:ext cx="7086600" cy="1143000"/>
          </a:xfrm>
        </p:spPr>
        <p:txBody>
          <a:bodyPr>
            <a:noAutofit/>
            <a:scene3d>
              <a:camera prst="orthographicFront"/>
              <a:lightRig rig="soft" dir="t">
                <a:rot lat="0" lon="0" rev="10800000"/>
              </a:lightRig>
            </a:scene3d>
            <a:sp3d>
              <a:bevelT w="27940" h="12700"/>
              <a:contourClr>
                <a:srgbClr val="DDDDDD"/>
              </a:contourClr>
            </a:sp3d>
          </a:bodyPr>
          <a:lstStyle/>
          <a:p>
            <a:r>
              <a:rPr lang="en-US" sz="6000" b="1" spc="150" dirty="0">
                <a:ln w="11430"/>
                <a:solidFill>
                  <a:srgbClr val="FBD1E1"/>
                </a:solidFill>
                <a:effectLst>
                  <a:glow rad="101600">
                    <a:srgbClr val="3B3B3B">
                      <a:alpha val="60000"/>
                    </a:srgbClr>
                  </a:glow>
                  <a:outerShdw blurRad="25400" algn="tl" rotWithShape="0">
                    <a:srgbClr val="000000">
                      <a:alpha val="43000"/>
                    </a:srgbClr>
                  </a:outerShdw>
                </a:effectLst>
              </a:rPr>
              <a:t>Nancy Morgan Hart</a:t>
            </a:r>
          </a:p>
        </p:txBody>
      </p:sp>
      <p:sp>
        <p:nvSpPr>
          <p:cNvPr id="3" name="Rectangle 2"/>
          <p:cNvSpPr/>
          <p:nvPr/>
        </p:nvSpPr>
        <p:spPr>
          <a:xfrm>
            <a:off x="3323280" y="1371600"/>
            <a:ext cx="2467920" cy="584775"/>
          </a:xfrm>
          <a:prstGeom prst="rect">
            <a:avLst/>
          </a:prstGeom>
        </p:spPr>
        <p:txBody>
          <a:bodyPr wrap="none">
            <a:spAutoFit/>
          </a:bodyPr>
          <a:lstStyle/>
          <a:p>
            <a:r>
              <a:rPr lang="en-US" sz="3200" b="1" dirty="0">
                <a:solidFill>
                  <a:srgbClr val="CCB898">
                    <a:lumMod val="20000"/>
                    <a:lumOff val="80000"/>
                  </a:srgbClr>
                </a:solidFill>
                <a:effectLst>
                  <a:glow rad="101600">
                    <a:srgbClr val="0E0E0E">
                      <a:alpha val="60000"/>
                    </a:srgbClr>
                  </a:glow>
                  <a:outerShdw blurRad="38100" dist="38100" dir="2700000" algn="tl">
                    <a:srgbClr val="000000">
                      <a:alpha val="43137"/>
                    </a:srgbClr>
                  </a:outerShdw>
                </a:effectLst>
                <a:latin typeface="Centaur"/>
              </a:rPr>
              <a:t>Georgia Patriot</a:t>
            </a:r>
            <a:endParaRPr lang="en-US" dirty="0"/>
          </a:p>
        </p:txBody>
      </p:sp>
    </p:spTree>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49000">
              <a:schemeClr val="tx2">
                <a:lumMod val="90000"/>
                <a:lumOff val="10000"/>
              </a:schemeClr>
            </a:gs>
            <a:gs pos="100000">
              <a:schemeClr val="tx2"/>
            </a:gs>
            <a:gs pos="0">
              <a:schemeClr val="tx1"/>
            </a:gs>
          </a:gsLst>
          <a:lin ang="2700000" scaled="1"/>
          <a:tileRect/>
        </a:gradFill>
        <a:effectLst/>
      </p:bgPr>
    </p:bg>
    <p:spTree>
      <p:nvGrpSpPr>
        <p:cNvPr id="1" name=""/>
        <p:cNvGrpSpPr/>
        <p:nvPr/>
      </p:nvGrpSpPr>
      <p:grpSpPr>
        <a:xfrm>
          <a:off x="0" y="0"/>
          <a:ext cx="0" cy="0"/>
          <a:chOff x="0" y="0"/>
          <a:chExt cx="0" cy="0"/>
        </a:xfrm>
      </p:grpSpPr>
      <p:pic>
        <p:nvPicPr>
          <p:cNvPr id="1026" name="Picture 2" descr="http://www.pocanticohills.org/revolution/har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182"/>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 y="6423063"/>
            <a:ext cx="2744747" cy="307777"/>
          </a:xfrm>
          <a:prstGeom prst="rect">
            <a:avLst/>
          </a:prstGeom>
        </p:spPr>
        <p:txBody>
          <a:bodyPr wrap="square">
            <a:spAutoFit/>
          </a:bodyPr>
          <a:lstStyle/>
          <a:p>
            <a:r>
              <a:rPr lang="en-US" sz="1400" b="1" dirty="0">
                <a:latin typeface="+mj-lt"/>
                <a:cs typeface="Calibri" pitchFamily="34" charset="0"/>
              </a:rPr>
              <a:t>By </a:t>
            </a:r>
            <a:r>
              <a:rPr lang="en-US" sz="1400" b="1" dirty="0">
                <a:latin typeface="+mj-lt"/>
                <a:cs typeface="Calibri" pitchFamily="34" charset="0"/>
                <a:hlinkClick r:id="rId4"/>
              </a:rPr>
              <a:t>Christian M.</a:t>
            </a:r>
            <a:endParaRPr lang="en-US" sz="1400" b="1" dirty="0">
              <a:latin typeface="+mj-lt"/>
              <a:cs typeface="Calibri" pitchFamily="34" charset="0"/>
            </a:endParaRPr>
          </a:p>
        </p:txBody>
      </p:sp>
    </p:spTree>
    <p:extLst>
      <p:ext uri="{BB962C8B-B14F-4D97-AF65-F5344CB8AC3E}">
        <p14:creationId xmlns:p14="http://schemas.microsoft.com/office/powerpoint/2010/main" val="1360219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A192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200" t="4116" r="7362" b="2085"/>
          <a:stretch/>
        </p:blipFill>
        <p:spPr>
          <a:xfrm>
            <a:off x="0" y="0"/>
            <a:ext cx="4800600" cy="6858000"/>
          </a:xfrm>
          <a:prstGeom prst="rect">
            <a:avLst/>
          </a:prstGeom>
        </p:spPr>
      </p:pic>
      <p:sp>
        <p:nvSpPr>
          <p:cNvPr id="5" name="Rectangle 4"/>
          <p:cNvSpPr/>
          <p:nvPr/>
        </p:nvSpPr>
        <p:spPr>
          <a:xfrm>
            <a:off x="3965039" y="0"/>
            <a:ext cx="835561" cy="6858000"/>
          </a:xfrm>
          <a:prstGeom prst="rect">
            <a:avLst/>
          </a:prstGeom>
          <a:gradFill flip="none" rotWithShape="1">
            <a:gsLst>
              <a:gs pos="100000">
                <a:srgbClr val="1B1A22"/>
              </a:gs>
              <a:gs pos="0">
                <a:srgbClr val="1B1A22">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itle 1"/>
          <p:cNvSpPr>
            <a:spLocks noGrp="1"/>
          </p:cNvSpPr>
          <p:nvPr>
            <p:ph type="ctrTitle"/>
          </p:nvPr>
        </p:nvSpPr>
        <p:spPr>
          <a:xfrm>
            <a:off x="3429000" y="762000"/>
            <a:ext cx="5715000" cy="192405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7200" b="1" dirty="0">
                <a:ln w="11430"/>
                <a:solidFill>
                  <a:srgbClr val="DBCFD1"/>
                </a:solidFill>
                <a:effectLst>
                  <a:outerShdw blurRad="50800" dist="39000" dir="5460000" algn="tl">
                    <a:srgbClr val="000000">
                      <a:alpha val="38000"/>
                    </a:srgbClr>
                  </a:outerShdw>
                </a:effectLst>
                <a:latin typeface="Centaur" pitchFamily="18" charset="0"/>
              </a:rPr>
              <a:t>REMEMBER</a:t>
            </a:r>
            <a:endParaRPr lang="en-US" sz="8800" b="1" dirty="0">
              <a:ln w="11430"/>
              <a:solidFill>
                <a:srgbClr val="DBCFD1"/>
              </a:solidFill>
              <a:effectLst>
                <a:outerShdw blurRad="50800" dist="39000" dir="5460000" algn="tl">
                  <a:srgbClr val="000000">
                    <a:alpha val="38000"/>
                  </a:srgbClr>
                </a:outerShdw>
              </a:effectLst>
              <a:latin typeface="Centaur" pitchFamily="18" charset="0"/>
            </a:endParaRPr>
          </a:p>
        </p:txBody>
      </p:sp>
      <p:sp>
        <p:nvSpPr>
          <p:cNvPr id="3" name="Subtitle 2"/>
          <p:cNvSpPr>
            <a:spLocks noGrp="1"/>
          </p:cNvSpPr>
          <p:nvPr>
            <p:ph type="subTitle" idx="1"/>
          </p:nvPr>
        </p:nvSpPr>
        <p:spPr>
          <a:xfrm>
            <a:off x="3429000" y="2362200"/>
            <a:ext cx="5715000" cy="2286000"/>
          </a:xfrm>
        </p:spPr>
        <p:txBody>
          <a:bodyPr>
            <a:noAutofit/>
          </a:bodyPr>
          <a:lstStyle/>
          <a:p>
            <a:r>
              <a:rPr lang="en-US" sz="8000" dirty="0">
                <a:solidFill>
                  <a:srgbClr val="FBD1E1"/>
                </a:solidFill>
                <a:effectLst>
                  <a:outerShdw blurRad="38100" dist="38100" dir="2700000" algn="tl">
                    <a:srgbClr val="000000">
                      <a:alpha val="43137"/>
                    </a:srgbClr>
                  </a:outerShdw>
                </a:effectLst>
                <a:latin typeface="Monotype Corsiva" pitchFamily="66" charset="0"/>
              </a:rPr>
              <a:t>the Ladies</a:t>
            </a:r>
            <a:endParaRPr lang="en-US" sz="9600" dirty="0">
              <a:solidFill>
                <a:srgbClr val="FBD1E1"/>
              </a:solidFill>
              <a:effectLst>
                <a:outerShdw blurRad="38100" dist="38100" dir="2700000" algn="tl">
                  <a:srgbClr val="000000">
                    <a:alpha val="43137"/>
                  </a:srgbClr>
                </a:outerShdw>
              </a:effectLst>
              <a:latin typeface="Monotype Corsiva" pitchFamily="66" charset="0"/>
            </a:endParaRPr>
          </a:p>
        </p:txBody>
      </p:sp>
      <p:sp>
        <p:nvSpPr>
          <p:cNvPr id="6" name="Rectangle 5"/>
          <p:cNvSpPr/>
          <p:nvPr/>
        </p:nvSpPr>
        <p:spPr>
          <a:xfrm>
            <a:off x="4191000" y="4048542"/>
            <a:ext cx="4191000" cy="2123658"/>
          </a:xfrm>
          <a:prstGeom prst="rect">
            <a:avLst/>
          </a:prstGeom>
        </p:spPr>
        <p:txBody>
          <a:bodyPr wrap="square">
            <a:spAutoFit/>
          </a:bodyPr>
          <a:lstStyle/>
          <a:p>
            <a:pPr algn="ctr"/>
            <a:r>
              <a:rPr lang="en-US" sz="6600" b="1" dirty="0">
                <a:ln w="11430"/>
                <a:solidFill>
                  <a:srgbClr val="DBCFD1"/>
                </a:solidFill>
                <a:effectLst>
                  <a:outerShdw blurRad="50800" dist="39000" dir="5460000" algn="tl">
                    <a:srgbClr val="000000">
                      <a:alpha val="38000"/>
                    </a:srgbClr>
                  </a:outerShdw>
                </a:effectLst>
                <a:latin typeface="Centaur" pitchFamily="18" charset="0"/>
                <a:ea typeface="+mj-ea"/>
                <a:cs typeface="+mj-cs"/>
              </a:rPr>
              <a:t>Abigail </a:t>
            </a:r>
            <a:br>
              <a:rPr lang="en-US" sz="6600" b="1" dirty="0">
                <a:ln w="11430"/>
                <a:solidFill>
                  <a:srgbClr val="DBCFD1"/>
                </a:solidFill>
                <a:effectLst>
                  <a:outerShdw blurRad="50800" dist="39000" dir="5460000" algn="tl">
                    <a:srgbClr val="000000">
                      <a:alpha val="38000"/>
                    </a:srgbClr>
                  </a:outerShdw>
                </a:effectLst>
                <a:latin typeface="Centaur" pitchFamily="18" charset="0"/>
                <a:ea typeface="+mj-ea"/>
                <a:cs typeface="+mj-cs"/>
              </a:rPr>
            </a:br>
            <a:r>
              <a:rPr lang="en-US" sz="6600" b="1" dirty="0">
                <a:ln w="11430"/>
                <a:solidFill>
                  <a:srgbClr val="DBCFD1"/>
                </a:solidFill>
                <a:effectLst>
                  <a:outerShdw blurRad="50800" dist="39000" dir="5460000" algn="tl">
                    <a:srgbClr val="000000">
                      <a:alpha val="38000"/>
                    </a:srgbClr>
                  </a:outerShdw>
                </a:effectLst>
                <a:latin typeface="Centaur" pitchFamily="18" charset="0"/>
                <a:ea typeface="+mj-ea"/>
                <a:cs typeface="+mj-cs"/>
              </a:rPr>
              <a:t>Adams</a:t>
            </a:r>
            <a:endParaRPr lang="en-US" sz="1600" dirty="0"/>
          </a:p>
        </p:txBody>
      </p:sp>
    </p:spTree>
    <p:extLst>
      <p:ext uri="{BB962C8B-B14F-4D97-AF65-F5344CB8AC3E}">
        <p14:creationId xmlns:p14="http://schemas.microsoft.com/office/powerpoint/2010/main" val="121401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A192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1143000"/>
          </a:xfrm>
        </p:spPr>
        <p:txBody>
          <a:bodyPr>
            <a:noAutofit/>
          </a:bodyPr>
          <a:lstStyle/>
          <a:p>
            <a:r>
              <a:rPr lang="en-US" sz="7600" b="1" dirty="0">
                <a:solidFill>
                  <a:schemeClr val="bg2">
                    <a:lumMod val="20000"/>
                    <a:lumOff val="80000"/>
                  </a:schemeClr>
                </a:solidFill>
              </a:rPr>
              <a:t>Evaluating Revolutions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0241433"/>
              </p:ext>
            </p:extLst>
          </p:nvPr>
        </p:nvGraphicFramePr>
        <p:xfrm>
          <a:off x="457200" y="2667000"/>
          <a:ext cx="8229600" cy="2743200"/>
        </p:xfrm>
        <a:graphic>
          <a:graphicData uri="http://schemas.openxmlformats.org/drawingml/2006/table">
            <a:tbl>
              <a:tblPr firstRow="1" bandRow="1">
                <a:tableStyleId>{BC89EF96-8CEA-46FF-86C4-4CE0E7609802}</a:tableStyleId>
              </a:tblPr>
              <a:tblGrid>
                <a:gridCol w="4114800">
                  <a:extLst>
                    <a:ext uri="{9D8B030D-6E8A-4147-A177-3AD203B41FA5}">
                      <a16:colId xmlns:a16="http://schemas.microsoft.com/office/drawing/2014/main" val="1194167585"/>
                    </a:ext>
                  </a:extLst>
                </a:gridCol>
                <a:gridCol w="4114800">
                  <a:extLst>
                    <a:ext uri="{9D8B030D-6E8A-4147-A177-3AD203B41FA5}">
                      <a16:colId xmlns:a16="http://schemas.microsoft.com/office/drawing/2014/main" val="3496498995"/>
                    </a:ext>
                  </a:extLst>
                </a:gridCol>
              </a:tblGrid>
              <a:tr h="800100">
                <a:tc>
                  <a:txBody>
                    <a:bodyPr/>
                    <a:lstStyle/>
                    <a:p>
                      <a:pPr algn="ctr"/>
                      <a:r>
                        <a:rPr lang="en-US" sz="3600" dirty="0">
                          <a:solidFill>
                            <a:schemeClr val="tx2">
                              <a:lumMod val="75000"/>
                              <a:lumOff val="25000"/>
                            </a:schemeClr>
                          </a:solidFill>
                        </a:rPr>
                        <a:t>Political Revolution</a:t>
                      </a:r>
                    </a:p>
                  </a:txBody>
                  <a:tcPr anchor="ctr"/>
                </a:tc>
                <a:tc>
                  <a:txBody>
                    <a:bodyPr/>
                    <a:lstStyle/>
                    <a:p>
                      <a:pPr algn="ctr"/>
                      <a:r>
                        <a:rPr lang="en-US" sz="3600" dirty="0">
                          <a:solidFill>
                            <a:schemeClr val="accent1">
                              <a:lumMod val="20000"/>
                              <a:lumOff val="80000"/>
                            </a:schemeClr>
                          </a:solidFill>
                        </a:rPr>
                        <a:t>Social Revolution</a:t>
                      </a:r>
                    </a:p>
                  </a:txBody>
                  <a:tcPr anchor="ctr"/>
                </a:tc>
                <a:extLst>
                  <a:ext uri="{0D108BD9-81ED-4DB2-BD59-A6C34878D82A}">
                    <a16:rowId xmlns:a16="http://schemas.microsoft.com/office/drawing/2014/main" val="3890201176"/>
                  </a:ext>
                </a:extLst>
              </a:tr>
              <a:tr h="1943100">
                <a:tc>
                  <a:txBody>
                    <a:bodyPr/>
                    <a:lstStyle/>
                    <a:p>
                      <a:pPr algn="ctr"/>
                      <a:r>
                        <a:rPr lang="en-US" sz="3200" dirty="0">
                          <a:solidFill>
                            <a:schemeClr val="tx2">
                              <a:lumMod val="75000"/>
                              <a:lumOff val="25000"/>
                            </a:schemeClr>
                          </a:solidFill>
                        </a:rPr>
                        <a:t>A revolution</a:t>
                      </a:r>
                      <a:r>
                        <a:rPr lang="en-US" sz="3200" baseline="0" dirty="0">
                          <a:solidFill>
                            <a:schemeClr val="tx2">
                              <a:lumMod val="75000"/>
                              <a:lumOff val="25000"/>
                            </a:schemeClr>
                          </a:solidFill>
                        </a:rPr>
                        <a:t> that produces a change </a:t>
                      </a:r>
                      <a:br>
                        <a:rPr lang="en-US" sz="3200" baseline="0" dirty="0">
                          <a:solidFill>
                            <a:schemeClr val="tx2">
                              <a:lumMod val="75000"/>
                              <a:lumOff val="25000"/>
                            </a:schemeClr>
                          </a:solidFill>
                        </a:rPr>
                      </a:br>
                      <a:r>
                        <a:rPr lang="en-US" sz="3200" baseline="0" dirty="0">
                          <a:solidFill>
                            <a:schemeClr val="tx2">
                              <a:lumMod val="75000"/>
                              <a:lumOff val="25000"/>
                            </a:schemeClr>
                          </a:solidFill>
                        </a:rPr>
                        <a:t>in </a:t>
                      </a:r>
                      <a:r>
                        <a:rPr lang="en-US" sz="3200" b="1" baseline="0" dirty="0">
                          <a:solidFill>
                            <a:schemeClr val="tx2">
                              <a:lumMod val="75000"/>
                              <a:lumOff val="25000"/>
                            </a:schemeClr>
                          </a:solidFill>
                        </a:rPr>
                        <a:t>government</a:t>
                      </a:r>
                      <a:endParaRPr lang="en-US" sz="3200" b="1" dirty="0">
                        <a:solidFill>
                          <a:schemeClr val="tx2">
                            <a:lumMod val="75000"/>
                            <a:lumOff val="25000"/>
                          </a:schemeClr>
                        </a:solidFill>
                      </a:endParaRPr>
                    </a:p>
                  </a:txBody>
                  <a:tcPr anchor="ctr"/>
                </a:tc>
                <a:tc>
                  <a:txBody>
                    <a:bodyPr/>
                    <a:lstStyle/>
                    <a:p>
                      <a:pPr algn="ctr"/>
                      <a:r>
                        <a:rPr lang="en-US" sz="3200" dirty="0">
                          <a:solidFill>
                            <a:schemeClr val="accent1">
                              <a:lumMod val="20000"/>
                              <a:lumOff val="80000"/>
                            </a:schemeClr>
                          </a:solidFill>
                        </a:rPr>
                        <a:t>A Revolution</a:t>
                      </a:r>
                      <a:r>
                        <a:rPr lang="en-US" sz="3200" baseline="0" dirty="0">
                          <a:solidFill>
                            <a:schemeClr val="accent1">
                              <a:lumMod val="20000"/>
                              <a:lumOff val="80000"/>
                            </a:schemeClr>
                          </a:solidFill>
                        </a:rPr>
                        <a:t> that produces a change </a:t>
                      </a:r>
                      <a:br>
                        <a:rPr lang="en-US" sz="3200" baseline="0" dirty="0">
                          <a:solidFill>
                            <a:schemeClr val="accent1">
                              <a:lumMod val="20000"/>
                              <a:lumOff val="80000"/>
                            </a:schemeClr>
                          </a:solidFill>
                        </a:rPr>
                      </a:br>
                      <a:r>
                        <a:rPr lang="en-US" sz="3200" baseline="0" dirty="0">
                          <a:solidFill>
                            <a:schemeClr val="accent1">
                              <a:lumMod val="20000"/>
                              <a:lumOff val="80000"/>
                            </a:schemeClr>
                          </a:solidFill>
                        </a:rPr>
                        <a:t>in </a:t>
                      </a:r>
                      <a:r>
                        <a:rPr lang="en-US" sz="3200" b="1" baseline="0" dirty="0">
                          <a:solidFill>
                            <a:schemeClr val="accent1">
                              <a:lumMod val="20000"/>
                              <a:lumOff val="80000"/>
                            </a:schemeClr>
                          </a:solidFill>
                        </a:rPr>
                        <a:t>society</a:t>
                      </a:r>
                      <a:endParaRPr lang="en-US" sz="3200" b="1" dirty="0">
                        <a:solidFill>
                          <a:schemeClr val="accent1">
                            <a:lumMod val="20000"/>
                            <a:lumOff val="80000"/>
                          </a:schemeClr>
                        </a:solidFill>
                      </a:endParaRPr>
                    </a:p>
                  </a:txBody>
                  <a:tcPr anchor="ctr"/>
                </a:tc>
                <a:extLst>
                  <a:ext uri="{0D108BD9-81ED-4DB2-BD59-A6C34878D82A}">
                    <a16:rowId xmlns:a16="http://schemas.microsoft.com/office/drawing/2014/main" val="475495658"/>
                  </a:ext>
                </a:extLst>
              </a:tr>
            </a:tbl>
          </a:graphicData>
        </a:graphic>
      </p:graphicFrame>
    </p:spTree>
    <p:extLst>
      <p:ext uri="{BB962C8B-B14F-4D97-AF65-F5344CB8AC3E}">
        <p14:creationId xmlns:p14="http://schemas.microsoft.com/office/powerpoint/2010/main" val="100247621"/>
      </p:ext>
    </p:extLst>
  </p:cSld>
  <p:clrMapOvr>
    <a:overrideClrMapping bg1="lt1" tx1="dk1" bg2="lt2" tx2="dk2" accent1="accent1" accent2="accent2" accent3="accent3" accent4="accent4" accent5="accent5" accent6="accent6" hlink="hlink" folHlink="folHlink"/>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A192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200" t="4116" r="7362" b="2085"/>
          <a:stretch/>
        </p:blipFill>
        <p:spPr>
          <a:xfrm>
            <a:off x="0" y="0"/>
            <a:ext cx="4800600" cy="6858000"/>
          </a:xfrm>
          <a:prstGeom prst="rect">
            <a:avLst/>
          </a:prstGeom>
        </p:spPr>
      </p:pic>
      <p:sp>
        <p:nvSpPr>
          <p:cNvPr id="5" name="Rectangle 4"/>
          <p:cNvSpPr/>
          <p:nvPr/>
        </p:nvSpPr>
        <p:spPr>
          <a:xfrm>
            <a:off x="3965039" y="0"/>
            <a:ext cx="835561" cy="6858000"/>
          </a:xfrm>
          <a:prstGeom prst="rect">
            <a:avLst/>
          </a:prstGeom>
          <a:gradFill flip="none" rotWithShape="1">
            <a:gsLst>
              <a:gs pos="100000">
                <a:srgbClr val="1B1A22"/>
              </a:gs>
              <a:gs pos="0">
                <a:srgbClr val="1B1A22">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Content Placeholder 7"/>
          <p:cNvSpPr txBox="1">
            <a:spLocks/>
          </p:cNvSpPr>
          <p:nvPr/>
        </p:nvSpPr>
        <p:spPr>
          <a:xfrm>
            <a:off x="4495800" y="381000"/>
            <a:ext cx="4572000" cy="6477000"/>
          </a:xfrm>
          <a:prstGeom prst="rect">
            <a:avLst/>
          </a:prstGeom>
          <a:noFill/>
          <a:effectLst>
            <a:softEdge rad="31750"/>
          </a:effectLst>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9538" indent="-109538" fontAlgn="auto">
              <a:lnSpc>
                <a:spcPct val="110000"/>
              </a:lnSpc>
              <a:spcAft>
                <a:spcPts val="0"/>
              </a:spcAft>
              <a:buFont typeface="Arial" pitchFamily="34" charset="0"/>
              <a:buNone/>
            </a:pPr>
            <a:r>
              <a:rPr lang="en-US" b="1" dirty="0">
                <a:solidFill>
                  <a:schemeClr val="bg1">
                    <a:lumMod val="20000"/>
                    <a:lumOff val="80000"/>
                  </a:schemeClr>
                </a:solidFill>
                <a:latin typeface="+mj-lt"/>
              </a:rPr>
              <a:t>"I long to hear that you have declared an independency. And, by the way, in the new code of laws which I suppose it will be necessary for you to make, I desire you would </a:t>
            </a:r>
            <a:r>
              <a:rPr lang="en-US" b="1" dirty="0">
                <a:solidFill>
                  <a:srgbClr val="FBD1E1"/>
                </a:solidFill>
                <a:effectLst/>
                <a:latin typeface="+mj-lt"/>
              </a:rPr>
              <a:t>remember the ladies </a:t>
            </a:r>
            <a:r>
              <a:rPr lang="en-US" b="1" dirty="0">
                <a:solidFill>
                  <a:schemeClr val="bg1">
                    <a:lumMod val="20000"/>
                    <a:lumOff val="80000"/>
                  </a:schemeClr>
                </a:solidFill>
                <a:latin typeface="+mj-lt"/>
              </a:rPr>
              <a:t>and be more generous and favorable to them than your ancestors. </a:t>
            </a:r>
          </a:p>
          <a:p>
            <a:pPr marL="109538" indent="-109538" fontAlgn="auto">
              <a:lnSpc>
                <a:spcPct val="110000"/>
              </a:lnSpc>
              <a:spcBef>
                <a:spcPts val="1200"/>
              </a:spcBef>
              <a:spcAft>
                <a:spcPts val="0"/>
              </a:spcAft>
              <a:buFont typeface="Arial" pitchFamily="34" charset="0"/>
              <a:buNone/>
            </a:pPr>
            <a:r>
              <a:rPr lang="en-US" b="1" dirty="0">
                <a:solidFill>
                  <a:schemeClr val="bg1">
                    <a:lumMod val="20000"/>
                    <a:lumOff val="80000"/>
                  </a:schemeClr>
                </a:solidFill>
                <a:latin typeface="+mj-lt"/>
              </a:rPr>
              <a:t>“Do not put such unlimited power into the hands of the husbands. Remember, all men would be tyrants if they could.”</a:t>
            </a:r>
          </a:p>
          <a:p>
            <a:pPr marL="0" indent="0" fontAlgn="auto">
              <a:spcAft>
                <a:spcPts val="0"/>
              </a:spcAft>
              <a:buFont typeface="Arial" pitchFamily="34" charset="0"/>
              <a:buNone/>
            </a:pPr>
            <a:endParaRPr lang="en-US" sz="700" b="1" dirty="0">
              <a:solidFill>
                <a:schemeClr val="bg1">
                  <a:lumMod val="20000"/>
                  <a:lumOff val="80000"/>
                </a:schemeClr>
              </a:solidFill>
              <a:latin typeface="+mj-lt"/>
            </a:endParaRPr>
          </a:p>
          <a:p>
            <a:pPr marL="2000250" indent="0" fontAlgn="auto">
              <a:lnSpc>
                <a:spcPct val="110000"/>
              </a:lnSpc>
              <a:spcAft>
                <a:spcPts val="0"/>
              </a:spcAft>
              <a:buFont typeface="Arial" pitchFamily="34" charset="0"/>
              <a:buNone/>
            </a:pPr>
            <a:r>
              <a:rPr lang="en-US" sz="2800" b="1" dirty="0">
                <a:solidFill>
                  <a:schemeClr val="bg1">
                    <a:lumMod val="20000"/>
                    <a:lumOff val="80000"/>
                  </a:schemeClr>
                </a:solidFill>
                <a:latin typeface="+mj-lt"/>
              </a:rPr>
              <a:t>To John Adams </a:t>
            </a:r>
            <a:br>
              <a:rPr lang="en-US" sz="2800" b="1" dirty="0">
                <a:solidFill>
                  <a:schemeClr val="bg1">
                    <a:lumMod val="20000"/>
                    <a:lumOff val="80000"/>
                  </a:schemeClr>
                </a:solidFill>
                <a:latin typeface="+mj-lt"/>
              </a:rPr>
            </a:br>
            <a:r>
              <a:rPr lang="en-US" sz="2800" b="1" dirty="0">
                <a:solidFill>
                  <a:schemeClr val="bg1">
                    <a:lumMod val="20000"/>
                    <a:lumOff val="80000"/>
                  </a:schemeClr>
                </a:solidFill>
                <a:latin typeface="+mj-lt"/>
              </a:rPr>
              <a:t> (March 1776)</a:t>
            </a:r>
          </a:p>
        </p:txBody>
      </p:sp>
    </p:spTree>
    <p:extLst>
      <p:ext uri="{BB962C8B-B14F-4D97-AF65-F5344CB8AC3E}">
        <p14:creationId xmlns:p14="http://schemas.microsoft.com/office/powerpoint/2010/main" val="34532249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sp>
        <p:nvSpPr>
          <p:cNvPr id="11" name="Rectangle 10"/>
          <p:cNvSpPr/>
          <p:nvPr/>
        </p:nvSpPr>
        <p:spPr>
          <a:xfrm flipV="1">
            <a:off x="0" y="4038600"/>
            <a:ext cx="9144000" cy="2819400"/>
          </a:xfrm>
          <a:prstGeom prst="rect">
            <a:avLst/>
          </a:prstGeom>
          <a:gradFill flip="none" rotWithShape="1">
            <a:gsLst>
              <a:gs pos="0">
                <a:srgbClr val="000000">
                  <a:alpha val="80000"/>
                </a:srgbClr>
              </a:gs>
              <a:gs pos="8200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7175" y="5029200"/>
            <a:ext cx="6753225" cy="1143000"/>
          </a:xfrm>
        </p:spPr>
        <p:txBody>
          <a:bodyPr>
            <a:noAutofit/>
          </a:bodyPr>
          <a:lstStyle/>
          <a:p>
            <a:r>
              <a:rPr lang="en-US" sz="11500" dirty="0">
                <a:solidFill>
                  <a:schemeClr val="bg1">
                    <a:lumMod val="20000"/>
                    <a:lumOff val="80000"/>
                  </a:schemeClr>
                </a:solidFill>
              </a:rPr>
              <a:t>NOT YET</a:t>
            </a:r>
          </a:p>
        </p:txBody>
      </p:sp>
      <p:sp>
        <p:nvSpPr>
          <p:cNvPr id="6" name="Rectangle 5"/>
          <p:cNvSpPr/>
          <p:nvPr/>
        </p:nvSpPr>
        <p:spPr>
          <a:xfrm>
            <a:off x="7239000" y="6477000"/>
            <a:ext cx="1828800" cy="307777"/>
          </a:xfrm>
          <a:prstGeom prst="rect">
            <a:avLst/>
          </a:prstGeom>
        </p:spPr>
        <p:txBody>
          <a:bodyPr wrap="square">
            <a:spAutoFit/>
          </a:bodyPr>
          <a:lstStyle/>
          <a:p>
            <a:pPr algn="r"/>
            <a:r>
              <a:rPr lang="en-US" sz="1400" dirty="0">
                <a:solidFill>
                  <a:schemeClr val="bg1">
                    <a:lumMod val="20000"/>
                    <a:lumOff val="80000"/>
                  </a:schemeClr>
                </a:solidFill>
                <a:latin typeface="+mj-lt"/>
              </a:rPr>
              <a:t>Photo by Vox Efx</a:t>
            </a:r>
          </a:p>
        </p:txBody>
      </p:sp>
    </p:spTree>
    <p:extLst>
      <p:ext uri="{BB962C8B-B14F-4D97-AF65-F5344CB8AC3E}">
        <p14:creationId xmlns:p14="http://schemas.microsoft.com/office/powerpoint/2010/main" val="2099309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sp>
        <p:nvSpPr>
          <p:cNvPr id="11" name="Rectangle 10"/>
          <p:cNvSpPr/>
          <p:nvPr/>
        </p:nvSpPr>
        <p:spPr>
          <a:xfrm flipV="1">
            <a:off x="0" y="4038600"/>
            <a:ext cx="9144000" cy="2819400"/>
          </a:xfrm>
          <a:prstGeom prst="rect">
            <a:avLst/>
          </a:prstGeom>
          <a:gradFill flip="none" rotWithShape="1">
            <a:gsLst>
              <a:gs pos="0">
                <a:srgbClr val="000000">
                  <a:alpha val="80000"/>
                </a:srgbClr>
              </a:gs>
              <a:gs pos="8200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 y="4648200"/>
            <a:ext cx="6481689" cy="1569660"/>
          </a:xfrm>
          <a:prstGeom prst="rect">
            <a:avLst/>
          </a:prstGeom>
          <a:noFill/>
        </p:spPr>
        <p:txBody>
          <a:bodyPr wrap="square" rtlCol="0">
            <a:spAutoFit/>
          </a:bodyPr>
          <a:lstStyle/>
          <a:p>
            <a:pPr algn="ctr"/>
            <a:r>
              <a:rPr lang="en-US" sz="3200" b="1" dirty="0">
                <a:solidFill>
                  <a:schemeClr val="bg1">
                    <a:lumMod val="20000"/>
                    <a:lumOff val="80000"/>
                  </a:schemeClr>
                </a:solidFill>
                <a:latin typeface="+mj-lt"/>
              </a:rPr>
              <a:t>Women did not gain the ability to vote (nationwide) until the 19</a:t>
            </a:r>
            <a:r>
              <a:rPr lang="en-US" sz="3200" b="1" baseline="30000" dirty="0">
                <a:solidFill>
                  <a:schemeClr val="bg1">
                    <a:lumMod val="20000"/>
                    <a:lumOff val="80000"/>
                  </a:schemeClr>
                </a:solidFill>
                <a:latin typeface="+mj-lt"/>
              </a:rPr>
              <a:t>th</a:t>
            </a:r>
            <a:r>
              <a:rPr lang="en-US" sz="3200" b="1" dirty="0">
                <a:solidFill>
                  <a:schemeClr val="bg1">
                    <a:lumMod val="20000"/>
                    <a:lumOff val="80000"/>
                  </a:schemeClr>
                </a:solidFill>
                <a:latin typeface="+mj-lt"/>
              </a:rPr>
              <a:t> Amendment was ratified in 1920.</a:t>
            </a:r>
          </a:p>
        </p:txBody>
      </p:sp>
      <p:sp>
        <p:nvSpPr>
          <p:cNvPr id="10" name="Rectangle 9"/>
          <p:cNvSpPr/>
          <p:nvPr/>
        </p:nvSpPr>
        <p:spPr>
          <a:xfrm>
            <a:off x="7239000" y="6477000"/>
            <a:ext cx="1828800" cy="307777"/>
          </a:xfrm>
          <a:prstGeom prst="rect">
            <a:avLst/>
          </a:prstGeom>
        </p:spPr>
        <p:txBody>
          <a:bodyPr wrap="square">
            <a:spAutoFit/>
          </a:bodyPr>
          <a:lstStyle/>
          <a:p>
            <a:pPr algn="r"/>
            <a:r>
              <a:rPr lang="en-US" sz="1400" dirty="0">
                <a:solidFill>
                  <a:schemeClr val="bg1">
                    <a:lumMod val="20000"/>
                    <a:lumOff val="80000"/>
                  </a:schemeClr>
                </a:solidFill>
                <a:latin typeface="+mj-lt"/>
              </a:rPr>
              <a:t>Photo by Vox Efx</a:t>
            </a:r>
          </a:p>
        </p:txBody>
      </p:sp>
    </p:spTree>
    <p:extLst>
      <p:ext uri="{BB962C8B-B14F-4D97-AF65-F5344CB8AC3E}">
        <p14:creationId xmlns:p14="http://schemas.microsoft.com/office/powerpoint/2010/main" val="2161267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49000">
              <a:schemeClr val="bg1">
                <a:lumMod val="20000"/>
                <a:lumOff val="80000"/>
              </a:schemeClr>
            </a:gs>
            <a:gs pos="100000">
              <a:schemeClr val="bg1">
                <a:lumMod val="40000"/>
                <a:lumOff val="60000"/>
              </a:schemeClr>
            </a:gs>
            <a:gs pos="1000">
              <a:schemeClr val="bg1">
                <a:lumMod val="40000"/>
                <a:lumOff val="60000"/>
              </a:schemeClr>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538DB-BDCC-439A-A02E-51CAF9C1C1A7}"/>
              </a:ext>
            </a:extLst>
          </p:cNvPr>
          <p:cNvSpPr>
            <a:spLocks noGrp="1"/>
          </p:cNvSpPr>
          <p:nvPr>
            <p:ph type="title"/>
          </p:nvPr>
        </p:nvSpPr>
        <p:spPr>
          <a:xfrm>
            <a:off x="0" y="427038"/>
            <a:ext cx="9144000" cy="1706562"/>
          </a:xfrm>
        </p:spPr>
        <p:txBody>
          <a:bodyPr>
            <a:normAutofit/>
          </a:bodyPr>
          <a:lstStyle/>
          <a:p>
            <a:r>
              <a:rPr lang="en-US" sz="8000" b="1" dirty="0"/>
              <a:t>Property Ownership</a:t>
            </a:r>
          </a:p>
        </p:txBody>
      </p:sp>
      <p:sp>
        <p:nvSpPr>
          <p:cNvPr id="3" name="Content Placeholder 2">
            <a:extLst>
              <a:ext uri="{FF2B5EF4-FFF2-40B4-BE49-F238E27FC236}">
                <a16:creationId xmlns:a16="http://schemas.microsoft.com/office/drawing/2014/main" id="{F3C41B18-B6A2-42C7-99AA-5AAC4DF15304}"/>
              </a:ext>
            </a:extLst>
          </p:cNvPr>
          <p:cNvSpPr>
            <a:spLocks noGrp="1"/>
          </p:cNvSpPr>
          <p:nvPr>
            <p:ph sz="half" idx="1"/>
          </p:nvPr>
        </p:nvSpPr>
        <p:spPr>
          <a:xfrm>
            <a:off x="838200" y="2438400"/>
            <a:ext cx="7467600" cy="3611563"/>
          </a:xfrm>
        </p:spPr>
        <p:txBody>
          <a:bodyPr>
            <a:normAutofit/>
          </a:bodyPr>
          <a:lstStyle/>
          <a:p>
            <a:pPr marL="0" indent="0" algn="ctr">
              <a:buNone/>
            </a:pPr>
            <a:r>
              <a:rPr lang="en-US" sz="4000" dirty="0"/>
              <a:t>The American Revolution </a:t>
            </a:r>
            <a:r>
              <a:rPr lang="en-US" sz="4000" b="1" dirty="0"/>
              <a:t>DID NOT </a:t>
            </a:r>
            <a:r>
              <a:rPr lang="en-US" sz="4000" dirty="0"/>
              <a:t>result in an increase in property rights for married women. When a woman married, </a:t>
            </a:r>
            <a:r>
              <a:rPr lang="en-US" sz="4000" i="1" dirty="0"/>
              <a:t>most</a:t>
            </a:r>
            <a:r>
              <a:rPr lang="en-US" sz="4000" dirty="0"/>
              <a:t> of her property went into the hands of her husband.</a:t>
            </a:r>
          </a:p>
        </p:txBody>
      </p:sp>
    </p:spTree>
    <p:extLst>
      <p:ext uri="{BB962C8B-B14F-4D97-AF65-F5344CB8AC3E}">
        <p14:creationId xmlns:p14="http://schemas.microsoft.com/office/powerpoint/2010/main" val="3968128097"/>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10000"/>
                <a:lumOff val="90000"/>
              </a:schemeClr>
            </a:gs>
            <a:gs pos="53000">
              <a:schemeClr val="tx2">
                <a:lumMod val="25000"/>
                <a:lumOff val="75000"/>
              </a:schemeClr>
            </a:gs>
            <a:gs pos="0">
              <a:schemeClr val="tx2">
                <a:lumMod val="25000"/>
                <a:lumOff val="75000"/>
              </a:schemeClr>
            </a:gs>
          </a:gsLst>
          <a:lin ang="27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C7A2D9-822B-425A-9B78-B6CECAAE29B9}"/>
              </a:ext>
            </a:extLst>
          </p:cNvPr>
          <p:cNvSpPr/>
          <p:nvPr/>
        </p:nvSpPr>
        <p:spPr>
          <a:xfrm>
            <a:off x="4567989" y="0"/>
            <a:ext cx="4620650" cy="6858000"/>
          </a:xfrm>
          <a:prstGeom prst="rect">
            <a:avLst/>
          </a:prstGeom>
          <a:gradFill>
            <a:gsLst>
              <a:gs pos="100000">
                <a:schemeClr val="bg2">
                  <a:lumMod val="60000"/>
                </a:schemeClr>
              </a:gs>
              <a:gs pos="53000">
                <a:schemeClr val="bg2">
                  <a:lumMod val="50000"/>
                </a:schemeClr>
              </a:gs>
              <a:gs pos="0">
                <a:schemeClr val="bg2">
                  <a:lumMod val="6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CCB898"/>
              </a:solidFill>
              <a:effectLst/>
              <a:uLnTx/>
              <a:uFillTx/>
              <a:latin typeface="Centaur"/>
              <a:ea typeface="+mn-ea"/>
              <a:cs typeface="+mn-cs"/>
            </a:endParaRPr>
          </a:p>
        </p:txBody>
      </p:sp>
      <p:sp>
        <p:nvSpPr>
          <p:cNvPr id="4" name="Rectangle 3">
            <a:extLst>
              <a:ext uri="{FF2B5EF4-FFF2-40B4-BE49-F238E27FC236}">
                <a16:creationId xmlns:a16="http://schemas.microsoft.com/office/drawing/2014/main" id="{198E544F-6038-43F7-B175-0AC7B47C0886}"/>
              </a:ext>
            </a:extLst>
          </p:cNvPr>
          <p:cNvSpPr/>
          <p:nvPr/>
        </p:nvSpPr>
        <p:spPr>
          <a:xfrm>
            <a:off x="0" y="0"/>
            <a:ext cx="4572000" cy="6858000"/>
          </a:xfrm>
          <a:prstGeom prst="rect">
            <a:avLst/>
          </a:prstGeom>
          <a:gradFill>
            <a:gsLst>
              <a:gs pos="100000">
                <a:schemeClr val="tx2"/>
              </a:gs>
              <a:gs pos="53000">
                <a:schemeClr val="tx2">
                  <a:lumMod val="90000"/>
                  <a:lumOff val="10000"/>
                </a:schemeClr>
              </a:gs>
              <a:gs pos="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CCB898"/>
              </a:solidFill>
              <a:effectLst/>
              <a:uLnTx/>
              <a:uFillTx/>
              <a:latin typeface="Centaur"/>
              <a:ea typeface="+mn-ea"/>
              <a:cs typeface="+mn-cs"/>
            </a:endParaRPr>
          </a:p>
        </p:txBody>
      </p:sp>
      <p:sp>
        <p:nvSpPr>
          <p:cNvPr id="2" name="Title 1">
            <a:extLst>
              <a:ext uri="{FF2B5EF4-FFF2-40B4-BE49-F238E27FC236}">
                <a16:creationId xmlns:a16="http://schemas.microsoft.com/office/drawing/2014/main" id="{4B4B7CDB-855A-4C53-8072-191180194594}"/>
              </a:ext>
            </a:extLst>
          </p:cNvPr>
          <p:cNvSpPr>
            <a:spLocks noGrp="1"/>
          </p:cNvSpPr>
          <p:nvPr>
            <p:ph type="title"/>
          </p:nvPr>
        </p:nvSpPr>
        <p:spPr>
          <a:xfrm>
            <a:off x="4011" y="731837"/>
            <a:ext cx="4572000" cy="1325563"/>
          </a:xfrm>
        </p:spPr>
        <p:txBody>
          <a:bodyPr>
            <a:normAutofit/>
          </a:bodyPr>
          <a:lstStyle/>
          <a:p>
            <a:r>
              <a:rPr lang="en-US" sz="5100" b="1" dirty="0">
                <a:solidFill>
                  <a:schemeClr val="accent3">
                    <a:lumMod val="20000"/>
                    <a:lumOff val="80000"/>
                  </a:schemeClr>
                </a:solidFill>
                <a:effectLst>
                  <a:outerShdw blurRad="38100" dist="38100" dir="2700000" algn="tl">
                    <a:srgbClr val="000000">
                      <a:alpha val="43137"/>
                    </a:srgbClr>
                  </a:outerShdw>
                </a:effectLst>
              </a:rPr>
              <a:t>Real Property</a:t>
            </a:r>
          </a:p>
        </p:txBody>
      </p:sp>
      <p:sp>
        <p:nvSpPr>
          <p:cNvPr id="3" name="Content Placeholder 2">
            <a:extLst>
              <a:ext uri="{FF2B5EF4-FFF2-40B4-BE49-F238E27FC236}">
                <a16:creationId xmlns:a16="http://schemas.microsoft.com/office/drawing/2014/main" id="{87F77039-2522-47F5-A43A-C587446E962A}"/>
              </a:ext>
            </a:extLst>
          </p:cNvPr>
          <p:cNvSpPr>
            <a:spLocks noGrp="1"/>
          </p:cNvSpPr>
          <p:nvPr>
            <p:ph idx="1"/>
          </p:nvPr>
        </p:nvSpPr>
        <p:spPr>
          <a:xfrm>
            <a:off x="0" y="4659709"/>
            <a:ext cx="4572000" cy="1741091"/>
          </a:xfrm>
        </p:spPr>
        <p:txBody>
          <a:bodyPr anchor="ctr">
            <a:normAutofit/>
          </a:bodyPr>
          <a:lstStyle/>
          <a:p>
            <a:pPr marL="0" indent="0" algn="ctr">
              <a:buNone/>
            </a:pPr>
            <a:r>
              <a:rPr lang="en-US" sz="3600" b="1" dirty="0">
                <a:solidFill>
                  <a:schemeClr val="accent6">
                    <a:lumMod val="20000"/>
                    <a:lumOff val="80000"/>
                  </a:schemeClr>
                </a:solidFill>
                <a:effectLst>
                  <a:outerShdw blurRad="38100" dist="38100" dir="2700000" algn="tl">
                    <a:srgbClr val="000000">
                      <a:alpha val="43137"/>
                    </a:srgbClr>
                  </a:outerShdw>
                </a:effectLst>
              </a:rPr>
              <a:t>A Wife Retained </a:t>
            </a:r>
            <a:br>
              <a:rPr lang="en-US" sz="3600" b="1" dirty="0">
                <a:solidFill>
                  <a:schemeClr val="accent6">
                    <a:lumMod val="20000"/>
                    <a:lumOff val="80000"/>
                  </a:schemeClr>
                </a:solidFill>
                <a:effectLst>
                  <a:outerShdw blurRad="38100" dist="38100" dir="2700000" algn="tl">
                    <a:srgbClr val="000000">
                      <a:alpha val="43137"/>
                    </a:srgbClr>
                  </a:outerShdw>
                </a:effectLst>
              </a:rPr>
            </a:br>
            <a:r>
              <a:rPr lang="en-US" sz="3600" b="1" dirty="0">
                <a:solidFill>
                  <a:schemeClr val="accent6">
                    <a:lumMod val="20000"/>
                    <a:lumOff val="80000"/>
                  </a:schemeClr>
                </a:solidFill>
                <a:effectLst>
                  <a:outerShdw blurRad="38100" dist="38100" dir="2700000" algn="tl">
                    <a:srgbClr val="000000">
                      <a:alpha val="43137"/>
                    </a:srgbClr>
                  </a:outerShdw>
                </a:effectLst>
              </a:rPr>
              <a:t>Some Control</a:t>
            </a:r>
          </a:p>
        </p:txBody>
      </p:sp>
      <p:sp>
        <p:nvSpPr>
          <p:cNvPr id="10" name="Title 1">
            <a:extLst>
              <a:ext uri="{FF2B5EF4-FFF2-40B4-BE49-F238E27FC236}">
                <a16:creationId xmlns:a16="http://schemas.microsoft.com/office/drawing/2014/main" id="{E02E5509-B571-4E56-9618-6727D46D54B3}"/>
              </a:ext>
            </a:extLst>
          </p:cNvPr>
          <p:cNvSpPr txBox="1">
            <a:spLocks/>
          </p:cNvSpPr>
          <p:nvPr/>
        </p:nvSpPr>
        <p:spPr>
          <a:xfrm>
            <a:off x="4576011" y="731837"/>
            <a:ext cx="45720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100" b="1" i="0" u="none" strike="noStrike" kern="1200" cap="none" spc="0" normalizeH="0" baseline="0" noProof="0" dirty="0">
                <a:ln>
                  <a:noFill/>
                </a:ln>
                <a:solidFill>
                  <a:srgbClr val="969696"/>
                </a:solidFill>
                <a:effectLst>
                  <a:outerShdw blurRad="38100" dist="38100" dir="2700000" algn="tl">
                    <a:srgbClr val="000000">
                      <a:alpha val="43137"/>
                    </a:srgbClr>
                  </a:outerShdw>
                </a:effectLst>
                <a:uLnTx/>
                <a:uFillTx/>
                <a:latin typeface="Centaur"/>
                <a:ea typeface="+mj-ea"/>
                <a:cs typeface="+mj-cs"/>
              </a:rPr>
              <a:t>Personal Property</a:t>
            </a:r>
          </a:p>
        </p:txBody>
      </p:sp>
      <p:sp>
        <p:nvSpPr>
          <p:cNvPr id="11" name="Content Placeholder 2">
            <a:extLst>
              <a:ext uri="{FF2B5EF4-FFF2-40B4-BE49-F238E27FC236}">
                <a16:creationId xmlns:a16="http://schemas.microsoft.com/office/drawing/2014/main" id="{161917AA-288B-4360-BAF6-628CE0153317}"/>
              </a:ext>
            </a:extLst>
          </p:cNvPr>
          <p:cNvSpPr txBox="1">
            <a:spLocks/>
          </p:cNvSpPr>
          <p:nvPr/>
        </p:nvSpPr>
        <p:spPr>
          <a:xfrm>
            <a:off x="4594319" y="4659709"/>
            <a:ext cx="4572000" cy="17410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u="none" strike="noStrike" kern="1200" cap="none" spc="0" normalizeH="0" baseline="0" noProof="0" dirty="0">
                <a:ln>
                  <a:noFill/>
                </a:ln>
                <a:solidFill>
                  <a:srgbClr val="969696"/>
                </a:solidFill>
                <a:effectLst>
                  <a:outerShdw blurRad="38100" dist="38100" dir="2700000" algn="tl">
                    <a:srgbClr val="000000">
                      <a:alpha val="43137"/>
                    </a:srgbClr>
                  </a:outerShdw>
                </a:effectLst>
                <a:uLnTx/>
                <a:uFillTx/>
                <a:latin typeface="Centaur"/>
                <a:ea typeface="+mn-ea"/>
                <a:cs typeface="+mn-cs"/>
              </a:rPr>
              <a:t>A Husband Exercised Complete Control</a:t>
            </a:r>
          </a:p>
        </p:txBody>
      </p:sp>
      <p:pic>
        <p:nvPicPr>
          <p:cNvPr id="6" name="Picture 5" descr="A small house in a body of water&#10;&#10;Description automatically generated">
            <a:extLst>
              <a:ext uri="{FF2B5EF4-FFF2-40B4-BE49-F238E27FC236}">
                <a16:creationId xmlns:a16="http://schemas.microsoft.com/office/drawing/2014/main" id="{E96D99C3-290F-466B-9EFE-97786A65CE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7" t="176" r="3855" b="11078"/>
          <a:stretch/>
        </p:blipFill>
        <p:spPr>
          <a:xfrm>
            <a:off x="528691" y="2472730"/>
            <a:ext cx="3537172" cy="1912540"/>
          </a:xfrm>
          <a:prstGeom prst="rect">
            <a:avLst/>
          </a:prstGeom>
        </p:spPr>
      </p:pic>
      <p:sp>
        <p:nvSpPr>
          <p:cNvPr id="7" name="Rectangle 6">
            <a:extLst>
              <a:ext uri="{FF2B5EF4-FFF2-40B4-BE49-F238E27FC236}">
                <a16:creationId xmlns:a16="http://schemas.microsoft.com/office/drawing/2014/main" id="{5574733D-FDBD-4094-AB79-BC1E8438FAB5}"/>
              </a:ext>
            </a:extLst>
          </p:cNvPr>
          <p:cNvSpPr/>
          <p:nvPr/>
        </p:nvSpPr>
        <p:spPr>
          <a:xfrm>
            <a:off x="4011" y="6475511"/>
            <a:ext cx="1667508" cy="307777"/>
          </a:xfrm>
          <a:prstGeom prst="rect">
            <a:avLst/>
          </a:prstGeom>
        </p:spPr>
        <p:txBody>
          <a:bodyPr wrap="none">
            <a:spAutoFit/>
          </a:bodyPr>
          <a:lstStyle/>
          <a:p>
            <a:r>
              <a:rPr lang="en-US" sz="1400" dirty="0">
                <a:solidFill>
                  <a:schemeClr val="accent6">
                    <a:lumMod val="20000"/>
                    <a:lumOff val="80000"/>
                  </a:schemeClr>
                </a:solidFill>
                <a:latin typeface="+mn-lt"/>
              </a:rPr>
              <a:t>Photo by F </a:t>
            </a:r>
            <a:r>
              <a:rPr lang="en-US" sz="1400" dirty="0" err="1">
                <a:solidFill>
                  <a:schemeClr val="accent6">
                    <a:lumMod val="20000"/>
                    <a:lumOff val="80000"/>
                  </a:schemeClr>
                </a:solidFill>
                <a:latin typeface="+mn-lt"/>
              </a:rPr>
              <a:t>Delventhal</a:t>
            </a:r>
            <a:endParaRPr lang="en-US" sz="1400" dirty="0">
              <a:solidFill>
                <a:schemeClr val="accent6">
                  <a:lumMod val="20000"/>
                  <a:lumOff val="80000"/>
                </a:schemeClr>
              </a:solidFill>
              <a:latin typeface="+mn-lt"/>
            </a:endParaRPr>
          </a:p>
        </p:txBody>
      </p:sp>
      <p:pic>
        <p:nvPicPr>
          <p:cNvPr id="13" name="Picture 12">
            <a:extLst>
              <a:ext uri="{FF2B5EF4-FFF2-40B4-BE49-F238E27FC236}">
                <a16:creationId xmlns:a16="http://schemas.microsoft.com/office/drawing/2014/main" id="{91C2A44B-89A2-46A8-954F-002C33191190}"/>
              </a:ext>
            </a:extLst>
          </p:cNvPr>
          <p:cNvPicPr>
            <a:picLocks noChangeAspect="1"/>
          </p:cNvPicPr>
          <p:nvPr/>
        </p:nvPicPr>
        <p:blipFill rotWithShape="1">
          <a:blip r:embed="rId4"/>
          <a:srcRect t="8759" b="10063"/>
          <a:stretch/>
        </p:blipFill>
        <p:spPr>
          <a:xfrm>
            <a:off x="5074126" y="2459906"/>
            <a:ext cx="3552111" cy="1925364"/>
          </a:xfrm>
          <a:prstGeom prst="rect">
            <a:avLst/>
          </a:prstGeom>
        </p:spPr>
      </p:pic>
    </p:spTree>
    <p:extLst>
      <p:ext uri="{BB962C8B-B14F-4D97-AF65-F5344CB8AC3E}">
        <p14:creationId xmlns:p14="http://schemas.microsoft.com/office/powerpoint/2010/main" val="1356731406"/>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2" name="Title 1"/>
          <p:cNvSpPr>
            <a:spLocks noGrp="1"/>
          </p:cNvSpPr>
          <p:nvPr>
            <p:ph type="title"/>
          </p:nvPr>
        </p:nvSpPr>
        <p:spPr>
          <a:xfrm>
            <a:off x="0" y="5029200"/>
            <a:ext cx="9144000" cy="1143000"/>
          </a:xfrm>
          <a:solidFill>
            <a:srgbClr val="693542">
              <a:alpha val="70000"/>
            </a:srgbClr>
          </a:solidFill>
        </p:spPr>
        <p:txBody>
          <a:bodyPr>
            <a:noAutofit/>
          </a:bodyPr>
          <a:lstStyle/>
          <a:p>
            <a:r>
              <a:rPr lang="en-US" sz="3200" b="1" dirty="0">
                <a:solidFill>
                  <a:schemeClr val="accent1">
                    <a:lumMod val="20000"/>
                    <a:lumOff val="80000"/>
                  </a:schemeClr>
                </a:solidFill>
                <a:effectLst>
                  <a:outerShdw blurRad="38100" dist="38100" dir="2700000" algn="tl">
                    <a:srgbClr val="000000">
                      <a:alpha val="43137"/>
                    </a:srgbClr>
                  </a:outerShdw>
                </a:effectLst>
              </a:rPr>
              <a:t>Although George Washington freed </a:t>
            </a:r>
            <a:r>
              <a:rPr lang="en-US" sz="3200" b="1" i="1" dirty="0">
                <a:solidFill>
                  <a:schemeClr val="accent1">
                    <a:lumMod val="20000"/>
                    <a:lumOff val="80000"/>
                  </a:schemeClr>
                </a:solidFill>
                <a:effectLst>
                  <a:outerShdw blurRad="38100" dist="38100" dir="2700000" algn="tl">
                    <a:srgbClr val="000000">
                      <a:alpha val="43137"/>
                    </a:srgbClr>
                  </a:outerShdw>
                </a:effectLst>
              </a:rPr>
              <a:t>his </a:t>
            </a:r>
            <a:r>
              <a:rPr lang="en-US" sz="3200" b="1" dirty="0">
                <a:solidFill>
                  <a:schemeClr val="accent1">
                    <a:lumMod val="20000"/>
                    <a:lumOff val="80000"/>
                  </a:schemeClr>
                </a:solidFill>
                <a:effectLst>
                  <a:outerShdw blurRad="38100" dist="38100" dir="2700000" algn="tl">
                    <a:srgbClr val="000000">
                      <a:alpha val="43137"/>
                    </a:srgbClr>
                  </a:outerShdw>
                </a:effectLst>
              </a:rPr>
              <a:t>slaves in his will, </a:t>
            </a:r>
            <a:br>
              <a:rPr lang="en-US" sz="3200" b="1" dirty="0">
                <a:solidFill>
                  <a:schemeClr val="accent1">
                    <a:lumMod val="20000"/>
                    <a:lumOff val="80000"/>
                  </a:schemeClr>
                </a:solidFill>
                <a:effectLst>
                  <a:outerShdw blurRad="38100" dist="38100" dir="2700000" algn="tl">
                    <a:srgbClr val="000000">
                      <a:alpha val="43137"/>
                    </a:srgbClr>
                  </a:outerShdw>
                </a:effectLst>
              </a:rPr>
            </a:br>
            <a:r>
              <a:rPr lang="en-US" sz="3200" b="1" dirty="0">
                <a:solidFill>
                  <a:schemeClr val="accent1">
                    <a:lumMod val="20000"/>
                    <a:lumOff val="80000"/>
                  </a:schemeClr>
                </a:solidFill>
                <a:effectLst>
                  <a:outerShdw blurRad="38100" dist="38100" dir="2700000" algn="tl">
                    <a:srgbClr val="000000">
                      <a:alpha val="43137"/>
                    </a:srgbClr>
                  </a:outerShdw>
                </a:effectLst>
              </a:rPr>
              <a:t>the slaves who belonged to his wife were never freed.</a:t>
            </a:r>
          </a:p>
        </p:txBody>
      </p:sp>
      <p:sp>
        <p:nvSpPr>
          <p:cNvPr id="5" name="TextBox 4"/>
          <p:cNvSpPr txBox="1"/>
          <p:nvPr/>
        </p:nvSpPr>
        <p:spPr>
          <a:xfrm>
            <a:off x="7391400" y="6474023"/>
            <a:ext cx="1676400" cy="307777"/>
          </a:xfrm>
          <a:prstGeom prst="rect">
            <a:avLst/>
          </a:prstGeom>
          <a:noFill/>
        </p:spPr>
        <p:txBody>
          <a:bodyPr wrap="square" rtlCol="0">
            <a:spAutoFit/>
          </a:bodyPr>
          <a:lstStyle/>
          <a:p>
            <a:pPr algn="r"/>
            <a:r>
              <a:rPr lang="en-US" sz="1400" dirty="0">
                <a:solidFill>
                  <a:schemeClr val="bg1">
                    <a:lumMod val="20000"/>
                    <a:lumOff val="80000"/>
                  </a:schemeClr>
                </a:solidFill>
                <a:latin typeface="+mj-lt"/>
              </a:rPr>
              <a:t>Public Domain Photo</a:t>
            </a:r>
          </a:p>
        </p:txBody>
      </p:sp>
    </p:spTree>
    <p:extLst>
      <p:ext uri="{BB962C8B-B14F-4D97-AF65-F5344CB8AC3E}">
        <p14:creationId xmlns:p14="http://schemas.microsoft.com/office/powerpoint/2010/main" val="3264964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10000"/>
                <a:lumOff val="90000"/>
              </a:schemeClr>
            </a:gs>
            <a:gs pos="53000">
              <a:schemeClr val="tx2">
                <a:lumMod val="25000"/>
                <a:lumOff val="75000"/>
              </a:schemeClr>
            </a:gs>
            <a:gs pos="0">
              <a:schemeClr val="tx2">
                <a:lumMod val="25000"/>
                <a:lumOff val="75000"/>
              </a:schemeClr>
            </a:gs>
          </a:gsLst>
          <a:lin ang="27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C7A2D9-822B-425A-9B78-B6CECAAE29B9}"/>
              </a:ext>
            </a:extLst>
          </p:cNvPr>
          <p:cNvSpPr/>
          <p:nvPr/>
        </p:nvSpPr>
        <p:spPr>
          <a:xfrm>
            <a:off x="4567989" y="0"/>
            <a:ext cx="4620650" cy="6858000"/>
          </a:xfrm>
          <a:prstGeom prst="rect">
            <a:avLst/>
          </a:prstGeom>
          <a:gradFill>
            <a:gsLst>
              <a:gs pos="100000">
                <a:schemeClr val="bg2">
                  <a:lumMod val="60000"/>
                </a:schemeClr>
              </a:gs>
              <a:gs pos="53000">
                <a:schemeClr val="bg2">
                  <a:lumMod val="50000"/>
                </a:schemeClr>
              </a:gs>
              <a:gs pos="0">
                <a:schemeClr val="bg2">
                  <a:lumMod val="6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CCB898"/>
              </a:solidFill>
              <a:effectLst/>
              <a:uLnTx/>
              <a:uFillTx/>
              <a:latin typeface="Centaur"/>
              <a:ea typeface="+mn-ea"/>
              <a:cs typeface="+mn-cs"/>
            </a:endParaRPr>
          </a:p>
        </p:txBody>
      </p:sp>
      <p:sp>
        <p:nvSpPr>
          <p:cNvPr id="4" name="Rectangle 3">
            <a:extLst>
              <a:ext uri="{FF2B5EF4-FFF2-40B4-BE49-F238E27FC236}">
                <a16:creationId xmlns:a16="http://schemas.microsoft.com/office/drawing/2014/main" id="{198E544F-6038-43F7-B175-0AC7B47C0886}"/>
              </a:ext>
            </a:extLst>
          </p:cNvPr>
          <p:cNvSpPr/>
          <p:nvPr/>
        </p:nvSpPr>
        <p:spPr>
          <a:xfrm>
            <a:off x="0" y="0"/>
            <a:ext cx="4572000" cy="6858000"/>
          </a:xfrm>
          <a:prstGeom prst="rect">
            <a:avLst/>
          </a:prstGeom>
          <a:gradFill>
            <a:gsLst>
              <a:gs pos="100000">
                <a:schemeClr val="tx2"/>
              </a:gs>
              <a:gs pos="53000">
                <a:schemeClr val="tx2">
                  <a:lumMod val="90000"/>
                  <a:lumOff val="10000"/>
                </a:schemeClr>
              </a:gs>
              <a:gs pos="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CCB898"/>
              </a:solidFill>
              <a:effectLst/>
              <a:uLnTx/>
              <a:uFillTx/>
              <a:latin typeface="Centaur"/>
              <a:ea typeface="+mn-ea"/>
              <a:cs typeface="+mn-cs"/>
            </a:endParaRPr>
          </a:p>
        </p:txBody>
      </p:sp>
      <p:sp>
        <p:nvSpPr>
          <p:cNvPr id="2" name="Title 1">
            <a:extLst>
              <a:ext uri="{FF2B5EF4-FFF2-40B4-BE49-F238E27FC236}">
                <a16:creationId xmlns:a16="http://schemas.microsoft.com/office/drawing/2014/main" id="{4B4B7CDB-855A-4C53-8072-191180194594}"/>
              </a:ext>
            </a:extLst>
          </p:cNvPr>
          <p:cNvSpPr>
            <a:spLocks noGrp="1"/>
          </p:cNvSpPr>
          <p:nvPr>
            <p:ph type="title"/>
          </p:nvPr>
        </p:nvSpPr>
        <p:spPr>
          <a:xfrm>
            <a:off x="4011" y="731837"/>
            <a:ext cx="4572000" cy="1325563"/>
          </a:xfrm>
        </p:spPr>
        <p:txBody>
          <a:bodyPr>
            <a:normAutofit/>
          </a:bodyPr>
          <a:lstStyle/>
          <a:p>
            <a:r>
              <a:rPr lang="en-US" sz="5100" b="1" dirty="0">
                <a:solidFill>
                  <a:srgbClr val="969696"/>
                </a:solidFill>
                <a:effectLst>
                  <a:outerShdw blurRad="38100" dist="38100" dir="2700000" algn="tl">
                    <a:srgbClr val="000000">
                      <a:alpha val="43137"/>
                    </a:srgbClr>
                  </a:outerShdw>
                </a:effectLst>
              </a:rPr>
              <a:t>Real Property</a:t>
            </a:r>
          </a:p>
        </p:txBody>
      </p:sp>
      <p:sp>
        <p:nvSpPr>
          <p:cNvPr id="3" name="Content Placeholder 2">
            <a:extLst>
              <a:ext uri="{FF2B5EF4-FFF2-40B4-BE49-F238E27FC236}">
                <a16:creationId xmlns:a16="http://schemas.microsoft.com/office/drawing/2014/main" id="{87F77039-2522-47F5-A43A-C587446E962A}"/>
              </a:ext>
            </a:extLst>
          </p:cNvPr>
          <p:cNvSpPr>
            <a:spLocks noGrp="1"/>
          </p:cNvSpPr>
          <p:nvPr>
            <p:ph idx="1"/>
          </p:nvPr>
        </p:nvSpPr>
        <p:spPr>
          <a:xfrm>
            <a:off x="0" y="4659709"/>
            <a:ext cx="4572000" cy="1741091"/>
          </a:xfrm>
        </p:spPr>
        <p:txBody>
          <a:bodyPr anchor="ctr">
            <a:normAutofit/>
          </a:bodyPr>
          <a:lstStyle/>
          <a:p>
            <a:pPr marL="0" indent="0" algn="ctr">
              <a:buNone/>
            </a:pPr>
            <a:r>
              <a:rPr lang="en-US" sz="3600" b="1" dirty="0">
                <a:solidFill>
                  <a:srgbClr val="969696"/>
                </a:solidFill>
                <a:effectLst>
                  <a:outerShdw blurRad="38100" dist="38100" dir="2700000" algn="tl">
                    <a:srgbClr val="000000">
                      <a:alpha val="43137"/>
                    </a:srgbClr>
                  </a:outerShdw>
                </a:effectLst>
              </a:rPr>
              <a:t>A Wife Retained </a:t>
            </a:r>
            <a:br>
              <a:rPr lang="en-US" sz="3600" b="1" dirty="0">
                <a:solidFill>
                  <a:srgbClr val="969696"/>
                </a:solidFill>
                <a:effectLst>
                  <a:outerShdw blurRad="38100" dist="38100" dir="2700000" algn="tl">
                    <a:srgbClr val="000000">
                      <a:alpha val="43137"/>
                    </a:srgbClr>
                  </a:outerShdw>
                </a:effectLst>
              </a:rPr>
            </a:br>
            <a:r>
              <a:rPr lang="en-US" sz="3600" b="1" dirty="0">
                <a:solidFill>
                  <a:srgbClr val="969696"/>
                </a:solidFill>
                <a:effectLst>
                  <a:outerShdw blurRad="38100" dist="38100" dir="2700000" algn="tl">
                    <a:srgbClr val="000000">
                      <a:alpha val="43137"/>
                    </a:srgbClr>
                  </a:outerShdw>
                </a:effectLst>
              </a:rPr>
              <a:t>Some Control</a:t>
            </a:r>
          </a:p>
        </p:txBody>
      </p:sp>
      <p:sp>
        <p:nvSpPr>
          <p:cNvPr id="10" name="Title 1">
            <a:extLst>
              <a:ext uri="{FF2B5EF4-FFF2-40B4-BE49-F238E27FC236}">
                <a16:creationId xmlns:a16="http://schemas.microsoft.com/office/drawing/2014/main" id="{E02E5509-B571-4E56-9618-6727D46D54B3}"/>
              </a:ext>
            </a:extLst>
          </p:cNvPr>
          <p:cNvSpPr txBox="1">
            <a:spLocks/>
          </p:cNvSpPr>
          <p:nvPr/>
        </p:nvSpPr>
        <p:spPr>
          <a:xfrm>
            <a:off x="4576011" y="731837"/>
            <a:ext cx="45720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100" b="1" i="0" u="none" strike="noStrike" kern="1200" cap="none" spc="0" normalizeH="0" baseline="0" noProof="0" dirty="0">
                <a:ln>
                  <a:noFill/>
                </a:ln>
                <a:solidFill>
                  <a:srgbClr val="CCB898">
                    <a:lumMod val="20000"/>
                    <a:lumOff val="80000"/>
                  </a:srgbClr>
                </a:solidFill>
                <a:effectLst>
                  <a:outerShdw blurRad="38100" dist="38100" dir="2700000" algn="tl">
                    <a:srgbClr val="000000">
                      <a:alpha val="43137"/>
                    </a:srgbClr>
                  </a:outerShdw>
                </a:effectLst>
                <a:uLnTx/>
                <a:uFillTx/>
                <a:latin typeface="Centaur"/>
                <a:ea typeface="+mj-ea"/>
                <a:cs typeface="+mj-cs"/>
              </a:rPr>
              <a:t>Personal Property</a:t>
            </a:r>
          </a:p>
        </p:txBody>
      </p:sp>
      <p:sp>
        <p:nvSpPr>
          <p:cNvPr id="11" name="Content Placeholder 2">
            <a:extLst>
              <a:ext uri="{FF2B5EF4-FFF2-40B4-BE49-F238E27FC236}">
                <a16:creationId xmlns:a16="http://schemas.microsoft.com/office/drawing/2014/main" id="{161917AA-288B-4360-BAF6-628CE0153317}"/>
              </a:ext>
            </a:extLst>
          </p:cNvPr>
          <p:cNvSpPr txBox="1">
            <a:spLocks/>
          </p:cNvSpPr>
          <p:nvPr/>
        </p:nvSpPr>
        <p:spPr>
          <a:xfrm>
            <a:off x="4594319" y="4659709"/>
            <a:ext cx="4572000" cy="17410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u="none" strike="noStrike" kern="1200" cap="none" spc="0" normalizeH="0" baseline="0" noProof="0" dirty="0">
                <a:ln>
                  <a:noFill/>
                </a:ln>
                <a:solidFill>
                  <a:srgbClr val="CCB898">
                    <a:lumMod val="20000"/>
                    <a:lumOff val="80000"/>
                  </a:srgbClr>
                </a:solidFill>
                <a:effectLst>
                  <a:outerShdw blurRad="38100" dist="38100" dir="2700000" algn="tl">
                    <a:srgbClr val="000000">
                      <a:alpha val="43137"/>
                    </a:srgbClr>
                  </a:outerShdw>
                </a:effectLst>
                <a:uLnTx/>
                <a:uFillTx/>
                <a:latin typeface="Centaur"/>
                <a:ea typeface="+mn-ea"/>
                <a:cs typeface="+mn-cs"/>
              </a:rPr>
              <a:t>A Husband Exercised Complete Control</a:t>
            </a:r>
          </a:p>
        </p:txBody>
      </p:sp>
      <p:pic>
        <p:nvPicPr>
          <p:cNvPr id="6" name="Picture 5" descr="A small house in a body of water&#10;&#10;Description automatically generated">
            <a:extLst>
              <a:ext uri="{FF2B5EF4-FFF2-40B4-BE49-F238E27FC236}">
                <a16:creationId xmlns:a16="http://schemas.microsoft.com/office/drawing/2014/main" id="{E96D99C3-290F-466B-9EFE-97786A65CE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7" t="176" r="3855" b="11078"/>
          <a:stretch/>
        </p:blipFill>
        <p:spPr>
          <a:xfrm>
            <a:off x="528691" y="2472730"/>
            <a:ext cx="3537172" cy="1912540"/>
          </a:xfrm>
          <a:prstGeom prst="rect">
            <a:avLst/>
          </a:prstGeom>
        </p:spPr>
      </p:pic>
      <p:sp>
        <p:nvSpPr>
          <p:cNvPr id="7" name="Rectangle 6">
            <a:extLst>
              <a:ext uri="{FF2B5EF4-FFF2-40B4-BE49-F238E27FC236}">
                <a16:creationId xmlns:a16="http://schemas.microsoft.com/office/drawing/2014/main" id="{5574733D-FDBD-4094-AB79-BC1E8438FAB5}"/>
              </a:ext>
            </a:extLst>
          </p:cNvPr>
          <p:cNvSpPr/>
          <p:nvPr/>
        </p:nvSpPr>
        <p:spPr>
          <a:xfrm>
            <a:off x="4011" y="6475511"/>
            <a:ext cx="1667508" cy="307777"/>
          </a:xfrm>
          <a:prstGeom prst="rect">
            <a:avLst/>
          </a:prstGeom>
        </p:spPr>
        <p:txBody>
          <a:bodyPr wrap="none">
            <a:spAutoFit/>
          </a:bodyPr>
          <a:lstStyle/>
          <a:p>
            <a:r>
              <a:rPr lang="en-US" sz="1400" dirty="0">
                <a:solidFill>
                  <a:schemeClr val="accent6">
                    <a:lumMod val="20000"/>
                    <a:lumOff val="80000"/>
                  </a:schemeClr>
                </a:solidFill>
                <a:latin typeface="+mn-lt"/>
              </a:rPr>
              <a:t>Photo by F </a:t>
            </a:r>
            <a:r>
              <a:rPr lang="en-US" sz="1400" dirty="0" err="1">
                <a:solidFill>
                  <a:schemeClr val="accent6">
                    <a:lumMod val="20000"/>
                    <a:lumOff val="80000"/>
                  </a:schemeClr>
                </a:solidFill>
                <a:latin typeface="+mn-lt"/>
              </a:rPr>
              <a:t>Delventhal</a:t>
            </a:r>
            <a:endParaRPr lang="en-US" sz="1400" dirty="0">
              <a:solidFill>
                <a:schemeClr val="accent6">
                  <a:lumMod val="20000"/>
                  <a:lumOff val="80000"/>
                </a:schemeClr>
              </a:solidFill>
              <a:latin typeface="+mn-lt"/>
            </a:endParaRPr>
          </a:p>
        </p:txBody>
      </p:sp>
      <p:pic>
        <p:nvPicPr>
          <p:cNvPr id="5" name="Picture 4">
            <a:extLst>
              <a:ext uri="{FF2B5EF4-FFF2-40B4-BE49-F238E27FC236}">
                <a16:creationId xmlns:a16="http://schemas.microsoft.com/office/drawing/2014/main" id="{91C2A44B-89A2-46A8-954F-002C33191190}"/>
              </a:ext>
            </a:extLst>
          </p:cNvPr>
          <p:cNvPicPr>
            <a:picLocks noChangeAspect="1"/>
          </p:cNvPicPr>
          <p:nvPr/>
        </p:nvPicPr>
        <p:blipFill rotWithShape="1">
          <a:blip r:embed="rId4"/>
          <a:srcRect t="8759" b="10063"/>
          <a:stretch/>
        </p:blipFill>
        <p:spPr>
          <a:xfrm>
            <a:off x="5074126" y="2459906"/>
            <a:ext cx="3552111" cy="1925364"/>
          </a:xfrm>
          <a:prstGeom prst="rect">
            <a:avLst/>
          </a:prstGeom>
        </p:spPr>
      </p:pic>
    </p:spTree>
    <p:extLst>
      <p:ext uri="{BB962C8B-B14F-4D97-AF65-F5344CB8AC3E}">
        <p14:creationId xmlns:p14="http://schemas.microsoft.com/office/powerpoint/2010/main" val="1500736039"/>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vGQ3KFreCAs/TbwaJoWmslI/AAAAAAAAnW8/m3UWCGATR4Q/s1600/1771-73%2BCharles%2BWillson%2BPeale%2B%2528American%2Bartist%252C%2B1741-1827%2529.%2BThe%2BPeale%2BFamily..jpg"/>
          <p:cNvPicPr>
            <a:picLocks noChangeAspect="1" noChangeArrowheads="1"/>
          </p:cNvPicPr>
          <p:nvPr/>
        </p:nvPicPr>
        <p:blipFill rotWithShape="1">
          <a:blip r:embed="rId2">
            <a:extLst>
              <a:ext uri="{28A0092B-C50C-407E-A947-70E740481C1C}">
                <a14:useLocalDpi xmlns:a14="http://schemas.microsoft.com/office/drawing/2010/main" val="0"/>
              </a:ext>
            </a:extLst>
          </a:blip>
          <a:srcRect l="8572" r="5715"/>
          <a:stretch/>
        </p:blipFill>
        <p:spPr bwMode="auto">
          <a:xfrm>
            <a:off x="0" y="-29547"/>
            <a:ext cx="9144000" cy="68875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876800"/>
            <a:ext cx="9144000" cy="990600"/>
          </a:xfrm>
          <a:gradFill>
            <a:gsLst>
              <a:gs pos="0">
                <a:srgbClr val="1F1513">
                  <a:alpha val="60000"/>
                </a:srgbClr>
              </a:gs>
              <a:gs pos="35000">
                <a:srgbClr val="2A2014">
                  <a:alpha val="60000"/>
                </a:srgbClr>
              </a:gs>
              <a:gs pos="100000">
                <a:srgbClr val="35261F">
                  <a:alpha val="60000"/>
                </a:srgbClr>
              </a:gs>
            </a:gsLst>
          </a:gradFill>
          <a:ln>
            <a:noFill/>
          </a:ln>
        </p:spPr>
        <p:style>
          <a:lnRef idx="1">
            <a:schemeClr val="accent2"/>
          </a:lnRef>
          <a:fillRef idx="2">
            <a:schemeClr val="accent2"/>
          </a:fillRef>
          <a:effectRef idx="1">
            <a:schemeClr val="accent2"/>
          </a:effectRef>
          <a:fontRef idx="minor">
            <a:schemeClr val="dk1"/>
          </a:fontRef>
        </p:style>
        <p:txBody>
          <a:bodyPr>
            <a:noAutofit/>
          </a:bodyPr>
          <a:lstStyle/>
          <a:p>
            <a:r>
              <a:rPr lang="en-US" sz="4800" b="1" dirty="0">
                <a:solidFill>
                  <a:schemeClr val="bg1">
                    <a:lumMod val="20000"/>
                    <a:lumOff val="80000"/>
                  </a:schemeClr>
                </a:solidFill>
                <a:effectLst>
                  <a:outerShdw blurRad="38100" dist="38100" dir="2700000" algn="tl">
                    <a:srgbClr val="000000">
                      <a:alpha val="43137"/>
                    </a:srgbClr>
                  </a:outerShdw>
                </a:effectLst>
                <a:latin typeface="+mj-lt"/>
              </a:rPr>
              <a:t>REPUBLICAN MOTHERHOOD</a:t>
            </a:r>
          </a:p>
        </p:txBody>
      </p:sp>
      <p:sp>
        <p:nvSpPr>
          <p:cNvPr id="4" name="Content Placeholder 3"/>
          <p:cNvSpPr>
            <a:spLocks noGrp="1"/>
          </p:cNvSpPr>
          <p:nvPr>
            <p:ph sz="half" idx="2"/>
          </p:nvPr>
        </p:nvSpPr>
        <p:spPr>
          <a:xfrm>
            <a:off x="5257800" y="6477000"/>
            <a:ext cx="3886200" cy="304800"/>
          </a:xfrm>
        </p:spPr>
        <p:txBody>
          <a:bodyPr>
            <a:normAutofit/>
          </a:bodyPr>
          <a:lstStyle/>
          <a:p>
            <a:pPr marL="0" indent="0" algn="r">
              <a:buNone/>
            </a:pPr>
            <a:r>
              <a:rPr lang="en-US" sz="1400" dirty="0">
                <a:solidFill>
                  <a:schemeClr val="bg1">
                    <a:lumMod val="20000"/>
                    <a:lumOff val="80000"/>
                  </a:schemeClr>
                </a:solidFill>
                <a:latin typeface="+mj-lt"/>
              </a:rPr>
              <a:t>Charles </a:t>
            </a:r>
            <a:r>
              <a:rPr lang="en-US" sz="1400" dirty="0" err="1">
                <a:solidFill>
                  <a:schemeClr val="bg1">
                    <a:lumMod val="20000"/>
                    <a:lumOff val="80000"/>
                  </a:schemeClr>
                </a:solidFill>
                <a:latin typeface="+mj-lt"/>
              </a:rPr>
              <a:t>Willson</a:t>
            </a:r>
            <a:r>
              <a:rPr lang="en-US" sz="1400" dirty="0">
                <a:solidFill>
                  <a:schemeClr val="bg1">
                    <a:lumMod val="20000"/>
                    <a:lumOff val="80000"/>
                  </a:schemeClr>
                </a:solidFill>
                <a:latin typeface="+mj-lt"/>
              </a:rPr>
              <a:t> Peale, </a:t>
            </a:r>
            <a:r>
              <a:rPr lang="en-US" sz="1400" i="1" dirty="0">
                <a:solidFill>
                  <a:schemeClr val="bg1">
                    <a:lumMod val="20000"/>
                    <a:lumOff val="80000"/>
                  </a:schemeClr>
                </a:solidFill>
                <a:latin typeface="+mj-lt"/>
              </a:rPr>
              <a:t>The Peale Family</a:t>
            </a:r>
            <a:endParaRPr lang="en-US" sz="1400" dirty="0">
              <a:solidFill>
                <a:schemeClr val="bg1">
                  <a:lumMod val="20000"/>
                  <a:lumOff val="80000"/>
                </a:schemeClr>
              </a:solidFill>
              <a:latin typeface="+mj-lt"/>
            </a:endParaRPr>
          </a:p>
        </p:txBody>
      </p:sp>
    </p:spTree>
    <p:extLst>
      <p:ext uri="{BB962C8B-B14F-4D97-AF65-F5344CB8AC3E}">
        <p14:creationId xmlns:p14="http://schemas.microsoft.com/office/powerpoint/2010/main" val="4005353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53000">
              <a:schemeClr val="bg2">
                <a:lumMod val="75000"/>
              </a:schemeClr>
            </a:gs>
            <a:gs pos="100000">
              <a:schemeClr val="bg2">
                <a:lumMod val="5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703" r="6689"/>
          <a:stretch/>
        </p:blipFill>
        <p:spPr>
          <a:xfrm>
            <a:off x="-76200" y="0"/>
            <a:ext cx="9220200" cy="6858000"/>
          </a:xfrm>
          <a:prstGeom prst="rect">
            <a:avLst/>
          </a:prstGeom>
        </p:spPr>
      </p:pic>
      <p:sp>
        <p:nvSpPr>
          <p:cNvPr id="15" name="Title 2"/>
          <p:cNvSpPr>
            <a:spLocks noGrp="1"/>
          </p:cNvSpPr>
          <p:nvPr>
            <p:ph type="title"/>
          </p:nvPr>
        </p:nvSpPr>
        <p:spPr>
          <a:xfrm>
            <a:off x="-76200" y="4784923"/>
            <a:ext cx="4495800" cy="1463477"/>
          </a:xfrm>
          <a:solidFill>
            <a:schemeClr val="bg2">
              <a:lumMod val="75000"/>
              <a:alpha val="70000"/>
            </a:schemeClr>
          </a:solidFill>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9600" b="1" dirty="0">
                <a:ln/>
                <a:solidFill>
                  <a:schemeClr val="accent3"/>
                </a:solidFill>
                <a:effectLst>
                  <a:outerShdw blurRad="38100" dist="38100" dir="2700000" algn="tl">
                    <a:srgbClr val="000000">
                      <a:alpha val="43137"/>
                    </a:srgbClr>
                  </a:outerShdw>
                </a:effectLst>
              </a:rPr>
              <a:t>small r!</a:t>
            </a:r>
            <a:endParaRPr lang="en-US" b="1" dirty="0">
              <a:ln/>
              <a:solidFill>
                <a:schemeClr val="accent3"/>
              </a:solidFill>
              <a:effectLst>
                <a:outerShdw blurRad="38100" dist="38100" dir="2700000" algn="tl">
                  <a:srgbClr val="000000">
                    <a:alpha val="43137"/>
                  </a:srgbClr>
                </a:outerShdw>
              </a:effectLst>
            </a:endParaRPr>
          </a:p>
        </p:txBody>
      </p:sp>
      <p:sp>
        <p:nvSpPr>
          <p:cNvPr id="6" name="TextBox 5"/>
          <p:cNvSpPr txBox="1"/>
          <p:nvPr/>
        </p:nvSpPr>
        <p:spPr>
          <a:xfrm>
            <a:off x="7391400" y="6474023"/>
            <a:ext cx="1676400" cy="307777"/>
          </a:xfrm>
          <a:prstGeom prst="rect">
            <a:avLst/>
          </a:prstGeom>
          <a:noFill/>
        </p:spPr>
        <p:txBody>
          <a:bodyPr wrap="square" rtlCol="0">
            <a:spAutoFit/>
          </a:bodyPr>
          <a:lstStyle/>
          <a:p>
            <a:pPr algn="r"/>
            <a:r>
              <a:rPr lang="en-US" sz="1400" dirty="0">
                <a:solidFill>
                  <a:schemeClr val="bg1">
                    <a:lumMod val="20000"/>
                    <a:lumOff val="80000"/>
                  </a:schemeClr>
                </a:solidFill>
                <a:latin typeface="+mj-lt"/>
              </a:rPr>
              <a:t>Public Domain Photo</a:t>
            </a:r>
          </a:p>
        </p:txBody>
      </p:sp>
    </p:spTree>
    <p:extLst>
      <p:ext uri="{BB962C8B-B14F-4D97-AF65-F5344CB8AC3E}">
        <p14:creationId xmlns:p14="http://schemas.microsoft.com/office/powerpoint/2010/main" val="13948914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vGQ3KFreCAs/TbwaJoWmslI/AAAAAAAAnW8/m3UWCGATR4Q/s1600/1771-73%2BCharles%2BWillson%2BPeale%2B%2528American%2Bartist%252C%2B1741-1827%2529.%2BThe%2BPeale%2BFamily..jpg"/>
          <p:cNvPicPr>
            <a:picLocks noChangeAspect="1" noChangeArrowheads="1"/>
          </p:cNvPicPr>
          <p:nvPr/>
        </p:nvPicPr>
        <p:blipFill rotWithShape="1">
          <a:blip r:embed="rId2">
            <a:extLst>
              <a:ext uri="{28A0092B-C50C-407E-A947-70E740481C1C}">
                <a14:useLocalDpi xmlns:a14="http://schemas.microsoft.com/office/drawing/2010/main" val="0"/>
              </a:ext>
            </a:extLst>
          </a:blip>
          <a:srcRect l="8572" r="5715"/>
          <a:stretch/>
        </p:blipFill>
        <p:spPr bwMode="auto">
          <a:xfrm>
            <a:off x="0" y="-29547"/>
            <a:ext cx="9144000" cy="68875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876800"/>
            <a:ext cx="9144000" cy="762000"/>
          </a:xfrm>
          <a:gradFill>
            <a:gsLst>
              <a:gs pos="0">
                <a:srgbClr val="1F1513">
                  <a:alpha val="60000"/>
                </a:srgbClr>
              </a:gs>
              <a:gs pos="35000">
                <a:srgbClr val="2A2014">
                  <a:alpha val="60000"/>
                </a:srgbClr>
              </a:gs>
              <a:gs pos="100000">
                <a:srgbClr val="35261F">
                  <a:alpha val="60000"/>
                </a:srgbClr>
              </a:gs>
            </a:gsLst>
          </a:gradFill>
          <a:ln>
            <a:noFill/>
          </a:ln>
        </p:spPr>
        <p:style>
          <a:lnRef idx="1">
            <a:schemeClr val="accent2"/>
          </a:lnRef>
          <a:fillRef idx="2">
            <a:schemeClr val="accent2"/>
          </a:fillRef>
          <a:effectRef idx="1">
            <a:schemeClr val="accent2"/>
          </a:effectRef>
          <a:fontRef idx="minor">
            <a:schemeClr val="dk1"/>
          </a:fontRef>
        </p:style>
        <p:txBody>
          <a:bodyPr>
            <a:normAutofit/>
          </a:bodyPr>
          <a:lstStyle/>
          <a:p>
            <a:r>
              <a:rPr lang="en-US" sz="3600" b="1" dirty="0">
                <a:solidFill>
                  <a:schemeClr val="bg1">
                    <a:lumMod val="20000"/>
                    <a:lumOff val="80000"/>
                  </a:schemeClr>
                </a:solidFill>
                <a:effectLst>
                  <a:outerShdw blurRad="38100" dist="38100" dir="2700000" algn="tl">
                    <a:srgbClr val="000000">
                      <a:alpha val="43137"/>
                    </a:srgbClr>
                  </a:outerShdw>
                </a:effectLst>
                <a:latin typeface="+mj-lt"/>
              </a:rPr>
              <a:t>STRONG FAMILIES = STRONG REPUBLIC</a:t>
            </a:r>
          </a:p>
        </p:txBody>
      </p:sp>
      <p:sp>
        <p:nvSpPr>
          <p:cNvPr id="4" name="Content Placeholder 3"/>
          <p:cNvSpPr>
            <a:spLocks noGrp="1"/>
          </p:cNvSpPr>
          <p:nvPr>
            <p:ph sz="half" idx="2"/>
          </p:nvPr>
        </p:nvSpPr>
        <p:spPr>
          <a:xfrm>
            <a:off x="5257800" y="6477000"/>
            <a:ext cx="3886200" cy="304800"/>
          </a:xfrm>
        </p:spPr>
        <p:txBody>
          <a:bodyPr>
            <a:normAutofit/>
          </a:bodyPr>
          <a:lstStyle/>
          <a:p>
            <a:pPr marL="0" indent="0" algn="r">
              <a:buNone/>
            </a:pPr>
            <a:r>
              <a:rPr lang="en-US" sz="1400" dirty="0">
                <a:solidFill>
                  <a:schemeClr val="bg1">
                    <a:lumMod val="20000"/>
                    <a:lumOff val="80000"/>
                  </a:schemeClr>
                </a:solidFill>
                <a:latin typeface="+mj-lt"/>
              </a:rPr>
              <a:t>Charles </a:t>
            </a:r>
            <a:r>
              <a:rPr lang="en-US" sz="1400" dirty="0" err="1">
                <a:solidFill>
                  <a:schemeClr val="bg1">
                    <a:lumMod val="20000"/>
                    <a:lumOff val="80000"/>
                  </a:schemeClr>
                </a:solidFill>
                <a:latin typeface="+mj-lt"/>
              </a:rPr>
              <a:t>Willson</a:t>
            </a:r>
            <a:r>
              <a:rPr lang="en-US" sz="1400" dirty="0">
                <a:solidFill>
                  <a:schemeClr val="bg1">
                    <a:lumMod val="20000"/>
                    <a:lumOff val="80000"/>
                  </a:schemeClr>
                </a:solidFill>
                <a:latin typeface="+mj-lt"/>
              </a:rPr>
              <a:t> Peale, </a:t>
            </a:r>
            <a:r>
              <a:rPr lang="en-US" sz="1400" i="1" dirty="0">
                <a:solidFill>
                  <a:schemeClr val="bg1">
                    <a:lumMod val="20000"/>
                    <a:lumOff val="80000"/>
                  </a:schemeClr>
                </a:solidFill>
                <a:latin typeface="+mj-lt"/>
              </a:rPr>
              <a:t>The Peale Family</a:t>
            </a:r>
            <a:endParaRPr lang="en-US" sz="1400" dirty="0">
              <a:solidFill>
                <a:schemeClr val="bg1">
                  <a:lumMod val="20000"/>
                  <a:lumOff val="80000"/>
                </a:schemeClr>
              </a:solidFill>
              <a:latin typeface="+mj-lt"/>
            </a:endParaRPr>
          </a:p>
        </p:txBody>
      </p:sp>
    </p:spTree>
    <p:extLst>
      <p:ext uri="{BB962C8B-B14F-4D97-AF65-F5344CB8AC3E}">
        <p14:creationId xmlns:p14="http://schemas.microsoft.com/office/powerpoint/2010/main" val="1322534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474A6B-A830-496F-9944-EB1A22499B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46" r="30857" b="13575"/>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962400"/>
            <a:ext cx="9220200" cy="1752600"/>
          </a:xfrm>
          <a:solidFill>
            <a:schemeClr val="tx1">
              <a:alpha val="40000"/>
            </a:schemeClr>
          </a:solidFill>
        </p:spPr>
        <p:txBody>
          <a:bodyPr>
            <a:normAutofit fontScale="90000"/>
          </a:bodyPr>
          <a:lstStyle/>
          <a:p>
            <a:r>
              <a:rPr lang="en-US" sz="3600" b="1" dirty="0">
                <a:solidFill>
                  <a:schemeClr val="bg1">
                    <a:lumMod val="20000"/>
                    <a:lumOff val="80000"/>
                  </a:schemeClr>
                </a:solidFill>
                <a:effectLst>
                  <a:glow rad="101600">
                    <a:srgbClr val="242729">
                      <a:alpha val="60000"/>
                    </a:srgbClr>
                  </a:glow>
                  <a:outerShdw blurRad="38100" dist="38100" dir="2700000" algn="tl">
                    <a:srgbClr val="000000">
                      <a:alpha val="43137"/>
                    </a:srgbClr>
                  </a:outerShdw>
                </a:effectLst>
              </a:rPr>
              <a:t>Was the American Revolution simply a political revolution that resulted in a change in government, or did it also result in meaningful changes in American society?</a:t>
            </a:r>
          </a:p>
        </p:txBody>
      </p:sp>
    </p:spTree>
    <p:extLst>
      <p:ext uri="{BB962C8B-B14F-4D97-AF65-F5344CB8AC3E}">
        <p14:creationId xmlns:p14="http://schemas.microsoft.com/office/powerpoint/2010/main" val="42171532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471" r="8776"/>
          <a:stretch/>
        </p:blipFill>
        <p:spPr>
          <a:xfrm>
            <a:off x="-76201" y="0"/>
            <a:ext cx="9296401" cy="6858000"/>
          </a:xfrm>
        </p:spPr>
      </p:pic>
      <p:sp>
        <p:nvSpPr>
          <p:cNvPr id="5" name="Rectangle 4"/>
          <p:cNvSpPr/>
          <p:nvPr/>
        </p:nvSpPr>
        <p:spPr>
          <a:xfrm>
            <a:off x="228600" y="457200"/>
            <a:ext cx="7620000" cy="1554272"/>
          </a:xfrm>
          <a:prstGeom prst="rect">
            <a:avLst/>
          </a:prstGeom>
          <a:gradFill>
            <a:gsLst>
              <a:gs pos="0">
                <a:schemeClr val="accent1">
                  <a:tint val="50000"/>
                  <a:satMod val="300000"/>
                  <a:alpha val="80000"/>
                </a:schemeClr>
              </a:gs>
              <a:gs pos="35000">
                <a:schemeClr val="accent1">
                  <a:tint val="37000"/>
                  <a:satMod val="300000"/>
                  <a:alpha val="80000"/>
                </a:schemeClr>
              </a:gs>
              <a:gs pos="100000">
                <a:schemeClr val="accent1">
                  <a:tint val="15000"/>
                  <a:satMod val="350000"/>
                  <a:alpha val="80000"/>
                </a:schemeClr>
              </a:gs>
            </a:gsLst>
          </a:gra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171450" indent="-171450"/>
            <a:r>
              <a:rPr lang="en-US" sz="2800" dirty="0">
                <a:solidFill>
                  <a:srgbClr val="35261F"/>
                </a:solidFill>
                <a:latin typeface="Georgia" panose="02040502050405020303" pitchFamily="18" charset="0"/>
              </a:rPr>
              <a:t>"If a nation expects to be ignorant and free… </a:t>
            </a:r>
            <a:br>
              <a:rPr lang="en-US" sz="2800" dirty="0">
                <a:solidFill>
                  <a:srgbClr val="35261F"/>
                </a:solidFill>
                <a:latin typeface="Georgia" panose="02040502050405020303" pitchFamily="18" charset="0"/>
              </a:rPr>
            </a:br>
            <a:r>
              <a:rPr lang="en-US" sz="2800" dirty="0">
                <a:solidFill>
                  <a:srgbClr val="35261F"/>
                </a:solidFill>
                <a:latin typeface="Georgia" panose="02040502050405020303" pitchFamily="18" charset="0"/>
              </a:rPr>
              <a:t>it expects what never was and never will be.”</a:t>
            </a:r>
            <a:br>
              <a:rPr lang="en-US" sz="2800" dirty="0">
                <a:solidFill>
                  <a:srgbClr val="35261F"/>
                </a:solidFill>
                <a:latin typeface="Georgia" panose="02040502050405020303" pitchFamily="18" charset="0"/>
              </a:rPr>
            </a:br>
            <a:r>
              <a:rPr lang="en-US" sz="1050" dirty="0">
                <a:solidFill>
                  <a:srgbClr val="35261F"/>
                </a:solidFill>
                <a:latin typeface="Georgia" panose="02040502050405020303" pitchFamily="18" charset="0"/>
              </a:rPr>
              <a:t> </a:t>
            </a:r>
            <a:endParaRPr lang="en-US" sz="2800" dirty="0">
              <a:solidFill>
                <a:srgbClr val="35261F"/>
              </a:solidFill>
              <a:latin typeface="Georgia" panose="02040502050405020303" pitchFamily="18" charset="0"/>
            </a:endParaRPr>
          </a:p>
          <a:p>
            <a:r>
              <a:rPr lang="en-US" sz="2800" dirty="0">
                <a:solidFill>
                  <a:srgbClr val="35261F"/>
                </a:solidFill>
                <a:latin typeface="Georgia" panose="02040502050405020303" pitchFamily="18" charset="0"/>
              </a:rPr>
              <a:t>				-- Thomas Jefferson</a:t>
            </a:r>
            <a:endParaRPr lang="en-US" sz="2800" dirty="0">
              <a:solidFill>
                <a:srgbClr val="35261F"/>
              </a:solidFill>
            </a:endParaRPr>
          </a:p>
        </p:txBody>
      </p:sp>
    </p:spTree>
    <p:extLst>
      <p:ext uri="{BB962C8B-B14F-4D97-AF65-F5344CB8AC3E}">
        <p14:creationId xmlns:p14="http://schemas.microsoft.com/office/powerpoint/2010/main" val="29532682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5/55/Platt_Powell_Ryder_-_The_Illustrated_Newspaper_-_Google_Art_Project.jpg/844px-Platt_Powell_Ryder_-_The_Illustrated_Newspaper_-_Google_Art_Project.jpg"/>
          <p:cNvPicPr>
            <a:picLocks noChangeAspect="1" noChangeArrowheads="1"/>
          </p:cNvPicPr>
          <p:nvPr/>
        </p:nvPicPr>
        <p:blipFill rotWithShape="1">
          <a:blip r:embed="rId2">
            <a:extLst>
              <a:ext uri="{28A0092B-C50C-407E-A947-70E740481C1C}">
                <a14:useLocalDpi xmlns:a14="http://schemas.microsoft.com/office/drawing/2010/main" val="0"/>
              </a:ext>
            </a:extLst>
          </a:blip>
          <a:srcRect l="8247" t="20887" r="8591" b="26998"/>
          <a:stretch/>
        </p:blipFill>
        <p:spPr bwMode="auto">
          <a:xfrm>
            <a:off x="0" y="-76200"/>
            <a:ext cx="9220200" cy="7010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76202"/>
            <a:ext cx="9220200" cy="7010402"/>
          </a:xfrm>
          <a:prstGeom prst="rect">
            <a:avLst/>
          </a:prstGeom>
          <a:gradFill flip="none" rotWithShape="1">
            <a:gsLst>
              <a:gs pos="31000">
                <a:srgbClr val="000000">
                  <a:alpha val="21000"/>
                </a:srgbClr>
              </a:gs>
              <a:gs pos="54000">
                <a:srgbClr val="000000">
                  <a:alpha val="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57200" y="427037"/>
            <a:ext cx="3962400" cy="2011363"/>
          </a:xfrm>
        </p:spPr>
        <p:txBody>
          <a:bodyPr>
            <a:noAutofit/>
          </a:bodyPr>
          <a:lstStyle/>
          <a:p>
            <a:pPr marL="0" indent="0">
              <a:buNone/>
            </a:pPr>
            <a:r>
              <a:rPr lang="en-US" sz="6000" b="1" dirty="0">
                <a:solidFill>
                  <a:schemeClr val="bg1">
                    <a:lumMod val="20000"/>
                    <a:lumOff val="80000"/>
                  </a:schemeClr>
                </a:solidFill>
                <a:effectLst>
                  <a:glow rad="101600">
                    <a:srgbClr val="25201B">
                      <a:alpha val="60000"/>
                    </a:srgbClr>
                  </a:glow>
                  <a:outerShdw blurRad="38100" dist="38100" dir="2700000" algn="tl">
                    <a:srgbClr val="000000">
                      <a:alpha val="43137"/>
                    </a:srgbClr>
                  </a:outerShdw>
                </a:effectLst>
                <a:latin typeface="+mj-lt"/>
              </a:rPr>
              <a:t>A Child’s First Teacher</a:t>
            </a:r>
          </a:p>
        </p:txBody>
      </p:sp>
      <p:sp>
        <p:nvSpPr>
          <p:cNvPr id="5" name="TextBox 4"/>
          <p:cNvSpPr txBox="1"/>
          <p:nvPr/>
        </p:nvSpPr>
        <p:spPr>
          <a:xfrm>
            <a:off x="5334000" y="6550223"/>
            <a:ext cx="3810000" cy="307777"/>
          </a:xfrm>
          <a:prstGeom prst="rect">
            <a:avLst/>
          </a:prstGeom>
          <a:noFill/>
        </p:spPr>
        <p:txBody>
          <a:bodyPr wrap="square" rtlCol="0">
            <a:spAutoFit/>
          </a:bodyPr>
          <a:lstStyle/>
          <a:p>
            <a:pPr algn="r"/>
            <a:r>
              <a:rPr lang="en-US" sz="1400" dirty="0">
                <a:solidFill>
                  <a:schemeClr val="bg1">
                    <a:lumMod val="20000"/>
                    <a:lumOff val="80000"/>
                  </a:schemeClr>
                </a:solidFill>
                <a:effectLst>
                  <a:outerShdw blurRad="38100" dist="38100" dir="2700000" algn="tl">
                    <a:srgbClr val="000000">
                      <a:alpha val="43137"/>
                    </a:srgbClr>
                  </a:outerShdw>
                </a:effectLst>
                <a:latin typeface="+mj-lt"/>
              </a:rPr>
              <a:t>Platt Powell Ryder, </a:t>
            </a:r>
            <a:r>
              <a:rPr lang="en-US" sz="1400" i="1" dirty="0">
                <a:solidFill>
                  <a:schemeClr val="bg1">
                    <a:lumMod val="20000"/>
                    <a:lumOff val="80000"/>
                  </a:schemeClr>
                </a:solidFill>
                <a:effectLst>
                  <a:outerShdw blurRad="38100" dist="38100" dir="2700000" algn="tl">
                    <a:srgbClr val="000000">
                      <a:alpha val="43137"/>
                    </a:srgbClr>
                  </a:outerShdw>
                </a:effectLst>
                <a:latin typeface="+mj-lt"/>
              </a:rPr>
              <a:t>The Illustrated Newspaper</a:t>
            </a:r>
            <a:endParaRPr lang="en-US" sz="1400" dirty="0">
              <a:solidFill>
                <a:schemeClr val="bg1">
                  <a:lumMod val="20000"/>
                  <a:lumOff val="80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9720150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A5394"/>
            </a:gs>
            <a:gs pos="50000">
              <a:srgbClr val="142F5A"/>
            </a:gs>
            <a:gs pos="100000">
              <a:srgbClr val="0B203C"/>
            </a:gs>
          </a:gsLst>
          <a:lin ang="135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 y="0"/>
            <a:ext cx="1478280" cy="4419600"/>
          </a:xfrm>
        </p:spPr>
        <p:txBody>
          <a:bodyPr>
            <a:normAutofit/>
          </a:bodyPr>
          <a:lstStyle/>
          <a:p>
            <a:r>
              <a:rPr lang="en-US" sz="4800" b="1" i="1" dirty="0">
                <a:solidFill>
                  <a:srgbClr val="E8D9AE"/>
                </a:solidFill>
              </a:rPr>
              <a:t>With it or on it! </a:t>
            </a:r>
          </a:p>
        </p:txBody>
      </p:sp>
      <p:sp>
        <p:nvSpPr>
          <p:cNvPr id="4" name="Content Placeholder 3"/>
          <p:cNvSpPr>
            <a:spLocks noGrp="1"/>
          </p:cNvSpPr>
          <p:nvPr>
            <p:ph sz="half" idx="2"/>
          </p:nvPr>
        </p:nvSpPr>
        <p:spPr/>
        <p:txBody>
          <a:bodyPr/>
          <a:lstStyle/>
          <a:p>
            <a:endParaRPr lang="en-US"/>
          </a:p>
        </p:txBody>
      </p:sp>
      <p:pic>
        <p:nvPicPr>
          <p:cNvPr id="1026" name="Picture 2" descr="https://upload.wikimedia.org/wikipedia/commons/thumb/b/b2/A_Spartan_Woman_Giving_a_Shield_to_Her_Son%2C_by_Jean-Jacques-Francois_Le_Barbier%2C_1805%2C_oil_on_panel_-_Portland_Art_Museum_-_Portland%2C_Oregon_-_DSC09070.jpg/2446px-A_Spartan_Woman_Giving_a_Shield_to_Her_Son%2C_by_Jean-Jacques-Francois_Le_Barbier%2C_1805%2C_oil_on_panel_-_Portland_Art_Museum_-_Portland%2C_Oregon_-_DSC0907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92" t="1997" r="1870" b="2020"/>
          <a:stretch/>
        </p:blipFill>
        <p:spPr bwMode="auto">
          <a:xfrm>
            <a:off x="1834514" y="533400"/>
            <a:ext cx="7080886" cy="59007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0" y="6434138"/>
            <a:ext cx="7391400" cy="347662"/>
          </a:xfrm>
          <a:prstGeom prst="rect">
            <a:avLst/>
          </a:prstGeom>
        </p:spPr>
        <p:txBody>
          <a:bodyPr wrap="square">
            <a:spAutoFit/>
          </a:bodyPr>
          <a:lstStyle/>
          <a:p>
            <a:pPr algn="r"/>
            <a:r>
              <a:rPr lang="en-US" sz="1600" dirty="0">
                <a:solidFill>
                  <a:srgbClr val="E8D9AE"/>
                </a:solidFill>
                <a:latin typeface="+mj-lt"/>
              </a:rPr>
              <a:t>Jean-Jacques-François Le </a:t>
            </a:r>
            <a:r>
              <a:rPr lang="en-US" sz="1600" dirty="0" err="1">
                <a:solidFill>
                  <a:srgbClr val="E8D9AE"/>
                </a:solidFill>
                <a:latin typeface="+mj-lt"/>
              </a:rPr>
              <a:t>Barbier</a:t>
            </a:r>
            <a:r>
              <a:rPr lang="en-US" sz="1600" dirty="0">
                <a:solidFill>
                  <a:srgbClr val="E8D9AE"/>
                </a:solidFill>
                <a:latin typeface="+mj-lt"/>
              </a:rPr>
              <a:t> , A</a:t>
            </a:r>
            <a:r>
              <a:rPr lang="en-US" sz="1600" i="1" dirty="0">
                <a:solidFill>
                  <a:srgbClr val="E8D9AE"/>
                </a:solidFill>
                <a:latin typeface="+mj-lt"/>
              </a:rPr>
              <a:t> Spartan Woman Giving a Shield to Her Son </a:t>
            </a:r>
            <a:r>
              <a:rPr lang="en-US" sz="1600" dirty="0">
                <a:solidFill>
                  <a:srgbClr val="E8D9AE"/>
                </a:solidFill>
                <a:latin typeface="+mj-lt"/>
              </a:rPr>
              <a:t>(1805)</a:t>
            </a:r>
          </a:p>
        </p:txBody>
      </p:sp>
      <p:sp>
        <p:nvSpPr>
          <p:cNvPr id="6" name="Rectangle 5"/>
          <p:cNvSpPr/>
          <p:nvPr/>
        </p:nvSpPr>
        <p:spPr>
          <a:xfrm>
            <a:off x="561263" y="3483769"/>
            <a:ext cx="657937" cy="2816219"/>
          </a:xfrm>
          <a:prstGeom prst="rect">
            <a:avLst/>
          </a:prstGeom>
        </p:spPr>
        <p:txBody>
          <a:bodyPr vert="wordArtVert" wrap="none">
            <a:spAutoFit/>
          </a:bodyPr>
          <a:lstStyle/>
          <a:p>
            <a:pPr algn="ctr"/>
            <a:r>
              <a:rPr lang="en-US" sz="2800" b="1" dirty="0">
                <a:solidFill>
                  <a:srgbClr val="E8D9AE"/>
                </a:solidFill>
                <a:latin typeface="+mn-lt"/>
              </a:rPr>
              <a:t>SPARTA</a:t>
            </a:r>
            <a:endParaRPr lang="en-US" sz="2800" dirty="0">
              <a:latin typeface="+mn-lt"/>
            </a:endParaRPr>
          </a:p>
        </p:txBody>
      </p:sp>
    </p:spTree>
    <p:extLst>
      <p:ext uri="{BB962C8B-B14F-4D97-AF65-F5344CB8AC3E}">
        <p14:creationId xmlns:p14="http://schemas.microsoft.com/office/powerpoint/2010/main" val="15631803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5/55/Platt_Powell_Ryder_-_The_Illustrated_Newspaper_-_Google_Art_Project.jpg/844px-Platt_Powell_Ryder_-_The_Illustrated_Newspaper_-_Google_Art_Project.jpg"/>
          <p:cNvPicPr>
            <a:picLocks noChangeAspect="1" noChangeArrowheads="1"/>
          </p:cNvPicPr>
          <p:nvPr/>
        </p:nvPicPr>
        <p:blipFill rotWithShape="1">
          <a:blip r:embed="rId2">
            <a:extLst>
              <a:ext uri="{28A0092B-C50C-407E-A947-70E740481C1C}">
                <a14:useLocalDpi xmlns:a14="http://schemas.microsoft.com/office/drawing/2010/main" val="0"/>
              </a:ext>
            </a:extLst>
          </a:blip>
          <a:srcRect l="8247" t="20887" r="8591" b="26998"/>
          <a:stretch/>
        </p:blipFill>
        <p:spPr bwMode="auto">
          <a:xfrm>
            <a:off x="0" y="-76200"/>
            <a:ext cx="9220200" cy="7010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76202"/>
            <a:ext cx="9220200" cy="7010402"/>
          </a:xfrm>
          <a:prstGeom prst="rect">
            <a:avLst/>
          </a:prstGeom>
          <a:gradFill flip="none" rotWithShape="1">
            <a:gsLst>
              <a:gs pos="31000">
                <a:srgbClr val="000000">
                  <a:alpha val="21000"/>
                </a:srgbClr>
              </a:gs>
              <a:gs pos="54000">
                <a:srgbClr val="000000">
                  <a:alpha val="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381000" y="457200"/>
            <a:ext cx="3962400" cy="2133600"/>
          </a:xfrm>
        </p:spPr>
        <p:txBody>
          <a:bodyPr>
            <a:normAutofit/>
          </a:bodyPr>
          <a:lstStyle/>
          <a:p>
            <a:pPr marL="0" indent="0" algn="ctr">
              <a:buNone/>
            </a:pPr>
            <a:r>
              <a:rPr lang="en-US" sz="4400" b="1" dirty="0">
                <a:solidFill>
                  <a:schemeClr val="bg1">
                    <a:lumMod val="20000"/>
                    <a:lumOff val="80000"/>
                  </a:schemeClr>
                </a:solidFill>
                <a:effectLst>
                  <a:glow rad="101600">
                    <a:srgbClr val="25201B">
                      <a:alpha val="60000"/>
                    </a:srgbClr>
                  </a:glow>
                  <a:outerShdw blurRad="38100" dist="38100" dir="2700000" algn="tl">
                    <a:srgbClr val="000000">
                      <a:alpha val="43137"/>
                    </a:srgbClr>
                  </a:outerShdw>
                </a:effectLst>
                <a:latin typeface="+mj-lt"/>
              </a:rPr>
              <a:t>Greater Emphasis on the Education of Women</a:t>
            </a:r>
          </a:p>
        </p:txBody>
      </p:sp>
      <p:sp>
        <p:nvSpPr>
          <p:cNvPr id="5" name="TextBox 4"/>
          <p:cNvSpPr txBox="1"/>
          <p:nvPr/>
        </p:nvSpPr>
        <p:spPr>
          <a:xfrm>
            <a:off x="5334000" y="6550223"/>
            <a:ext cx="3810000" cy="307777"/>
          </a:xfrm>
          <a:prstGeom prst="rect">
            <a:avLst/>
          </a:prstGeom>
          <a:noFill/>
        </p:spPr>
        <p:txBody>
          <a:bodyPr wrap="square" rtlCol="0">
            <a:spAutoFit/>
          </a:bodyPr>
          <a:lstStyle/>
          <a:p>
            <a:pPr algn="r"/>
            <a:r>
              <a:rPr lang="en-US" sz="1400" dirty="0">
                <a:solidFill>
                  <a:schemeClr val="bg1">
                    <a:lumMod val="20000"/>
                    <a:lumOff val="80000"/>
                  </a:schemeClr>
                </a:solidFill>
                <a:effectLst>
                  <a:outerShdw blurRad="38100" dist="38100" dir="2700000" algn="tl">
                    <a:srgbClr val="000000">
                      <a:alpha val="43137"/>
                    </a:srgbClr>
                  </a:outerShdw>
                </a:effectLst>
                <a:latin typeface="+mj-lt"/>
              </a:rPr>
              <a:t>Platt Powell Ryder, </a:t>
            </a:r>
            <a:r>
              <a:rPr lang="en-US" sz="1400" i="1" dirty="0">
                <a:solidFill>
                  <a:schemeClr val="bg1">
                    <a:lumMod val="20000"/>
                    <a:lumOff val="80000"/>
                  </a:schemeClr>
                </a:solidFill>
                <a:effectLst>
                  <a:outerShdw blurRad="38100" dist="38100" dir="2700000" algn="tl">
                    <a:srgbClr val="000000">
                      <a:alpha val="43137"/>
                    </a:srgbClr>
                  </a:outerShdw>
                </a:effectLst>
                <a:latin typeface="+mj-lt"/>
              </a:rPr>
              <a:t>The Illustrated Newspaper</a:t>
            </a:r>
            <a:endParaRPr lang="en-US" sz="1400" dirty="0">
              <a:solidFill>
                <a:schemeClr val="bg1">
                  <a:lumMod val="20000"/>
                  <a:lumOff val="80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892958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A192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200" t="4116" r="7362" b="2085"/>
          <a:stretch/>
        </p:blipFill>
        <p:spPr>
          <a:xfrm>
            <a:off x="0" y="0"/>
            <a:ext cx="4800600" cy="6858000"/>
          </a:xfrm>
          <a:prstGeom prst="rect">
            <a:avLst/>
          </a:prstGeom>
        </p:spPr>
      </p:pic>
      <p:sp>
        <p:nvSpPr>
          <p:cNvPr id="5" name="Rectangle 4"/>
          <p:cNvSpPr/>
          <p:nvPr/>
        </p:nvSpPr>
        <p:spPr>
          <a:xfrm>
            <a:off x="3965039" y="0"/>
            <a:ext cx="835561" cy="6858000"/>
          </a:xfrm>
          <a:prstGeom prst="rect">
            <a:avLst/>
          </a:prstGeom>
          <a:gradFill flip="none" rotWithShape="1">
            <a:gsLst>
              <a:gs pos="100000">
                <a:srgbClr val="1B1A22"/>
              </a:gs>
              <a:gs pos="0">
                <a:srgbClr val="1B1A22">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entaur"/>
              <a:ea typeface="+mn-ea"/>
              <a:cs typeface="+mn-cs"/>
            </a:endParaRPr>
          </a:p>
        </p:txBody>
      </p:sp>
      <p:sp>
        <p:nvSpPr>
          <p:cNvPr id="6" name="Rectangle 5"/>
          <p:cNvSpPr/>
          <p:nvPr/>
        </p:nvSpPr>
        <p:spPr>
          <a:xfrm>
            <a:off x="4572000" y="1143000"/>
            <a:ext cx="4340761" cy="4647426"/>
          </a:xfrm>
          <a:prstGeom prst="rect">
            <a:avLst/>
          </a:prstGeom>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1430"/>
                <a:solidFill>
                  <a:srgbClr val="DBCFD1"/>
                </a:solidFill>
                <a:effectLst>
                  <a:outerShdw blurRad="50800" dist="39000" dir="5460000" algn="tl">
                    <a:srgbClr val="000000">
                      <a:alpha val="38000"/>
                    </a:srgbClr>
                  </a:outerShdw>
                </a:effectLst>
                <a:uLnTx/>
                <a:uFillTx/>
                <a:latin typeface="Centaur" pitchFamily="18" charset="0"/>
                <a:ea typeface="+mn-ea"/>
                <a:cs typeface="+mn-cs"/>
              </a:rPr>
              <a:t>While Abigail Adams never voted in an election, she was</a:t>
            </a:r>
            <a:r>
              <a:rPr kumimoji="0" lang="en-US" sz="3600" b="1" i="0" u="none" strike="noStrike" kern="1200" cap="none" spc="0" normalizeH="0" noProof="0" dirty="0">
                <a:ln w="11430"/>
                <a:solidFill>
                  <a:srgbClr val="DBCFD1"/>
                </a:solidFill>
                <a:effectLst>
                  <a:outerShdw blurRad="50800" dist="39000" dir="5460000" algn="tl">
                    <a:srgbClr val="000000">
                      <a:alpha val="38000"/>
                    </a:srgbClr>
                  </a:outerShdw>
                </a:effectLst>
                <a:uLnTx/>
                <a:uFillTx/>
                <a:latin typeface="Centaur" pitchFamily="18" charset="0"/>
                <a:ea typeface="+mn-ea"/>
                <a:cs typeface="+mn-cs"/>
              </a:rPr>
              <a:t> her husband’s most trusted political advisor.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noProof="0" dirty="0">
                <a:ln w="11430"/>
                <a:solidFill>
                  <a:srgbClr val="DBCFD1"/>
                </a:solidFill>
                <a:effectLst>
                  <a:outerShdw blurRad="50800" dist="39000" dir="5460000" algn="tl">
                    <a:srgbClr val="000000">
                      <a:alpha val="38000"/>
                    </a:srgbClr>
                  </a:outerShdw>
                </a:effectLst>
                <a:uLnTx/>
                <a:uFillTx/>
                <a:latin typeface="Centaur" pitchFamily="18" charset="0"/>
                <a:ea typeface="+mn-ea"/>
                <a:cs typeface="+mn-cs"/>
              </a:rPr>
              <a:t> </a:t>
            </a:r>
          </a:p>
          <a:p>
            <a:pPr marL="576263" marR="0" lvl="0"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noProof="0" dirty="0">
                <a:ln w="11430"/>
                <a:solidFill>
                  <a:srgbClr val="DBCFD1"/>
                </a:solidFill>
                <a:effectLst>
                  <a:outerShdw blurRad="50800" dist="39000" dir="5460000" algn="tl">
                    <a:srgbClr val="000000">
                      <a:alpha val="38000"/>
                    </a:srgbClr>
                  </a:outerShdw>
                </a:effectLst>
                <a:uLnTx/>
                <a:uFillTx/>
                <a:latin typeface="Centaur" pitchFamily="18" charset="0"/>
                <a:ea typeface="+mn-ea"/>
                <a:cs typeface="+mn-cs"/>
              </a:rPr>
              <a:t>Thomas Jefferson also corresponded with her about political matters.</a:t>
            </a:r>
            <a:endParaRPr kumimoji="0" lang="en-US" sz="700" b="0" i="0" u="none" strike="noStrike" kern="1200" cap="none" spc="0" normalizeH="0" baseline="0" noProof="0" dirty="0">
              <a:ln>
                <a:noFill/>
              </a:ln>
              <a:solidFill>
                <a:srgbClr val="080812"/>
              </a:solidFill>
              <a:effectLst/>
              <a:uLnTx/>
              <a:uFillTx/>
              <a:latin typeface="Arial" charset="0"/>
              <a:ea typeface="+mn-ea"/>
              <a:cs typeface="+mn-cs"/>
            </a:endParaRPr>
          </a:p>
        </p:txBody>
      </p:sp>
    </p:spTree>
    <p:extLst>
      <p:ext uri="{BB962C8B-B14F-4D97-AF65-F5344CB8AC3E}">
        <p14:creationId xmlns:p14="http://schemas.microsoft.com/office/powerpoint/2010/main" val="28431042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566A62">
                <a:lumMod val="90000"/>
              </a:srgbClr>
            </a:gs>
            <a:gs pos="66000">
              <a:srgbClr val="4E6043">
                <a:lumMod val="85000"/>
              </a:srgbClr>
            </a:gs>
            <a:gs pos="17000">
              <a:srgbClr val="11170E"/>
            </a:gs>
          </a:gsLst>
          <a:lin ang="2700000" scaled="1"/>
          <a:tileRect/>
        </a:gradFill>
        <a:effectLst/>
      </p:bgPr>
    </p:bg>
    <p:spTree>
      <p:nvGrpSpPr>
        <p:cNvPr id="1" name=""/>
        <p:cNvGrpSpPr/>
        <p:nvPr/>
      </p:nvGrpSpPr>
      <p:grpSpPr>
        <a:xfrm>
          <a:off x="0" y="0"/>
          <a:ext cx="0" cy="0"/>
          <a:chOff x="0" y="0"/>
          <a:chExt cx="0" cy="0"/>
        </a:xfrm>
      </p:grpSpPr>
      <p:sp>
        <p:nvSpPr>
          <p:cNvPr id="12" name="Title 3"/>
          <p:cNvSpPr>
            <a:spLocks noGrp="1"/>
          </p:cNvSpPr>
          <p:nvPr>
            <p:ph type="title"/>
          </p:nvPr>
        </p:nvSpPr>
        <p:spPr>
          <a:xfrm>
            <a:off x="609600" y="0"/>
            <a:ext cx="838200" cy="6858000"/>
          </a:xfrm>
          <a:noFill/>
          <a:effectLst>
            <a:softEdge rad="127000"/>
          </a:effectLst>
        </p:spPr>
        <p:style>
          <a:lnRef idx="2">
            <a:schemeClr val="dk1">
              <a:shade val="50000"/>
            </a:schemeClr>
          </a:lnRef>
          <a:fillRef idx="1">
            <a:schemeClr val="dk1"/>
          </a:fillRef>
          <a:effectRef idx="0">
            <a:schemeClr val="dk1"/>
          </a:effectRef>
          <a:fontRef idx="minor">
            <a:schemeClr val="lt1"/>
          </a:fontRef>
        </p:style>
        <p:txBody>
          <a:bodyPr vert="wordArtVert">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400" b="1" dirty="0">
                <a:ln/>
                <a:solidFill>
                  <a:schemeClr val="accent3"/>
                </a:solidFill>
                <a:effectLst>
                  <a:outerShdw blurRad="38100" dist="38100" dir="2700000" algn="tl">
                    <a:srgbClr val="000000">
                      <a:alpha val="43137"/>
                    </a:srgbClr>
                  </a:outerShdw>
                </a:effectLst>
                <a:latin typeface="+mj-lt"/>
              </a:rPr>
              <a:t>AGRARIANISM</a:t>
            </a:r>
          </a:p>
        </p:txBody>
      </p:sp>
      <p:pic>
        <p:nvPicPr>
          <p:cNvPr id="1026" name="Picture 2"/>
          <p:cNvPicPr>
            <a:picLocks noGrp="1" noChangeAspect="1" noChangeArrowheads="1"/>
          </p:cNvPicPr>
          <p:nvPr>
            <p:ph sz="half" idx="1"/>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sharpenSoften amount="25000"/>
                    </a14:imgEffect>
                  </a14:imgLayer>
                </a14:imgProps>
              </a:ext>
            </a:extLst>
          </a:blip>
          <a:srcRect r="2210"/>
          <a:stretch>
            <a:fillRect/>
          </a:stretch>
        </p:blipFill>
        <p:spPr bwMode="auto">
          <a:xfrm>
            <a:off x="2133600" y="152400"/>
            <a:ext cx="6477000" cy="6587589"/>
          </a:xfrm>
          <a:prstGeom prst="ellipse">
            <a:avLst/>
          </a:prstGeom>
          <a:noFill/>
          <a:ln w="9525">
            <a:noFill/>
            <a:miter lim="800000"/>
            <a:headEnd/>
            <a:tailEnd/>
          </a:ln>
          <a:effectLst>
            <a:softEdge rad="63500"/>
          </a:effectLst>
        </p:spPr>
      </p:pic>
    </p:spTree>
  </p:cSld>
  <p:clrMapOvr>
    <a:overrideClrMapping bg1="lt1" tx1="dk1" bg2="lt2" tx2="dk2" accent1="accent1" accent2="accent2" accent3="accent3" accent4="accent4" accent5="accent5" accent6="accent6" hlink="hlink" folHlink="folHlink"/>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Thomas Jefferson by Rembrandt Peale, 1800.jpg"/>
          <p:cNvPicPr>
            <a:picLocks noChangeAspect="1" noChangeArrowheads="1"/>
          </p:cNvPicPr>
          <p:nvPr/>
        </p:nvPicPr>
        <p:blipFill rotWithShape="1">
          <a:blip r:embed="rId2">
            <a:extLst>
              <a:ext uri="{28A0092B-C50C-407E-A947-70E740481C1C}">
                <a14:useLocalDpi xmlns:a14="http://schemas.microsoft.com/office/drawing/2010/main" val="0"/>
              </a:ext>
            </a:extLst>
          </a:blip>
          <a:srcRect l="16667" t="6986" b="30139"/>
          <a:stretch/>
        </p:blipFill>
        <p:spPr bwMode="auto">
          <a:xfrm>
            <a:off x="0" y="0"/>
            <a:ext cx="7620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ile:Thomas Jefferson by Rembrandt Peale, 1800.jpg"/>
          <p:cNvPicPr>
            <a:picLocks noChangeAspect="1" noChangeArrowheads="1"/>
          </p:cNvPicPr>
          <p:nvPr/>
        </p:nvPicPr>
        <p:blipFill rotWithShape="1">
          <a:blip r:embed="rId2">
            <a:extLst>
              <a:ext uri="{28A0092B-C50C-407E-A947-70E740481C1C}">
                <a14:useLocalDpi xmlns:a14="http://schemas.microsoft.com/office/drawing/2010/main" val="0"/>
              </a:ext>
            </a:extLst>
          </a:blip>
          <a:srcRect l="86897" t="6986" b="30139"/>
          <a:stretch/>
        </p:blipFill>
        <p:spPr bwMode="auto">
          <a:xfrm>
            <a:off x="6421820" y="0"/>
            <a:ext cx="272218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53000" y="0"/>
            <a:ext cx="4191000" cy="6858000"/>
          </a:xfrm>
          <a:prstGeom prst="rect">
            <a:avLst/>
          </a:prstGeom>
          <a:gradFill flip="none" rotWithShape="1">
            <a:gsLst>
              <a:gs pos="0">
                <a:srgbClr val="0F0D0E">
                  <a:alpha val="0"/>
                </a:srgbClr>
              </a:gs>
              <a:gs pos="29000">
                <a:schemeClr val="bg1">
                  <a:alpha val="15000"/>
                </a:schemeClr>
              </a:gs>
              <a:gs pos="72000">
                <a:schemeClr val="bg1">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Content Placeholder 2"/>
          <p:cNvSpPr txBox="1">
            <a:spLocks/>
          </p:cNvSpPr>
          <p:nvPr/>
        </p:nvSpPr>
        <p:spPr>
          <a:xfrm>
            <a:off x="4586288" y="533400"/>
            <a:ext cx="4267200" cy="4953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CCB898">
                    <a:lumMod val="20000"/>
                    <a:lumOff val="80000"/>
                  </a:srgbClr>
                </a:solidFill>
                <a:effectLst>
                  <a:outerShdw blurRad="38100" dist="38100" dir="2700000" algn="tl">
                    <a:srgbClr val="000000">
                      <a:alpha val="43137"/>
                    </a:srgbClr>
                  </a:outerShdw>
                </a:effectLst>
                <a:uLnTx/>
                <a:uFillTx/>
                <a:latin typeface="Centaur"/>
                <a:ea typeface="+mn-ea"/>
                <a:cs typeface="+mn-cs"/>
              </a:rPr>
              <a:t>“Those who labor in the earth</a:t>
            </a:r>
            <a:r>
              <a:rPr kumimoji="0" lang="en-US" sz="4400" b="1" i="0" u="none" strike="noStrike" kern="1200" cap="none" spc="0" normalizeH="0" noProof="0" dirty="0">
                <a:ln>
                  <a:noFill/>
                </a:ln>
                <a:solidFill>
                  <a:srgbClr val="CCB898">
                    <a:lumMod val="20000"/>
                    <a:lumOff val="80000"/>
                  </a:srgbClr>
                </a:solidFill>
                <a:effectLst>
                  <a:outerShdw blurRad="38100" dist="38100" dir="2700000" algn="tl">
                    <a:srgbClr val="000000">
                      <a:alpha val="43137"/>
                    </a:srgbClr>
                  </a:outerShdw>
                </a:effectLst>
                <a:uLnTx/>
                <a:uFillTx/>
                <a:latin typeface="Centaur"/>
                <a:ea typeface="+mn-ea"/>
                <a:cs typeface="+mn-cs"/>
              </a:rPr>
              <a:t> are the chosen people of God…”</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1600" b="1" baseline="0" dirty="0">
                <a:solidFill>
                  <a:srgbClr val="CCB898">
                    <a:lumMod val="20000"/>
                    <a:lumOff val="80000"/>
                  </a:srgbClr>
                </a:solidFill>
                <a:effectLst>
                  <a:outerShdw blurRad="38100" dist="38100" dir="2700000" algn="tl">
                    <a:srgbClr val="000000">
                      <a:alpha val="43137"/>
                    </a:srgbClr>
                  </a:outerShdw>
                </a:effectLst>
                <a:latin typeface="Centaur"/>
              </a:rPr>
              <a:t> </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a:ln>
                  <a:noFill/>
                </a:ln>
                <a:solidFill>
                  <a:srgbClr val="CCB898">
                    <a:lumMod val="20000"/>
                    <a:lumOff val="80000"/>
                  </a:srgbClr>
                </a:solidFill>
                <a:effectLst>
                  <a:outerShdw blurRad="38100" dist="38100" dir="2700000" algn="tl">
                    <a:srgbClr val="000000">
                      <a:alpha val="43137"/>
                    </a:srgbClr>
                  </a:outerShdw>
                </a:effectLst>
                <a:uLnTx/>
                <a:uFillTx/>
                <a:latin typeface="Centaur"/>
                <a:ea typeface="+mn-ea"/>
                <a:cs typeface="+mn-cs"/>
              </a:rPr>
              <a:t>Thomas Jefferson</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lang="en-US" sz="2400" b="1" i="1" dirty="0">
                <a:solidFill>
                  <a:srgbClr val="CCB898">
                    <a:lumMod val="20000"/>
                    <a:lumOff val="80000"/>
                  </a:srgbClr>
                </a:solidFill>
                <a:effectLst>
                  <a:outerShdw blurRad="38100" dist="38100" dir="2700000" algn="tl">
                    <a:srgbClr val="000000">
                      <a:alpha val="43137"/>
                    </a:srgbClr>
                  </a:outerShdw>
                </a:effectLst>
                <a:latin typeface="Centaur"/>
              </a:rPr>
              <a:t>Notes on the State </a:t>
            </a:r>
            <a:br>
              <a:rPr lang="en-US" sz="2400" b="1" i="1" dirty="0">
                <a:solidFill>
                  <a:srgbClr val="CCB898">
                    <a:lumMod val="20000"/>
                    <a:lumOff val="80000"/>
                  </a:srgbClr>
                </a:solidFill>
                <a:effectLst>
                  <a:outerShdw blurRad="38100" dist="38100" dir="2700000" algn="tl">
                    <a:srgbClr val="000000">
                      <a:alpha val="43137"/>
                    </a:srgbClr>
                  </a:outerShdw>
                </a:effectLst>
                <a:latin typeface="Centaur"/>
              </a:rPr>
            </a:br>
            <a:r>
              <a:rPr lang="en-US" sz="2400" b="1" i="1" dirty="0">
                <a:solidFill>
                  <a:srgbClr val="CCB898">
                    <a:lumMod val="20000"/>
                    <a:lumOff val="80000"/>
                  </a:srgbClr>
                </a:solidFill>
                <a:effectLst>
                  <a:outerShdw blurRad="38100" dist="38100" dir="2700000" algn="tl">
                    <a:srgbClr val="000000">
                      <a:alpha val="43137"/>
                    </a:srgbClr>
                  </a:outerShdw>
                </a:effectLst>
                <a:latin typeface="Centaur"/>
              </a:rPr>
              <a:t>of Virginia</a:t>
            </a:r>
            <a:endParaRPr kumimoji="0" lang="en-US" sz="2400" b="1" i="1" u="none" strike="noStrike" kern="1200" cap="none" spc="0" normalizeH="0" baseline="0" noProof="0" dirty="0">
              <a:ln>
                <a:noFill/>
              </a:ln>
              <a:solidFill>
                <a:srgbClr val="CCB898">
                  <a:lumMod val="20000"/>
                  <a:lumOff val="80000"/>
                </a:srgbClr>
              </a:solidFill>
              <a:effectLst>
                <a:outerShdw blurRad="38100" dist="38100" dir="2700000" algn="tl">
                  <a:srgbClr val="000000">
                    <a:alpha val="43137"/>
                  </a:srgbClr>
                </a:outerShdw>
              </a:effectLst>
              <a:uLnTx/>
              <a:uFillTx/>
              <a:latin typeface="Centaur"/>
            </a:endParaRPr>
          </a:p>
        </p:txBody>
      </p:sp>
    </p:spTree>
    <p:extLst>
      <p:ext uri="{BB962C8B-B14F-4D97-AF65-F5344CB8AC3E}">
        <p14:creationId xmlns:p14="http://schemas.microsoft.com/office/powerpoint/2010/main" val="15093560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85000"/>
                <a:lumOff val="15000"/>
              </a:schemeClr>
            </a:gs>
            <a:gs pos="65000">
              <a:schemeClr val="tx2"/>
            </a:gs>
            <a:gs pos="0">
              <a:schemeClr val="tx1">
                <a:lumMod val="92000"/>
                <a:lumOff val="8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1865-CE5B-4CD5-B231-B4E1BD9193CF}"/>
              </a:ext>
            </a:extLst>
          </p:cNvPr>
          <p:cNvSpPr>
            <a:spLocks noGrp="1"/>
          </p:cNvSpPr>
          <p:nvPr>
            <p:ph type="title"/>
          </p:nvPr>
        </p:nvSpPr>
        <p:spPr>
          <a:xfrm>
            <a:off x="381000" y="2362200"/>
            <a:ext cx="8229600" cy="1782762"/>
          </a:xfrm>
        </p:spPr>
        <p:txBody>
          <a:bodyPr>
            <a:normAutofit/>
          </a:bodyPr>
          <a:lstStyle/>
          <a:p>
            <a:r>
              <a:rPr lang="en-US" sz="9600" b="1" dirty="0">
                <a:solidFill>
                  <a:schemeClr val="bg1">
                    <a:lumMod val="40000"/>
                    <a:lumOff val="60000"/>
                  </a:schemeClr>
                </a:solidFill>
                <a:effectLst>
                  <a:outerShdw blurRad="38100" dist="38100" dir="2700000" algn="tl">
                    <a:srgbClr val="000000">
                      <a:alpha val="43137"/>
                    </a:srgbClr>
                  </a:outerShdw>
                </a:effectLst>
              </a:rPr>
              <a:t>[r]</a:t>
            </a:r>
            <a:r>
              <a:rPr lang="en-US" sz="9600" b="1" dirty="0" err="1">
                <a:solidFill>
                  <a:schemeClr val="bg1">
                    <a:lumMod val="40000"/>
                    <a:lumOff val="60000"/>
                  </a:schemeClr>
                </a:solidFill>
                <a:effectLst>
                  <a:outerShdw blurRad="38100" dist="38100" dir="2700000" algn="tl">
                    <a:srgbClr val="000000">
                      <a:alpha val="43137"/>
                    </a:srgbClr>
                  </a:outerShdw>
                </a:effectLst>
              </a:rPr>
              <a:t>epublicanism</a:t>
            </a:r>
            <a:endParaRPr lang="en-US" sz="9600" b="1" dirty="0">
              <a:solidFill>
                <a:schemeClr val="bg1">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6325718"/>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6DE50-F43B-43C6-8FBF-F9E71F744017}"/>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8A568B5A-AFC1-48FD-86BE-6F1F5129F247}"/>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1769" t="21792"/>
          <a:stretch/>
        </p:blipFill>
        <p:spPr>
          <a:xfrm>
            <a:off x="0" y="0"/>
            <a:ext cx="9144000" cy="6855881"/>
          </a:xfrm>
        </p:spPr>
      </p:pic>
      <p:sp>
        <p:nvSpPr>
          <p:cNvPr id="4" name="Content Placeholder 3">
            <a:extLst>
              <a:ext uri="{FF2B5EF4-FFF2-40B4-BE49-F238E27FC236}">
                <a16:creationId xmlns:a16="http://schemas.microsoft.com/office/drawing/2014/main" id="{15C7AE0F-ABD4-420F-976C-9FB85867D51B}"/>
              </a:ext>
            </a:extLst>
          </p:cNvPr>
          <p:cNvSpPr>
            <a:spLocks noGrp="1"/>
          </p:cNvSpPr>
          <p:nvPr>
            <p:ph sz="half" idx="2"/>
          </p:nvPr>
        </p:nvSpPr>
        <p:spPr>
          <a:xfrm>
            <a:off x="1600200" y="-2119"/>
            <a:ext cx="1447800" cy="6858000"/>
          </a:xfrm>
          <a:solidFill>
            <a:srgbClr val="2A3036">
              <a:alpha val="89804"/>
            </a:srgbClr>
          </a:solidFill>
        </p:spPr>
        <p:txBody>
          <a:bodyPr vert="wordArtVert" anchor="ctr">
            <a:normAutofit/>
          </a:bodyPr>
          <a:lstStyle/>
          <a:p>
            <a:pPr marL="0" indent="0" algn="ctr">
              <a:buNone/>
            </a:pPr>
            <a:r>
              <a:rPr lang="en-US" sz="3600" b="1" dirty="0">
                <a:solidFill>
                  <a:srgbClr val="EFF0EE"/>
                </a:solidFill>
                <a:effectLst>
                  <a:outerShdw blurRad="38100" dist="38100" dir="2700000" algn="tl">
                    <a:srgbClr val="000000">
                      <a:alpha val="43137"/>
                    </a:srgbClr>
                  </a:outerShdw>
                </a:effectLst>
              </a:rPr>
              <a:t>SIMPLICITY</a:t>
            </a:r>
          </a:p>
        </p:txBody>
      </p:sp>
      <p:sp>
        <p:nvSpPr>
          <p:cNvPr id="7" name="Rectangle 6">
            <a:extLst>
              <a:ext uri="{FF2B5EF4-FFF2-40B4-BE49-F238E27FC236}">
                <a16:creationId xmlns:a16="http://schemas.microsoft.com/office/drawing/2014/main" id="{F0D582DD-625A-47D4-8BCC-6941DEB5904A}"/>
              </a:ext>
            </a:extLst>
          </p:cNvPr>
          <p:cNvSpPr/>
          <p:nvPr/>
        </p:nvSpPr>
        <p:spPr>
          <a:xfrm>
            <a:off x="4550641" y="6477000"/>
            <a:ext cx="1545359" cy="307777"/>
          </a:xfrm>
          <a:prstGeom prst="rect">
            <a:avLst/>
          </a:prstGeom>
          <a:solidFill>
            <a:srgbClr val="A39F8E">
              <a:alpha val="60000"/>
            </a:srgbClr>
          </a:solidFill>
        </p:spPr>
        <p:txBody>
          <a:bodyPr wrap="none">
            <a:spAutoFit/>
          </a:bodyPr>
          <a:lstStyle/>
          <a:p>
            <a:r>
              <a:rPr lang="en-US" sz="1400" dirty="0">
                <a:latin typeface="+mn-lt"/>
              </a:rPr>
              <a:t>Photo by </a:t>
            </a:r>
            <a:r>
              <a:rPr lang="en-US" sz="1400" dirty="0" err="1">
                <a:latin typeface="+mn-lt"/>
              </a:rPr>
              <a:t>jcookfisher</a:t>
            </a:r>
            <a:endParaRPr lang="en-US" sz="1400" dirty="0">
              <a:latin typeface="+mn-lt"/>
            </a:endParaRPr>
          </a:p>
        </p:txBody>
      </p:sp>
    </p:spTree>
    <p:extLst>
      <p:ext uri="{BB962C8B-B14F-4D97-AF65-F5344CB8AC3E}">
        <p14:creationId xmlns:p14="http://schemas.microsoft.com/office/powerpoint/2010/main" val="2451414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75000"/>
                <a:lumOff val="25000"/>
              </a:schemeClr>
            </a:gs>
            <a:gs pos="53000">
              <a:schemeClr val="tx2"/>
            </a:gs>
            <a:gs pos="0">
              <a:schemeClr val="tx1"/>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0984" t="17705" r="328" b="37539"/>
          <a:stretch/>
        </p:blipFill>
        <p:spPr>
          <a:xfrm>
            <a:off x="0" y="-76199"/>
            <a:ext cx="9144000" cy="6934200"/>
          </a:xfrm>
          <a:prstGeom prst="rect">
            <a:avLst/>
          </a:prstGeom>
        </p:spPr>
      </p:pic>
      <p:sp>
        <p:nvSpPr>
          <p:cNvPr id="4" name="Rectangle 3"/>
          <p:cNvSpPr/>
          <p:nvPr/>
        </p:nvSpPr>
        <p:spPr>
          <a:xfrm>
            <a:off x="0" y="-76199"/>
            <a:ext cx="9144000" cy="6934200"/>
          </a:xfrm>
          <a:prstGeom prst="rect">
            <a:avLst/>
          </a:prstGeom>
          <a:gradFill flip="none" rotWithShape="1">
            <a:gsLst>
              <a:gs pos="26000">
                <a:schemeClr val="bg1">
                  <a:lumMod val="20000"/>
                  <a:lumOff val="80000"/>
                  <a:alpha val="80000"/>
                </a:schemeClr>
              </a:gs>
              <a:gs pos="54000">
                <a:schemeClr val="bg1">
                  <a:lumMod val="20000"/>
                  <a:lumOff val="80000"/>
                  <a:alpha val="0"/>
                </a:schemeClr>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800600" y="-76199"/>
            <a:ext cx="4343400" cy="3657599"/>
          </a:xfrm>
          <a:noFill/>
          <a:ln>
            <a:noFill/>
          </a:ln>
          <a:effectLst>
            <a:softEdge rad="31750"/>
          </a:effectLst>
        </p:spPr>
        <p:style>
          <a:lnRef idx="2">
            <a:schemeClr val="dk1">
              <a:shade val="50000"/>
            </a:schemeClr>
          </a:lnRef>
          <a:fillRef idx="1">
            <a:schemeClr val="dk1"/>
          </a:fillRef>
          <a:effectRef idx="0">
            <a:schemeClr val="dk1"/>
          </a:effectRef>
          <a:fontRef idx="minor">
            <a:schemeClr val="lt1"/>
          </a:fontRef>
        </p:style>
        <p:txBody>
          <a:bodyPr>
            <a:noAutofit/>
          </a:bodyPr>
          <a:lstStyle/>
          <a:p>
            <a:r>
              <a:rPr sz="6000" dirty="0">
                <a:ln w="11430"/>
                <a:solidFill>
                  <a:schemeClr val="tx1"/>
                </a:solidFill>
                <a:effectLst>
                  <a:outerShdw blurRad="50800" dist="50800" dir="5400000" algn="ctr" rotWithShape="0">
                    <a:schemeClr val="bg1">
                      <a:lumMod val="20000"/>
                      <a:lumOff val="80000"/>
                    </a:schemeClr>
                  </a:outerShdw>
                </a:effectLst>
                <a:latin typeface="+mj-lt"/>
                <a:cs typeface="Calibri" pitchFamily="34" charset="0"/>
              </a:rPr>
              <a:t>George</a:t>
            </a:r>
            <a:r>
              <a:rPr sz="6600" b="1" dirty="0">
                <a:solidFill>
                  <a:schemeClr val="tx1"/>
                </a:solidFill>
                <a:effectLst>
                  <a:outerShdw blurRad="50800" dist="50800" dir="5400000" algn="ctr" rotWithShape="0">
                    <a:schemeClr val="bg1">
                      <a:lumMod val="20000"/>
                      <a:lumOff val="80000"/>
                    </a:schemeClr>
                  </a:outerShdw>
                </a:effectLst>
                <a:latin typeface="+mj-lt"/>
                <a:cs typeface="Calibri" pitchFamily="34" charset="0"/>
              </a:rPr>
              <a:t> </a:t>
            </a:r>
            <a:r>
              <a:rPr sz="6000" dirty="0">
                <a:ln w="11430"/>
                <a:solidFill>
                  <a:schemeClr val="tx1"/>
                </a:solidFill>
                <a:effectLst>
                  <a:outerShdw blurRad="50800" dist="50800" dir="5400000" algn="ctr" rotWithShape="0">
                    <a:schemeClr val="bg1">
                      <a:lumMod val="20000"/>
                      <a:lumOff val="80000"/>
                    </a:schemeClr>
                  </a:outerShdw>
                </a:effectLst>
                <a:latin typeface="+mj-lt"/>
                <a:cs typeface="Calibri" pitchFamily="34" charset="0"/>
              </a:rPr>
              <a:t>Washington</a:t>
            </a:r>
            <a:br>
              <a:rPr sz="5400" b="1" dirty="0">
                <a:solidFill>
                  <a:schemeClr val="tx1"/>
                </a:solidFill>
                <a:effectLst>
                  <a:outerShdw blurRad="50800" dist="50800" dir="5400000" algn="ctr" rotWithShape="0">
                    <a:schemeClr val="bg1">
                      <a:lumMod val="20000"/>
                      <a:lumOff val="80000"/>
                    </a:schemeClr>
                  </a:outerShdw>
                </a:effectLst>
                <a:latin typeface="+mj-lt"/>
                <a:cs typeface="Calibri" pitchFamily="34" charset="0"/>
              </a:rPr>
            </a:br>
            <a:r>
              <a:rPr lang="en-US" sz="4000" dirty="0">
                <a:ln w="11430"/>
                <a:solidFill>
                  <a:schemeClr val="tx1"/>
                </a:solidFill>
                <a:effectLst>
                  <a:outerShdw blurRad="50800" dist="50800" dir="5400000" algn="ctr" rotWithShape="0">
                    <a:schemeClr val="bg1">
                      <a:lumMod val="20000"/>
                      <a:lumOff val="80000"/>
                    </a:schemeClr>
                  </a:outerShdw>
                </a:effectLst>
                <a:latin typeface="+mj-lt"/>
                <a:cs typeface="Calibri" pitchFamily="34" charset="0"/>
              </a:rPr>
              <a:t>[r]</a:t>
            </a:r>
            <a:r>
              <a:rPr sz="4000" dirty="0" err="1">
                <a:ln w="11430"/>
                <a:solidFill>
                  <a:schemeClr val="tx1"/>
                </a:solidFill>
                <a:effectLst>
                  <a:outerShdw blurRad="50800" dist="50800" dir="5400000" algn="ctr" rotWithShape="0">
                    <a:schemeClr val="bg1">
                      <a:lumMod val="20000"/>
                      <a:lumOff val="80000"/>
                    </a:schemeClr>
                  </a:outerShdw>
                </a:effectLst>
                <a:latin typeface="+mj-lt"/>
                <a:cs typeface="Calibri" pitchFamily="34" charset="0"/>
              </a:rPr>
              <a:t>epublican</a:t>
            </a:r>
            <a:r>
              <a:rPr sz="2800" b="1" dirty="0">
                <a:solidFill>
                  <a:schemeClr val="tx1"/>
                </a:solidFill>
                <a:effectLst>
                  <a:outerShdw blurRad="50800" dist="50800" dir="5400000" algn="ctr" rotWithShape="0">
                    <a:schemeClr val="bg1">
                      <a:lumMod val="20000"/>
                      <a:lumOff val="80000"/>
                    </a:schemeClr>
                  </a:outerShdw>
                </a:effectLst>
                <a:latin typeface="+mj-lt"/>
                <a:cs typeface="Calibri" pitchFamily="34" charset="0"/>
              </a:rPr>
              <a:t> </a:t>
            </a:r>
            <a:br>
              <a:rPr lang="en-US" sz="2800" b="1" dirty="0">
                <a:solidFill>
                  <a:schemeClr val="tx1"/>
                </a:solidFill>
                <a:effectLst>
                  <a:outerShdw blurRad="50800" dist="50800" dir="5400000" algn="ctr" rotWithShape="0">
                    <a:schemeClr val="bg1">
                      <a:lumMod val="20000"/>
                      <a:lumOff val="80000"/>
                    </a:schemeClr>
                  </a:outerShdw>
                </a:effectLst>
                <a:latin typeface="+mj-lt"/>
                <a:cs typeface="Calibri" pitchFamily="34" charset="0"/>
              </a:rPr>
            </a:br>
            <a:r>
              <a:rPr sz="4000" dirty="0">
                <a:ln w="11430"/>
                <a:solidFill>
                  <a:schemeClr val="tx1"/>
                </a:solidFill>
                <a:effectLst>
                  <a:outerShdw blurRad="50800" dist="50800" dir="5400000" algn="ctr" rotWithShape="0">
                    <a:schemeClr val="bg1">
                      <a:lumMod val="20000"/>
                      <a:lumOff val="80000"/>
                    </a:schemeClr>
                  </a:outerShdw>
                </a:effectLst>
                <a:latin typeface="+mj-lt"/>
                <a:cs typeface="Calibri" pitchFamily="34" charset="0"/>
              </a:rPr>
              <a:t>Soldier</a:t>
            </a:r>
            <a:endParaRPr lang="en-US" sz="5400" dirty="0">
              <a:ln w="11430"/>
              <a:solidFill>
                <a:schemeClr val="tx1"/>
              </a:solidFill>
              <a:effectLst>
                <a:outerShdw blurRad="50800" dist="50800" dir="5400000" algn="ctr" rotWithShape="0">
                  <a:schemeClr val="bg1">
                    <a:lumMod val="20000"/>
                    <a:lumOff val="80000"/>
                  </a:schemeClr>
                </a:outerShdw>
              </a:effectLst>
              <a:latin typeface="+mj-lt"/>
              <a:cs typeface="Calibri" pitchFamily="34" charset="0"/>
            </a:endParaRPr>
          </a:p>
        </p:txBody>
      </p:sp>
      <p:sp>
        <p:nvSpPr>
          <p:cNvPr id="7" name="Rectangle 6"/>
          <p:cNvSpPr/>
          <p:nvPr/>
        </p:nvSpPr>
        <p:spPr>
          <a:xfrm>
            <a:off x="3336758" y="6534742"/>
            <a:ext cx="4572000" cy="279797"/>
          </a:xfrm>
          <a:prstGeom prst="rect">
            <a:avLst/>
          </a:prstGeom>
        </p:spPr>
        <p:txBody>
          <a:bodyPr>
            <a:spAutoFit/>
          </a:bodyPr>
          <a:lstStyle/>
          <a:p>
            <a:pPr lvl="0" algn="r"/>
            <a:r>
              <a:rPr lang="en-US" sz="1400" dirty="0">
                <a:solidFill>
                  <a:schemeClr val="bg1">
                    <a:lumMod val="20000"/>
                    <a:lumOff val="80000"/>
                  </a:schemeClr>
                </a:solidFill>
                <a:effectLst>
                  <a:outerShdw blurRad="38100" dist="38100" dir="2700000" algn="tl">
                    <a:srgbClr val="000000">
                      <a:alpha val="43137"/>
                    </a:srgbClr>
                  </a:outerShdw>
                </a:effectLst>
                <a:latin typeface="+mj-lt"/>
              </a:rPr>
              <a:t>Photo by </a:t>
            </a:r>
            <a:r>
              <a:rPr lang="en-US" sz="1400" u="sng" dirty="0">
                <a:solidFill>
                  <a:schemeClr val="bg1">
                    <a:lumMod val="20000"/>
                    <a:lumOff val="80000"/>
                  </a:schemeClr>
                </a:solidFill>
                <a:effectLst>
                  <a:outerShdw blurRad="38100" dist="38100" dir="2700000" algn="tl">
                    <a:srgbClr val="000000">
                      <a:alpha val="43137"/>
                    </a:srgbClr>
                  </a:outerShdw>
                </a:effectLst>
                <a:latin typeface="Centaur"/>
                <a:hlinkClick r:id="rId4" tooltip="Go to Elliott Brown's photostream"/>
              </a:rPr>
              <a:t>Elliott Brown</a:t>
            </a:r>
            <a:endParaRPr lang="en-US" sz="1400" dirty="0">
              <a:solidFill>
                <a:schemeClr val="bg1">
                  <a:lumMod val="20000"/>
                  <a:lumOff val="80000"/>
                </a:schemeClr>
              </a:solidFill>
              <a:effectLst>
                <a:outerShdw blurRad="38100" dist="38100" dir="2700000" algn="tl">
                  <a:srgbClr val="000000">
                    <a:alpha val="43137"/>
                  </a:srgbClr>
                </a:outerShdw>
              </a:effectLst>
              <a:latin typeface="Centaur"/>
            </a:endParaRPr>
          </a:p>
        </p:txBody>
      </p:sp>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474A6B-A830-496F-9944-EB1A22499B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46" r="30857" b="13575"/>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962400"/>
            <a:ext cx="9220200" cy="1752600"/>
          </a:xfrm>
          <a:solidFill>
            <a:schemeClr val="tx1">
              <a:alpha val="40000"/>
            </a:schemeClr>
          </a:solidFill>
        </p:spPr>
        <p:txBody>
          <a:bodyPr>
            <a:normAutofit/>
          </a:bodyPr>
          <a:lstStyle/>
          <a:p>
            <a:r>
              <a:rPr lang="en-US" sz="3600" b="1" dirty="0">
                <a:solidFill>
                  <a:schemeClr val="bg1">
                    <a:lumMod val="20000"/>
                    <a:lumOff val="80000"/>
                  </a:schemeClr>
                </a:solidFill>
                <a:effectLst>
                  <a:glow rad="101600">
                    <a:srgbClr val="242729">
                      <a:alpha val="60000"/>
                    </a:srgbClr>
                  </a:glow>
                  <a:outerShdw blurRad="38100" dist="38100" dir="2700000" algn="tl">
                    <a:srgbClr val="000000">
                      <a:alpha val="43137"/>
                    </a:srgbClr>
                  </a:outerShdw>
                </a:effectLst>
              </a:rPr>
              <a:t>Evaluate the extent to which the American Revolution resulted in changes in American society in the period from 1775 to 1800.</a:t>
            </a:r>
          </a:p>
        </p:txBody>
      </p:sp>
    </p:spTree>
    <p:extLst>
      <p:ext uri="{BB962C8B-B14F-4D97-AF65-F5344CB8AC3E}">
        <p14:creationId xmlns:p14="http://schemas.microsoft.com/office/powerpoint/2010/main" val="7598048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T:\APUSH\Unit 02 - Revolution\Mount Vernon\day3 007.jpg"/>
          <p:cNvPicPr>
            <a:picLocks noChangeAspect="1" noChangeArrowheads="1"/>
          </p:cNvPicPr>
          <p:nvPr/>
        </p:nvPicPr>
        <p:blipFill>
          <a:blip r:embed="rId2" cstate="print"/>
          <a:srcRect r="671"/>
          <a:stretch>
            <a:fillRect/>
          </a:stretch>
        </p:blipFill>
        <p:spPr bwMode="auto">
          <a:xfrm>
            <a:off x="0" y="1"/>
            <a:ext cx="9144000" cy="6858000"/>
          </a:xfrm>
          <a:prstGeom prst="rect">
            <a:avLst/>
          </a:prstGeom>
          <a:noFill/>
        </p:spPr>
      </p:pic>
      <p:pic>
        <p:nvPicPr>
          <p:cNvPr id="9219" name="Picture 3"/>
          <p:cNvPicPr>
            <a:picLocks noChangeAspect="1" noChangeArrowheads="1"/>
          </p:cNvPicPr>
          <p:nvPr/>
        </p:nvPicPr>
        <p:blipFill>
          <a:blip r:embed="rId3" cstate="print"/>
          <a:srcRect/>
          <a:stretch>
            <a:fillRect/>
          </a:stretch>
        </p:blipFill>
        <p:spPr bwMode="auto">
          <a:xfrm>
            <a:off x="6773787" y="152400"/>
            <a:ext cx="2065413" cy="2514599"/>
          </a:xfrm>
          <a:prstGeom prst="ellipse">
            <a:avLst/>
          </a:prstGeom>
          <a:noFill/>
          <a:ln w="9525">
            <a:noFill/>
            <a:miter lim="800000"/>
            <a:headEnd/>
            <a:tailEnd/>
          </a:ln>
        </p:spPr>
      </p:pic>
      <p:sp>
        <p:nvSpPr>
          <p:cNvPr id="6" name="TextBox 5"/>
          <p:cNvSpPr txBox="1"/>
          <p:nvPr/>
        </p:nvSpPr>
        <p:spPr>
          <a:xfrm>
            <a:off x="152400" y="304800"/>
            <a:ext cx="2057400" cy="1862048"/>
          </a:xfrm>
          <a:prstGeom prst="rect">
            <a:avLst/>
          </a:prstGeom>
          <a:no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11500" b="1" dirty="0">
                <a:ln/>
                <a:solidFill>
                  <a:schemeClr val="accent3"/>
                </a:solidFill>
                <a:latin typeface="+mn-lt"/>
              </a:rPr>
              <a:t>16</a:t>
            </a:r>
            <a:endParaRPr lang="en-US" b="1" dirty="0">
              <a:ln/>
              <a:solidFill>
                <a:schemeClr val="accent3"/>
              </a:solidFill>
              <a:latin typeface="+mn-lt"/>
            </a:endParaRPr>
          </a:p>
        </p:txBody>
      </p:sp>
      <p:sp>
        <p:nvSpPr>
          <p:cNvPr id="12" name="Rectangle 11"/>
          <p:cNvSpPr/>
          <p:nvPr/>
        </p:nvSpPr>
        <p:spPr>
          <a:xfrm>
            <a:off x="0" y="4191000"/>
            <a:ext cx="9144000" cy="2667000"/>
          </a:xfrm>
          <a:prstGeom prst="rect">
            <a:avLst/>
          </a:prstGeom>
          <a:gradFill flip="none" rotWithShape="1">
            <a:gsLst>
              <a:gs pos="45000">
                <a:schemeClr val="bg1">
                  <a:lumMod val="20000"/>
                  <a:lumOff val="80000"/>
                  <a:alpha val="0"/>
                </a:schemeClr>
              </a:gs>
              <a:gs pos="100000">
                <a:schemeClr val="bg1">
                  <a:lumMod val="20000"/>
                  <a:lumOff val="80000"/>
                  <a:alpha val="8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04800" y="5450393"/>
            <a:ext cx="7315200" cy="954107"/>
          </a:xfrm>
          <a:prstGeom prst="rect">
            <a:avLst/>
          </a:prstGeom>
          <a:noFill/>
        </p:spPr>
        <p:txBody>
          <a:bodyPr wrap="square" rtlCol="0">
            <a:spAutoFit/>
          </a:bodyPr>
          <a:lstStyle/>
          <a:p>
            <a:r>
              <a:rPr lang="en-US" sz="2800" b="1" dirty="0">
                <a:effectLst>
                  <a:outerShdw blurRad="38100" dist="38100" dir="2700000" algn="tl">
                    <a:srgbClr val="EEE3D6">
                      <a:alpha val="43000"/>
                    </a:srgbClr>
                  </a:outerShdw>
                </a:effectLst>
                <a:latin typeface="+mj-lt"/>
              </a:rPr>
              <a:t>George Washington designed a sixteen-sided barn for threshing wheat at his Mount Vernon plantation.</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377"/>
          <a:stretch/>
        </p:blipFill>
        <p:spPr>
          <a:xfrm>
            <a:off x="0" y="0"/>
            <a:ext cx="9144000" cy="6881921"/>
          </a:xfrm>
          <a:prstGeom prst="rect">
            <a:avLst/>
          </a:prstGeom>
        </p:spPr>
      </p:pic>
      <p:sp>
        <p:nvSpPr>
          <p:cNvPr id="4" name="TextBox 3"/>
          <p:cNvSpPr txBox="1"/>
          <p:nvPr/>
        </p:nvSpPr>
        <p:spPr>
          <a:xfrm>
            <a:off x="228600" y="1295400"/>
            <a:ext cx="4724400" cy="2308324"/>
          </a:xfrm>
          <a:prstGeom prst="rect">
            <a:avLst/>
          </a:prstGeom>
          <a:noFill/>
        </p:spPr>
        <p:txBody>
          <a:bodyPr wrap="square" rtlCol="0">
            <a:spAutoFit/>
          </a:bodyPr>
          <a:lstStyle/>
          <a:p>
            <a:r>
              <a:rPr lang="en-US" sz="3600" b="1" dirty="0">
                <a:solidFill>
                  <a:schemeClr val="bg1">
                    <a:lumMod val="20000"/>
                    <a:lumOff val="80000"/>
                  </a:schemeClr>
                </a:solidFill>
                <a:effectLst>
                  <a:glow rad="76200">
                    <a:srgbClr val="000000">
                      <a:alpha val="70000"/>
                    </a:srgbClr>
                  </a:glow>
                  <a:outerShdw blurRad="38100" dist="38100" dir="2700000" algn="tl">
                    <a:srgbClr val="29321C"/>
                  </a:outerShdw>
                </a:effectLst>
                <a:latin typeface="+mj-lt"/>
              </a:rPr>
              <a:t>There is not a more beautiful barn in existence anywhere in the world today.</a:t>
            </a:r>
          </a:p>
        </p:txBody>
      </p:sp>
      <p:sp>
        <p:nvSpPr>
          <p:cNvPr id="7" name="Rectangle 6"/>
          <p:cNvSpPr/>
          <p:nvPr/>
        </p:nvSpPr>
        <p:spPr>
          <a:xfrm>
            <a:off x="2743200" y="6477000"/>
            <a:ext cx="1686424" cy="307777"/>
          </a:xfrm>
          <a:prstGeom prst="rect">
            <a:avLst/>
          </a:prstGeom>
        </p:spPr>
        <p:txBody>
          <a:bodyPr wrap="none">
            <a:spAutoFit/>
          </a:bodyPr>
          <a:lstStyle/>
          <a:p>
            <a:r>
              <a:rPr lang="en-US" sz="1400" dirty="0">
                <a:solidFill>
                  <a:schemeClr val="bg1">
                    <a:lumMod val="20000"/>
                    <a:lumOff val="80000"/>
                  </a:schemeClr>
                </a:solidFill>
                <a:latin typeface="+mj-lt"/>
              </a:rPr>
              <a:t>Photo by Tim </a:t>
            </a:r>
            <a:r>
              <a:rPr lang="en-US" sz="1400" dirty="0" err="1">
                <a:solidFill>
                  <a:schemeClr val="bg1">
                    <a:lumMod val="20000"/>
                    <a:lumOff val="80000"/>
                  </a:schemeClr>
                </a:solidFill>
                <a:latin typeface="+mj-lt"/>
              </a:rPr>
              <a:t>Evanson</a:t>
            </a:r>
            <a:endParaRPr lang="en-US" sz="1400" dirty="0">
              <a:solidFill>
                <a:schemeClr val="bg1">
                  <a:lumMod val="20000"/>
                  <a:lumOff val="80000"/>
                </a:schemeClr>
              </a:solidFill>
              <a:latin typeface="+mj-lt"/>
            </a:endParaRPr>
          </a:p>
        </p:txBody>
      </p:sp>
    </p:spTree>
    <p:extLst>
      <p:ext uri="{BB962C8B-B14F-4D97-AF65-F5344CB8AC3E}">
        <p14:creationId xmlns:p14="http://schemas.microsoft.com/office/powerpoint/2010/main" val="111829305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964" r="8104"/>
          <a:stretch/>
        </p:blipFill>
        <p:spPr>
          <a:xfrm>
            <a:off x="1" y="0"/>
            <a:ext cx="9144000" cy="6858000"/>
          </a:xfrm>
          <a:prstGeom prst="rect">
            <a:avLst/>
          </a:prstGeom>
        </p:spPr>
      </p:pic>
      <p:sp>
        <p:nvSpPr>
          <p:cNvPr id="7" name="Rectangle 6"/>
          <p:cNvSpPr/>
          <p:nvPr/>
        </p:nvSpPr>
        <p:spPr>
          <a:xfrm>
            <a:off x="7305176" y="6477000"/>
            <a:ext cx="1686424" cy="307777"/>
          </a:xfrm>
          <a:prstGeom prst="rect">
            <a:avLst/>
          </a:prstGeom>
        </p:spPr>
        <p:txBody>
          <a:bodyPr wrap="none">
            <a:spAutoFit/>
          </a:bodyPr>
          <a:lstStyle/>
          <a:p>
            <a:r>
              <a:rPr lang="en-US" sz="1400" dirty="0">
                <a:solidFill>
                  <a:schemeClr val="bg1">
                    <a:lumMod val="20000"/>
                    <a:lumOff val="80000"/>
                  </a:schemeClr>
                </a:solidFill>
                <a:latin typeface="+mj-lt"/>
              </a:rPr>
              <a:t>Photo by Tim </a:t>
            </a:r>
            <a:r>
              <a:rPr lang="en-US" sz="1400" dirty="0" err="1">
                <a:solidFill>
                  <a:schemeClr val="bg1">
                    <a:lumMod val="20000"/>
                    <a:lumOff val="80000"/>
                  </a:schemeClr>
                </a:solidFill>
                <a:latin typeface="+mj-lt"/>
              </a:rPr>
              <a:t>Evanson</a:t>
            </a:r>
            <a:endParaRPr lang="en-US" sz="1400" dirty="0">
              <a:solidFill>
                <a:schemeClr val="bg1">
                  <a:lumMod val="20000"/>
                  <a:lumOff val="80000"/>
                </a:schemeClr>
              </a:solidFill>
              <a:latin typeface="+mj-lt"/>
            </a:endParaRPr>
          </a:p>
        </p:txBody>
      </p:sp>
    </p:spTree>
    <p:extLst>
      <p:ext uri="{BB962C8B-B14F-4D97-AF65-F5344CB8AC3E}">
        <p14:creationId xmlns:p14="http://schemas.microsoft.com/office/powerpoint/2010/main" val="522024407"/>
      </p:ext>
    </p:extLst>
  </p:cSld>
  <p:clrMapOvr>
    <a:masterClrMapping/>
  </p:clrMapOvr>
  <p:transition spd="slow">
    <p:push di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534" r="5534"/>
          <a:stretch/>
        </p:blipFill>
        <p:spPr>
          <a:xfrm>
            <a:off x="0" y="1"/>
            <a:ext cx="9144000" cy="6858000"/>
          </a:xfrm>
          <a:prstGeom prst="rect">
            <a:avLst/>
          </a:prstGeom>
        </p:spPr>
      </p:pic>
      <p:sp>
        <p:nvSpPr>
          <p:cNvPr id="4" name="Rectangle 3"/>
          <p:cNvSpPr/>
          <p:nvPr/>
        </p:nvSpPr>
        <p:spPr>
          <a:xfrm>
            <a:off x="7305176" y="6477000"/>
            <a:ext cx="1686424" cy="307777"/>
          </a:xfrm>
          <a:prstGeom prst="rect">
            <a:avLst/>
          </a:prstGeom>
        </p:spPr>
        <p:txBody>
          <a:bodyPr wrap="none">
            <a:spAutoFit/>
          </a:bodyPr>
          <a:lstStyle/>
          <a:p>
            <a:r>
              <a:rPr lang="en-US" sz="1400" dirty="0">
                <a:solidFill>
                  <a:schemeClr val="bg1">
                    <a:lumMod val="20000"/>
                    <a:lumOff val="80000"/>
                  </a:schemeClr>
                </a:solidFill>
                <a:latin typeface="+mj-lt"/>
              </a:rPr>
              <a:t>Photo by Tim </a:t>
            </a:r>
            <a:r>
              <a:rPr lang="en-US" sz="1400" dirty="0" err="1">
                <a:solidFill>
                  <a:schemeClr val="bg1">
                    <a:lumMod val="20000"/>
                    <a:lumOff val="80000"/>
                  </a:schemeClr>
                </a:solidFill>
                <a:latin typeface="+mj-lt"/>
              </a:rPr>
              <a:t>Evanson</a:t>
            </a:r>
            <a:endParaRPr lang="en-US" sz="1400" dirty="0">
              <a:solidFill>
                <a:schemeClr val="bg1">
                  <a:lumMod val="20000"/>
                  <a:lumOff val="80000"/>
                </a:schemeClr>
              </a:solidFill>
              <a:latin typeface="+mj-lt"/>
            </a:endParaRPr>
          </a:p>
        </p:txBody>
      </p:sp>
    </p:spTree>
    <p:extLst>
      <p:ext uri="{BB962C8B-B14F-4D97-AF65-F5344CB8AC3E}">
        <p14:creationId xmlns:p14="http://schemas.microsoft.com/office/powerpoint/2010/main" val="2977335490"/>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9779" y="0"/>
            <a:ext cx="8604441" cy="6886074"/>
          </a:xfrm>
        </p:spPr>
      </p:pic>
      <p:pic>
        <p:nvPicPr>
          <p:cNvPr id="5" name="Content Placeholder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00800" y="0"/>
            <a:ext cx="2743200" cy="6886074"/>
          </a:xfrm>
          <a:prstGeom prst="rect">
            <a:avLst/>
          </a:prstGeom>
        </p:spPr>
      </p:pic>
      <p:pic>
        <p:nvPicPr>
          <p:cNvPr id="6"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2667000" cy="6886074"/>
          </a:xfrm>
          <a:prstGeom prst="rect">
            <a:avLst/>
          </a:prstGeom>
        </p:spPr>
      </p:pic>
      <p:sp>
        <p:nvSpPr>
          <p:cNvPr id="10" name="Rectangle 9"/>
          <p:cNvSpPr/>
          <p:nvPr/>
        </p:nvSpPr>
        <p:spPr>
          <a:xfrm>
            <a:off x="0" y="-1"/>
            <a:ext cx="9144000" cy="6886075"/>
          </a:xfrm>
          <a:prstGeom prst="rect">
            <a:avLst/>
          </a:prstGeom>
          <a:gradFill flip="none" rotWithShape="1">
            <a:gsLst>
              <a:gs pos="20000">
                <a:srgbClr val="004A7E">
                  <a:alpha val="65000"/>
                </a:srgbClr>
              </a:gs>
              <a:gs pos="46000">
                <a:srgbClr val="004A7E">
                  <a:alpha val="0"/>
                </a:srgbClr>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609600"/>
            <a:ext cx="3886200" cy="1524000"/>
          </a:xfrm>
        </p:spPr>
        <p:txBody>
          <a:bodyPr>
            <a:noAutofit/>
          </a:bodyPr>
          <a:lstStyle/>
          <a:p>
            <a:r>
              <a:rPr lang="en-US" sz="6000" b="1" dirty="0">
                <a:solidFill>
                  <a:schemeClr val="bg1">
                    <a:lumMod val="20000"/>
                    <a:lumOff val="80000"/>
                  </a:schemeClr>
                </a:solidFill>
                <a:effectLst>
                  <a:glow rad="101600">
                    <a:srgbClr val="035C8D">
                      <a:alpha val="60000"/>
                    </a:srgbClr>
                  </a:glow>
                  <a:outerShdw blurRad="38100" dist="38100" dir="2700000" algn="tl">
                    <a:srgbClr val="000000">
                      <a:alpha val="43137"/>
                    </a:srgbClr>
                  </a:outerShdw>
                </a:effectLst>
              </a:rPr>
              <a:t>Houdon’s</a:t>
            </a:r>
            <a:r>
              <a:rPr lang="en-US" b="1" dirty="0">
                <a:solidFill>
                  <a:schemeClr val="bg1">
                    <a:lumMod val="20000"/>
                    <a:lumOff val="80000"/>
                  </a:schemeClr>
                </a:solidFill>
                <a:effectLst>
                  <a:glow rad="101600">
                    <a:srgbClr val="035C8D">
                      <a:alpha val="60000"/>
                    </a:srgbClr>
                  </a:glow>
                  <a:outerShdw blurRad="38100" dist="38100" dir="2700000" algn="tl">
                    <a:srgbClr val="000000">
                      <a:alpha val="43137"/>
                    </a:srgbClr>
                  </a:outerShdw>
                </a:effectLst>
              </a:rPr>
              <a:t> Washington</a:t>
            </a:r>
          </a:p>
        </p:txBody>
      </p:sp>
      <p:sp>
        <p:nvSpPr>
          <p:cNvPr id="8" name="Rectangle 7"/>
          <p:cNvSpPr/>
          <p:nvPr/>
        </p:nvSpPr>
        <p:spPr>
          <a:xfrm>
            <a:off x="7402580" y="6477000"/>
            <a:ext cx="1606530"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accent3">
                    <a:lumMod val="20000"/>
                    <a:lumOff val="80000"/>
                  </a:schemeClr>
                </a:solidFill>
                <a:effectLst>
                  <a:outerShdw blurRad="38100" dist="38100" dir="2700000" algn="tl">
                    <a:srgbClr val="000000">
                      <a:alpha val="43137"/>
                    </a:srgbClr>
                  </a:outerShdw>
                </a:effectLst>
                <a:uLnTx/>
                <a:uFillTx/>
                <a:latin typeface="+mj-lt"/>
              </a:rPr>
              <a:t>Photo by Wknight94</a:t>
            </a:r>
          </a:p>
        </p:txBody>
      </p:sp>
      <p:sp>
        <p:nvSpPr>
          <p:cNvPr id="9" name="Text Placeholder 4"/>
          <p:cNvSpPr txBox="1">
            <a:spLocks/>
          </p:cNvSpPr>
          <p:nvPr/>
        </p:nvSpPr>
        <p:spPr>
          <a:xfrm>
            <a:off x="6154690" y="304800"/>
            <a:ext cx="2836910" cy="2768752"/>
          </a:xfrm>
          <a:prstGeom prst="rect">
            <a:avLst/>
          </a:prstGeom>
          <a:noFill/>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2800" b="1" dirty="0">
                <a:solidFill>
                  <a:srgbClr val="F5E6D7"/>
                </a:solidFill>
                <a:effectLst>
                  <a:outerShdw blurRad="38100" dist="38100" dir="2700000" algn="tl">
                    <a:srgbClr val="000000">
                      <a:alpha val="43137"/>
                    </a:srgbClr>
                  </a:outerShdw>
                </a:effectLst>
                <a:latin typeface="+mj-lt"/>
              </a:rPr>
              <a:t>Houdon’s sculpture of Washington was intended to be a realistic and republican portrayal of the general.</a:t>
            </a:r>
          </a:p>
        </p:txBody>
      </p:sp>
    </p:spTree>
    <p:extLst>
      <p:ext uri="{BB962C8B-B14F-4D97-AF65-F5344CB8AC3E}">
        <p14:creationId xmlns:p14="http://schemas.microsoft.com/office/powerpoint/2010/main" val="11286004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9779" y="0"/>
            <a:ext cx="8604441" cy="6886074"/>
          </a:xfrm>
        </p:spPr>
      </p:pic>
      <p:pic>
        <p:nvPicPr>
          <p:cNvPr id="5" name="Content Placeholder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00800" y="0"/>
            <a:ext cx="2743200" cy="6886074"/>
          </a:xfrm>
          <a:prstGeom prst="rect">
            <a:avLst/>
          </a:prstGeom>
        </p:spPr>
      </p:pic>
      <p:pic>
        <p:nvPicPr>
          <p:cNvPr id="6"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2667000" cy="6886074"/>
          </a:xfrm>
          <a:prstGeom prst="rect">
            <a:avLst/>
          </a:prstGeom>
        </p:spPr>
      </p:pic>
      <p:sp>
        <p:nvSpPr>
          <p:cNvPr id="2" name="Title 1"/>
          <p:cNvSpPr>
            <a:spLocks noGrp="1"/>
          </p:cNvSpPr>
          <p:nvPr>
            <p:ph type="title"/>
          </p:nvPr>
        </p:nvSpPr>
        <p:spPr>
          <a:xfrm>
            <a:off x="0" y="609600"/>
            <a:ext cx="3886200" cy="1524000"/>
          </a:xfrm>
        </p:spPr>
        <p:txBody>
          <a:bodyPr>
            <a:noAutofit/>
          </a:bodyPr>
          <a:lstStyle/>
          <a:p>
            <a:r>
              <a:rPr lang="en-US" sz="6000" b="1" dirty="0">
                <a:solidFill>
                  <a:schemeClr val="bg1">
                    <a:lumMod val="20000"/>
                    <a:lumOff val="80000"/>
                  </a:schemeClr>
                </a:solidFill>
                <a:effectLst>
                  <a:glow rad="101600">
                    <a:srgbClr val="035C8D">
                      <a:alpha val="60000"/>
                    </a:srgbClr>
                  </a:glow>
                  <a:outerShdw blurRad="38100" dist="38100" dir="2700000" algn="tl">
                    <a:srgbClr val="000000">
                      <a:alpha val="43137"/>
                    </a:srgbClr>
                  </a:outerShdw>
                </a:effectLst>
              </a:rPr>
              <a:t>Houdon’s</a:t>
            </a:r>
            <a:r>
              <a:rPr lang="en-US" b="1" dirty="0">
                <a:solidFill>
                  <a:schemeClr val="bg1">
                    <a:lumMod val="20000"/>
                    <a:lumOff val="80000"/>
                  </a:schemeClr>
                </a:solidFill>
                <a:effectLst>
                  <a:glow rad="101600">
                    <a:srgbClr val="035C8D">
                      <a:alpha val="60000"/>
                    </a:srgbClr>
                  </a:glow>
                  <a:outerShdw blurRad="38100" dist="38100" dir="2700000" algn="tl">
                    <a:srgbClr val="000000">
                      <a:alpha val="43137"/>
                    </a:srgbClr>
                  </a:outerShdw>
                </a:effectLst>
              </a:rPr>
              <a:t> Washington</a:t>
            </a:r>
          </a:p>
        </p:txBody>
      </p:sp>
      <p:sp>
        <p:nvSpPr>
          <p:cNvPr id="8" name="Rectangle 7"/>
          <p:cNvSpPr/>
          <p:nvPr/>
        </p:nvSpPr>
        <p:spPr>
          <a:xfrm>
            <a:off x="7402580" y="6477000"/>
            <a:ext cx="1606530"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accent3">
                    <a:lumMod val="20000"/>
                    <a:lumOff val="80000"/>
                  </a:schemeClr>
                </a:solidFill>
                <a:effectLst>
                  <a:outerShdw blurRad="38100" dist="38100" dir="2700000" algn="tl">
                    <a:srgbClr val="000000">
                      <a:alpha val="43137"/>
                    </a:srgbClr>
                  </a:outerShdw>
                </a:effectLst>
                <a:uLnTx/>
                <a:uFillTx/>
                <a:latin typeface="+mj-lt"/>
              </a:rPr>
              <a:t>Photo by Wknight94</a:t>
            </a:r>
          </a:p>
        </p:txBody>
      </p:sp>
      <p:sp>
        <p:nvSpPr>
          <p:cNvPr id="9" name="Text Placeholder 4"/>
          <p:cNvSpPr txBox="1">
            <a:spLocks/>
          </p:cNvSpPr>
          <p:nvPr/>
        </p:nvSpPr>
        <p:spPr>
          <a:xfrm>
            <a:off x="0" y="3886200"/>
            <a:ext cx="9144000" cy="1447799"/>
          </a:xfrm>
          <a:prstGeom prst="rect">
            <a:avLst/>
          </a:prstGeom>
          <a:solidFill>
            <a:srgbClr val="004A7E">
              <a:alpha val="64000"/>
            </a:srgbClr>
          </a:solidFill>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sz="8000" b="1" dirty="0">
                <a:solidFill>
                  <a:srgbClr val="F5E6D7"/>
                </a:solidFill>
                <a:effectLst>
                  <a:outerShdw blurRad="38100" dist="38100" dir="2700000" algn="tl">
                    <a:srgbClr val="000000">
                      <a:alpha val="43137"/>
                    </a:srgbClr>
                  </a:outerShdw>
                </a:effectLst>
                <a:latin typeface="+mj-lt"/>
              </a:rPr>
              <a:t>[r]</a:t>
            </a:r>
            <a:r>
              <a:rPr lang="en-US" sz="8000" b="1" dirty="0" err="1">
                <a:solidFill>
                  <a:srgbClr val="F5E6D7"/>
                </a:solidFill>
                <a:effectLst>
                  <a:outerShdw blurRad="38100" dist="38100" dir="2700000" algn="tl">
                    <a:srgbClr val="000000">
                      <a:alpha val="43137"/>
                    </a:srgbClr>
                  </a:outerShdw>
                </a:effectLst>
                <a:latin typeface="+mj-lt"/>
              </a:rPr>
              <a:t>epublican</a:t>
            </a:r>
            <a:r>
              <a:rPr lang="en-US" sz="8000" b="1" dirty="0">
                <a:solidFill>
                  <a:srgbClr val="F5E6D7"/>
                </a:solidFill>
                <a:effectLst>
                  <a:outerShdw blurRad="38100" dist="38100" dir="2700000" algn="tl">
                    <a:srgbClr val="000000">
                      <a:alpha val="43137"/>
                    </a:srgbClr>
                  </a:outerShdw>
                </a:effectLst>
                <a:latin typeface="+mj-lt"/>
              </a:rPr>
              <a:t> simplicity</a:t>
            </a:r>
          </a:p>
          <a:p>
            <a:pPr marL="0" indent="0" algn="ctr" fontAlgn="auto">
              <a:spcAft>
                <a:spcPts val="0"/>
              </a:spcAft>
              <a:buFont typeface="Arial" pitchFamily="34" charset="0"/>
              <a:buNone/>
            </a:pPr>
            <a:r>
              <a:rPr lang="en-US" sz="900" b="1" dirty="0">
                <a:solidFill>
                  <a:srgbClr val="F5E6D7"/>
                </a:solidFill>
                <a:effectLst>
                  <a:outerShdw blurRad="38100" dist="38100" dir="2700000" algn="tl">
                    <a:srgbClr val="000000">
                      <a:alpha val="43137"/>
                    </a:srgbClr>
                  </a:outerShdw>
                </a:effectLst>
                <a:latin typeface="+mj-lt"/>
              </a:rPr>
              <a:t> </a:t>
            </a:r>
          </a:p>
        </p:txBody>
      </p:sp>
    </p:spTree>
    <p:extLst>
      <p:ext uri="{BB962C8B-B14F-4D97-AF65-F5344CB8AC3E}">
        <p14:creationId xmlns:p14="http://schemas.microsoft.com/office/powerpoint/2010/main" val="260232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30201"/>
        </a:solidFill>
        <a:effectLst/>
      </p:bgPr>
    </p:bg>
    <p:spTree>
      <p:nvGrpSpPr>
        <p:cNvPr id="1" name=""/>
        <p:cNvGrpSpPr/>
        <p:nvPr/>
      </p:nvGrpSpPr>
      <p:grpSpPr>
        <a:xfrm>
          <a:off x="0" y="0"/>
          <a:ext cx="0" cy="0"/>
          <a:chOff x="0" y="0"/>
          <a:chExt cx="0" cy="0"/>
        </a:xfrm>
      </p:grpSpPr>
      <p:pic>
        <p:nvPicPr>
          <p:cNvPr id="1026" name="Picture 2" descr="https://upload.wikimedia.org/wikipedia/commons/thumb/3/36/George_Washington_Greenough_statue.jpg/730px-George_Washington_Greenough_stat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514" y="0"/>
            <a:ext cx="488900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50515" y="0"/>
            <a:ext cx="854886" cy="6858000"/>
          </a:xfrm>
          <a:prstGeom prst="rect">
            <a:avLst/>
          </a:prstGeom>
          <a:gradFill flip="none" rotWithShape="1">
            <a:gsLst>
              <a:gs pos="0">
                <a:srgbClr val="030201"/>
              </a:gs>
              <a:gs pos="100000">
                <a:srgbClr val="030201">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Text Placeholder 4"/>
          <p:cNvSpPr>
            <a:spLocks noGrp="1"/>
          </p:cNvSpPr>
          <p:nvPr>
            <p:ph idx="1"/>
          </p:nvPr>
        </p:nvSpPr>
        <p:spPr>
          <a:xfrm>
            <a:off x="760592" y="4561053"/>
            <a:ext cx="3506608" cy="1611147"/>
          </a:xfrm>
        </p:spPr>
        <p:txBody>
          <a:bodyPr anchor="t">
            <a:noAutofit/>
          </a:bodyPr>
          <a:lstStyle/>
          <a:p>
            <a:pPr marL="0" indent="0">
              <a:buNone/>
            </a:pPr>
            <a:r>
              <a:rPr lang="en-US" sz="2800" b="1" dirty="0">
                <a:solidFill>
                  <a:srgbClr val="F5E6D7"/>
                </a:solidFill>
                <a:effectLst>
                  <a:outerShdw blurRad="38100" dist="38100" dir="2700000" algn="tl">
                    <a:srgbClr val="000000">
                      <a:alpha val="43137"/>
                    </a:srgbClr>
                  </a:outerShdw>
                </a:effectLst>
                <a:latin typeface="+mj-lt"/>
              </a:rPr>
              <a:t>This 1840 sculpture by  Horatio Greenough was not well-received by the American public.</a:t>
            </a:r>
          </a:p>
        </p:txBody>
      </p:sp>
      <p:sp>
        <p:nvSpPr>
          <p:cNvPr id="3" name="Rectangle 2"/>
          <p:cNvSpPr/>
          <p:nvPr/>
        </p:nvSpPr>
        <p:spPr>
          <a:xfrm>
            <a:off x="4917931" y="6172200"/>
            <a:ext cx="1606530"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accent3">
                    <a:lumMod val="20000"/>
                    <a:lumOff val="80000"/>
                  </a:schemeClr>
                </a:solidFill>
                <a:effectLst>
                  <a:outerShdw blurRad="38100" dist="38100" dir="2700000" algn="tl">
                    <a:srgbClr val="000000">
                      <a:alpha val="43137"/>
                    </a:srgbClr>
                  </a:outerShdw>
                </a:effectLst>
                <a:uLnTx/>
                <a:uFillTx/>
                <a:latin typeface="+mj-lt"/>
              </a:rPr>
              <a:t>Photo by Wknight94</a:t>
            </a:r>
          </a:p>
        </p:txBody>
      </p:sp>
      <p:sp>
        <p:nvSpPr>
          <p:cNvPr id="2" name="Title 1"/>
          <p:cNvSpPr>
            <a:spLocks noGrp="1"/>
          </p:cNvSpPr>
          <p:nvPr>
            <p:ph type="title"/>
          </p:nvPr>
        </p:nvSpPr>
        <p:spPr>
          <a:xfrm>
            <a:off x="-1" y="274637"/>
            <a:ext cx="4917931" cy="4144963"/>
          </a:xfrm>
        </p:spPr>
        <p:txBody>
          <a:bodyPr>
            <a:normAutofit/>
          </a:bodyPr>
          <a:lstStyle/>
          <a:p>
            <a:r>
              <a:rPr lang="en-US" sz="13800" b="1" dirty="0">
                <a:solidFill>
                  <a:srgbClr val="F5E6D7"/>
                </a:solidFill>
              </a:rPr>
              <a:t>NOT</a:t>
            </a:r>
            <a:r>
              <a:rPr lang="en-US" sz="13800" dirty="0">
                <a:solidFill>
                  <a:srgbClr val="F5E6D7"/>
                </a:solidFill>
              </a:rPr>
              <a:t> </a:t>
            </a:r>
            <a:br>
              <a:rPr lang="en-US" sz="4800" dirty="0">
                <a:solidFill>
                  <a:srgbClr val="F5E6D7"/>
                </a:solidFill>
              </a:rPr>
            </a:br>
            <a:r>
              <a:rPr lang="en-US" sz="5400" b="1" dirty="0">
                <a:solidFill>
                  <a:srgbClr val="F5E6D7"/>
                </a:solidFill>
              </a:rPr>
              <a:t>a [r]</a:t>
            </a:r>
            <a:r>
              <a:rPr lang="en-US" sz="5400" b="1" dirty="0" err="1">
                <a:solidFill>
                  <a:srgbClr val="F5E6D7"/>
                </a:solidFill>
              </a:rPr>
              <a:t>epublican</a:t>
            </a:r>
            <a:r>
              <a:rPr lang="en-US" sz="5400" b="1" dirty="0">
                <a:solidFill>
                  <a:srgbClr val="F5E6D7"/>
                </a:solidFill>
              </a:rPr>
              <a:t> </a:t>
            </a:r>
            <a:br>
              <a:rPr lang="en-US" sz="5400" b="1" dirty="0">
                <a:solidFill>
                  <a:srgbClr val="F5E6D7"/>
                </a:solidFill>
              </a:rPr>
            </a:br>
            <a:r>
              <a:rPr lang="en-US" sz="5400" b="1" dirty="0">
                <a:solidFill>
                  <a:srgbClr val="F5E6D7"/>
                </a:solidFill>
              </a:rPr>
              <a:t>Portrayal</a:t>
            </a:r>
          </a:p>
        </p:txBody>
      </p:sp>
    </p:spTree>
    <p:extLst>
      <p:ext uri="{BB962C8B-B14F-4D97-AF65-F5344CB8AC3E}">
        <p14:creationId xmlns:p14="http://schemas.microsoft.com/office/powerpoint/2010/main" val="428176115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75000"/>
                <a:lumOff val="25000"/>
              </a:schemeClr>
            </a:gs>
            <a:gs pos="53000">
              <a:schemeClr val="tx2"/>
            </a:gs>
            <a:gs pos="0">
              <a:schemeClr val="tx1"/>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0984" t="17705" r="328" b="37539"/>
          <a:stretch/>
        </p:blipFill>
        <p:spPr>
          <a:xfrm>
            <a:off x="0" y="-76199"/>
            <a:ext cx="9144000" cy="6934200"/>
          </a:xfrm>
          <a:prstGeom prst="rect">
            <a:avLst/>
          </a:prstGeom>
        </p:spPr>
      </p:pic>
      <p:sp>
        <p:nvSpPr>
          <p:cNvPr id="4" name="Rectangle 3"/>
          <p:cNvSpPr/>
          <p:nvPr/>
        </p:nvSpPr>
        <p:spPr>
          <a:xfrm>
            <a:off x="0" y="-76199"/>
            <a:ext cx="9144000" cy="6934200"/>
          </a:xfrm>
          <a:prstGeom prst="rect">
            <a:avLst/>
          </a:prstGeom>
          <a:gradFill flip="none" rotWithShape="1">
            <a:gsLst>
              <a:gs pos="26000">
                <a:schemeClr val="bg1">
                  <a:lumMod val="20000"/>
                  <a:lumOff val="80000"/>
                  <a:alpha val="80000"/>
                </a:schemeClr>
              </a:gs>
              <a:gs pos="54000">
                <a:schemeClr val="bg1">
                  <a:lumMod val="20000"/>
                  <a:lumOff val="80000"/>
                  <a:alpha val="0"/>
                </a:schemeClr>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B898"/>
              </a:solidFill>
            </a:endParaRPr>
          </a:p>
        </p:txBody>
      </p:sp>
      <p:sp>
        <p:nvSpPr>
          <p:cNvPr id="7" name="Rectangle 6"/>
          <p:cNvSpPr/>
          <p:nvPr/>
        </p:nvSpPr>
        <p:spPr>
          <a:xfrm>
            <a:off x="3336758" y="6534742"/>
            <a:ext cx="4572000" cy="279797"/>
          </a:xfrm>
          <a:prstGeom prst="rect">
            <a:avLst/>
          </a:prstGeom>
        </p:spPr>
        <p:txBody>
          <a:bodyPr>
            <a:spAutoFit/>
          </a:bodyPr>
          <a:lstStyle/>
          <a:p>
            <a:pPr algn="r"/>
            <a:r>
              <a:rPr lang="en-US" sz="1400" dirty="0">
                <a:solidFill>
                  <a:srgbClr val="CCB898">
                    <a:lumMod val="20000"/>
                    <a:lumOff val="80000"/>
                  </a:srgbClr>
                </a:solidFill>
                <a:effectLst>
                  <a:outerShdw blurRad="38100" dist="38100" dir="2700000" algn="tl">
                    <a:srgbClr val="000000">
                      <a:alpha val="43137"/>
                    </a:srgbClr>
                  </a:outerShdw>
                </a:effectLst>
                <a:latin typeface="Centaur"/>
              </a:rPr>
              <a:t>Photo by </a:t>
            </a:r>
            <a:r>
              <a:rPr lang="en-US" sz="1400" u="sng" dirty="0">
                <a:solidFill>
                  <a:srgbClr val="CCB898">
                    <a:lumMod val="20000"/>
                    <a:lumOff val="80000"/>
                  </a:srgbClr>
                </a:solidFill>
                <a:effectLst>
                  <a:outerShdw blurRad="38100" dist="38100" dir="2700000" algn="tl">
                    <a:srgbClr val="000000">
                      <a:alpha val="43137"/>
                    </a:srgbClr>
                  </a:outerShdw>
                </a:effectLst>
                <a:latin typeface="Centaur"/>
                <a:hlinkClick r:id="rId4" tooltip="Go to Elliott Brown's photostream"/>
              </a:rPr>
              <a:t>Elliott Brown</a:t>
            </a:r>
            <a:endParaRPr lang="en-US" sz="1400" dirty="0">
              <a:solidFill>
                <a:srgbClr val="CCB898">
                  <a:lumMod val="20000"/>
                  <a:lumOff val="80000"/>
                </a:srgbClr>
              </a:solidFill>
              <a:effectLst>
                <a:outerShdw blurRad="38100" dist="38100" dir="2700000" algn="tl">
                  <a:srgbClr val="000000">
                    <a:alpha val="43137"/>
                  </a:srgbClr>
                </a:outerShdw>
              </a:effectLst>
              <a:latin typeface="Centaur"/>
            </a:endParaRPr>
          </a:p>
        </p:txBody>
      </p:sp>
      <p:sp>
        <p:nvSpPr>
          <p:cNvPr id="6" name="TextBox 5"/>
          <p:cNvSpPr txBox="1"/>
          <p:nvPr/>
        </p:nvSpPr>
        <p:spPr>
          <a:xfrm>
            <a:off x="5715000" y="228600"/>
            <a:ext cx="3276600" cy="3701013"/>
          </a:xfrm>
          <a:prstGeom prst="rect">
            <a:avLst/>
          </a:prstGeom>
          <a:noFill/>
        </p:spPr>
        <p:txBody>
          <a:bodyPr wrap="square" rtlCol="0">
            <a:spAutoFit/>
          </a:bodyPr>
          <a:lstStyle/>
          <a:p>
            <a:r>
              <a:rPr lang="en-US" sz="3200" b="1" dirty="0">
                <a:effectLst>
                  <a:outerShdw blurRad="38100" dist="38100" dir="2700000" algn="tl">
                    <a:schemeClr val="bg1">
                      <a:lumMod val="20000"/>
                      <a:lumOff val="80000"/>
                      <a:alpha val="43000"/>
                    </a:schemeClr>
                  </a:outerShdw>
                </a:effectLst>
                <a:latin typeface="+mj-lt"/>
              </a:rPr>
              <a:t>I’m so much better and richer than you, but I’m not trying to rub it in your face.</a:t>
            </a:r>
          </a:p>
          <a:p>
            <a:r>
              <a:rPr lang="en-US" sz="1050" b="1" dirty="0">
                <a:effectLst>
                  <a:outerShdw blurRad="38100" dist="38100" dir="2700000" algn="tl">
                    <a:schemeClr val="bg1">
                      <a:lumMod val="20000"/>
                      <a:lumOff val="80000"/>
                      <a:alpha val="43000"/>
                    </a:schemeClr>
                  </a:outerShdw>
                </a:effectLst>
                <a:latin typeface="+mj-lt"/>
              </a:rPr>
              <a:t> </a:t>
            </a:r>
          </a:p>
          <a:p>
            <a:r>
              <a:rPr lang="en-US" sz="3200" b="1" dirty="0">
                <a:effectLst>
                  <a:outerShdw blurRad="38100" dist="38100" dir="2700000" algn="tl">
                    <a:schemeClr val="bg1">
                      <a:lumMod val="20000"/>
                      <a:lumOff val="80000"/>
                      <a:alpha val="43000"/>
                    </a:schemeClr>
                  </a:outerShdw>
                </a:effectLst>
                <a:latin typeface="+mj-lt"/>
              </a:rPr>
              <a:t>Just remember me as a simple farmer and forget that I’m rich.</a:t>
            </a:r>
          </a:p>
        </p:txBody>
      </p:sp>
    </p:spTree>
    <p:extLst>
      <p:ext uri="{BB962C8B-B14F-4D97-AF65-F5344CB8AC3E}">
        <p14:creationId xmlns:p14="http://schemas.microsoft.com/office/powerpoint/2010/main" val="3443494621"/>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ucius Quinctius Cincinnatus&#10;Circa 458 BC&#10;&#10;The legenedary Roman is seen here after he had defeated the Aequians and rescued the trapped Roan Army.  With one hand he returns the fasces, symbol of power as appointed Dictator of Rome.  His other hand..."/>
          <p:cNvPicPr>
            <a:picLocks noChangeAspect="1" noChangeArrowheads="1"/>
          </p:cNvPicPr>
          <p:nvPr/>
        </p:nvPicPr>
        <p:blipFill rotWithShape="1">
          <a:blip r:embed="rId2">
            <a:extLst>
              <a:ext uri="{28A0092B-C50C-407E-A947-70E740481C1C}">
                <a14:useLocalDpi xmlns:a14="http://schemas.microsoft.com/office/drawing/2010/main" val="0"/>
              </a:ext>
            </a:extLst>
          </a:blip>
          <a:srcRect l="-88" t="11111" r="88" b="38334"/>
          <a:stretch/>
        </p:blipFill>
        <p:spPr bwMode="auto">
          <a:xfrm>
            <a:off x="-8022" y="0"/>
            <a:ext cx="9152021"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971800" y="4495800"/>
            <a:ext cx="6172199" cy="1143000"/>
          </a:xfrm>
        </p:spPr>
        <p:txBody>
          <a:bodyPr>
            <a:noAutofit/>
          </a:bodyPr>
          <a:lstStyle/>
          <a:p>
            <a:r>
              <a:rPr lang="en-US" sz="9600" b="1" dirty="0">
                <a:solidFill>
                  <a:schemeClr val="bg1">
                    <a:lumMod val="20000"/>
                    <a:lumOff val="80000"/>
                  </a:schemeClr>
                </a:solidFill>
                <a:effectLst>
                  <a:glow rad="101600">
                    <a:srgbClr val="1A1915">
                      <a:alpha val="60000"/>
                    </a:srgbClr>
                  </a:glow>
                  <a:outerShdw blurRad="38100" dist="38100" dir="2700000" algn="tl">
                    <a:srgbClr val="000000">
                      <a:alpha val="43137"/>
                    </a:srgbClr>
                  </a:outerShdw>
                </a:effectLst>
              </a:rPr>
              <a:t>Cincinnatus</a:t>
            </a:r>
            <a:endParaRPr lang="en-US" sz="16600" b="1" dirty="0">
              <a:solidFill>
                <a:schemeClr val="bg1">
                  <a:lumMod val="20000"/>
                  <a:lumOff val="80000"/>
                </a:schemeClr>
              </a:solidFill>
              <a:effectLst>
                <a:glow rad="101600">
                  <a:srgbClr val="1A1915">
                    <a:alpha val="60000"/>
                  </a:srgbClr>
                </a:glow>
                <a:outerShdw blurRad="38100" dist="38100" dir="2700000" algn="tl">
                  <a:srgbClr val="000000">
                    <a:alpha val="43137"/>
                  </a:srgbClr>
                </a:outerShdw>
              </a:effectLst>
            </a:endParaRPr>
          </a:p>
        </p:txBody>
      </p:sp>
      <p:sp>
        <p:nvSpPr>
          <p:cNvPr id="7" name="Rectangle 6"/>
          <p:cNvSpPr/>
          <p:nvPr/>
        </p:nvSpPr>
        <p:spPr>
          <a:xfrm>
            <a:off x="7627982" y="6488668"/>
            <a:ext cx="1227387" cy="307777"/>
          </a:xfrm>
          <a:prstGeom prst="rect">
            <a:avLst/>
          </a:prstGeom>
        </p:spPr>
        <p:txBody>
          <a:bodyPr wrap="none">
            <a:spAutoFit/>
          </a:bodyPr>
          <a:lstStyle/>
          <a:p>
            <a:r>
              <a:rPr lang="en-US" sz="1400" dirty="0">
                <a:solidFill>
                  <a:schemeClr val="bg1">
                    <a:lumMod val="20000"/>
                    <a:lumOff val="80000"/>
                  </a:schemeClr>
                </a:solidFill>
                <a:effectLst>
                  <a:outerShdw blurRad="38100" dist="38100" dir="2700000" algn="tl">
                    <a:srgbClr val="000000">
                      <a:alpha val="43137"/>
                    </a:srgbClr>
                  </a:outerShdw>
                </a:effectLst>
                <a:latin typeface="+mj-lt"/>
              </a:rPr>
              <a:t>Photo by wallyg</a:t>
            </a:r>
          </a:p>
        </p:txBody>
      </p:sp>
    </p:spTree>
    <p:extLst>
      <p:ext uri="{BB962C8B-B14F-4D97-AF65-F5344CB8AC3E}">
        <p14:creationId xmlns:p14="http://schemas.microsoft.com/office/powerpoint/2010/main" val="36828390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75000"/>
                <a:lumOff val="25000"/>
              </a:schemeClr>
            </a:gs>
            <a:gs pos="53000">
              <a:schemeClr val="tx2"/>
            </a:gs>
            <a:gs pos="0">
              <a:schemeClr val="tx1"/>
            </a:gs>
          </a:gsLst>
          <a:lin ang="5400000" scaled="0"/>
        </a:gradFill>
        <a:effectLst/>
      </p:bgPr>
    </p:bg>
    <p:spTree>
      <p:nvGrpSpPr>
        <p:cNvPr id="1" name=""/>
        <p:cNvGrpSpPr/>
        <p:nvPr/>
      </p:nvGrpSpPr>
      <p:grpSpPr>
        <a:xfrm>
          <a:off x="0" y="0"/>
          <a:ext cx="0" cy="0"/>
          <a:chOff x="0" y="0"/>
          <a:chExt cx="0" cy="0"/>
        </a:xfrm>
      </p:grpSpPr>
      <p:pic>
        <p:nvPicPr>
          <p:cNvPr id="3074" name="Picture 2" descr="https://upload.wikimedia.org/wikipedia/commons/thumb/8/81/Cincinato_abandona_el_arado_para_dictar_leyes_a_Roma%2C_c.1806_de_Juan_Antonio_Ribera.jpg/1024px-Cincinato_abandona_el_arado_para_dictar_leyes_a_Roma%2C_c.1806_de_Juan_Antonio_Ribera.jpg"/>
          <p:cNvPicPr>
            <a:picLocks noChangeAspect="1" noChangeArrowheads="1"/>
          </p:cNvPicPr>
          <p:nvPr/>
        </p:nvPicPr>
        <p:blipFill rotWithShape="1">
          <a:blip r:embed="rId3">
            <a:extLst>
              <a:ext uri="{28A0092B-C50C-407E-A947-70E740481C1C}">
                <a14:useLocalDpi xmlns:a14="http://schemas.microsoft.com/office/drawing/2010/main" val="0"/>
              </a:ext>
            </a:extLst>
          </a:blip>
          <a:srcRect l="2158" t="8747" r="11511" b="2811"/>
          <a:stretch/>
        </p:blipFill>
        <p:spPr bwMode="auto">
          <a:xfrm>
            <a:off x="0" y="-76201"/>
            <a:ext cx="9144000" cy="693420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idx="3"/>
          </p:nvPr>
        </p:nvSpPr>
        <p:spPr>
          <a:xfrm>
            <a:off x="-76200" y="6324600"/>
            <a:ext cx="9144000" cy="533400"/>
          </a:xfrm>
        </p:spPr>
        <p:txBody>
          <a:bodyPr anchor="ctr"/>
          <a:lstStyle/>
          <a:p>
            <a:pPr algn="r"/>
            <a:r>
              <a:rPr lang="en-US" sz="1600" b="0" dirty="0">
                <a:solidFill>
                  <a:schemeClr val="bg1">
                    <a:lumMod val="20000"/>
                    <a:lumOff val="80000"/>
                  </a:schemeClr>
                </a:solidFill>
                <a:effectLst>
                  <a:outerShdw blurRad="38100" dist="38100" dir="2700000" algn="tl">
                    <a:srgbClr val="000000">
                      <a:alpha val="43137"/>
                    </a:srgbClr>
                  </a:outerShdw>
                </a:effectLst>
                <a:latin typeface="+mj-lt"/>
                <a:cs typeface="Calibri" pitchFamily="34" charset="0"/>
              </a:rPr>
              <a:t>Cincinnatus leaves the plow for the Roman dictatorship</a:t>
            </a:r>
            <a:br>
              <a:rPr lang="en-US" sz="1600" b="0" dirty="0">
                <a:solidFill>
                  <a:schemeClr val="bg1">
                    <a:lumMod val="20000"/>
                    <a:lumOff val="80000"/>
                  </a:schemeClr>
                </a:solidFill>
                <a:effectLst>
                  <a:outerShdw blurRad="38100" dist="38100" dir="2700000" algn="tl">
                    <a:srgbClr val="000000">
                      <a:alpha val="43137"/>
                    </a:srgbClr>
                  </a:outerShdw>
                </a:effectLst>
                <a:latin typeface="+mj-lt"/>
                <a:cs typeface="Calibri" pitchFamily="34" charset="0"/>
              </a:rPr>
            </a:br>
            <a:r>
              <a:rPr lang="en-US" sz="1600" b="0" dirty="0">
                <a:solidFill>
                  <a:schemeClr val="bg1">
                    <a:lumMod val="20000"/>
                    <a:lumOff val="80000"/>
                  </a:schemeClr>
                </a:solidFill>
                <a:effectLst>
                  <a:outerShdw blurRad="38100" dist="38100" dir="2700000" algn="tl">
                    <a:srgbClr val="000000">
                      <a:alpha val="43137"/>
                    </a:srgbClr>
                  </a:outerShdw>
                </a:effectLst>
                <a:latin typeface="+mj-lt"/>
                <a:cs typeface="Calibri" pitchFamily="34" charset="0"/>
              </a:rPr>
              <a:t> – Juan Antonio Ribera, c. 1806</a:t>
            </a:r>
            <a:endParaRPr lang="en-US" sz="1400" b="0" i="1" dirty="0">
              <a:solidFill>
                <a:schemeClr val="bg1">
                  <a:lumMod val="20000"/>
                  <a:lumOff val="80000"/>
                </a:schemeClr>
              </a:solidFill>
              <a:effectLst>
                <a:outerShdw blurRad="38100" dist="38100" dir="2700000" algn="tl">
                  <a:srgbClr val="000000">
                    <a:alpha val="43137"/>
                  </a:srgbClr>
                </a:outerShdw>
              </a:effectLst>
              <a:latin typeface="+mj-lt"/>
              <a:cs typeface="Calibri" pitchFamily="34" charset="0"/>
            </a:endParaRPr>
          </a:p>
        </p:txBody>
      </p:sp>
      <p:sp>
        <p:nvSpPr>
          <p:cNvPr id="3" name="TextBox 2"/>
          <p:cNvSpPr txBox="1"/>
          <p:nvPr/>
        </p:nvSpPr>
        <p:spPr>
          <a:xfrm>
            <a:off x="152400" y="3657600"/>
            <a:ext cx="5410200" cy="1692771"/>
          </a:xfrm>
          <a:prstGeom prst="rect">
            <a:avLst/>
          </a:prstGeom>
          <a:solidFill>
            <a:srgbClr val="141412">
              <a:alpha val="60000"/>
            </a:srgbClr>
          </a:solidFill>
        </p:spPr>
        <p:txBody>
          <a:bodyPr wrap="square" rtlCol="0">
            <a:spAutoFit/>
          </a:bodyPr>
          <a:lstStyle/>
          <a:p>
            <a:r>
              <a:rPr lang="en-US" sz="3200" b="1" dirty="0">
                <a:solidFill>
                  <a:schemeClr val="bg1">
                    <a:lumMod val="20000"/>
                    <a:lumOff val="80000"/>
                  </a:schemeClr>
                </a:solidFill>
                <a:effectLst>
                  <a:outerShdw blurRad="38100" dist="38100" dir="2700000" algn="tl">
                    <a:srgbClr val="000000">
                      <a:alpha val="43137"/>
                    </a:srgbClr>
                  </a:outerShdw>
                </a:effectLst>
                <a:latin typeface="+mj-lt"/>
              </a:rPr>
              <a:t>Cincinnatus, an ancient Roman, was made dictator for six months. </a:t>
            </a:r>
          </a:p>
          <a:p>
            <a:endParaRPr lang="en-US" sz="1000" b="1" dirty="0">
              <a:solidFill>
                <a:schemeClr val="bg1">
                  <a:lumMod val="20000"/>
                  <a:lumOff val="80000"/>
                </a:schemeClr>
              </a:solidFill>
              <a:effectLst>
                <a:outerShdw blurRad="38100" dist="38100" dir="2700000" algn="tl">
                  <a:srgbClr val="000000">
                    <a:alpha val="43137"/>
                  </a:srgbClr>
                </a:outerShdw>
              </a:effectLst>
              <a:latin typeface="+mj-lt"/>
            </a:endParaRPr>
          </a:p>
          <a:p>
            <a:r>
              <a:rPr lang="en-US" sz="3000" b="1" dirty="0">
                <a:solidFill>
                  <a:schemeClr val="bg1">
                    <a:lumMod val="20000"/>
                    <a:lumOff val="80000"/>
                  </a:schemeClr>
                </a:solidFill>
                <a:effectLst>
                  <a:outerShdw blurRad="38100" dist="38100" dir="2700000" algn="tl">
                    <a:srgbClr val="000000">
                      <a:alpha val="43137"/>
                    </a:srgbClr>
                  </a:outerShdw>
                </a:effectLst>
                <a:latin typeface="+mj-lt"/>
              </a:rPr>
              <a:t>He surrendered it after sixteen days.</a:t>
            </a:r>
          </a:p>
        </p:txBody>
      </p:sp>
    </p:spTree>
  </p:cSld>
  <p:clrMapOvr>
    <a:overrideClrMapping bg1="lt1" tx1="dk1" bg2="lt2" tx2="dk2" accent1="accent1" accent2="accent2" accent3="accent3" accent4="accent4" accent5="accent5" accent6="accent6" hlink="hlink" folHlink="folHlink"/>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85000"/>
                <a:lumOff val="15000"/>
              </a:schemeClr>
            </a:gs>
            <a:gs pos="65000">
              <a:schemeClr val="tx2"/>
            </a:gs>
            <a:gs pos="0">
              <a:schemeClr val="tx1">
                <a:lumMod val="92000"/>
                <a:lumOff val="8000"/>
              </a:schemeClr>
            </a:gs>
          </a:gsLst>
          <a:lin ang="2700000" scaled="1"/>
          <a:tileRect/>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80ABDE-4BA9-4C27-A2A0-C4325BB3C50C}"/>
              </a:ext>
            </a:extLst>
          </p:cNvPr>
          <p:cNvSpPr>
            <a:spLocks noGrp="1"/>
          </p:cNvSpPr>
          <p:nvPr>
            <p:ph sz="half" idx="1"/>
          </p:nvPr>
        </p:nvSpPr>
        <p:spPr>
          <a:xfrm>
            <a:off x="863441" y="4876800"/>
            <a:ext cx="3226119" cy="1142999"/>
          </a:xfrm>
        </p:spPr>
        <p:txBody>
          <a:bodyPr>
            <a:normAutofit lnSpcReduction="10000"/>
          </a:bodyPr>
          <a:lstStyle/>
          <a:p>
            <a:pPr marL="0" indent="0" algn="ctr">
              <a:buNone/>
            </a:pPr>
            <a:r>
              <a:rPr lang="en-US" sz="3200" b="1" dirty="0">
                <a:solidFill>
                  <a:schemeClr val="bg1">
                    <a:lumMod val="40000"/>
                    <a:lumOff val="60000"/>
                  </a:schemeClr>
                </a:solidFill>
              </a:rPr>
              <a:t>Jefferson in Britain</a:t>
            </a:r>
          </a:p>
          <a:p>
            <a:pPr marL="0" indent="0" algn="ctr">
              <a:buNone/>
            </a:pPr>
            <a:r>
              <a:rPr lang="en-US" sz="3200" b="1" dirty="0">
                <a:solidFill>
                  <a:schemeClr val="bg1">
                    <a:lumMod val="40000"/>
                    <a:lumOff val="60000"/>
                  </a:schemeClr>
                </a:solidFill>
              </a:rPr>
              <a:t>(1786)</a:t>
            </a:r>
          </a:p>
        </p:txBody>
      </p:sp>
      <p:pic>
        <p:nvPicPr>
          <p:cNvPr id="1026" name="Picture 2" descr="https://upload.wikimedia.org/wikipedia/commons/thumb/d/d4/Mather_Brown_-_Thomas_Jefferson_-_Google_Art_Project.jpg/802px-Mather_Brown_-_Thomas_Jefferson_-_Google_Art_Project.jpg">
            <a:extLst>
              <a:ext uri="{FF2B5EF4-FFF2-40B4-BE49-F238E27FC236}">
                <a16:creationId xmlns:a16="http://schemas.microsoft.com/office/drawing/2014/main" id="{7BD2B11E-CB00-4FED-9E9A-274C262E36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441" y="533400"/>
            <a:ext cx="3226118"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T Jefferson by Charles Willson Peale 1791 2.jpg">
            <a:extLst>
              <a:ext uri="{FF2B5EF4-FFF2-40B4-BE49-F238E27FC236}">
                <a16:creationId xmlns:a16="http://schemas.microsoft.com/office/drawing/2014/main" id="{CC581031-68FF-405C-BE21-D32F4A6267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3737" y="2039072"/>
            <a:ext cx="2927526" cy="41148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A6FB9E1F-1F95-49AC-993B-BCB2A3A15B9C}"/>
              </a:ext>
            </a:extLst>
          </p:cNvPr>
          <p:cNvSpPr txBox="1">
            <a:spLocks/>
          </p:cNvSpPr>
          <p:nvPr/>
        </p:nvSpPr>
        <p:spPr>
          <a:xfrm>
            <a:off x="5054440" y="704128"/>
            <a:ext cx="3226119" cy="11429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sz="3200" b="1" dirty="0">
                <a:solidFill>
                  <a:schemeClr val="bg1">
                    <a:lumMod val="40000"/>
                    <a:lumOff val="60000"/>
                  </a:schemeClr>
                </a:solidFill>
              </a:rPr>
              <a:t>Jefferson in the U.S.</a:t>
            </a:r>
          </a:p>
          <a:p>
            <a:pPr marL="0" indent="0" algn="ctr" fontAlgn="auto">
              <a:spcAft>
                <a:spcPts val="0"/>
              </a:spcAft>
              <a:buFont typeface="Arial" pitchFamily="34" charset="0"/>
              <a:buNone/>
            </a:pPr>
            <a:r>
              <a:rPr lang="en-US" sz="3200" b="1" dirty="0">
                <a:solidFill>
                  <a:schemeClr val="bg1">
                    <a:lumMod val="40000"/>
                    <a:lumOff val="60000"/>
                  </a:schemeClr>
                </a:solidFill>
              </a:rPr>
              <a:t>(1791)</a:t>
            </a:r>
          </a:p>
        </p:txBody>
      </p:sp>
    </p:spTree>
    <p:extLst>
      <p:ext uri="{BB962C8B-B14F-4D97-AF65-F5344CB8AC3E}">
        <p14:creationId xmlns:p14="http://schemas.microsoft.com/office/powerpoint/2010/main" val="20924476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85000"/>
                <a:lumOff val="15000"/>
              </a:schemeClr>
            </a:gs>
            <a:gs pos="65000">
              <a:schemeClr val="tx2"/>
            </a:gs>
            <a:gs pos="0">
              <a:schemeClr val="tx1">
                <a:lumMod val="92000"/>
                <a:lumOff val="8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1865-CE5B-4CD5-B231-B4E1BD9193CF}"/>
              </a:ext>
            </a:extLst>
          </p:cNvPr>
          <p:cNvSpPr>
            <a:spLocks noGrp="1"/>
          </p:cNvSpPr>
          <p:nvPr>
            <p:ph type="title"/>
          </p:nvPr>
        </p:nvSpPr>
        <p:spPr>
          <a:xfrm>
            <a:off x="457200" y="1828800"/>
            <a:ext cx="8229600" cy="3200400"/>
          </a:xfrm>
        </p:spPr>
        <p:txBody>
          <a:bodyPr>
            <a:noAutofit/>
          </a:bodyPr>
          <a:lstStyle/>
          <a:p>
            <a:r>
              <a:rPr lang="en-US" sz="12500" b="1" dirty="0">
                <a:solidFill>
                  <a:schemeClr val="bg1">
                    <a:lumMod val="40000"/>
                    <a:lumOff val="60000"/>
                  </a:schemeClr>
                </a:solidFill>
                <a:effectLst>
                  <a:outerShdw blurRad="38100" dist="38100" dir="2700000" algn="tl">
                    <a:srgbClr val="000000">
                      <a:alpha val="43137"/>
                    </a:srgbClr>
                  </a:outerShdw>
                </a:effectLst>
              </a:rPr>
              <a:t>Rotation in Office</a:t>
            </a:r>
          </a:p>
        </p:txBody>
      </p:sp>
    </p:spTree>
    <p:extLst>
      <p:ext uri="{BB962C8B-B14F-4D97-AF65-F5344CB8AC3E}">
        <p14:creationId xmlns:p14="http://schemas.microsoft.com/office/powerpoint/2010/main" val="1430841146"/>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75000"/>
                <a:lumOff val="25000"/>
              </a:schemeClr>
            </a:gs>
            <a:gs pos="53000">
              <a:schemeClr val="tx2"/>
            </a:gs>
            <a:gs pos="0">
              <a:schemeClr val="tx1"/>
            </a:gs>
          </a:gsLst>
          <a:lin ang="5400000" scaled="0"/>
        </a:gra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35" r="9126"/>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219200"/>
            <a:ext cx="8686800" cy="1143000"/>
          </a:xfrm>
        </p:spPr>
        <p:txBody>
          <a:bodyPr>
            <a:normAutofit/>
          </a:bodyPr>
          <a:lstStyle/>
          <a:p>
            <a:r>
              <a:rPr lang="en-US" sz="6000" b="1" dirty="0">
                <a:ln/>
                <a:solidFill>
                  <a:schemeClr val="bg1">
                    <a:lumMod val="20000"/>
                    <a:lumOff val="80000"/>
                  </a:schemeClr>
                </a:solidFill>
                <a:effectLst>
                  <a:outerShdw blurRad="38100" dist="38100" dir="2700000" algn="tl">
                    <a:srgbClr val="000000">
                      <a:alpha val="43137"/>
                    </a:srgbClr>
                  </a:outerShdw>
                </a:effectLst>
              </a:rPr>
              <a:t>"American Cincinnatus"</a:t>
            </a:r>
            <a:endParaRPr lang="en-US" sz="6000" dirty="0">
              <a:solidFill>
                <a:schemeClr val="bg1">
                  <a:lumMod val="20000"/>
                  <a:lumOff val="80000"/>
                </a:schemeClr>
              </a:solidFill>
              <a:effectLst>
                <a:outerShdw blurRad="38100" dist="38100" dir="2700000" algn="tl">
                  <a:srgbClr val="000000">
                    <a:alpha val="43137"/>
                  </a:srgbClr>
                </a:outerShdw>
              </a:effectLst>
            </a:endParaRPr>
          </a:p>
        </p:txBody>
      </p:sp>
      <p:sp>
        <p:nvSpPr>
          <p:cNvPr id="5" name="Text Placeholder 4"/>
          <p:cNvSpPr>
            <a:spLocks noGrp="1"/>
          </p:cNvSpPr>
          <p:nvPr>
            <p:ph type="body" idx="4294967295"/>
          </p:nvPr>
        </p:nvSpPr>
        <p:spPr>
          <a:xfrm>
            <a:off x="0" y="6172200"/>
            <a:ext cx="4191000" cy="762000"/>
          </a:xfrm>
          <a:noFill/>
          <a:effectLst>
            <a:softEdge rad="63500"/>
          </a:effectLst>
        </p:spPr>
        <p:style>
          <a:lnRef idx="2">
            <a:schemeClr val="dk1">
              <a:shade val="50000"/>
            </a:schemeClr>
          </a:lnRef>
          <a:fillRef idx="1">
            <a:schemeClr val="dk1"/>
          </a:fillRef>
          <a:effectRef idx="0">
            <a:schemeClr val="dk1"/>
          </a:effectRef>
          <a:fontRef idx="minor">
            <a:schemeClr val="lt1"/>
          </a:fontRef>
        </p:style>
        <p:txBody>
          <a:bodyPr>
            <a:normAutofit/>
          </a:bodyPr>
          <a:lstStyle/>
          <a:p>
            <a:pPr marL="0" indent="0" algn="ctr">
              <a:buNone/>
            </a:pPr>
            <a:r>
              <a:rPr lang="en-US" sz="1400" dirty="0">
                <a:solidFill>
                  <a:schemeClr val="bg1">
                    <a:lumMod val="20000"/>
                    <a:lumOff val="80000"/>
                  </a:schemeClr>
                </a:solidFill>
                <a:latin typeface="+mj-lt"/>
                <a:cs typeface="Calibri" pitchFamily="34" charset="0"/>
              </a:rPr>
              <a:t>“General George Washington Resigning His Commission”</a:t>
            </a:r>
          </a:p>
          <a:p>
            <a:pPr marL="0" indent="0" algn="ctr">
              <a:buNone/>
            </a:pPr>
            <a:r>
              <a:rPr lang="en-US" sz="1200" dirty="0">
                <a:solidFill>
                  <a:schemeClr val="bg1">
                    <a:lumMod val="20000"/>
                    <a:lumOff val="80000"/>
                  </a:schemeClr>
                </a:solidFill>
                <a:latin typeface="+mj-lt"/>
                <a:cs typeface="Calibri" pitchFamily="34" charset="0"/>
              </a:rPr>
              <a:t>John Trumbull, 1824</a:t>
            </a:r>
          </a:p>
        </p:txBody>
      </p:sp>
    </p:spTree>
    <p:extLst>
      <p:ext uri="{BB962C8B-B14F-4D97-AF65-F5344CB8AC3E}">
        <p14:creationId xmlns:p14="http://schemas.microsoft.com/office/powerpoint/2010/main" val="1759376032"/>
      </p:ext>
    </p:extLst>
  </p:cSld>
  <p:clrMapOvr>
    <a:overrideClrMapping bg1="lt1" tx1="dk1" bg2="lt2" tx2="dk2" accent1="accent1" accent2="accent2" accent3="accent3" accent4="accent4" accent5="accent5" accent6="accent6" hlink="hlink" folHlink="folHlink"/>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CCB898"/>
              </a:solidFill>
              <a:effectLst/>
              <a:uLnTx/>
              <a:uFillTx/>
              <a:latin typeface="Centaur"/>
              <a:ea typeface="+mn-ea"/>
              <a:cs typeface="+mn-cs"/>
            </a:endParaRPr>
          </a:p>
        </p:txBody>
      </p:sp>
      <p:sp>
        <p:nvSpPr>
          <p:cNvPr id="2" name="Title 1"/>
          <p:cNvSpPr>
            <a:spLocks noGrp="1"/>
          </p:cNvSpPr>
          <p:nvPr>
            <p:ph type="title"/>
          </p:nvPr>
        </p:nvSpPr>
        <p:spPr>
          <a:xfrm>
            <a:off x="-14796" y="1066800"/>
            <a:ext cx="5272596" cy="2112105"/>
          </a:xfrm>
        </p:spPr>
        <p:txBody>
          <a:bodyPr>
            <a:normAutofit fontScale="90000"/>
          </a:bodyPr>
          <a:lstStyle/>
          <a:p>
            <a:r>
              <a:rPr lang="en-US" sz="4900" b="1" dirty="0"/>
              <a:t>Two-Term</a:t>
            </a:r>
            <a:br>
              <a:rPr lang="en-US" sz="5400" b="1" dirty="0"/>
            </a:br>
            <a:r>
              <a:rPr lang="en-US" sz="6000" b="1" dirty="0"/>
              <a:t>PRECEDENT</a:t>
            </a:r>
            <a:br>
              <a:rPr lang="en-US" sz="5400" b="1" dirty="0"/>
            </a:br>
            <a:r>
              <a:rPr lang="en-US" i="1" dirty="0"/>
              <a:t>for presidents</a:t>
            </a:r>
            <a:endParaRPr lang="en-US" sz="5400" dirty="0"/>
          </a:p>
        </p:txBody>
      </p:sp>
      <p:pic>
        <p:nvPicPr>
          <p:cNvPr id="4" name="Picture 3">
            <a:extLst>
              <a:ext uri="{FF2B5EF4-FFF2-40B4-BE49-F238E27FC236}">
                <a16:creationId xmlns:a16="http://schemas.microsoft.com/office/drawing/2014/main" id="{0C4A09A0-8C38-974B-0472-D0F96E2BD543}"/>
              </a:ext>
            </a:extLst>
          </p:cNvPr>
          <p:cNvPicPr>
            <a:picLocks noChangeAspect="1"/>
          </p:cNvPicPr>
          <p:nvPr/>
        </p:nvPicPr>
        <p:blipFill rotWithShape="1">
          <a:blip r:embed="rId2"/>
          <a:srcRect l="7167" r="13550"/>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F56CFFC0-87BD-A088-0739-3141D87D5DB7}"/>
              </a:ext>
            </a:extLst>
          </p:cNvPr>
          <p:cNvSpPr txBox="1"/>
          <p:nvPr/>
        </p:nvSpPr>
        <p:spPr>
          <a:xfrm>
            <a:off x="808053" y="4018249"/>
            <a:ext cx="3626898" cy="193899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err="1">
                <a:ln>
                  <a:noFill/>
                </a:ln>
                <a:solidFill>
                  <a:srgbClr val="080812"/>
                </a:solidFill>
                <a:effectLst/>
                <a:uLnTx/>
                <a:uFillTx/>
                <a:latin typeface="Centaur"/>
                <a:ea typeface="+mn-ea"/>
                <a:cs typeface="+mn-cs"/>
              </a:rPr>
              <a:t>Washinton</a:t>
            </a:r>
            <a:r>
              <a:rPr kumimoji="0" lang="en-US" sz="2400" b="0" i="1" u="none" strike="noStrike" kern="1200" cap="none" spc="0" normalizeH="0" baseline="0" noProof="0" dirty="0">
                <a:ln>
                  <a:noFill/>
                </a:ln>
                <a:solidFill>
                  <a:srgbClr val="080812"/>
                </a:solidFill>
                <a:effectLst/>
                <a:uLnTx/>
                <a:uFillTx/>
                <a:latin typeface="Centaur"/>
                <a:ea typeface="+mn-ea"/>
                <a:cs typeface="+mn-cs"/>
              </a:rPr>
              <a:t> voluntarily stepped down after two terms as president, exhibiting the republican tradition of rotation in office.</a:t>
            </a:r>
          </a:p>
        </p:txBody>
      </p:sp>
    </p:spTree>
    <p:extLst>
      <p:ext uri="{BB962C8B-B14F-4D97-AF65-F5344CB8AC3E}">
        <p14:creationId xmlns:p14="http://schemas.microsoft.com/office/powerpoint/2010/main" val="42614664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75000"/>
                <a:lumOff val="25000"/>
              </a:schemeClr>
            </a:gs>
            <a:gs pos="53000">
              <a:schemeClr val="tx2"/>
            </a:gs>
            <a:gs pos="0">
              <a:schemeClr val="tx1"/>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1009" t="18908" r="24370" b="24370"/>
          <a:stretch/>
        </p:blipFill>
        <p:spPr>
          <a:xfrm>
            <a:off x="4191000" y="0"/>
            <a:ext cx="4953000" cy="6858000"/>
          </a:xfrm>
          <a:prstGeom prst="rect">
            <a:avLst/>
          </a:prstGeom>
        </p:spPr>
      </p:pic>
      <p:sp>
        <p:nvSpPr>
          <p:cNvPr id="5" name="Text Placeholder 4"/>
          <p:cNvSpPr>
            <a:spLocks noGrp="1"/>
          </p:cNvSpPr>
          <p:nvPr>
            <p:ph type="body" idx="1"/>
          </p:nvPr>
        </p:nvSpPr>
        <p:spPr>
          <a:xfrm>
            <a:off x="7162799" y="0"/>
            <a:ext cx="1999593" cy="1219200"/>
          </a:xfrm>
          <a:noFill/>
        </p:spPr>
        <p:txBody>
          <a:bodyPr anchor="ctr">
            <a:noAutofit/>
          </a:bodyPr>
          <a:lstStyle/>
          <a:p>
            <a:pPr algn="ctr"/>
            <a:r>
              <a:rPr lang="en-US" sz="2000" b="0" dirty="0">
                <a:latin typeface="+mj-lt"/>
                <a:cs typeface="Calibri" pitchFamily="34" charset="0"/>
              </a:rPr>
              <a:t>Statue of Cincinnatus</a:t>
            </a:r>
          </a:p>
          <a:p>
            <a:pPr algn="ctr"/>
            <a:r>
              <a:rPr lang="en-US" sz="1800" b="0" dirty="0">
                <a:latin typeface="+mj-lt"/>
                <a:cs typeface="Calibri" pitchFamily="34" charset="0"/>
              </a:rPr>
              <a:t>Cincinnati, OH</a:t>
            </a:r>
          </a:p>
        </p:txBody>
      </p:sp>
      <p:sp>
        <p:nvSpPr>
          <p:cNvPr id="10" name="Text Placeholder 9"/>
          <p:cNvSpPr>
            <a:spLocks noGrp="1"/>
          </p:cNvSpPr>
          <p:nvPr>
            <p:ph type="body" sz="quarter" idx="3"/>
          </p:nvPr>
        </p:nvSpPr>
        <p:spPr>
          <a:xfrm>
            <a:off x="0" y="0"/>
            <a:ext cx="1828800" cy="990600"/>
          </a:xfrm>
          <a:prstGeom prst="rect">
            <a:avLst/>
          </a:prstGeom>
        </p:spPr>
        <p:txBody>
          <a:bodyPr anchor="ctr">
            <a:noAutofit/>
          </a:bodyPr>
          <a:lstStyle/>
          <a:p>
            <a:pPr marL="0" indent="0" algn="ctr">
              <a:buNone/>
            </a:pPr>
            <a:r>
              <a:rPr lang="en-US" sz="2400" b="1" dirty="0">
                <a:latin typeface="Calibri" pitchFamily="34" charset="0"/>
                <a:cs typeface="Calibri" pitchFamily="34" charset="0"/>
              </a:rPr>
              <a:t>Houdon’s Washington</a:t>
            </a:r>
          </a:p>
        </p:txBody>
      </p:sp>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2994" t="7495" r="6693" b="5171"/>
          <a:stretch/>
        </p:blipFill>
        <p:spPr>
          <a:xfrm>
            <a:off x="0" y="0"/>
            <a:ext cx="4191000" cy="6862797"/>
          </a:xfrm>
          <a:prstGeom prst="rect">
            <a:avLst/>
          </a:prstGeom>
        </p:spPr>
      </p:pic>
      <p:sp>
        <p:nvSpPr>
          <p:cNvPr id="8" name="Text Placeholder 4"/>
          <p:cNvSpPr txBox="1">
            <a:spLocks/>
          </p:cNvSpPr>
          <p:nvPr/>
        </p:nvSpPr>
        <p:spPr>
          <a:xfrm>
            <a:off x="609600" y="6172199"/>
            <a:ext cx="3265862" cy="690597"/>
          </a:xfrm>
          <a:prstGeom prst="rect">
            <a:avLst/>
          </a:prstGeom>
          <a:gradFill>
            <a:gsLst>
              <a:gs pos="100000">
                <a:schemeClr val="tx1"/>
              </a:gs>
              <a:gs pos="21000">
                <a:schemeClr val="tx1">
                  <a:alpha val="0"/>
                </a:schemeClr>
              </a:gs>
            </a:gsLst>
            <a:lin ang="5400000" scaled="1"/>
          </a:grad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a:bodyPr>
          <a:lstStyle>
            <a:lvl1pPr marL="0" indent="0" algn="l" defTabSz="914400" rtl="0" eaLnBrk="1" latinLnBrk="0" hangingPunct="1">
              <a:spcBef>
                <a:spcPct val="20000"/>
              </a:spcBef>
              <a:buFont typeface="Arial" pitchFamily="34" charset="0"/>
              <a:buNone/>
              <a:defRPr sz="2400" b="1" kern="1200">
                <a:solidFill>
                  <a:schemeClr val="lt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lt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lt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9pPr>
          </a:lstStyle>
          <a:p>
            <a:pPr algn="ctr" fontAlgn="auto">
              <a:lnSpc>
                <a:spcPct val="70000"/>
              </a:lnSpc>
              <a:spcAft>
                <a:spcPts val="0"/>
              </a:spcAft>
            </a:pPr>
            <a:r>
              <a:rPr lang="en-US" sz="1800" dirty="0">
                <a:solidFill>
                  <a:schemeClr val="bg1">
                    <a:lumMod val="20000"/>
                    <a:lumOff val="80000"/>
                  </a:schemeClr>
                </a:solidFill>
                <a:effectLst>
                  <a:outerShdw blurRad="38100" dist="38100" dir="2700000" algn="tl">
                    <a:srgbClr val="000000">
                      <a:alpha val="43137"/>
                    </a:srgbClr>
                  </a:outerShdw>
                </a:effectLst>
                <a:latin typeface="+mj-lt"/>
              </a:rPr>
              <a:t>Washington, as sculpted by </a:t>
            </a:r>
          </a:p>
          <a:p>
            <a:pPr algn="ctr" fontAlgn="auto">
              <a:lnSpc>
                <a:spcPct val="70000"/>
              </a:lnSpc>
              <a:spcAft>
                <a:spcPts val="0"/>
              </a:spcAft>
            </a:pPr>
            <a:r>
              <a:rPr lang="en-US" sz="1800" dirty="0">
                <a:solidFill>
                  <a:schemeClr val="bg1">
                    <a:lumMod val="20000"/>
                    <a:lumOff val="80000"/>
                  </a:schemeClr>
                </a:solidFill>
                <a:effectLst>
                  <a:outerShdw blurRad="38100" dist="38100" dir="2700000" algn="tl">
                    <a:srgbClr val="000000">
                      <a:alpha val="43137"/>
                    </a:srgbClr>
                  </a:outerShdw>
                </a:effectLst>
                <a:latin typeface="+mj-lt"/>
              </a:rPr>
              <a:t>Jean-Antoine Houdon</a:t>
            </a:r>
          </a:p>
        </p:txBody>
      </p:sp>
      <p:sp>
        <p:nvSpPr>
          <p:cNvPr id="9" name="Rectangle 8"/>
          <p:cNvSpPr/>
          <p:nvPr/>
        </p:nvSpPr>
        <p:spPr>
          <a:xfrm>
            <a:off x="2286000" y="3962400"/>
            <a:ext cx="1069139" cy="400110"/>
          </a:xfrm>
          <a:prstGeom prst="rect">
            <a:avLst/>
          </a:prstGeom>
          <a:noFill/>
          <a:effectLst>
            <a:softEdge rad="63500"/>
          </a:effectLst>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000" b="1" dirty="0">
                <a:ln/>
                <a:solidFill>
                  <a:schemeClr val="accent2">
                    <a:lumMod val="20000"/>
                    <a:lumOff val="80000"/>
                  </a:schemeClr>
                </a:solidFill>
                <a:effectLst>
                  <a:outerShdw blurRad="38100" dist="38100" dir="2700000" algn="tl">
                    <a:srgbClr val="000000">
                      <a:alpha val="43137"/>
                    </a:srgbClr>
                  </a:outerShdw>
                </a:effectLst>
                <a:latin typeface="+mj-lt"/>
                <a:cs typeface="Calibri" pitchFamily="34" charset="0"/>
              </a:rPr>
              <a:t>Fasces </a:t>
            </a:r>
            <a:endParaRPr lang="en-US" sz="2000" b="1" dirty="0">
              <a:ln/>
              <a:solidFill>
                <a:schemeClr val="accent2">
                  <a:lumMod val="20000"/>
                  <a:lumOff val="80000"/>
                </a:schemeClr>
              </a:solidFill>
              <a:effectLst>
                <a:outerShdw blurRad="38100" dist="38100" dir="2700000" algn="tl">
                  <a:srgbClr val="000000">
                    <a:alpha val="43137"/>
                  </a:srgbClr>
                </a:outerShdw>
              </a:effectLst>
              <a:latin typeface="+mj-lt"/>
            </a:endParaRPr>
          </a:p>
        </p:txBody>
      </p:sp>
      <p:sp>
        <p:nvSpPr>
          <p:cNvPr id="13" name="Rectangle 12"/>
          <p:cNvSpPr/>
          <p:nvPr/>
        </p:nvSpPr>
        <p:spPr>
          <a:xfrm>
            <a:off x="1524001" y="5105400"/>
            <a:ext cx="838200" cy="400110"/>
          </a:xfrm>
          <a:prstGeom prst="rect">
            <a:avLst/>
          </a:prstGeom>
          <a:noFill/>
          <a:effectLst>
            <a:softEdge rad="63500"/>
          </a:effectLst>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000" b="1" dirty="0">
                <a:ln/>
                <a:solidFill>
                  <a:schemeClr val="accent2">
                    <a:lumMod val="20000"/>
                    <a:lumOff val="80000"/>
                  </a:schemeClr>
                </a:solidFill>
                <a:effectLst>
                  <a:outerShdw blurRad="38100" dist="38100" dir="2700000" algn="tl">
                    <a:srgbClr val="000000">
                      <a:alpha val="43137"/>
                    </a:srgbClr>
                  </a:outerShdw>
                </a:effectLst>
                <a:latin typeface="+mj-lt"/>
                <a:cs typeface="Calibri" pitchFamily="34" charset="0"/>
              </a:rPr>
              <a:t>Plow</a:t>
            </a:r>
            <a:endParaRPr lang="en-US" sz="2000" b="1" dirty="0">
              <a:ln/>
              <a:solidFill>
                <a:schemeClr val="accent2">
                  <a:lumMod val="20000"/>
                  <a:lumOff val="80000"/>
                </a:schemeClr>
              </a:solidFill>
              <a:effectLst>
                <a:outerShdw blurRad="38100" dist="38100" dir="2700000" algn="tl">
                  <a:srgbClr val="000000">
                    <a:alpha val="43137"/>
                  </a:srgbClr>
                </a:outerShdw>
              </a:effectLst>
              <a:latin typeface="+mj-lt"/>
            </a:endParaRPr>
          </a:p>
        </p:txBody>
      </p:sp>
      <p:sp>
        <p:nvSpPr>
          <p:cNvPr id="14" name="Rectangle 13"/>
          <p:cNvSpPr/>
          <p:nvPr/>
        </p:nvSpPr>
        <p:spPr>
          <a:xfrm>
            <a:off x="84733" y="80997"/>
            <a:ext cx="2038129" cy="276999"/>
          </a:xfrm>
          <a:prstGeom prst="rect">
            <a:avLst/>
          </a:prstGeom>
        </p:spPr>
        <p:txBody>
          <a:bodyPr wrap="square">
            <a:spAutoFit/>
          </a:bodyPr>
          <a:lstStyle/>
          <a:p>
            <a:r>
              <a:rPr lang="en-US" sz="1200" dirty="0">
                <a:latin typeface="+mj-lt"/>
              </a:rPr>
              <a:t>Photo by Charlie Williams</a:t>
            </a:r>
          </a:p>
        </p:txBody>
      </p:sp>
      <p:sp>
        <p:nvSpPr>
          <p:cNvPr id="15" name="Rectangle 14"/>
          <p:cNvSpPr/>
          <p:nvPr/>
        </p:nvSpPr>
        <p:spPr>
          <a:xfrm>
            <a:off x="5480833" y="2647890"/>
            <a:ext cx="1069139" cy="400110"/>
          </a:xfrm>
          <a:prstGeom prst="rect">
            <a:avLst/>
          </a:prstGeom>
          <a:noFill/>
          <a:effectLst>
            <a:softEdge rad="63500"/>
          </a:effectLst>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000" b="1" dirty="0">
                <a:ln/>
                <a:solidFill>
                  <a:schemeClr val="accent2">
                    <a:lumMod val="20000"/>
                    <a:lumOff val="80000"/>
                  </a:schemeClr>
                </a:solidFill>
                <a:effectLst>
                  <a:outerShdw blurRad="38100" dist="38100" dir="2700000" algn="tl">
                    <a:srgbClr val="000000">
                      <a:alpha val="43137"/>
                    </a:srgbClr>
                  </a:outerShdw>
                </a:effectLst>
                <a:latin typeface="+mj-lt"/>
                <a:cs typeface="Calibri" pitchFamily="34" charset="0"/>
              </a:rPr>
              <a:t>Fasces </a:t>
            </a:r>
            <a:endParaRPr lang="en-US" sz="2000" b="1" dirty="0">
              <a:ln/>
              <a:solidFill>
                <a:schemeClr val="accent2">
                  <a:lumMod val="20000"/>
                  <a:lumOff val="80000"/>
                </a:schemeClr>
              </a:solidFill>
              <a:effectLst>
                <a:outerShdw blurRad="38100" dist="38100" dir="2700000" algn="tl">
                  <a:srgbClr val="000000">
                    <a:alpha val="43137"/>
                  </a:srgbClr>
                </a:outerShdw>
              </a:effectLst>
              <a:latin typeface="+mj-lt"/>
            </a:endParaRPr>
          </a:p>
        </p:txBody>
      </p:sp>
      <p:sp>
        <p:nvSpPr>
          <p:cNvPr id="16" name="Rectangle 15"/>
          <p:cNvSpPr/>
          <p:nvPr/>
        </p:nvSpPr>
        <p:spPr>
          <a:xfrm>
            <a:off x="7010400" y="5848290"/>
            <a:ext cx="1069139" cy="400110"/>
          </a:xfrm>
          <a:prstGeom prst="rect">
            <a:avLst/>
          </a:prstGeom>
          <a:noFill/>
          <a:effectLst>
            <a:softEdge rad="63500"/>
          </a:effectLst>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000" b="1" dirty="0">
                <a:ln/>
                <a:solidFill>
                  <a:schemeClr val="accent2">
                    <a:lumMod val="20000"/>
                    <a:lumOff val="80000"/>
                  </a:schemeClr>
                </a:solidFill>
                <a:effectLst>
                  <a:outerShdw blurRad="38100" dist="38100" dir="2700000" algn="tl">
                    <a:srgbClr val="000000">
                      <a:alpha val="43137"/>
                    </a:srgbClr>
                  </a:outerShdw>
                </a:effectLst>
                <a:latin typeface="+mj-lt"/>
                <a:cs typeface="Calibri" pitchFamily="34" charset="0"/>
              </a:rPr>
              <a:t>Plow</a:t>
            </a:r>
            <a:endParaRPr lang="en-US" sz="2000" b="1" dirty="0">
              <a:ln/>
              <a:solidFill>
                <a:schemeClr val="accent2">
                  <a:lumMod val="20000"/>
                  <a:lumOff val="80000"/>
                </a:schemeClr>
              </a:solidFill>
              <a:effectLst>
                <a:outerShdw blurRad="38100" dist="38100" dir="2700000" algn="tl">
                  <a:srgbClr val="000000">
                    <a:alpha val="43137"/>
                  </a:srgbClr>
                </a:outerShdw>
              </a:effectLst>
              <a:latin typeface="+mj-lt"/>
            </a:endParaRPr>
          </a:p>
        </p:txBody>
      </p:sp>
      <p:sp>
        <p:nvSpPr>
          <p:cNvPr id="17" name="Rectangle 16"/>
          <p:cNvSpPr/>
          <p:nvPr/>
        </p:nvSpPr>
        <p:spPr>
          <a:xfrm>
            <a:off x="7105871" y="6553200"/>
            <a:ext cx="2038129" cy="276999"/>
          </a:xfrm>
          <a:prstGeom prst="rect">
            <a:avLst/>
          </a:prstGeom>
        </p:spPr>
        <p:txBody>
          <a:bodyPr wrap="square">
            <a:spAutoFit/>
          </a:bodyPr>
          <a:lstStyle/>
          <a:p>
            <a:pPr algn="r"/>
            <a:r>
              <a:rPr lang="en-US" sz="1200" dirty="0">
                <a:latin typeface="+mj-lt"/>
              </a:rPr>
              <a:t>Photo by amanderson2</a:t>
            </a:r>
          </a:p>
        </p:txBody>
      </p:sp>
    </p:spTree>
  </p:cSld>
  <p:clrMapOvr>
    <a:overrideClrMapping bg1="lt1" tx1="dk1" bg2="lt2" tx2="dk2" accent1="accent1" accent2="accent2" accent3="accent3" accent4="accent4" accent5="accent5" accent6="accent6" hlink="hlink" folHlink="folHlink"/>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75000"/>
                <a:lumOff val="25000"/>
              </a:schemeClr>
            </a:gs>
            <a:gs pos="53000">
              <a:schemeClr val="tx2"/>
            </a:gs>
            <a:gs pos="0">
              <a:schemeClr val="tx1"/>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0984" t="17705" r="328" b="37539"/>
          <a:stretch/>
        </p:blipFill>
        <p:spPr>
          <a:xfrm>
            <a:off x="0" y="-76199"/>
            <a:ext cx="9144000" cy="6934200"/>
          </a:xfrm>
          <a:prstGeom prst="rect">
            <a:avLst/>
          </a:prstGeom>
        </p:spPr>
      </p:pic>
      <p:sp>
        <p:nvSpPr>
          <p:cNvPr id="4" name="Rectangle 3"/>
          <p:cNvSpPr/>
          <p:nvPr/>
        </p:nvSpPr>
        <p:spPr>
          <a:xfrm>
            <a:off x="0" y="-76199"/>
            <a:ext cx="9144000" cy="6934200"/>
          </a:xfrm>
          <a:prstGeom prst="rect">
            <a:avLst/>
          </a:prstGeom>
          <a:gradFill flip="none" rotWithShape="1">
            <a:gsLst>
              <a:gs pos="26000">
                <a:schemeClr val="bg1">
                  <a:lumMod val="20000"/>
                  <a:lumOff val="80000"/>
                  <a:alpha val="80000"/>
                </a:schemeClr>
              </a:gs>
              <a:gs pos="54000">
                <a:schemeClr val="bg1">
                  <a:lumMod val="20000"/>
                  <a:lumOff val="80000"/>
                  <a:alpha val="0"/>
                </a:schemeClr>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B898"/>
              </a:solidFill>
            </a:endParaRPr>
          </a:p>
        </p:txBody>
      </p:sp>
      <p:sp>
        <p:nvSpPr>
          <p:cNvPr id="3" name="Title 2"/>
          <p:cNvSpPr>
            <a:spLocks noGrp="1"/>
          </p:cNvSpPr>
          <p:nvPr>
            <p:ph type="title"/>
          </p:nvPr>
        </p:nvSpPr>
        <p:spPr>
          <a:xfrm>
            <a:off x="3886200" y="-76199"/>
            <a:ext cx="5257800" cy="3352799"/>
          </a:xfrm>
          <a:noFill/>
          <a:ln>
            <a:noFill/>
          </a:ln>
          <a:effectLst>
            <a:softEdge rad="31750"/>
          </a:effectLst>
        </p:spPr>
        <p:style>
          <a:lnRef idx="2">
            <a:schemeClr val="dk1">
              <a:shade val="50000"/>
            </a:schemeClr>
          </a:lnRef>
          <a:fillRef idx="1">
            <a:schemeClr val="dk1"/>
          </a:fillRef>
          <a:effectRef idx="0">
            <a:schemeClr val="dk1"/>
          </a:effectRef>
          <a:fontRef idx="minor">
            <a:schemeClr val="lt1"/>
          </a:fontRef>
        </p:style>
        <p:txBody>
          <a:bodyPr anchor="ctr">
            <a:noAutofit/>
          </a:bodyPr>
          <a:lstStyle/>
          <a:p>
            <a:r>
              <a:rPr lang="en-US" sz="8800" dirty="0">
                <a:ln w="11430"/>
                <a:solidFill>
                  <a:schemeClr val="tx1"/>
                </a:solidFill>
                <a:effectLst>
                  <a:outerShdw blurRad="50800" dist="50800" dir="5400000" algn="ctr" rotWithShape="0">
                    <a:schemeClr val="bg1">
                      <a:lumMod val="20000"/>
                      <a:lumOff val="80000"/>
                    </a:schemeClr>
                  </a:outerShdw>
                </a:effectLst>
                <a:latin typeface="+mj-lt"/>
                <a:cs typeface="Calibri" pitchFamily="34" charset="0"/>
              </a:rPr>
              <a:t>FARMER</a:t>
            </a:r>
            <a:endParaRPr lang="en-US" sz="7200" dirty="0">
              <a:ln w="11430"/>
              <a:solidFill>
                <a:schemeClr val="tx1"/>
              </a:solidFill>
              <a:effectLst>
                <a:outerShdw blurRad="50800" dist="50800" dir="5400000" algn="ctr" rotWithShape="0">
                  <a:schemeClr val="bg1">
                    <a:lumMod val="20000"/>
                    <a:lumOff val="80000"/>
                  </a:schemeClr>
                </a:outerShdw>
              </a:effectLst>
              <a:latin typeface="+mj-lt"/>
              <a:cs typeface="Calibri" pitchFamily="34" charset="0"/>
            </a:endParaRPr>
          </a:p>
        </p:txBody>
      </p:sp>
      <p:sp>
        <p:nvSpPr>
          <p:cNvPr id="7" name="Rectangle 6"/>
          <p:cNvSpPr/>
          <p:nvPr/>
        </p:nvSpPr>
        <p:spPr>
          <a:xfrm>
            <a:off x="3336758" y="6534742"/>
            <a:ext cx="4572000" cy="279797"/>
          </a:xfrm>
          <a:prstGeom prst="rect">
            <a:avLst/>
          </a:prstGeom>
        </p:spPr>
        <p:txBody>
          <a:bodyPr>
            <a:spAutoFit/>
          </a:bodyPr>
          <a:lstStyle/>
          <a:p>
            <a:pPr algn="r"/>
            <a:r>
              <a:rPr lang="en-US" sz="1400" dirty="0">
                <a:solidFill>
                  <a:srgbClr val="CCB898">
                    <a:lumMod val="20000"/>
                    <a:lumOff val="80000"/>
                  </a:srgbClr>
                </a:solidFill>
                <a:effectLst>
                  <a:outerShdw blurRad="38100" dist="38100" dir="2700000" algn="tl">
                    <a:srgbClr val="000000">
                      <a:alpha val="43137"/>
                    </a:srgbClr>
                  </a:outerShdw>
                </a:effectLst>
                <a:latin typeface="Centaur"/>
              </a:rPr>
              <a:t>Photo by </a:t>
            </a:r>
            <a:r>
              <a:rPr lang="en-US" sz="1400" u="sng" dirty="0">
                <a:solidFill>
                  <a:srgbClr val="CCB898">
                    <a:lumMod val="20000"/>
                    <a:lumOff val="80000"/>
                  </a:srgbClr>
                </a:solidFill>
                <a:effectLst>
                  <a:outerShdw blurRad="38100" dist="38100" dir="2700000" algn="tl">
                    <a:srgbClr val="000000">
                      <a:alpha val="43137"/>
                    </a:srgbClr>
                  </a:outerShdw>
                </a:effectLst>
                <a:latin typeface="Centaur"/>
                <a:hlinkClick r:id="rId4" tooltip="Go to Elliott Brown's photostream"/>
              </a:rPr>
              <a:t>Elliott Brown</a:t>
            </a:r>
            <a:endParaRPr lang="en-US" sz="1400" dirty="0">
              <a:solidFill>
                <a:srgbClr val="CCB898">
                  <a:lumMod val="20000"/>
                  <a:lumOff val="80000"/>
                </a:srgbClr>
              </a:solidFill>
              <a:effectLst>
                <a:outerShdw blurRad="38100" dist="38100" dir="2700000" algn="tl">
                  <a:srgbClr val="000000">
                    <a:alpha val="43137"/>
                  </a:srgbClr>
                </a:outerShdw>
              </a:effectLst>
              <a:latin typeface="Centaur"/>
            </a:endParaRPr>
          </a:p>
        </p:txBody>
      </p:sp>
    </p:spTree>
    <p:extLst>
      <p:ext uri="{BB962C8B-B14F-4D97-AF65-F5344CB8AC3E}">
        <p14:creationId xmlns:p14="http://schemas.microsoft.com/office/powerpoint/2010/main" val="2773891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75000"/>
                <a:lumOff val="25000"/>
              </a:schemeClr>
            </a:gs>
            <a:gs pos="53000">
              <a:schemeClr val="tx2"/>
            </a:gs>
            <a:gs pos="0">
              <a:schemeClr val="tx1"/>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0984" t="17705" r="328" b="37539"/>
          <a:stretch/>
        </p:blipFill>
        <p:spPr>
          <a:xfrm>
            <a:off x="0" y="-76199"/>
            <a:ext cx="9144000" cy="6934200"/>
          </a:xfrm>
          <a:prstGeom prst="rect">
            <a:avLst/>
          </a:prstGeom>
        </p:spPr>
      </p:pic>
      <p:sp>
        <p:nvSpPr>
          <p:cNvPr id="4" name="Rectangle 3"/>
          <p:cNvSpPr/>
          <p:nvPr/>
        </p:nvSpPr>
        <p:spPr>
          <a:xfrm>
            <a:off x="0" y="-76199"/>
            <a:ext cx="9144000" cy="6934200"/>
          </a:xfrm>
          <a:prstGeom prst="rect">
            <a:avLst/>
          </a:prstGeom>
          <a:gradFill flip="none" rotWithShape="1">
            <a:gsLst>
              <a:gs pos="26000">
                <a:schemeClr val="bg1">
                  <a:lumMod val="20000"/>
                  <a:lumOff val="80000"/>
                  <a:alpha val="80000"/>
                </a:schemeClr>
              </a:gs>
              <a:gs pos="54000">
                <a:schemeClr val="bg1">
                  <a:lumMod val="20000"/>
                  <a:lumOff val="80000"/>
                  <a:alpha val="0"/>
                </a:schemeClr>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B898"/>
              </a:solidFill>
            </a:endParaRPr>
          </a:p>
        </p:txBody>
      </p:sp>
      <p:sp>
        <p:nvSpPr>
          <p:cNvPr id="3" name="Title 2"/>
          <p:cNvSpPr>
            <a:spLocks noGrp="1"/>
          </p:cNvSpPr>
          <p:nvPr>
            <p:ph type="title"/>
          </p:nvPr>
        </p:nvSpPr>
        <p:spPr>
          <a:xfrm>
            <a:off x="3886200" y="-76199"/>
            <a:ext cx="5257800" cy="3352799"/>
          </a:xfrm>
          <a:noFill/>
          <a:ln>
            <a:noFill/>
          </a:ln>
          <a:effectLst>
            <a:softEdge rad="31750"/>
          </a:effectLst>
        </p:spPr>
        <p:style>
          <a:lnRef idx="2">
            <a:schemeClr val="dk1">
              <a:shade val="50000"/>
            </a:schemeClr>
          </a:lnRef>
          <a:fillRef idx="1">
            <a:schemeClr val="dk1"/>
          </a:fillRef>
          <a:effectRef idx="0">
            <a:schemeClr val="dk1"/>
          </a:effectRef>
          <a:fontRef idx="minor">
            <a:schemeClr val="lt1"/>
          </a:fontRef>
        </p:style>
        <p:txBody>
          <a:bodyPr anchor="ctr">
            <a:noAutofit/>
          </a:bodyPr>
          <a:lstStyle/>
          <a:p>
            <a:r>
              <a:rPr lang="en-US" sz="8800" dirty="0">
                <a:ln w="11430"/>
                <a:solidFill>
                  <a:schemeClr val="tx1"/>
                </a:solidFill>
                <a:effectLst>
                  <a:outerShdw blurRad="50800" dist="50800" dir="5400000" algn="ctr" rotWithShape="0">
                    <a:schemeClr val="bg1">
                      <a:lumMod val="20000"/>
                      <a:lumOff val="80000"/>
                    </a:schemeClr>
                  </a:outerShdw>
                </a:effectLst>
                <a:latin typeface="+mj-lt"/>
                <a:cs typeface="Calibri" pitchFamily="34" charset="0"/>
              </a:rPr>
              <a:t>SOLDIER</a:t>
            </a:r>
            <a:endParaRPr lang="en-US" sz="7200" dirty="0">
              <a:ln w="11430"/>
              <a:solidFill>
                <a:schemeClr val="tx1"/>
              </a:solidFill>
              <a:effectLst>
                <a:outerShdw blurRad="50800" dist="50800" dir="5400000" algn="ctr" rotWithShape="0">
                  <a:schemeClr val="bg1">
                    <a:lumMod val="20000"/>
                    <a:lumOff val="80000"/>
                  </a:schemeClr>
                </a:outerShdw>
              </a:effectLst>
              <a:latin typeface="+mj-lt"/>
              <a:cs typeface="Calibri" pitchFamily="34" charset="0"/>
            </a:endParaRPr>
          </a:p>
        </p:txBody>
      </p:sp>
      <p:sp>
        <p:nvSpPr>
          <p:cNvPr id="7" name="Rectangle 6"/>
          <p:cNvSpPr/>
          <p:nvPr/>
        </p:nvSpPr>
        <p:spPr>
          <a:xfrm>
            <a:off x="3336758" y="6534742"/>
            <a:ext cx="4572000" cy="279797"/>
          </a:xfrm>
          <a:prstGeom prst="rect">
            <a:avLst/>
          </a:prstGeom>
        </p:spPr>
        <p:txBody>
          <a:bodyPr>
            <a:spAutoFit/>
          </a:bodyPr>
          <a:lstStyle/>
          <a:p>
            <a:pPr algn="r"/>
            <a:r>
              <a:rPr lang="en-US" sz="1400" dirty="0">
                <a:solidFill>
                  <a:srgbClr val="CCB898">
                    <a:lumMod val="20000"/>
                    <a:lumOff val="80000"/>
                  </a:srgbClr>
                </a:solidFill>
                <a:effectLst>
                  <a:outerShdw blurRad="38100" dist="38100" dir="2700000" algn="tl">
                    <a:srgbClr val="000000">
                      <a:alpha val="43137"/>
                    </a:srgbClr>
                  </a:outerShdw>
                </a:effectLst>
                <a:latin typeface="Centaur"/>
              </a:rPr>
              <a:t>Photo by </a:t>
            </a:r>
            <a:r>
              <a:rPr lang="en-US" sz="1400" u="sng" dirty="0">
                <a:solidFill>
                  <a:srgbClr val="CCB898">
                    <a:lumMod val="20000"/>
                    <a:lumOff val="80000"/>
                  </a:srgbClr>
                </a:solidFill>
                <a:effectLst>
                  <a:outerShdw blurRad="38100" dist="38100" dir="2700000" algn="tl">
                    <a:srgbClr val="000000">
                      <a:alpha val="43137"/>
                    </a:srgbClr>
                  </a:outerShdw>
                </a:effectLst>
                <a:latin typeface="Centaur"/>
                <a:hlinkClick r:id="rId4" tooltip="Go to Elliott Brown's photostream"/>
              </a:rPr>
              <a:t>Elliott Brown</a:t>
            </a:r>
            <a:endParaRPr lang="en-US" sz="1400" dirty="0">
              <a:solidFill>
                <a:srgbClr val="CCB898">
                  <a:lumMod val="20000"/>
                  <a:lumOff val="80000"/>
                </a:srgbClr>
              </a:solidFill>
              <a:effectLst>
                <a:outerShdw blurRad="38100" dist="38100" dir="2700000" algn="tl">
                  <a:srgbClr val="000000">
                    <a:alpha val="43137"/>
                  </a:srgbClr>
                </a:outerShdw>
              </a:effectLst>
              <a:latin typeface="Centaur"/>
            </a:endParaRPr>
          </a:p>
        </p:txBody>
      </p:sp>
    </p:spTree>
    <p:extLst>
      <p:ext uri="{BB962C8B-B14F-4D97-AF65-F5344CB8AC3E}">
        <p14:creationId xmlns:p14="http://schemas.microsoft.com/office/powerpoint/2010/main" val="130865053"/>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100000">
              <a:schemeClr val="tx2">
                <a:lumMod val="75000"/>
                <a:lumOff val="25000"/>
              </a:schemeClr>
            </a:gs>
            <a:gs pos="53000">
              <a:schemeClr val="tx2"/>
            </a:gs>
            <a:gs pos="0">
              <a:schemeClr val="tx1"/>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0984" t="17705" r="328" b="37539"/>
          <a:stretch/>
        </p:blipFill>
        <p:spPr>
          <a:xfrm>
            <a:off x="0" y="-76199"/>
            <a:ext cx="9144000" cy="6934200"/>
          </a:xfrm>
          <a:prstGeom prst="rect">
            <a:avLst/>
          </a:prstGeom>
        </p:spPr>
      </p:pic>
      <p:sp>
        <p:nvSpPr>
          <p:cNvPr id="4" name="Rectangle 3"/>
          <p:cNvSpPr/>
          <p:nvPr/>
        </p:nvSpPr>
        <p:spPr>
          <a:xfrm>
            <a:off x="0" y="-76199"/>
            <a:ext cx="9144000" cy="6934200"/>
          </a:xfrm>
          <a:prstGeom prst="rect">
            <a:avLst/>
          </a:prstGeom>
          <a:gradFill flip="none" rotWithShape="1">
            <a:gsLst>
              <a:gs pos="26000">
                <a:schemeClr val="bg1">
                  <a:lumMod val="20000"/>
                  <a:lumOff val="80000"/>
                  <a:alpha val="80000"/>
                </a:schemeClr>
              </a:gs>
              <a:gs pos="54000">
                <a:schemeClr val="bg1">
                  <a:lumMod val="20000"/>
                  <a:lumOff val="80000"/>
                  <a:alpha val="0"/>
                </a:schemeClr>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B898"/>
              </a:solidFill>
            </a:endParaRPr>
          </a:p>
        </p:txBody>
      </p:sp>
      <p:sp>
        <p:nvSpPr>
          <p:cNvPr id="3" name="Title 2"/>
          <p:cNvSpPr>
            <a:spLocks noGrp="1"/>
          </p:cNvSpPr>
          <p:nvPr>
            <p:ph type="title"/>
          </p:nvPr>
        </p:nvSpPr>
        <p:spPr>
          <a:xfrm>
            <a:off x="3886200" y="-76199"/>
            <a:ext cx="5257800" cy="3352799"/>
          </a:xfrm>
          <a:noFill/>
          <a:ln>
            <a:noFill/>
          </a:ln>
          <a:effectLst>
            <a:softEdge rad="31750"/>
          </a:effectLst>
        </p:spPr>
        <p:style>
          <a:lnRef idx="2">
            <a:schemeClr val="dk1">
              <a:shade val="50000"/>
            </a:schemeClr>
          </a:lnRef>
          <a:fillRef idx="1">
            <a:schemeClr val="dk1"/>
          </a:fillRef>
          <a:effectRef idx="0">
            <a:schemeClr val="dk1"/>
          </a:effectRef>
          <a:fontRef idx="minor">
            <a:schemeClr val="lt1"/>
          </a:fontRef>
        </p:style>
        <p:txBody>
          <a:bodyPr anchor="ctr">
            <a:noAutofit/>
          </a:bodyPr>
          <a:lstStyle/>
          <a:p>
            <a:r>
              <a:rPr lang="en-US" sz="8800" dirty="0">
                <a:ln w="11430"/>
                <a:solidFill>
                  <a:schemeClr val="tx1"/>
                </a:solidFill>
                <a:effectLst>
                  <a:outerShdw blurRad="50800" dist="50800" dir="5400000" algn="ctr" rotWithShape="0">
                    <a:schemeClr val="bg1">
                      <a:lumMod val="20000"/>
                      <a:lumOff val="80000"/>
                    </a:schemeClr>
                  </a:outerShdw>
                </a:effectLst>
                <a:latin typeface="+mj-lt"/>
                <a:cs typeface="Calibri" pitchFamily="34" charset="0"/>
              </a:rPr>
              <a:t>LEGEND</a:t>
            </a:r>
            <a:endParaRPr lang="en-US" sz="7200" dirty="0">
              <a:ln w="11430"/>
              <a:solidFill>
                <a:schemeClr val="tx1"/>
              </a:solidFill>
              <a:effectLst>
                <a:outerShdw blurRad="50800" dist="50800" dir="5400000" algn="ctr" rotWithShape="0">
                  <a:schemeClr val="bg1">
                    <a:lumMod val="20000"/>
                    <a:lumOff val="80000"/>
                  </a:schemeClr>
                </a:outerShdw>
              </a:effectLst>
              <a:latin typeface="+mj-lt"/>
              <a:cs typeface="Calibri" pitchFamily="34" charset="0"/>
            </a:endParaRPr>
          </a:p>
        </p:txBody>
      </p:sp>
      <p:sp>
        <p:nvSpPr>
          <p:cNvPr id="7" name="Rectangle 6"/>
          <p:cNvSpPr/>
          <p:nvPr/>
        </p:nvSpPr>
        <p:spPr>
          <a:xfrm>
            <a:off x="3336758" y="6534742"/>
            <a:ext cx="4572000" cy="279797"/>
          </a:xfrm>
          <a:prstGeom prst="rect">
            <a:avLst/>
          </a:prstGeom>
        </p:spPr>
        <p:txBody>
          <a:bodyPr>
            <a:spAutoFit/>
          </a:bodyPr>
          <a:lstStyle/>
          <a:p>
            <a:pPr algn="r"/>
            <a:r>
              <a:rPr lang="en-US" sz="1400" dirty="0">
                <a:solidFill>
                  <a:srgbClr val="CCB898">
                    <a:lumMod val="20000"/>
                    <a:lumOff val="80000"/>
                  </a:srgbClr>
                </a:solidFill>
                <a:effectLst>
                  <a:outerShdw blurRad="38100" dist="38100" dir="2700000" algn="tl">
                    <a:srgbClr val="000000">
                      <a:alpha val="43137"/>
                    </a:srgbClr>
                  </a:outerShdw>
                </a:effectLst>
                <a:latin typeface="Centaur"/>
              </a:rPr>
              <a:t>Photo by </a:t>
            </a:r>
            <a:r>
              <a:rPr lang="en-US" sz="1400" u="sng" dirty="0">
                <a:solidFill>
                  <a:srgbClr val="CCB898">
                    <a:lumMod val="20000"/>
                    <a:lumOff val="80000"/>
                  </a:srgbClr>
                </a:solidFill>
                <a:effectLst>
                  <a:outerShdw blurRad="38100" dist="38100" dir="2700000" algn="tl">
                    <a:srgbClr val="000000">
                      <a:alpha val="43137"/>
                    </a:srgbClr>
                  </a:outerShdw>
                </a:effectLst>
                <a:latin typeface="Centaur"/>
                <a:hlinkClick r:id="rId4" tooltip="Go to Elliott Brown's photostream"/>
              </a:rPr>
              <a:t>Elliott Brown</a:t>
            </a:r>
            <a:endParaRPr lang="en-US" sz="1400" dirty="0">
              <a:solidFill>
                <a:srgbClr val="CCB898">
                  <a:lumMod val="20000"/>
                  <a:lumOff val="80000"/>
                </a:srgbClr>
              </a:solidFill>
              <a:effectLst>
                <a:outerShdw blurRad="38100" dist="38100" dir="2700000" algn="tl">
                  <a:srgbClr val="000000">
                    <a:alpha val="43137"/>
                  </a:srgbClr>
                </a:outerShdw>
              </a:effectLst>
              <a:latin typeface="Centaur"/>
            </a:endParaRPr>
          </a:p>
        </p:txBody>
      </p:sp>
    </p:spTree>
    <p:extLst>
      <p:ext uri="{BB962C8B-B14F-4D97-AF65-F5344CB8AC3E}">
        <p14:creationId xmlns:p14="http://schemas.microsoft.com/office/powerpoint/2010/main" val="2557257172"/>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1A192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200" t="4116" r="7362" b="2085"/>
          <a:stretch/>
        </p:blipFill>
        <p:spPr>
          <a:xfrm>
            <a:off x="0" y="0"/>
            <a:ext cx="4800600" cy="6858000"/>
          </a:xfrm>
          <a:prstGeom prst="rect">
            <a:avLst/>
          </a:prstGeom>
        </p:spPr>
      </p:pic>
      <p:sp>
        <p:nvSpPr>
          <p:cNvPr id="5" name="Rectangle 4"/>
          <p:cNvSpPr/>
          <p:nvPr/>
        </p:nvSpPr>
        <p:spPr>
          <a:xfrm>
            <a:off x="3965039" y="0"/>
            <a:ext cx="835561" cy="6858000"/>
          </a:xfrm>
          <a:prstGeom prst="rect">
            <a:avLst/>
          </a:prstGeom>
          <a:gradFill flip="none" rotWithShape="1">
            <a:gsLst>
              <a:gs pos="100000">
                <a:srgbClr val="1B1A22"/>
              </a:gs>
              <a:gs pos="0">
                <a:srgbClr val="1B1A22">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itle 1"/>
          <p:cNvSpPr>
            <a:spLocks noGrp="1"/>
          </p:cNvSpPr>
          <p:nvPr>
            <p:ph type="ctrTitle"/>
          </p:nvPr>
        </p:nvSpPr>
        <p:spPr>
          <a:xfrm>
            <a:off x="3352800" y="2590800"/>
            <a:ext cx="5791200" cy="192405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9600" b="1" dirty="0">
                <a:ln w="11430"/>
                <a:solidFill>
                  <a:srgbClr val="DBCFD1"/>
                </a:solidFill>
                <a:effectLst>
                  <a:outerShdw blurRad="50800" dist="39000" dir="5460000" algn="tl">
                    <a:srgbClr val="000000">
                      <a:alpha val="38000"/>
                    </a:srgbClr>
                  </a:outerShdw>
                </a:effectLst>
                <a:latin typeface="Centaur" pitchFamily="18" charset="0"/>
              </a:rPr>
              <a:t>REVIEW</a:t>
            </a:r>
          </a:p>
        </p:txBody>
      </p:sp>
    </p:spTree>
    <p:extLst>
      <p:ext uri="{BB962C8B-B14F-4D97-AF65-F5344CB8AC3E}">
        <p14:creationId xmlns:p14="http://schemas.microsoft.com/office/powerpoint/2010/main" val="24635032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1A192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200" t="4116" r="7362" b="2085"/>
          <a:stretch/>
        </p:blipFill>
        <p:spPr>
          <a:xfrm>
            <a:off x="0" y="0"/>
            <a:ext cx="4800600" cy="6858000"/>
          </a:xfrm>
          <a:prstGeom prst="rect">
            <a:avLst/>
          </a:prstGeom>
        </p:spPr>
      </p:pic>
      <p:sp>
        <p:nvSpPr>
          <p:cNvPr id="5" name="Rectangle 4"/>
          <p:cNvSpPr/>
          <p:nvPr/>
        </p:nvSpPr>
        <p:spPr>
          <a:xfrm>
            <a:off x="3965039" y="0"/>
            <a:ext cx="835561" cy="6858000"/>
          </a:xfrm>
          <a:prstGeom prst="rect">
            <a:avLst/>
          </a:prstGeom>
          <a:gradFill flip="none" rotWithShape="1">
            <a:gsLst>
              <a:gs pos="100000">
                <a:srgbClr val="1B1A22"/>
              </a:gs>
              <a:gs pos="0">
                <a:srgbClr val="1B1A22">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Rectangle 6"/>
          <p:cNvSpPr/>
          <p:nvPr/>
        </p:nvSpPr>
        <p:spPr>
          <a:xfrm>
            <a:off x="3831689" y="491490"/>
            <a:ext cx="5159911" cy="59093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1430"/>
                <a:solidFill>
                  <a:srgbClr val="DBCFD1"/>
                </a:solidFill>
                <a:effectLst>
                  <a:outerShdw blurRad="50800" dist="39000" dir="5460000" algn="tl">
                    <a:srgbClr val="000000">
                      <a:alpha val="38000"/>
                    </a:srgbClr>
                  </a:outerShdw>
                </a:effectLst>
                <a:uLnTx/>
                <a:uFillTx/>
                <a:latin typeface="Centaur" pitchFamily="18" charset="0"/>
                <a:ea typeface="+mj-ea"/>
                <a:cs typeface="+mj-cs"/>
              </a:rPr>
              <a:t>[r]</a:t>
            </a:r>
            <a:r>
              <a:rPr kumimoji="0" lang="en-US" sz="5400" b="1" i="0" u="none" strike="noStrike" kern="0" cap="none" spc="0" normalizeH="0" baseline="0" noProof="0" dirty="0" err="1">
                <a:ln w="11430"/>
                <a:solidFill>
                  <a:srgbClr val="DBCFD1"/>
                </a:solidFill>
                <a:effectLst>
                  <a:outerShdw blurRad="50800" dist="39000" dir="5460000" algn="tl">
                    <a:srgbClr val="000000">
                      <a:alpha val="38000"/>
                    </a:srgbClr>
                  </a:outerShdw>
                </a:effectLst>
                <a:uLnTx/>
                <a:uFillTx/>
                <a:latin typeface="Centaur" pitchFamily="18" charset="0"/>
                <a:ea typeface="+mj-ea"/>
                <a:cs typeface="+mj-cs"/>
              </a:rPr>
              <a:t>epublicanism</a:t>
            </a:r>
            <a:endParaRPr kumimoji="0" lang="en-US" sz="5400" b="1" i="0" u="none" strike="noStrike" kern="0" cap="none" spc="0" normalizeH="0" baseline="0" noProof="0" dirty="0">
              <a:ln w="11430"/>
              <a:solidFill>
                <a:srgbClr val="DBCFD1"/>
              </a:solidFill>
              <a:effectLst>
                <a:outerShdw blurRad="50800" dist="39000" dir="5460000" algn="tl">
                  <a:srgbClr val="000000">
                    <a:alpha val="38000"/>
                  </a:srgbClr>
                </a:outerShdw>
              </a:effectLst>
              <a:uLnTx/>
              <a:uFillTx/>
              <a:latin typeface="Centaur" pitchFamily="18" charset="0"/>
              <a:ea typeface="+mj-ea"/>
              <a:cs typeface="+mj-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1430"/>
                <a:solidFill>
                  <a:srgbClr val="DBCFD1"/>
                </a:solidFill>
                <a:effectLst>
                  <a:outerShdw blurRad="50800" dist="39000" dir="5460000" algn="tl">
                    <a:srgbClr val="000000">
                      <a:alpha val="38000"/>
                    </a:srgbClr>
                  </a:outerShdw>
                </a:effectLst>
                <a:uLnTx/>
                <a:uFillTx/>
                <a:latin typeface="Centaur" pitchFamily="18" charset="0"/>
                <a:ea typeface="+mj-ea"/>
                <a:cs typeface="+mj-cs"/>
              </a:rPr>
              <a:t>Egalitarianism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1430"/>
                <a:solidFill>
                  <a:srgbClr val="DBCFD1"/>
                </a:solidFill>
                <a:effectLst>
                  <a:outerShdw blurRad="50800" dist="39000" dir="5460000" algn="tl">
                    <a:srgbClr val="000000">
                      <a:alpha val="38000"/>
                    </a:srgbClr>
                  </a:outerShdw>
                </a:effectLst>
                <a:uLnTx/>
                <a:uFillTx/>
                <a:latin typeface="Centaur" pitchFamily="18" charset="0"/>
                <a:ea typeface="+mj-ea"/>
                <a:cs typeface="+mj-cs"/>
              </a:rPr>
              <a:t>Emancipation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1430"/>
                <a:solidFill>
                  <a:srgbClr val="DBCFD1"/>
                </a:solidFill>
                <a:effectLst>
                  <a:outerShdw blurRad="50800" dist="39000" dir="5460000" algn="tl">
                    <a:srgbClr val="000000">
                      <a:alpha val="38000"/>
                    </a:srgbClr>
                  </a:outerShdw>
                </a:effectLst>
                <a:uLnTx/>
                <a:uFillTx/>
                <a:latin typeface="Centaur" pitchFamily="18" charset="0"/>
                <a:ea typeface="+mj-ea"/>
                <a:cs typeface="+mj-cs"/>
              </a:rPr>
              <a:t>Religious Freedom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1430"/>
                <a:solidFill>
                  <a:srgbClr val="DBCFD1"/>
                </a:solidFill>
                <a:effectLst>
                  <a:outerShdw blurRad="50800" dist="39000" dir="5460000" algn="tl">
                    <a:srgbClr val="000000">
                      <a:alpha val="38000"/>
                    </a:srgbClr>
                  </a:outerShdw>
                </a:effectLst>
                <a:uLnTx/>
                <a:uFillTx/>
                <a:latin typeface="Centaur" pitchFamily="18" charset="0"/>
                <a:ea typeface="+mj-ea"/>
                <a:cs typeface="+mj-cs"/>
              </a:rPr>
              <a:t>Women’s Rights</a:t>
            </a:r>
            <a:endParaRPr kumimoji="0" lang="en-US" sz="4000" b="1" i="0" u="none" strike="noStrike" kern="0" cap="none" spc="0" normalizeH="0" baseline="0" noProof="0" dirty="0">
              <a:ln w="11430"/>
              <a:solidFill>
                <a:srgbClr val="DBCFD1"/>
              </a:solidFill>
              <a:effectLst>
                <a:outerShdw blurRad="50800" dist="39000" dir="5460000" algn="tl">
                  <a:srgbClr val="000000">
                    <a:alpha val="38000"/>
                  </a:srgbClr>
                </a:outerShdw>
              </a:effectLst>
              <a:uLnTx/>
              <a:uFillTx/>
              <a:latin typeface="Centaur" pitchFamily="18" charset="0"/>
              <a:ea typeface="+mj-ea"/>
              <a:cs typeface="+mj-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1430"/>
                <a:solidFill>
                  <a:srgbClr val="DBCFD1"/>
                </a:solidFill>
                <a:effectLst>
                  <a:outerShdw blurRad="50800" dist="39000" dir="5460000" algn="tl">
                    <a:srgbClr val="000000">
                      <a:alpha val="38000"/>
                    </a:srgbClr>
                  </a:outerShdw>
                </a:effectLst>
                <a:uLnTx/>
                <a:uFillTx/>
                <a:latin typeface="Centaur" pitchFamily="18" charset="0"/>
                <a:ea typeface="+mj-ea"/>
                <a:cs typeface="+mj-cs"/>
              </a:rPr>
              <a:t>Agrarianism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1430"/>
                <a:solidFill>
                  <a:srgbClr val="DBCFD1"/>
                </a:solidFill>
                <a:effectLst>
                  <a:outerShdw blurRad="50800" dist="39000" dir="5460000" algn="tl">
                    <a:srgbClr val="000000">
                      <a:alpha val="38000"/>
                    </a:srgbClr>
                  </a:outerShdw>
                </a:effectLst>
                <a:uLnTx/>
                <a:uFillTx/>
                <a:latin typeface="Centaur" pitchFamily="18" charset="0"/>
                <a:ea typeface="+mj-ea"/>
                <a:cs typeface="+mj-cs"/>
              </a:rPr>
              <a:t>Simplicity</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3434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anim calcmode="lin" valueType="num">
                                      <p:cBhvr>
                                        <p:cTn id="8"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750"/>
                                        <p:tgtEl>
                                          <p:spTgt spid="7">
                                            <p:txEl>
                                              <p:pRg st="1" end="1"/>
                                            </p:txEl>
                                          </p:spTgt>
                                        </p:tgtEl>
                                      </p:cBhvr>
                                    </p:animEffect>
                                    <p:anim calcmode="lin" valueType="num">
                                      <p:cBhvr>
                                        <p:cTn id="14" dur="75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75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750"/>
                                        <p:tgtEl>
                                          <p:spTgt spid="7">
                                            <p:txEl>
                                              <p:pRg st="2" end="2"/>
                                            </p:txEl>
                                          </p:spTgt>
                                        </p:tgtEl>
                                      </p:cBhvr>
                                    </p:animEffect>
                                    <p:anim calcmode="lin" valueType="num">
                                      <p:cBhvr>
                                        <p:cTn id="20" dur="75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75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grpId="0" nodeType="after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750"/>
                                        <p:tgtEl>
                                          <p:spTgt spid="7">
                                            <p:txEl>
                                              <p:pRg st="3" end="3"/>
                                            </p:txEl>
                                          </p:spTgt>
                                        </p:tgtEl>
                                      </p:cBhvr>
                                    </p:animEffect>
                                    <p:anim calcmode="lin" valueType="num">
                                      <p:cBhvr>
                                        <p:cTn id="26" dur="75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7" dur="75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750"/>
                                        <p:tgtEl>
                                          <p:spTgt spid="7">
                                            <p:txEl>
                                              <p:pRg st="4" end="4"/>
                                            </p:txEl>
                                          </p:spTgt>
                                        </p:tgtEl>
                                      </p:cBhvr>
                                    </p:animEffect>
                                    <p:anim calcmode="lin" valueType="num">
                                      <p:cBhvr>
                                        <p:cTn id="32" dur="75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3" dur="75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42" presetClass="entr" presetSubtype="0" fill="hold" grpId="0" nodeType="after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750"/>
                                        <p:tgtEl>
                                          <p:spTgt spid="7">
                                            <p:txEl>
                                              <p:pRg st="5" end="5"/>
                                            </p:txEl>
                                          </p:spTgt>
                                        </p:tgtEl>
                                      </p:cBhvr>
                                    </p:animEffect>
                                    <p:anim calcmode="lin" valueType="num">
                                      <p:cBhvr>
                                        <p:cTn id="38" dur="75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9" dur="75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grpId="0" nodeType="after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Effect transition="in" filter="fade">
                                      <p:cBhvr>
                                        <p:cTn id="43" dur="750"/>
                                        <p:tgtEl>
                                          <p:spTgt spid="7">
                                            <p:txEl>
                                              <p:pRg st="6" end="6"/>
                                            </p:txEl>
                                          </p:spTgt>
                                        </p:tgtEl>
                                      </p:cBhvr>
                                    </p:animEffect>
                                    <p:anim calcmode="lin" valueType="num">
                                      <p:cBhvr>
                                        <p:cTn id="44" dur="75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5" dur="75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5562600"/>
            <a:ext cx="5162550" cy="961525"/>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20842"/>
            <a:ext cx="9124950" cy="4174958"/>
          </a:xfrm>
          <a:prstGeom prst="rect">
            <a:avLst/>
          </a:prstGeom>
        </p:spPr>
      </p:pic>
      <p:pic>
        <p:nvPicPr>
          <p:cNvPr id="1027" name="Picture 3" descr="E:\Graphics\Stucco Social Media Icons\64px\stucco-facebook-64px.png">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51929"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57800"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9"/>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477000" y="5562601"/>
            <a:ext cx="870128" cy="870128"/>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135074" y="4032371"/>
            <a:ext cx="5066215" cy="1530229"/>
          </a:xfrm>
          <a:prstGeom prst="rect">
            <a:avLst/>
          </a:prstGeom>
        </p:spPr>
      </p:pic>
      <p:pic>
        <p:nvPicPr>
          <p:cNvPr id="5" name="Picture 4"/>
          <p:cNvPicPr>
            <a:picLocks noChangeAspect="1"/>
          </p:cNvPicPr>
          <p:nvPr/>
        </p:nvPicPr>
        <p:blipFill>
          <a:blip r:embed="rId12"/>
          <a:stretch>
            <a:fillRect/>
          </a:stretch>
        </p:blipFill>
        <p:spPr>
          <a:xfrm>
            <a:off x="4191000" y="4032370"/>
            <a:ext cx="5206435" cy="1530229"/>
          </a:xfrm>
          <a:prstGeom prst="rect">
            <a:avLst/>
          </a:prstGeom>
        </p:spPr>
      </p:pic>
    </p:spTree>
    <p:extLst>
      <p:ext uri="{BB962C8B-B14F-4D97-AF65-F5344CB8AC3E}">
        <p14:creationId xmlns:p14="http://schemas.microsoft.com/office/powerpoint/2010/main" val="948662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A192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l="6200" t="4116" r="7362" b="2085"/>
          <a:stretch/>
        </p:blipFill>
        <p:spPr>
          <a:xfrm>
            <a:off x="0" y="0"/>
            <a:ext cx="4800600" cy="6858000"/>
          </a:xfrm>
          <a:prstGeom prst="rect">
            <a:avLst/>
          </a:prstGeom>
        </p:spPr>
      </p:pic>
      <p:sp>
        <p:nvSpPr>
          <p:cNvPr id="5" name="Rectangle 4"/>
          <p:cNvSpPr/>
          <p:nvPr/>
        </p:nvSpPr>
        <p:spPr>
          <a:xfrm>
            <a:off x="3965039" y="0"/>
            <a:ext cx="835561" cy="6858000"/>
          </a:xfrm>
          <a:prstGeom prst="rect">
            <a:avLst/>
          </a:prstGeom>
          <a:gradFill flip="none" rotWithShape="1">
            <a:gsLst>
              <a:gs pos="100000">
                <a:srgbClr val="1B1A22"/>
              </a:gs>
              <a:gs pos="0">
                <a:srgbClr val="1B1A22">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31689" y="491490"/>
            <a:ext cx="5159911" cy="5909310"/>
          </a:xfrm>
          <a:prstGeom prst="rect">
            <a:avLst/>
          </a:prstGeom>
        </p:spPr>
        <p:txBody>
          <a:bodyPr wrap="square">
            <a:spAutoFit/>
          </a:bodyPr>
          <a:lstStyle/>
          <a:p>
            <a:pPr algn="ctr"/>
            <a:r>
              <a:rPr lang="en-US" sz="5400" b="1" dirty="0">
                <a:ln w="11430"/>
                <a:solidFill>
                  <a:srgbClr val="DBCFD1"/>
                </a:solidFill>
                <a:effectLst>
                  <a:outerShdw blurRad="50800" dist="39000" dir="5460000" algn="tl">
                    <a:srgbClr val="000000">
                      <a:alpha val="38000"/>
                    </a:srgbClr>
                  </a:outerShdw>
                </a:effectLst>
                <a:latin typeface="Centaur" pitchFamily="18" charset="0"/>
                <a:ea typeface="+mj-ea"/>
                <a:cs typeface="+mj-cs"/>
              </a:rPr>
              <a:t>[r]</a:t>
            </a:r>
            <a:r>
              <a:rPr lang="en-US" sz="5400" b="1" dirty="0" err="1">
                <a:ln w="11430"/>
                <a:solidFill>
                  <a:srgbClr val="DBCFD1"/>
                </a:solidFill>
                <a:effectLst>
                  <a:outerShdw blurRad="50800" dist="39000" dir="5460000" algn="tl">
                    <a:srgbClr val="000000">
                      <a:alpha val="38000"/>
                    </a:srgbClr>
                  </a:outerShdw>
                </a:effectLst>
                <a:latin typeface="Centaur" pitchFamily="18" charset="0"/>
                <a:ea typeface="+mj-ea"/>
                <a:cs typeface="+mj-cs"/>
              </a:rPr>
              <a:t>epublicanism</a:t>
            </a:r>
            <a:endParaRPr lang="en-US" sz="5400" b="1" dirty="0">
              <a:ln w="11430"/>
              <a:solidFill>
                <a:srgbClr val="DBCFD1"/>
              </a:solidFill>
              <a:effectLst>
                <a:outerShdw blurRad="50800" dist="39000" dir="5460000" algn="tl">
                  <a:srgbClr val="000000">
                    <a:alpha val="38000"/>
                  </a:srgbClr>
                </a:outerShdw>
              </a:effectLst>
              <a:latin typeface="Centaur" pitchFamily="18" charset="0"/>
              <a:ea typeface="+mj-ea"/>
              <a:cs typeface="+mj-cs"/>
            </a:endParaRPr>
          </a:p>
          <a:p>
            <a:pPr algn="ctr"/>
            <a:r>
              <a:rPr lang="en-US" sz="5400" b="1" dirty="0">
                <a:ln w="11430"/>
                <a:solidFill>
                  <a:srgbClr val="DBCFD1"/>
                </a:solidFill>
                <a:effectLst>
                  <a:outerShdw blurRad="50800" dist="39000" dir="5460000" algn="tl">
                    <a:srgbClr val="000000">
                      <a:alpha val="38000"/>
                    </a:srgbClr>
                  </a:outerShdw>
                </a:effectLst>
                <a:latin typeface="Centaur" pitchFamily="18" charset="0"/>
                <a:ea typeface="+mj-ea"/>
                <a:cs typeface="+mj-cs"/>
              </a:rPr>
              <a:t>Egalitarianism</a:t>
            </a:r>
          </a:p>
          <a:p>
            <a:pPr algn="ctr"/>
            <a:r>
              <a:rPr lang="en-US" sz="5400" b="1" dirty="0">
                <a:ln w="11430"/>
                <a:solidFill>
                  <a:srgbClr val="DBCFD1"/>
                </a:solidFill>
                <a:effectLst>
                  <a:outerShdw blurRad="50800" dist="39000" dir="5460000" algn="tl">
                    <a:srgbClr val="000000">
                      <a:alpha val="38000"/>
                    </a:srgbClr>
                  </a:outerShdw>
                </a:effectLst>
                <a:latin typeface="Centaur" pitchFamily="18" charset="0"/>
                <a:ea typeface="+mj-ea"/>
                <a:cs typeface="+mj-cs"/>
              </a:rPr>
              <a:t>Emancipation</a:t>
            </a:r>
          </a:p>
          <a:p>
            <a:pPr algn="ctr"/>
            <a:r>
              <a:rPr lang="en-US" sz="5400" b="1" dirty="0">
                <a:ln w="11430"/>
                <a:solidFill>
                  <a:srgbClr val="DBCFD1"/>
                </a:solidFill>
                <a:effectLst>
                  <a:outerShdw blurRad="50800" dist="39000" dir="5460000" algn="tl">
                    <a:srgbClr val="000000">
                      <a:alpha val="38000"/>
                    </a:srgbClr>
                  </a:outerShdw>
                </a:effectLst>
                <a:latin typeface="Centaur" pitchFamily="18" charset="0"/>
                <a:ea typeface="+mj-ea"/>
                <a:cs typeface="+mj-cs"/>
              </a:rPr>
              <a:t>Religious Freedom</a:t>
            </a:r>
          </a:p>
          <a:p>
            <a:pPr algn="ctr"/>
            <a:r>
              <a:rPr lang="en-US" sz="5400" b="1" dirty="0">
                <a:ln w="11430"/>
                <a:solidFill>
                  <a:srgbClr val="DBCFD1"/>
                </a:solidFill>
                <a:effectLst>
                  <a:outerShdw blurRad="50800" dist="39000" dir="5460000" algn="tl">
                    <a:srgbClr val="000000">
                      <a:alpha val="38000"/>
                    </a:srgbClr>
                  </a:outerShdw>
                </a:effectLst>
                <a:latin typeface="Centaur" pitchFamily="18" charset="0"/>
                <a:ea typeface="+mj-ea"/>
                <a:cs typeface="+mj-cs"/>
              </a:rPr>
              <a:t>Women’s Rights</a:t>
            </a:r>
            <a:endParaRPr lang="en-US" sz="4000" b="1" dirty="0">
              <a:ln w="11430"/>
              <a:solidFill>
                <a:srgbClr val="DBCFD1"/>
              </a:solidFill>
              <a:effectLst>
                <a:outerShdw blurRad="50800" dist="39000" dir="5460000" algn="tl">
                  <a:srgbClr val="000000">
                    <a:alpha val="38000"/>
                  </a:srgbClr>
                </a:outerShdw>
              </a:effectLst>
              <a:latin typeface="Centaur" pitchFamily="18" charset="0"/>
              <a:ea typeface="+mj-ea"/>
              <a:cs typeface="+mj-cs"/>
            </a:endParaRPr>
          </a:p>
          <a:p>
            <a:pPr algn="ctr"/>
            <a:r>
              <a:rPr lang="en-US" sz="5400" b="1" dirty="0">
                <a:ln w="11430"/>
                <a:solidFill>
                  <a:srgbClr val="DBCFD1"/>
                </a:solidFill>
                <a:effectLst>
                  <a:outerShdw blurRad="50800" dist="39000" dir="5460000" algn="tl">
                    <a:srgbClr val="000000">
                      <a:alpha val="38000"/>
                    </a:srgbClr>
                  </a:outerShdw>
                </a:effectLst>
                <a:latin typeface="Centaur" pitchFamily="18" charset="0"/>
                <a:ea typeface="+mj-ea"/>
                <a:cs typeface="+mj-cs"/>
              </a:rPr>
              <a:t>Agrarianism</a:t>
            </a:r>
          </a:p>
          <a:p>
            <a:pPr algn="ctr"/>
            <a:r>
              <a:rPr lang="en-US" sz="5400" b="1" dirty="0">
                <a:ln w="11430"/>
                <a:solidFill>
                  <a:srgbClr val="DBCFD1"/>
                </a:solidFill>
                <a:effectLst>
                  <a:outerShdw blurRad="50800" dist="39000" dir="5460000" algn="tl">
                    <a:srgbClr val="000000">
                      <a:alpha val="38000"/>
                    </a:srgbClr>
                  </a:outerShdw>
                </a:effectLst>
                <a:latin typeface="Centaur" pitchFamily="18" charset="0"/>
                <a:ea typeface="+mj-ea"/>
                <a:cs typeface="+mj-cs"/>
              </a:rPr>
              <a:t>Simplicity</a:t>
            </a:r>
            <a:endParaRPr lang="en-US" dirty="0"/>
          </a:p>
        </p:txBody>
      </p:sp>
    </p:spTree>
    <p:extLst>
      <p:ext uri="{BB962C8B-B14F-4D97-AF65-F5344CB8AC3E}">
        <p14:creationId xmlns:p14="http://schemas.microsoft.com/office/powerpoint/2010/main" val="90777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anim calcmode="lin" valueType="num">
                                      <p:cBhvr>
                                        <p:cTn id="8"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750"/>
                                        <p:tgtEl>
                                          <p:spTgt spid="7">
                                            <p:txEl>
                                              <p:pRg st="1" end="1"/>
                                            </p:txEl>
                                          </p:spTgt>
                                        </p:tgtEl>
                                      </p:cBhvr>
                                    </p:animEffect>
                                    <p:anim calcmode="lin" valueType="num">
                                      <p:cBhvr>
                                        <p:cTn id="14" dur="75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75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750"/>
                                        <p:tgtEl>
                                          <p:spTgt spid="7">
                                            <p:txEl>
                                              <p:pRg st="2" end="2"/>
                                            </p:txEl>
                                          </p:spTgt>
                                        </p:tgtEl>
                                      </p:cBhvr>
                                    </p:animEffect>
                                    <p:anim calcmode="lin" valueType="num">
                                      <p:cBhvr>
                                        <p:cTn id="20" dur="75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75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grpId="0" nodeType="after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750"/>
                                        <p:tgtEl>
                                          <p:spTgt spid="7">
                                            <p:txEl>
                                              <p:pRg st="3" end="3"/>
                                            </p:txEl>
                                          </p:spTgt>
                                        </p:tgtEl>
                                      </p:cBhvr>
                                    </p:animEffect>
                                    <p:anim calcmode="lin" valueType="num">
                                      <p:cBhvr>
                                        <p:cTn id="26" dur="75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7" dur="75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750"/>
                                        <p:tgtEl>
                                          <p:spTgt spid="7">
                                            <p:txEl>
                                              <p:pRg st="4" end="4"/>
                                            </p:txEl>
                                          </p:spTgt>
                                        </p:tgtEl>
                                      </p:cBhvr>
                                    </p:animEffect>
                                    <p:anim calcmode="lin" valueType="num">
                                      <p:cBhvr>
                                        <p:cTn id="32" dur="75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3" dur="75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42" presetClass="entr" presetSubtype="0" fill="hold" grpId="0" nodeType="after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750"/>
                                        <p:tgtEl>
                                          <p:spTgt spid="7">
                                            <p:txEl>
                                              <p:pRg st="5" end="5"/>
                                            </p:txEl>
                                          </p:spTgt>
                                        </p:tgtEl>
                                      </p:cBhvr>
                                    </p:animEffect>
                                    <p:anim calcmode="lin" valueType="num">
                                      <p:cBhvr>
                                        <p:cTn id="38" dur="75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9" dur="75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grpId="0" nodeType="after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Effect transition="in" filter="fade">
                                      <p:cBhvr>
                                        <p:cTn id="43" dur="750"/>
                                        <p:tgtEl>
                                          <p:spTgt spid="7">
                                            <p:txEl>
                                              <p:pRg st="6" end="6"/>
                                            </p:txEl>
                                          </p:spTgt>
                                        </p:tgtEl>
                                      </p:cBhvr>
                                    </p:animEffect>
                                    <p:anim calcmode="lin" valueType="num">
                                      <p:cBhvr>
                                        <p:cTn id="44" dur="75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5" dur="75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49000">
              <a:schemeClr val="tx2">
                <a:lumMod val="90000"/>
                <a:lumOff val="10000"/>
              </a:schemeClr>
            </a:gs>
            <a:gs pos="100000">
              <a:schemeClr val="tx2"/>
            </a:gs>
            <a:gs pos="0">
              <a:schemeClr val="tx1"/>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250" y="1828800"/>
            <a:ext cx="8229600" cy="1295400"/>
          </a:xfrm>
        </p:spPr>
        <p:txBody>
          <a:bodyPr>
            <a:noAutofit/>
          </a:bodyPr>
          <a:lstStyle/>
          <a:p>
            <a:r>
              <a:rPr lang="en-US" sz="9600" b="1" dirty="0">
                <a:solidFill>
                  <a:schemeClr val="bg1">
                    <a:lumMod val="20000"/>
                    <a:lumOff val="80000"/>
                  </a:schemeClr>
                </a:solidFill>
                <a:effectLst>
                  <a:outerShdw blurRad="38100" dist="38100" dir="2700000" algn="tl">
                    <a:srgbClr val="000000">
                      <a:alpha val="43137"/>
                    </a:srgbClr>
                  </a:outerShdw>
                </a:effectLst>
              </a:rPr>
              <a:t>[r]</a:t>
            </a:r>
            <a:r>
              <a:rPr lang="en-US" sz="9600" b="1" dirty="0" err="1">
                <a:solidFill>
                  <a:schemeClr val="bg1">
                    <a:lumMod val="20000"/>
                    <a:lumOff val="80000"/>
                  </a:schemeClr>
                </a:solidFill>
                <a:effectLst>
                  <a:outerShdw blurRad="38100" dist="38100" dir="2700000" algn="tl">
                    <a:srgbClr val="000000">
                      <a:alpha val="43137"/>
                    </a:srgbClr>
                  </a:outerShdw>
                </a:effectLst>
              </a:rPr>
              <a:t>epublicanism</a:t>
            </a:r>
            <a:endParaRPr lang="en-US" sz="9600" b="1" dirty="0">
              <a:solidFill>
                <a:schemeClr val="bg1">
                  <a:lumMod val="20000"/>
                  <a:lumOff val="80000"/>
                </a:schemeClr>
              </a:solidFill>
              <a:effectLst>
                <a:outerShdw blurRad="38100" dist="38100" dir="2700000" algn="tl">
                  <a:srgbClr val="000000">
                    <a:alpha val="43137"/>
                  </a:srgbClr>
                </a:outerShdw>
              </a:effectLst>
            </a:endParaRPr>
          </a:p>
        </p:txBody>
      </p:sp>
      <p:sp>
        <p:nvSpPr>
          <p:cNvPr id="4" name="TextBox 3"/>
          <p:cNvSpPr txBox="1"/>
          <p:nvPr/>
        </p:nvSpPr>
        <p:spPr>
          <a:xfrm>
            <a:off x="2819400" y="4149804"/>
            <a:ext cx="5257800" cy="1107996"/>
          </a:xfrm>
          <a:prstGeom prst="rect">
            <a:avLst/>
          </a:prstGeom>
          <a:noFill/>
        </p:spPr>
        <p:txBody>
          <a:bodyPr wrap="square" rtlCol="0">
            <a:spAutoFit/>
          </a:bodyPr>
          <a:lstStyle/>
          <a:p>
            <a:r>
              <a:rPr lang="en-US" sz="6600" dirty="0">
                <a:solidFill>
                  <a:schemeClr val="bg1">
                    <a:lumMod val="20000"/>
                    <a:lumOff val="80000"/>
                  </a:schemeClr>
                </a:solidFill>
                <a:latin typeface="Monotype Corsiva" panose="03010101010201010101" pitchFamily="66" charset="0"/>
              </a:rPr>
              <a:t>Note the small r.</a:t>
            </a:r>
          </a:p>
        </p:txBody>
      </p:sp>
      <p:pic>
        <p:nvPicPr>
          <p:cNvPr id="6" name="Picture 5"/>
          <p:cNvPicPr>
            <a:picLocks noChangeAspect="1"/>
          </p:cNvPicPr>
          <p:nvPr/>
        </p:nvPicPr>
        <p:blipFill>
          <a:blip r:embed="rId3"/>
          <a:stretch>
            <a:fillRect/>
          </a:stretch>
        </p:blipFill>
        <p:spPr>
          <a:xfrm>
            <a:off x="1371600" y="2971800"/>
            <a:ext cx="1524000" cy="1752600"/>
          </a:xfrm>
          <a:prstGeom prst="rect">
            <a:avLst/>
          </a:prstGeom>
        </p:spPr>
      </p:pic>
    </p:spTree>
    <p:extLst>
      <p:ext uri="{BB962C8B-B14F-4D97-AF65-F5344CB8AC3E}">
        <p14:creationId xmlns:p14="http://schemas.microsoft.com/office/powerpoint/2010/main" val="1731632860"/>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fontScheme name="Custom 1">
      <a:majorFont>
        <a:latin typeface="Centaur"/>
        <a:ea typeface=""/>
        <a:cs typeface=""/>
      </a:majorFont>
      <a:minorFont>
        <a:latin typeface="Centau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fontScheme name="Centaur">
      <a:majorFont>
        <a:latin typeface="Centaur"/>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GeorgeWashington">
      <a:dk1>
        <a:srgbClr val="0F0D0E"/>
      </a:dk1>
      <a:lt1>
        <a:srgbClr val="F8F4C4"/>
      </a:lt1>
      <a:dk2>
        <a:srgbClr val="2B291A"/>
      </a:dk2>
      <a:lt2>
        <a:srgbClr val="F8F4C4"/>
      </a:lt2>
      <a:accent1>
        <a:srgbClr val="F8F4C4"/>
      </a:accent1>
      <a:accent2>
        <a:srgbClr val="F8F4C4"/>
      </a:accent2>
      <a:accent3>
        <a:srgbClr val="F8F4C4"/>
      </a:accent3>
      <a:accent4>
        <a:srgbClr val="D6A563"/>
      </a:accent4>
      <a:accent5>
        <a:srgbClr val="D6A563"/>
      </a:accent5>
      <a:accent6>
        <a:srgbClr val="FFFFFF"/>
      </a:accent6>
      <a:hlink>
        <a:srgbClr val="D6A563"/>
      </a:hlink>
      <a:folHlink>
        <a:srgbClr val="CD7044"/>
      </a:folHlink>
    </a:clrScheme>
    <a:fontScheme name="Copperplate">
      <a:majorFont>
        <a:latin typeface="Copperplate Gothic Bold"/>
        <a:ea typeface=""/>
        <a:cs typeface=""/>
      </a:majorFont>
      <a:minorFont>
        <a:latin typeface="Batan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10.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11.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12.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13.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14.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15.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16.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17.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18.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19.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2.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20.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21.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22.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23.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24.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25.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26.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27.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28.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29.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3.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30.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31.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32.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33.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34.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35.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36.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37.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38.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4.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5.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6.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7.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8.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ppt/theme/themeOverride9.xml><?xml version="1.0" encoding="utf-8"?>
<a:themeOverride xmlns:a="http://schemas.openxmlformats.org/drawingml/2006/main">
  <a:clrScheme name="BetsyRoss">
    <a:dk1>
      <a:srgbClr val="080812"/>
    </a:dk1>
    <a:lt1>
      <a:srgbClr val="CCB898"/>
    </a:lt1>
    <a:dk2>
      <a:srgbClr val="1B1E31"/>
    </a:dk2>
    <a:lt2>
      <a:srgbClr val="A01126"/>
    </a:lt2>
    <a:accent1>
      <a:srgbClr val="CCB898"/>
    </a:accent1>
    <a:accent2>
      <a:srgbClr val="CCB898"/>
    </a:accent2>
    <a:accent3>
      <a:srgbClr val="CCB898"/>
    </a:accent3>
    <a:accent4>
      <a:srgbClr val="CCB898"/>
    </a:accent4>
    <a:accent5>
      <a:srgbClr val="CCB898"/>
    </a:accent5>
    <a:accent6>
      <a:srgbClr val="CCB898"/>
    </a:accent6>
    <a:hlink>
      <a:srgbClr val="A01126"/>
    </a:hlink>
    <a:folHlink>
      <a:srgbClr val="7C0515"/>
    </a:folHlink>
  </a:clrScheme>
</a:themeOverride>
</file>

<file path=docProps/app.xml><?xml version="1.0" encoding="utf-8"?>
<Properties xmlns="http://schemas.openxmlformats.org/officeDocument/2006/extended-properties" xmlns:vt="http://schemas.openxmlformats.org/officeDocument/2006/docPropsVTypes">
  <Template/>
  <TotalTime>50004</TotalTime>
  <Words>1448</Words>
  <Application>Microsoft Office PowerPoint</Application>
  <PresentationFormat>On-screen Show (4:3)</PresentationFormat>
  <Paragraphs>275</Paragraphs>
  <Slides>79</Slides>
  <Notes>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79</vt:i4>
      </vt:variant>
    </vt:vector>
  </HeadingPairs>
  <TitlesOfParts>
    <vt:vector size="93" baseType="lpstr">
      <vt:lpstr>Arial</vt:lpstr>
      <vt:lpstr>Georgia</vt:lpstr>
      <vt:lpstr>Wingdings 2</vt:lpstr>
      <vt:lpstr>Batang</vt:lpstr>
      <vt:lpstr>Centaur</vt:lpstr>
      <vt:lpstr>Copperplate Gothic Bold</vt:lpstr>
      <vt:lpstr>Calibri</vt:lpstr>
      <vt:lpstr>Monotype Corsiva</vt:lpstr>
      <vt:lpstr>IM FELL Double Pica</vt:lpstr>
      <vt:lpstr>Gill Sans MT</vt:lpstr>
      <vt:lpstr>Office Theme</vt:lpstr>
      <vt:lpstr>2_Office Theme</vt:lpstr>
      <vt:lpstr>1_Office Theme</vt:lpstr>
      <vt:lpstr>4_Office Theme</vt:lpstr>
      <vt:lpstr>LEGACIES</vt:lpstr>
      <vt:lpstr>What difference did it make?</vt:lpstr>
      <vt:lpstr>Evaluating Revolutions</vt:lpstr>
      <vt:lpstr>Evaluating Revolutions</vt:lpstr>
      <vt:lpstr>Was the American Revolution simply a political revolution that resulted in a change in government, or did it also result in meaningful changes in American society?</vt:lpstr>
      <vt:lpstr>Evaluate the extent to which the American Revolution resulted in changes in American society in the period from 1775 to 1800.</vt:lpstr>
      <vt:lpstr>PowerPoint Presentation</vt:lpstr>
      <vt:lpstr>PowerPoint Presentation</vt:lpstr>
      <vt:lpstr>[r]epublicanism</vt:lpstr>
      <vt:lpstr>[r]epublicanism</vt:lpstr>
      <vt:lpstr>Egalitarianism</vt:lpstr>
      <vt:lpstr>Monarchy</vt:lpstr>
      <vt:lpstr>Monarchy</vt:lpstr>
      <vt:lpstr>Monarchy</vt:lpstr>
      <vt:lpstr>Monarchy</vt:lpstr>
      <vt:lpstr>PowerPoint Presentation</vt:lpstr>
      <vt:lpstr>Primogeniture and Titles</vt:lpstr>
      <vt:lpstr>“Mr. President”</vt:lpstr>
      <vt:lpstr>PowerPoint Presentation</vt:lpstr>
      <vt:lpstr>Northern Emancipation</vt:lpstr>
      <vt:lpstr>PowerPoint Presentation</vt:lpstr>
      <vt:lpstr>PowerPoint Presentation</vt:lpstr>
      <vt:lpstr>Religious Freedom</vt:lpstr>
      <vt:lpstr>Before</vt:lpstr>
      <vt:lpstr>Before</vt:lpstr>
      <vt:lpstr>PowerPoint Presentation</vt:lpstr>
      <vt:lpstr>Jefferson’s Epitaph</vt:lpstr>
      <vt:lpstr>PowerPoint Presentation</vt:lpstr>
      <vt:lpstr>PowerPoint Presentation</vt:lpstr>
      <vt:lpstr>PowerPoint Presentation</vt:lpstr>
      <vt:lpstr>Federalism</vt:lpstr>
      <vt:lpstr>Federalism</vt:lpstr>
      <vt:lpstr>PowerPoint Presentation</vt:lpstr>
      <vt:lpstr>PowerPoint Presentation</vt:lpstr>
      <vt:lpstr>Women and the Revolution</vt:lpstr>
      <vt:lpstr>Molly Pitcher</vt:lpstr>
      <vt:lpstr>Nancy Morgan Hart</vt:lpstr>
      <vt:lpstr>PowerPoint Presentation</vt:lpstr>
      <vt:lpstr>REMEMBER</vt:lpstr>
      <vt:lpstr>PowerPoint Presentation</vt:lpstr>
      <vt:lpstr>NOT YET</vt:lpstr>
      <vt:lpstr>PowerPoint Presentation</vt:lpstr>
      <vt:lpstr>Property Ownership</vt:lpstr>
      <vt:lpstr>Real Property</vt:lpstr>
      <vt:lpstr>Although George Washington freed his slaves in his will,  the slaves who belonged to his wife were never freed.</vt:lpstr>
      <vt:lpstr>Real Property</vt:lpstr>
      <vt:lpstr>REPUBLICAN MOTHERHOOD</vt:lpstr>
      <vt:lpstr>small r!</vt:lpstr>
      <vt:lpstr>STRONG FAMILIES = STRONG REPUBLIC</vt:lpstr>
      <vt:lpstr>PowerPoint Presentation</vt:lpstr>
      <vt:lpstr>PowerPoint Presentation</vt:lpstr>
      <vt:lpstr>With it or on it! </vt:lpstr>
      <vt:lpstr>PowerPoint Presentation</vt:lpstr>
      <vt:lpstr>PowerPoint Presentation</vt:lpstr>
      <vt:lpstr>AGRARIANISM</vt:lpstr>
      <vt:lpstr>PowerPoint Presentation</vt:lpstr>
      <vt:lpstr>[r]epublicanism</vt:lpstr>
      <vt:lpstr>PowerPoint Presentation</vt:lpstr>
      <vt:lpstr>George Washington [r]epublican  Soldier</vt:lpstr>
      <vt:lpstr>PowerPoint Presentation</vt:lpstr>
      <vt:lpstr>PowerPoint Presentation</vt:lpstr>
      <vt:lpstr>PowerPoint Presentation</vt:lpstr>
      <vt:lpstr>PowerPoint Presentation</vt:lpstr>
      <vt:lpstr>Houdon’s Washington</vt:lpstr>
      <vt:lpstr>Houdon’s Washington</vt:lpstr>
      <vt:lpstr>NOT  a [r]epublican  Portrayal</vt:lpstr>
      <vt:lpstr>PowerPoint Presentation</vt:lpstr>
      <vt:lpstr>Cincinnatus</vt:lpstr>
      <vt:lpstr>PowerPoint Presentation</vt:lpstr>
      <vt:lpstr>Rotation in Office</vt:lpstr>
      <vt:lpstr>"American Cincinnatus"</vt:lpstr>
      <vt:lpstr>Two-Term PRECEDENT for presidents</vt:lpstr>
      <vt:lpstr>PowerPoint Presentation</vt:lpstr>
      <vt:lpstr>FARMER</vt:lpstr>
      <vt:lpstr>SOLDIER</vt:lpstr>
      <vt:lpstr>LEGEND</vt:lpstr>
      <vt:lpstr>REVIEW</vt:lpstr>
      <vt:lpstr>PowerPoint Presentation</vt:lpstr>
      <vt:lpstr>PowerPoint Presentation</vt:lpstr>
    </vt:vector>
  </TitlesOfParts>
  <Company>Duke Energy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Legacies of the American Revolution</dc:title>
  <dc:creator>Tom Richey</dc:creator>
  <cp:lastModifiedBy>Thomas Richey</cp:lastModifiedBy>
  <cp:revision>790</cp:revision>
  <dcterms:created xsi:type="dcterms:W3CDTF">2008-09-03T01:01:34Z</dcterms:created>
  <dcterms:modified xsi:type="dcterms:W3CDTF">2023-10-11T10:22:20Z</dcterms:modified>
</cp:coreProperties>
</file>