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  <p:sldMasterId id="2147483828" r:id="rId2"/>
  </p:sldMasterIdLst>
  <p:notesMasterIdLst>
    <p:notesMasterId r:id="rId24"/>
  </p:notesMasterIdLst>
  <p:handoutMasterIdLst>
    <p:handoutMasterId r:id="rId25"/>
  </p:handoutMasterIdLst>
  <p:sldIdLst>
    <p:sldId id="422" r:id="rId3"/>
    <p:sldId id="424" r:id="rId4"/>
    <p:sldId id="428" r:id="rId5"/>
    <p:sldId id="262" r:id="rId6"/>
    <p:sldId id="426" r:id="rId7"/>
    <p:sldId id="326" r:id="rId8"/>
    <p:sldId id="365" r:id="rId9"/>
    <p:sldId id="328" r:id="rId10"/>
    <p:sldId id="429" r:id="rId11"/>
    <p:sldId id="258" r:id="rId12"/>
    <p:sldId id="368" r:id="rId13"/>
    <p:sldId id="401" r:id="rId14"/>
    <p:sldId id="281" r:id="rId15"/>
    <p:sldId id="402" r:id="rId16"/>
    <p:sldId id="280" r:id="rId17"/>
    <p:sldId id="403" r:id="rId18"/>
    <p:sldId id="279" r:id="rId19"/>
    <p:sldId id="373" r:id="rId20"/>
    <p:sldId id="362" r:id="rId21"/>
    <p:sldId id="406" r:id="rId22"/>
    <p:sldId id="430" r:id="rId23"/>
  </p:sldIdLst>
  <p:sldSz cx="9144000" cy="6858000" type="screen4x3"/>
  <p:notesSz cx="9369425" cy="7077075"/>
  <p:embeddedFontLst>
    <p:embeddedFont>
      <p:font typeface="Batang" panose="020B0503020000020004" charset="-127"/>
      <p:regular r:id="rId26"/>
    </p:embeddedFont>
    <p:embeddedFont>
      <p:font typeface="FrankRuehl" panose="020B0604020202020204" charset="-79"/>
      <p:regular r:id="rId27"/>
    </p:embeddedFont>
    <p:embeddedFont>
      <p:font typeface="Monotype Corsiva" panose="03010101010201010101" pitchFamily="66" charset="0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pperplate Gothic Bold" panose="020E0705020206020404" pitchFamily="34" charset="0"/>
      <p:regular r:id="rId33"/>
    </p:embeddedFont>
    <p:embeddedFont>
      <p:font typeface="Felix Titling" panose="04060505060202020A04" pitchFamily="82" charset="0"/>
      <p:regular r:id="rId34"/>
    </p:embeddedFont>
    <p:embeddedFont>
      <p:font typeface="Informal Roman" panose="030604020304060B0204" pitchFamily="66" charset="0"/>
      <p:regular r:id="rId35"/>
    </p:embeddedFont>
    <p:embeddedFont>
      <p:font typeface="Wingdings 2" panose="05020102010507070707" pitchFamily="18" charset="2"/>
      <p:regular r:id="rId36"/>
    </p:embeddedFont>
    <p:embeddedFont>
      <p:font typeface="Footlight MT Light" panose="0204060206030A0203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40E"/>
    <a:srgbClr val="BE4B30"/>
    <a:srgbClr val="3C81F2"/>
    <a:srgbClr val="C1D4FB"/>
    <a:srgbClr val="005DA2"/>
    <a:srgbClr val="85ABF7"/>
    <a:srgbClr val="A1B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67" d="100"/>
          <a:sy n="67" d="100"/>
        </p:scale>
        <p:origin x="5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7173" y="0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3382D381-679A-4A56-8E4D-1ACD2F3FFD94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7173" y="6721993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D64DFB29-9E07-4C81-AB92-99A04079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3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7173" y="0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5E80C6D4-BE25-452C-9754-80F6E60C561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943" y="3361611"/>
            <a:ext cx="7495540" cy="3184684"/>
          </a:xfrm>
          <a:prstGeom prst="rect">
            <a:avLst/>
          </a:prstGeom>
        </p:spPr>
        <p:txBody>
          <a:bodyPr vert="horz" lIns="93973" tIns="46986" rIns="93973" bIns="469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7173" y="6721993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64621E3-8D91-43FE-B1BE-73D03655B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0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4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82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9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76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6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4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18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5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8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4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3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3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9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7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72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slide" Target="slide1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APUSH\Unit%2004%20-%20The%20Jeffersonian%20Republic\to%20infinity%20and%20beyond.mp3" TargetMode="External"/><Relationship Id="rId1" Type="http://schemas.microsoft.com/office/2007/relationships/media" Target="file:///D:\APUSH\Unit%2004%20-%20The%20Jeffersonian%20Republic\to%20infinity%20and%20beyond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tlas.gov/wallmap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OLSsswr6z9Y?version=3&amp;hl=en_US;autoplay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Thomas Jefferson by Rembrandt Peale, 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6986" b="30139"/>
          <a:stretch/>
        </p:blipFill>
        <p:spPr bwMode="auto">
          <a:xfrm>
            <a:off x="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Thomas Jefferson by Rembrandt Peale, 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7" t="6986" b="30139"/>
          <a:stretch/>
        </p:blipFill>
        <p:spPr bwMode="auto">
          <a:xfrm>
            <a:off x="6421820" y="0"/>
            <a:ext cx="2722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0"/>
            <a:ext cx="4191000" cy="6858000"/>
          </a:xfrm>
          <a:prstGeom prst="rect">
            <a:avLst/>
          </a:prstGeom>
          <a:gradFill flip="none" rotWithShape="1">
            <a:gsLst>
              <a:gs pos="0">
                <a:srgbClr val="0F0D0E">
                  <a:alpha val="0"/>
                </a:srgbClr>
              </a:gs>
              <a:gs pos="29000">
                <a:schemeClr val="bg1">
                  <a:alpha val="15000"/>
                </a:schemeClr>
              </a:gs>
              <a:gs pos="72000">
                <a:schemeClr val="bg1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838200"/>
            <a:ext cx="4876800" cy="3962400"/>
          </a:xfrm>
        </p:spPr>
        <p:txBody>
          <a:bodyPr vert="horz">
            <a:noAutofit/>
          </a:bodyPr>
          <a:lstStyle/>
          <a:p>
            <a:r>
              <a:rPr lang="en-US" sz="6600" dirty="0" smtClean="0">
                <a:ln w="19050">
                  <a:noFill/>
                </a:ln>
                <a:latin typeface="Monotype Corsiva" pitchFamily="66" charset="0"/>
                <a:cs typeface="FrankRuehl" pitchFamily="34" charset="-79"/>
              </a:rPr>
              <a:t>The</a:t>
            </a:r>
            <a:r>
              <a:rPr lang="en-US" sz="6600" dirty="0" smtClean="0">
                <a:ln w="19050">
                  <a:noFill/>
                </a:ln>
                <a:latin typeface="FrankRuehl" pitchFamily="34" charset="-79"/>
                <a:cs typeface="FrankRuehl" pitchFamily="34" charset="-79"/>
              </a:rPr>
              <a:t> </a:t>
            </a:r>
            <a:r>
              <a:rPr lang="en-US" sz="7200" b="1" dirty="0" smtClean="0">
                <a:ln w="19050">
                  <a:noFill/>
                </a:ln>
                <a:latin typeface="Felix Titling" pitchFamily="82" charset="0"/>
                <a:cs typeface="FrankRuehl" pitchFamily="34" charset="-79"/>
              </a:rPr>
              <a:t>TRIUMPH</a:t>
            </a:r>
            <a:r>
              <a:rPr lang="en-US" sz="7200" b="1" dirty="0" smtClean="0">
                <a:ln w="19050">
                  <a:noFill/>
                </a:ln>
                <a:latin typeface="FrankRuehl" pitchFamily="34" charset="-79"/>
                <a:cs typeface="FrankRuehl" pitchFamily="34" charset="-79"/>
              </a:rPr>
              <a:t> </a:t>
            </a:r>
            <a:r>
              <a:rPr lang="en-US" sz="6600" b="1" dirty="0" smtClean="0">
                <a:ln w="19050">
                  <a:solidFill>
                    <a:schemeClr val="bg1"/>
                  </a:solidFill>
                </a:ln>
                <a:latin typeface="FrankRuehl" pitchFamily="34" charset="-79"/>
                <a:cs typeface="FrankRuehl" pitchFamily="34" charset="-79"/>
              </a:rPr>
              <a:t/>
            </a:r>
            <a:br>
              <a:rPr lang="en-US" sz="6600" b="1" dirty="0" smtClean="0">
                <a:ln w="19050">
                  <a:solidFill>
                    <a:schemeClr val="bg1"/>
                  </a:solidFill>
                </a:ln>
                <a:latin typeface="FrankRuehl" pitchFamily="34" charset="-79"/>
                <a:cs typeface="FrankRuehl" pitchFamily="34" charset="-79"/>
              </a:rPr>
            </a:br>
            <a:r>
              <a:rPr lang="en-US" sz="7200" dirty="0" smtClean="0">
                <a:ln w="19050">
                  <a:noFill/>
                </a:ln>
                <a:latin typeface="Monotype Corsiva" pitchFamily="66" charset="0"/>
                <a:cs typeface="FrankRuehl" pitchFamily="34" charset="-79"/>
              </a:rPr>
              <a:t>of the </a:t>
            </a:r>
            <a:r>
              <a:rPr lang="en-US" sz="6600" dirty="0" smtClean="0">
                <a:ln w="19050">
                  <a:noFill/>
                </a:ln>
                <a:latin typeface="Monotype Corsiva" pitchFamily="66" charset="0"/>
                <a:cs typeface="FrankRuehl" pitchFamily="34" charset="-79"/>
              </a:rPr>
              <a:t>Jeffersonians</a:t>
            </a:r>
            <a:endParaRPr lang="en-US" sz="7200" dirty="0">
              <a:ln w="19050">
                <a:noFill/>
              </a:ln>
              <a:latin typeface="Monotype Corsiva" pitchFamily="66" charset="0"/>
              <a:cs typeface="FrankRuehl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257800"/>
            <a:ext cx="2971800" cy="13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477963"/>
              </p:ext>
            </p:extLst>
          </p:nvPr>
        </p:nvGraphicFramePr>
        <p:xfrm>
          <a:off x="0" y="3"/>
          <a:ext cx="9144000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6143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Jeffersonian Principles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From Jefferson’s First Inaugural Address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276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“We are all republicans,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are all federalists.”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2285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REPublic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</a:rPr>
                        <a:t> = Government  by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</a:rPr>
                        <a:t>REPresentatives</a:t>
                      </a:r>
                      <a:endParaRPr lang="en-US" sz="3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Division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</a:rPr>
                        <a:t> of power between state governments and the central government</a:t>
                      </a:r>
                    </a:p>
                  </a:txBody>
                  <a:tcPr/>
                </a:tc>
              </a:tr>
              <a:tr h="2034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(Difference is by Degree)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(Difference is by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Degree)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226968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268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Jeffersonian Principles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From Jefferson’s First Inaugural Address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342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“We are all republicans, 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are all federalists.” 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9866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DOMESTIC POLICY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(Discontinuity)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FOREIGN POLICY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(Continuity)</a:t>
                      </a:r>
                    </a:p>
                  </a:txBody>
                  <a:tcPr anchor="ctr"/>
                </a:tc>
              </a:tr>
              <a:tr h="3202112"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“A</a:t>
                      </a:r>
                      <a:r>
                        <a:rPr kumimoji="0"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wise and frugal Government, which shall restrain men from injuring one another, shall leave them otherwise free to regulate their own pursuits of industry and improvement…”</a:t>
                      </a:r>
                      <a:endParaRPr lang="en-US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“…peace, commerce, and honest friendship with all nations, entangling alliances with none.”</a:t>
                      </a:r>
                      <a:endParaRPr lang="en-US" sz="4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3/3f/Thomas_Jefferson_by_Rembrandt_Peale_1805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3848"/>
            <a:ext cx="4572000" cy="52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Rectangle 2"/>
          <p:cNvSpPr/>
          <p:nvPr/>
        </p:nvSpPr>
        <p:spPr>
          <a:xfrm>
            <a:off x="3505200" y="0"/>
            <a:ext cx="2057400" cy="8001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3276600" y="-76200"/>
            <a:ext cx="7315200" cy="2362200"/>
          </a:xfrm>
          <a:prstGeom prst="rect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0"/>
            <a:ext cx="6705600" cy="3352800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otlight MT Light" pitchFamily="18" charset="0"/>
              </a:rPr>
              <a:t>The Louisiana Purchase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7" y="3733800"/>
            <a:ext cx="41636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2" y="152400"/>
            <a:ext cx="6665429" cy="6629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47" t="2564" r="5578" b="12383"/>
          <a:stretch/>
        </p:blipFill>
        <p:spPr bwMode="auto">
          <a:xfrm>
            <a:off x="905702" y="0"/>
            <a:ext cx="73238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30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447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otlight MT Light" pitchFamily="18" charset="0"/>
              </a:rPr>
              <a:t>QUESTIONS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661" y="1775194"/>
            <a:ext cx="5562600" cy="4625609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SzPct val="100000"/>
              <a:buFont typeface="+mj-lt"/>
              <a:buAutoNum type="arabicPeriod"/>
            </a:pPr>
            <a:r>
              <a:rPr lang="en-US" b="1" dirty="0" smtClean="0"/>
              <a:t>Where, in the Constitution, is the power </a:t>
            </a:r>
            <a:r>
              <a:rPr lang="en-US" b="1" i="1" dirty="0" smtClean="0"/>
              <a:t>delegated </a:t>
            </a:r>
            <a:r>
              <a:rPr lang="en-US" b="1" dirty="0" smtClean="0"/>
              <a:t>to the President to add land to the United States?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SzPct val="100000"/>
              <a:buFont typeface="+mj-lt"/>
              <a:buAutoNum type="arabicPeriod"/>
            </a:pPr>
            <a:r>
              <a:rPr lang="en-US" b="1" dirty="0" smtClean="0"/>
              <a:t>To what extent did Jefferson compromise his strict constructionist principles by purchasing Louisiana?</a:t>
            </a:r>
            <a:endParaRPr lang="en-US" b="1" dirty="0"/>
          </a:p>
        </p:txBody>
      </p:sp>
      <p:pic>
        <p:nvPicPr>
          <p:cNvPr id="1026" name="Picture 2" descr="C:\Users\trichey\AppData\Local\Microsoft\Windows\Temporary Internet Files\Content.IE5\1EIUHFG7\MC9001495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882743"/>
            <a:ext cx="3143061" cy="21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ichey\AppData\Local\Microsoft\Windows\Temporary Internet Files\Content.IE5\LCGDF0TQ\MP90030953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0302" y="3789443"/>
            <a:ext cx="2079659" cy="31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Reproduction-of-the-1805-Rembrandt-Peale-painting-of-Thomas-Jefferson-New-York-Historical-Society 1.jpg"/>
          <p:cNvPicPr>
            <a:picLocks noChangeAspect="1" noChangeArrowheads="1"/>
          </p:cNvPicPr>
          <p:nvPr/>
        </p:nvPicPr>
        <p:blipFill rotWithShape="1">
          <a:blip r:embed="rId4" cstate="print"/>
          <a:srcRect b="14368"/>
          <a:stretch/>
        </p:blipFill>
        <p:spPr bwMode="auto">
          <a:xfrm>
            <a:off x="7772400" y="-156157"/>
            <a:ext cx="1447800" cy="1680159"/>
          </a:xfrm>
          <a:prstGeom prst="rect">
            <a:avLst/>
          </a:prstGeom>
          <a:noFill/>
          <a:effectLst>
            <a:softEdge rad="190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ackgrounds.picaboo.com/download/b0/03/b032c0e8e30c4731970b9dcdd5736350/Parchment%20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1859"/>
          <a:stretch/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le:Constitution We the Peopl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04800"/>
            <a:ext cx="4414343" cy="16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21336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200" b="1" kern="0" dirty="0" smtClean="0">
                <a:solidFill>
                  <a:prstClr val="black"/>
                </a:solidFill>
                <a:latin typeface="Monotype Corsiva" pitchFamily="66" charset="0"/>
              </a:rPr>
              <a:t>[The President] shall </a:t>
            </a:r>
            <a:r>
              <a:rPr lang="en-US" sz="5200" b="1" kern="0" dirty="0">
                <a:solidFill>
                  <a:prstClr val="black"/>
                </a:solidFill>
                <a:latin typeface="Monotype Corsiva" pitchFamily="66" charset="0"/>
              </a:rPr>
              <a:t>have Power, by and with the Advice and Consent of the Senate, to make Treaties, provided two thirds of the Senators present </a:t>
            </a:r>
            <a:r>
              <a:rPr lang="en-US" sz="5200" b="1" kern="0" dirty="0" smtClean="0">
                <a:solidFill>
                  <a:prstClr val="black"/>
                </a:solidFill>
                <a:latin typeface="Monotype Corsiva" pitchFamily="66" charset="0"/>
              </a:rPr>
              <a:t>concur...</a:t>
            </a:r>
            <a:endParaRPr kumimoji="0" lang="en-US" sz="5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2250"/>
            <a:ext cx="35445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 smtClean="0">
                <a:solidFill>
                  <a:prstClr val="black"/>
                </a:solidFill>
                <a:latin typeface="Monotype Corsiva" pitchFamily="66" charset="0"/>
              </a:rPr>
              <a:t>From </a:t>
            </a:r>
            <a:r>
              <a:rPr lang="en-US" sz="4400" b="1" i="1" kern="0" dirty="0" smtClean="0">
                <a:solidFill>
                  <a:prstClr val="black"/>
                </a:solidFill>
                <a:latin typeface="Monotype Corsiva" pitchFamily="66" charset="0"/>
              </a:rPr>
              <a:t>Article II, </a:t>
            </a:r>
            <a:br>
              <a:rPr lang="en-US" sz="4400" b="1" i="1" kern="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4400" b="1" i="1" kern="0" dirty="0" smtClean="0">
                <a:solidFill>
                  <a:prstClr val="black"/>
                </a:solidFill>
                <a:latin typeface="Monotype Corsiva" pitchFamily="66" charset="0"/>
              </a:rPr>
              <a:t>          Section 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57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otlight MT Light" pitchFamily="18" charset="0"/>
              </a:rPr>
              <a:t>The Louisiana Purchase (1803)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://upload.wikimedia.org/wikipedia/commons/5/5b/United_States_1802-1803-03.png"/>
          <p:cNvPicPr>
            <a:picLocks noChangeAspect="1" noChangeArrowheads="1"/>
          </p:cNvPicPr>
          <p:nvPr/>
        </p:nvPicPr>
        <p:blipFill>
          <a:blip r:embed="rId2" cstate="print"/>
          <a:srcRect t="2757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pic>
        <p:nvPicPr>
          <p:cNvPr id="7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9BBB5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1166" y="2895600"/>
            <a:ext cx="1915353" cy="1905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lumMod val="60000"/>
                <a:lumOff val="40000"/>
                <a:alpha val="60000"/>
              </a:schemeClr>
            </a:glow>
            <a:softEdge rad="31750"/>
          </a:effectLst>
        </p:spPr>
      </p:pic>
      <p:pic>
        <p:nvPicPr>
          <p:cNvPr id="8" name="Picture 2" descr="C:\Users\trichey\AppData\Local\Microsoft\Windows\Temporary Internet Files\Content.IE5\1EIUHFG7\MC900149511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7" y="1371600"/>
            <a:ext cx="1688560" cy="11430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2247" t="2563" r="5578" b="1107"/>
          <a:stretch/>
        </p:blipFill>
        <p:spPr bwMode="auto">
          <a:xfrm>
            <a:off x="377960" y="4833603"/>
            <a:ext cx="1708437" cy="18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-Point Star 9"/>
          <p:cNvSpPr/>
          <p:nvPr/>
        </p:nvSpPr>
        <p:spPr>
          <a:xfrm>
            <a:off x="5410200" y="5105400"/>
            <a:ext cx="457200" cy="381000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otlight MT Light" pitchFamily="18" charset="0"/>
              </a:rPr>
              <a:t>The Louisiana Purchase (1803)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829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usinessculturearts.org/wp-content/uploads/2012/10/13-lewis-and-clark-ma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2"/>
            <a:ext cx="9144000" cy="52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 flipH="1">
            <a:off x="462732" y="1630683"/>
            <a:ext cx="4185468" cy="2514600"/>
          </a:xfrm>
          <a:prstGeom prst="cloud">
            <a:avLst/>
          </a:prstGeom>
          <a:solidFill>
            <a:srgbClr val="BE4B3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72000" y="3497583"/>
            <a:ext cx="457200" cy="381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38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otlight MT Light" pitchFamily="18" charset="0"/>
              </a:rPr>
              <a:t>Lewis and Clark Expedition</a:t>
            </a:r>
          </a:p>
        </p:txBody>
      </p:sp>
      <p:pic>
        <p:nvPicPr>
          <p:cNvPr id="9" name="to infinity and beyond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557588"/>
            <a:ext cx="609600" cy="60960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1022834">
            <a:off x="693529" y="2691707"/>
            <a:ext cx="3746900" cy="457200"/>
          </a:xfrm>
          <a:prstGeom prst="leftArrow">
            <a:avLst/>
          </a:prstGeom>
          <a:ln>
            <a:solidFill>
              <a:srgbClr val="3C81F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3086" y="2364648"/>
            <a:ext cx="308344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otlight MT Light" pitchFamily="18" charset="0"/>
              </a:rPr>
              <a:t>NORTHWEST PASSAGE?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89"/>
                            </p:stCondLst>
                            <p:childTnLst>
                              <p:par>
                                <p:cTn id="8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Thomas Jefferson by Rembrandt Peale, 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6986" b="30139"/>
          <a:stretch/>
        </p:blipFill>
        <p:spPr bwMode="auto">
          <a:xfrm>
            <a:off x="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Thomas Jefferson by Rembrandt Peale, 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7" t="6986" b="30139"/>
          <a:stretch/>
        </p:blipFill>
        <p:spPr bwMode="auto">
          <a:xfrm>
            <a:off x="6421820" y="0"/>
            <a:ext cx="2722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257800"/>
            <a:ext cx="2971800" cy="135969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53000" y="685800"/>
            <a:ext cx="373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00584" tIns="45720" anchor="t">
            <a:normAutofit fontScale="92500" lnSpcReduction="100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SzPct val="65000"/>
              <a:buFont typeface="Wingdings 2" pitchFamily="18" charset="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Aria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itchFamily="2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163" indent="-411163" algn="ctr"/>
            <a:r>
              <a:rPr lang="en-US" sz="7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Felix Titling" pitchFamily="82" charset="0"/>
              </a:rPr>
              <a:t>USHC 2.1</a:t>
            </a:r>
          </a:p>
          <a:p>
            <a:pPr marL="411163" indent="-411163" algn="just"/>
            <a:endParaRPr lang="en-US" sz="17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Felix Titling" pitchFamily="82" charset="0"/>
            </a:endParaRPr>
          </a:p>
          <a:p>
            <a:pPr algn="just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Summarize the impact of the westward movement on nationalism and democracy… as the result of major land acquisitions such as the Louisiana Purchase…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4" descr="http://reading-calendars.pbworks.com/f/1295639331/SCDE_logo_BW-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34" y="4378263"/>
            <a:ext cx="1143000" cy="304147"/>
          </a:xfrm>
          <a:prstGeom prst="roundRect">
            <a:avLst>
              <a:gd name="adj" fmla="val 4497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5993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acagawea dollar obve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91300" cy="65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2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9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2" y="457200"/>
            <a:ext cx="9144000" cy="1143000"/>
          </a:xfrm>
        </p:spPr>
        <p:txBody>
          <a:bodyPr>
            <a:noAutofit/>
          </a:bodyPr>
          <a:lstStyle/>
          <a:p>
            <a:r>
              <a:rPr lang="en-US" sz="10500" dirty="0" smtClean="0"/>
              <a:t>REMATCH</a:t>
            </a:r>
            <a:endParaRPr lang="en-US" sz="10500" dirty="0"/>
          </a:p>
        </p:txBody>
      </p:sp>
      <p:pic>
        <p:nvPicPr>
          <p:cNvPr id="2050" name="Picture 2" descr="File:US Navy 031029-N-6236G-001 A painting of President John Adams (1735-1826), 2nd president of the United States, by Asher B. Durand (1767-1845)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58" y="2133599"/>
            <a:ext cx="3488075" cy="43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Thomas Jefferson by Rembrandt Peale, 1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2262" b="7371"/>
          <a:stretch/>
        </p:blipFill>
        <p:spPr bwMode="auto">
          <a:xfrm>
            <a:off x="490622" y="2129589"/>
            <a:ext cx="3831818" cy="43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276671"/>
            <a:ext cx="770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Jefferson  vs.  Adams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47" t="2563" r="5578" b="12145"/>
          <a:stretch/>
        </p:blipFill>
        <p:spPr bwMode="auto">
          <a:xfrm>
            <a:off x="914400" y="0"/>
            <a:ext cx="7315200" cy="686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" t="2941" r="1685" b="7647"/>
          <a:stretch>
            <a:fillRect/>
          </a:stretch>
        </p:blipFill>
        <p:spPr bwMode="auto">
          <a:xfrm>
            <a:off x="5181600" y="4938883"/>
            <a:ext cx="2835440" cy="61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hlinkClick r:id="" action="ppaction://noaction"/>
          </p:cNvPr>
          <p:cNvSpPr txBox="1"/>
          <p:nvPr/>
        </p:nvSpPr>
        <p:spPr>
          <a:xfrm>
            <a:off x="2807368" y="5759116"/>
            <a:ext cx="762000" cy="40011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1820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/>
        </p:nvSpPr>
        <p:spPr>
          <a:xfrm>
            <a:off x="2045368" y="5759116"/>
            <a:ext cx="762000" cy="40011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1816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hlinkClick r:id="" action="ppaction://noaction"/>
          </p:cNvPr>
          <p:cNvSpPr txBox="1"/>
          <p:nvPr/>
        </p:nvSpPr>
        <p:spPr>
          <a:xfrm>
            <a:off x="1283368" y="5759116"/>
            <a:ext cx="762000" cy="40011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1812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hlinkClick r:id="" action="ppaction://noaction"/>
          </p:cNvPr>
          <p:cNvSpPr txBox="1"/>
          <p:nvPr/>
        </p:nvSpPr>
        <p:spPr>
          <a:xfrm>
            <a:off x="2807368" y="5378116"/>
            <a:ext cx="762000" cy="40011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1808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>
            <a:off x="2045368" y="5378116"/>
            <a:ext cx="762000" cy="40011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1804</a:t>
            </a: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1283368" y="5378116"/>
            <a:ext cx="762000" cy="40011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1800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706562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Electoral College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947918"/>
              </p:ext>
            </p:extLst>
          </p:nvPr>
        </p:nvGraphicFramePr>
        <p:xfrm>
          <a:off x="457199" y="2438400"/>
          <a:ext cx="8229601" cy="338091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00401"/>
                <a:gridCol w="3148148"/>
                <a:gridCol w="940526"/>
                <a:gridCol w="940526"/>
              </a:tblGrid>
              <a:tr h="388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 dirty="0" smtClean="0">
                          <a:effectLst/>
                        </a:rPr>
                        <a:t>Candidate</a:t>
                      </a:r>
                      <a:endParaRPr lang="en-US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 dirty="0">
                          <a:effectLst/>
                        </a:rPr>
                        <a:t>Party</a:t>
                      </a:r>
                      <a:endParaRPr lang="en-US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>
                          <a:effectLst/>
                        </a:rPr>
                        <a:t>State</a:t>
                      </a:r>
                      <a:endParaRPr lang="en-US" sz="24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 dirty="0">
                          <a:effectLst/>
                        </a:rPr>
                        <a:t>Votes</a:t>
                      </a:r>
                      <a:endParaRPr lang="en-US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645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 dirty="0">
                          <a:effectLst/>
                        </a:rPr>
                        <a:t>Thomas Jefferson</a:t>
                      </a:r>
                      <a:endParaRPr lang="en-US" sz="3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u="none" dirty="0">
                          <a:effectLst/>
                        </a:rPr>
                        <a:t>[Jeffersonian] Republican</a:t>
                      </a:r>
                      <a:endParaRPr lang="en-US" sz="2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VA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73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645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 dirty="0">
                          <a:effectLst/>
                        </a:rPr>
                        <a:t>Aaron Burr</a:t>
                      </a:r>
                      <a:endParaRPr lang="en-US" sz="3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u="none" dirty="0">
                          <a:effectLst/>
                        </a:rPr>
                        <a:t>[Jeffersonian] Republican</a:t>
                      </a:r>
                      <a:endParaRPr lang="en-US" sz="2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NY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73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61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 dirty="0">
                          <a:effectLst/>
                        </a:rPr>
                        <a:t>John Adams</a:t>
                      </a:r>
                      <a:endParaRPr lang="en-US" sz="3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u="none" dirty="0">
                          <a:effectLst/>
                        </a:rPr>
                        <a:t>Federalist</a:t>
                      </a:r>
                      <a:endParaRPr lang="en-US" sz="2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MA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65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645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 dirty="0">
                          <a:effectLst/>
                        </a:rPr>
                        <a:t>Charles </a:t>
                      </a:r>
                      <a:r>
                        <a:rPr lang="en-US" sz="2400" u="none" dirty="0" smtClean="0">
                          <a:effectLst/>
                        </a:rPr>
                        <a:t>C. </a:t>
                      </a:r>
                      <a:r>
                        <a:rPr lang="en-US" sz="2400" u="none" dirty="0">
                          <a:effectLst/>
                        </a:rPr>
                        <a:t>Pinckney</a:t>
                      </a:r>
                      <a:endParaRPr lang="en-US" sz="3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u="none" dirty="0">
                          <a:effectLst/>
                        </a:rPr>
                        <a:t>Federalist</a:t>
                      </a:r>
                      <a:endParaRPr lang="en-US" sz="2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SC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64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61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u="none" dirty="0">
                          <a:effectLst/>
                        </a:rPr>
                        <a:t>John Jay</a:t>
                      </a:r>
                      <a:endParaRPr lang="en-US" sz="3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u="none" dirty="0">
                          <a:effectLst/>
                        </a:rPr>
                        <a:t>Federalist</a:t>
                      </a:r>
                      <a:endParaRPr lang="en-US" sz="2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NY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1</a:t>
                      </a:r>
                      <a:endParaRPr lang="en-US" sz="32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5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Constitution Pg1of4 AC.jpg"/>
          <p:cNvPicPr>
            <a:picLocks noChangeAspect="1" noChangeArrowheads="1"/>
          </p:cNvPicPr>
          <p:nvPr/>
        </p:nvPicPr>
        <p:blipFill rotWithShape="1">
          <a:blip r:embed="rId2" cstate="print"/>
          <a:srcRect l="1616" t="2671" r="48670" b="80200"/>
          <a:stretch/>
        </p:blipFill>
        <p:spPr bwMode="auto">
          <a:xfrm>
            <a:off x="4209397" y="0"/>
            <a:ext cx="4934607" cy="2057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4308475" cy="1600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Twelfth Amendment</a:t>
            </a: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09800"/>
            <a:ext cx="91440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DISTINCT BALLOTS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for president and vice president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trichey\AppData\Local\Microsoft\Windows\Temporary Internet Files\Content.IE5\20CFV0EP\MC900301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9" y="4198992"/>
            <a:ext cx="2521777" cy="21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ichey\AppData\Local\Microsoft\Windows\Temporary Internet Files\Content.IE5\20CFV0EP\MC9003013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22" y="4198992"/>
            <a:ext cx="2521778" cy="21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LSsswr6z9Y?version=3&amp;hl=en_US;autoplay=1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://fas-history.rutgers.edu/clemens/DevelopmentTo1877/BurrHami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307"/>
            <a:ext cx="7480300" cy="6858307"/>
          </a:xfrm>
          <a:prstGeom prst="rect">
            <a:avLst/>
          </a:prstGeom>
          <a:noFill/>
        </p:spPr>
      </p:pic>
      <p:pic>
        <p:nvPicPr>
          <p:cNvPr id="1026" name="Picture 2" descr="C:\Users\Tom\AppData\Local\Microsoft\Windows\Temporary Internet Files\Content.IE5\WRK2NN12\MC90043263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Thomas Jefferson by Rembrandt Peale, 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6986" b="30139"/>
          <a:stretch/>
        </p:blipFill>
        <p:spPr bwMode="auto">
          <a:xfrm>
            <a:off x="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Thomas Jefferson by Rembrandt Peale, 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7" t="6986" b="30139"/>
          <a:stretch/>
        </p:blipFill>
        <p:spPr bwMode="auto">
          <a:xfrm>
            <a:off x="6421820" y="0"/>
            <a:ext cx="2722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0"/>
            <a:ext cx="4191000" cy="6858000"/>
          </a:xfrm>
          <a:prstGeom prst="rect">
            <a:avLst/>
          </a:prstGeom>
          <a:gradFill flip="none" rotWithShape="1">
            <a:gsLst>
              <a:gs pos="0">
                <a:srgbClr val="0F0D0E">
                  <a:alpha val="0"/>
                </a:srgbClr>
              </a:gs>
              <a:gs pos="29000">
                <a:schemeClr val="bg1">
                  <a:alpha val="15000"/>
                </a:schemeClr>
              </a:gs>
              <a:gs pos="72000">
                <a:schemeClr val="bg1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F4C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219200"/>
            <a:ext cx="373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all Republicans, we are all Federalists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228600" indent="-228600"/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First Inaugural Address</a:t>
            </a:r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4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GeorgeWashington">
      <a:dk1>
        <a:srgbClr val="0F0D0E"/>
      </a:dk1>
      <a:lt1>
        <a:srgbClr val="F8F4C4"/>
      </a:lt1>
      <a:dk2>
        <a:srgbClr val="2B291A"/>
      </a:dk2>
      <a:lt2>
        <a:srgbClr val="F8F4C4"/>
      </a:lt2>
      <a:accent1>
        <a:srgbClr val="F8F4C4"/>
      </a:accent1>
      <a:accent2>
        <a:srgbClr val="F8F4C4"/>
      </a:accent2>
      <a:accent3>
        <a:srgbClr val="F8F4C4"/>
      </a:accent3>
      <a:accent4>
        <a:srgbClr val="D6A563"/>
      </a:accent4>
      <a:accent5>
        <a:srgbClr val="D6A563"/>
      </a:accent5>
      <a:accent6>
        <a:srgbClr val="FFFFFF"/>
      </a:accent6>
      <a:hlink>
        <a:srgbClr val="D6A563"/>
      </a:hlink>
      <a:folHlink>
        <a:srgbClr val="CD7044"/>
      </a:folHlink>
    </a:clrScheme>
    <a:fontScheme name="Copperplate">
      <a:majorFont>
        <a:latin typeface="Copperplate Gothic Bold"/>
        <a:ea typeface=""/>
        <a:cs typeface=""/>
      </a:majorFont>
      <a:minorFont>
        <a:latin typeface="Bat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13360</TotalTime>
  <Words>312</Words>
  <Application>Microsoft Office PowerPoint</Application>
  <PresentationFormat>On-screen Show (4:3)</PresentationFormat>
  <Paragraphs>70</Paragraphs>
  <Slides>21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Batang</vt:lpstr>
      <vt:lpstr>FrankRuehl</vt:lpstr>
      <vt:lpstr>Monotype Corsiva</vt:lpstr>
      <vt:lpstr>Calibri</vt:lpstr>
      <vt:lpstr>Times New Roman</vt:lpstr>
      <vt:lpstr>Arial</vt:lpstr>
      <vt:lpstr>Copperplate Gothic Bold</vt:lpstr>
      <vt:lpstr>Felix Titling</vt:lpstr>
      <vt:lpstr>Informal Roman</vt:lpstr>
      <vt:lpstr>Wingdings 2</vt:lpstr>
      <vt:lpstr>Footlight MT Light</vt:lpstr>
      <vt:lpstr>4_Office Theme</vt:lpstr>
      <vt:lpstr>3_Office Theme</vt:lpstr>
      <vt:lpstr>The TRIUMPH  of the Jeffersonians</vt:lpstr>
      <vt:lpstr>PowerPoint Presentation</vt:lpstr>
      <vt:lpstr>REMATCH</vt:lpstr>
      <vt:lpstr>PowerPoint Presentation</vt:lpstr>
      <vt:lpstr>The Electoral College</vt:lpstr>
      <vt:lpstr>The Twelfth Amendment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Louisiana Purchase</vt:lpstr>
      <vt:lpstr>PowerPoint Presentation</vt:lpstr>
      <vt:lpstr>PowerPoint Presentation</vt:lpstr>
      <vt:lpstr>QUESTIONS:</vt:lpstr>
      <vt:lpstr>PowerPoint Presentation</vt:lpstr>
      <vt:lpstr>The Louisiana Purchase (1803)</vt:lpstr>
      <vt:lpstr>The Louisiana Purchase (1803)</vt:lpstr>
      <vt:lpstr>Lewis and Clark Expedition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Jeffersonian Republic 1800-1823</dc:title>
  <dc:creator>Tom Richey</dc:creator>
  <cp:lastModifiedBy>Tom Richey</cp:lastModifiedBy>
  <cp:revision>449</cp:revision>
  <cp:lastPrinted>2012-11-15T21:22:14Z</cp:lastPrinted>
  <dcterms:created xsi:type="dcterms:W3CDTF">2010-10-18T01:29:05Z</dcterms:created>
  <dcterms:modified xsi:type="dcterms:W3CDTF">2016-11-29T17:21:04Z</dcterms:modified>
</cp:coreProperties>
</file>